
<file path=[Content_Types].xml><?xml version="1.0" encoding="utf-8"?>
<Types xmlns="http://schemas.openxmlformats.org/package/2006/content-types">
  <Default Extension="crdownload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9" r:id="rId3"/>
    <p:sldId id="258" r:id="rId4"/>
    <p:sldId id="266" r:id="rId5"/>
    <p:sldId id="259" r:id="rId6"/>
    <p:sldId id="260" r:id="rId7"/>
    <p:sldId id="277" r:id="rId8"/>
    <p:sldId id="276" r:id="rId9"/>
    <p:sldId id="275" r:id="rId10"/>
    <p:sldId id="279" r:id="rId11"/>
    <p:sldId id="278" r:id="rId12"/>
    <p:sldId id="284" r:id="rId13"/>
    <p:sldId id="261" r:id="rId14"/>
    <p:sldId id="285" r:id="rId15"/>
    <p:sldId id="274" r:id="rId16"/>
    <p:sldId id="262" r:id="rId17"/>
    <p:sldId id="286" r:id="rId18"/>
    <p:sldId id="257" r:id="rId19"/>
    <p:sldId id="287" r:id="rId20"/>
    <p:sldId id="288" r:id="rId21"/>
    <p:sldId id="263" r:id="rId22"/>
    <p:sldId id="264" r:id="rId23"/>
    <p:sldId id="265" r:id="rId24"/>
    <p:sldId id="291" r:id="rId25"/>
    <p:sldId id="29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89896-5A22-4973-9D1B-E3962EE4041B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40830-D783-4379-8FCB-799A5C31E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21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74E2E-AC8E-44FF-9598-C6BB496E388B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028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0DF13-42FF-413C-A755-9ACCAC1BC21A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055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FD13F-F621-4CD9-9C21-5A40CBD58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6C70D5-E22B-41BB-B405-9980853AC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348588-F2A3-4E4B-AB9B-A0A9621A9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2D20D5-DBAF-4895-9390-937621EAB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19C810-8698-406F-80DA-811362CD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87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78600-A91F-4BDE-8508-F9216FB5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B15AF8-DEF8-4800-86F1-B581C82C5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DF755E-9AD3-4072-AC3A-655E3F53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A91CDC-ABC6-4A45-AED6-C5F7524D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6B1720-8AE1-47B9-A5FC-FAB546CF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02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0A27780-6273-4C04-BBF4-C1ACD8A190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A897C5-9FDD-4181-803C-0170B4F70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7F567B-6D32-434E-AE71-D00B310D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E47511-773B-4102-A149-B9829F03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5D2195-B35E-400E-A886-D720334D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11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83A8A-C075-4162-98D3-769A0113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3EEFD8-4F35-4A56-A848-84410493B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D752AB-C0B2-4156-8D7E-941DE4C2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B65691-1DB6-4F5D-8109-3668EA41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35C336-E2A0-4D74-9AED-2E13637D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23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F5EA97-0A2F-4C35-8503-B9C0BEF0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52A3BF-4636-4A83-95C7-5EA5131D4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229BD1-DA92-4FDA-AE87-225AE662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04A617-E1AD-43F7-88C7-A54EDC18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C84378-D50D-4C3C-8282-CF36EC8D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49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8175E-F556-4784-BF75-761EDCA6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F1B0CA-4037-450B-A9D1-404E5A711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53ED20-4E85-4651-9DD1-2F1966901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1A191B-EE07-4B88-B212-BC421634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AF6AE8-4FA9-476C-A1A3-93B168C48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FCD928-1DDB-4474-BBEB-85FD6839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40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3D5182-205E-4ECF-8B00-5C1449AB9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C28327-0441-4C62-B641-E720C89BD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0CE539-89C3-4226-BBCD-532FA7ED4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8BA4A29-D188-45D9-9BA6-6D62BB9C4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2874009-68E1-4723-9E3D-B6B2947CB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29A8960-D395-4911-B382-DFE53F44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2B0407-A518-4DF7-A661-84C87718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A14A64D-E325-4735-9815-F25AAE69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12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445EC-01CD-4901-8437-C57AF6E3C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EBED867-6D8E-46F9-A9ED-113319F1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34FCA8-D303-4E39-B66F-06990D23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01C8472-4452-457D-9BB4-86A9E719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85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18C4330-7E92-49A1-855B-BD7ED729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19661B-D059-459B-9EAB-01DC313E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05FD03-0865-45BF-9DA5-F5D7FAF4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53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7804C-4D50-406F-B0F7-20C2D8BA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E41C8D-0C80-429E-895E-AB4957DCA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9AEF0F-C75F-4BD0-B041-E201711F7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2E630D-9582-40CA-8B87-4CABCA07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430B50-136F-4BD2-A653-950AA3EC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96E1DC-4598-450F-8265-5B9E6DE6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74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E85585-68DE-4C69-87F0-45C6B9A83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4A03B49-BAB7-4AAD-9E0C-E70F7D221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B02FD6-9104-496C-8EB9-965C26B11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61E92E-34FB-4A81-8230-6F4B766A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8C5FF5-371E-4AD7-87A2-F9EEE707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C527D7-0013-4E89-AA91-3F08369C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90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9B1C3C-E6CC-4498-9A45-A187B0CD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7B3B16-97DE-49D5-A14A-1862EB9DE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6292BC-4D1D-4276-85C8-4378F881B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87718-05AA-42BA-A4EB-DF2104FB6420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5CD9F-4A6F-4CE8-ACF8-8113F275B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CB39C3-D50C-45F2-B1EC-D0DFC9BA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9F2E6-F649-4E4D-93FC-C858965039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9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crdownload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arevné, malování&#10;&#10;Popis byl vytvořen automaticky">
            <a:extLst>
              <a:ext uri="{FF2B5EF4-FFF2-40B4-BE49-F238E27FC236}">
                <a16:creationId xmlns:a16="http://schemas.microsoft.com/office/drawing/2014/main" id="{7DC94EBF-33F2-4C3D-8A1F-68E597217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" b="152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EFB8ED-3EF2-4681-96A0-9FE8CAC73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Moderna a avantgarda ve střední Evropě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43BCA24-3EEA-4535-AD50-5C17E35BF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1892–1914 </a:t>
            </a:r>
          </a:p>
        </p:txBody>
      </p:sp>
    </p:spTree>
    <p:extLst>
      <p:ext uri="{BB962C8B-B14F-4D97-AF65-F5344CB8AC3E}">
        <p14:creationId xmlns:p14="http://schemas.microsoft.com/office/powerpoint/2010/main" val="1008999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3" y="587544"/>
            <a:ext cx="5790160" cy="454716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46664" y="5485438"/>
            <a:ext cx="3863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dirty="0"/>
              <a:t>Emil </a:t>
            </a:r>
            <a:r>
              <a:rPr lang="cs-CZ" sz="2000" dirty="0" err="1"/>
              <a:t>Nolde</a:t>
            </a:r>
            <a:endParaRPr lang="cs-CZ" sz="2000" dirty="0"/>
          </a:p>
          <a:p>
            <a:pPr algn="ctr"/>
            <a:r>
              <a:rPr lang="cs-CZ" sz="2000" dirty="0"/>
              <a:t>V květinové zahradě, 1907</a:t>
            </a:r>
          </a:p>
          <a:p>
            <a:pPr algn="ctr"/>
            <a:r>
              <a:rPr lang="cs-CZ" sz="2000" dirty="0"/>
              <a:t>Červený a žlutý mrak, 1930, akvarel</a:t>
            </a:r>
          </a:p>
        </p:txBody>
      </p:sp>
      <p:pic>
        <p:nvPicPr>
          <p:cNvPr id="7" name="Obrázek 6" descr="Obsah obrázku text, malování, kreslení&#10;&#10;Popis byl vytvořen automaticky">
            <a:extLst>
              <a:ext uri="{FF2B5EF4-FFF2-40B4-BE49-F238E27FC236}">
                <a16:creationId xmlns:a16="http://schemas.microsoft.com/office/drawing/2014/main" id="{ACE7FD19-D4F4-4665-9817-0F38F460B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23" y="568804"/>
            <a:ext cx="5114544" cy="45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9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7" y="332458"/>
            <a:ext cx="5086538" cy="619308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096000" y="5602212"/>
            <a:ext cx="4894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Karl Schmidt-</a:t>
            </a:r>
            <a:r>
              <a:rPr lang="cs-CZ" dirty="0" err="1"/>
              <a:t>Rottluff</a:t>
            </a:r>
            <a:endParaRPr lang="cs-CZ" dirty="0"/>
          </a:p>
          <a:p>
            <a:r>
              <a:rPr lang="cs-CZ" dirty="0"/>
              <a:t>˂ Melancholie, dřevořez, 1914</a:t>
            </a:r>
          </a:p>
          <a:p>
            <a:r>
              <a:rPr lang="cs-CZ" dirty="0"/>
              <a:t>˄ Emauzy, dřevořez, 1918</a:t>
            </a:r>
          </a:p>
        </p:txBody>
      </p:sp>
      <p:pic>
        <p:nvPicPr>
          <p:cNvPr id="5" name="Obrázek 4" descr="Obsah obrázku text, kniha&#10;&#10;Popis byl vytvořen automaticky">
            <a:extLst>
              <a:ext uri="{FF2B5EF4-FFF2-40B4-BE49-F238E27FC236}">
                <a16:creationId xmlns:a16="http://schemas.microsoft.com/office/drawing/2014/main" id="{A7BF420E-C909-4DD3-A38B-94DB6DFEC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2" y="332457"/>
            <a:ext cx="5944411" cy="512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4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B0CD0AD-A427-46B7-809A-D0284671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627" y="2286000"/>
            <a:ext cx="2329099" cy="1143000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Berlínské umělecké časopisy</a:t>
            </a:r>
            <a:br>
              <a:rPr lang="cs-CZ" sz="40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cs-CZ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2200" i="1" dirty="0"/>
              <a:t>Die </a:t>
            </a:r>
            <a:r>
              <a:rPr lang="cs-CZ" sz="2200" i="1" dirty="0" err="1"/>
              <a:t>Aktion</a:t>
            </a:r>
            <a:br>
              <a:rPr lang="cs-CZ" sz="2200" dirty="0"/>
            </a:br>
            <a:r>
              <a:rPr lang="cs-CZ" sz="2200" dirty="0"/>
              <a:t>kresba Egon </a:t>
            </a:r>
            <a:r>
              <a:rPr lang="cs-CZ" sz="2200" dirty="0" err="1"/>
              <a:t>Schiele</a:t>
            </a:r>
            <a:br>
              <a:rPr lang="cs-CZ" sz="2200" dirty="0"/>
            </a:br>
            <a:br>
              <a:rPr lang="cs-CZ" sz="2200" dirty="0"/>
            </a:br>
            <a:r>
              <a:rPr lang="cs-CZ" sz="2200" i="1" dirty="0"/>
              <a:t>Der </a:t>
            </a:r>
            <a:r>
              <a:rPr lang="cs-CZ" sz="2200" i="1" dirty="0" err="1"/>
              <a:t>Sturm</a:t>
            </a:r>
            <a:br>
              <a:rPr lang="cs-CZ" sz="2200" dirty="0"/>
            </a:br>
            <a:r>
              <a:rPr lang="cs-CZ" sz="2200" dirty="0"/>
              <a:t>dřevořez Franz Marc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Obrázek 5" descr="Obsah obrázku text, kniha, staré&#10;&#10;Popis byl vytvořen automaticky">
            <a:extLst>
              <a:ext uri="{FF2B5EF4-FFF2-40B4-BE49-F238E27FC236}">
                <a16:creationId xmlns:a16="http://schemas.microsoft.com/office/drawing/2014/main" id="{FFFED3E7-C3FE-4CC1-94EF-6F98BABB2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17" y="590255"/>
            <a:ext cx="4067851" cy="5674653"/>
          </a:xfrm>
          <a:prstGeom prst="rect">
            <a:avLst/>
          </a:prstGeom>
        </p:spPr>
      </p:pic>
      <p:pic>
        <p:nvPicPr>
          <p:cNvPr id="8" name="Obrázek 7" descr="Obsah obrázku text, kniha&#10;&#10;Popis byl vytvořen automaticky">
            <a:extLst>
              <a:ext uri="{FF2B5EF4-FFF2-40B4-BE49-F238E27FC236}">
                <a16:creationId xmlns:a16="http://schemas.microsoft.com/office/drawing/2014/main" id="{8D4A4211-04A3-42E6-BBBC-CC486AE14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7" y="590255"/>
            <a:ext cx="4067851" cy="56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2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0877A-A14D-4DC4-8621-F8048AEF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Der </a:t>
            </a:r>
            <a:r>
              <a:rPr lang="cs-CZ" sz="4000" dirty="0" err="1">
                <a:solidFill>
                  <a:schemeClr val="accent6">
                    <a:lumMod val="75000"/>
                  </a:schemeClr>
                </a:solidFill>
              </a:rPr>
              <a:t>blaue</a:t>
            </a:r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 Reiter / Modrý jezdec</a:t>
            </a:r>
            <a:br>
              <a:rPr lang="cs-CZ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Mnichov, 1911-1914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C87B0-641C-479C-B312-522351A3C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2" y="1825625"/>
            <a:ext cx="7582273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1896 do Mnichova přicházejí Vasilij </a:t>
            </a:r>
            <a:r>
              <a:rPr lang="cs-CZ" dirty="0" err="1"/>
              <a:t>Kandinskij</a:t>
            </a:r>
            <a:r>
              <a:rPr lang="cs-CZ" dirty="0"/>
              <a:t>, Alexej </a:t>
            </a:r>
            <a:r>
              <a:rPr lang="cs-CZ" dirty="0" err="1"/>
              <a:t>Javlenskij</a:t>
            </a:r>
            <a:r>
              <a:rPr lang="cs-CZ" dirty="0"/>
              <a:t> a Marianna </a:t>
            </a:r>
            <a:r>
              <a:rPr lang="cs-CZ" dirty="0" err="1"/>
              <a:t>Verefkinová</a:t>
            </a:r>
            <a:r>
              <a:rPr lang="cs-CZ" dirty="0"/>
              <a:t>, studují v </a:t>
            </a:r>
            <a:r>
              <a:rPr lang="cs-CZ" dirty="0" err="1"/>
              <a:t>Ažbeho</a:t>
            </a:r>
            <a:r>
              <a:rPr lang="cs-CZ" dirty="0"/>
              <a:t> škole.</a:t>
            </a:r>
          </a:p>
          <a:p>
            <a:r>
              <a:rPr lang="cs-CZ" dirty="0"/>
              <a:t>1901-1904: skupina </a:t>
            </a:r>
            <a:r>
              <a:rPr lang="cs-CZ" dirty="0" err="1"/>
              <a:t>Phalanx</a:t>
            </a:r>
            <a:r>
              <a:rPr lang="cs-CZ" dirty="0"/>
              <a:t> (Falanga)</a:t>
            </a:r>
          </a:p>
          <a:p>
            <a:r>
              <a:rPr lang="cs-CZ" dirty="0"/>
              <a:t>1909 </a:t>
            </a:r>
            <a:r>
              <a:rPr lang="cs-CZ" dirty="0" err="1"/>
              <a:t>zal</a:t>
            </a:r>
            <a:r>
              <a:rPr lang="cs-CZ" dirty="0"/>
              <a:t>. skupina </a:t>
            </a:r>
            <a:r>
              <a:rPr lang="cs-CZ" dirty="0" err="1"/>
              <a:t>Neue</a:t>
            </a:r>
            <a:r>
              <a:rPr lang="cs-CZ" dirty="0"/>
              <a:t> </a:t>
            </a:r>
            <a:r>
              <a:rPr lang="cs-CZ" dirty="0" err="1"/>
              <a:t>Künstlervereinigung</a:t>
            </a:r>
            <a:r>
              <a:rPr lang="cs-CZ" dirty="0"/>
              <a:t> </a:t>
            </a:r>
            <a:r>
              <a:rPr lang="cs-CZ" dirty="0" err="1"/>
              <a:t>München</a:t>
            </a:r>
            <a:r>
              <a:rPr lang="cs-CZ" dirty="0"/>
              <a:t> (Nové sdružení umělců)</a:t>
            </a:r>
          </a:p>
          <a:p>
            <a:r>
              <a:rPr lang="cs-CZ" dirty="0"/>
              <a:t>1911 </a:t>
            </a:r>
            <a:r>
              <a:rPr lang="cs-CZ" dirty="0" err="1"/>
              <a:t>zal</a:t>
            </a:r>
            <a:r>
              <a:rPr lang="cs-CZ" dirty="0"/>
              <a:t>. Der </a:t>
            </a:r>
            <a:r>
              <a:rPr lang="cs-CZ" dirty="0" err="1"/>
              <a:t>Blaue</a:t>
            </a:r>
            <a:r>
              <a:rPr lang="cs-CZ" dirty="0"/>
              <a:t> Reiter (Modrý jezdec), členové: </a:t>
            </a:r>
            <a:r>
              <a:rPr lang="cs-CZ" dirty="0" err="1"/>
              <a:t>Kandinskij</a:t>
            </a:r>
            <a:r>
              <a:rPr lang="cs-CZ" dirty="0"/>
              <a:t>, </a:t>
            </a:r>
            <a:r>
              <a:rPr lang="cs-CZ" dirty="0" err="1"/>
              <a:t>Javlenskij</a:t>
            </a:r>
            <a:r>
              <a:rPr lang="cs-CZ" dirty="0"/>
              <a:t>, </a:t>
            </a:r>
            <a:r>
              <a:rPr lang="cs-CZ" dirty="0" err="1"/>
              <a:t>Verefkinová</a:t>
            </a:r>
            <a:r>
              <a:rPr lang="cs-CZ" dirty="0"/>
              <a:t>, Franz Marc, August </a:t>
            </a:r>
            <a:r>
              <a:rPr lang="cs-CZ" dirty="0" err="1"/>
              <a:t>Macke</a:t>
            </a:r>
            <a:r>
              <a:rPr lang="cs-CZ" dirty="0"/>
              <a:t>, Gabriele </a:t>
            </a:r>
            <a:r>
              <a:rPr lang="cs-CZ" dirty="0" err="1"/>
              <a:t>Münterová</a:t>
            </a:r>
            <a:r>
              <a:rPr lang="cs-CZ" dirty="0"/>
              <a:t>, Paul </a:t>
            </a:r>
            <a:r>
              <a:rPr lang="cs-CZ" dirty="0" err="1"/>
              <a:t>Klee</a:t>
            </a:r>
            <a:r>
              <a:rPr lang="cs-CZ" dirty="0"/>
              <a:t>, Alfred </a:t>
            </a:r>
            <a:r>
              <a:rPr lang="cs-CZ" dirty="0" err="1"/>
              <a:t>Kubin</a:t>
            </a:r>
            <a:r>
              <a:rPr lang="cs-CZ" dirty="0"/>
              <a:t> aj. Název podle obrazu V. </a:t>
            </a:r>
            <a:r>
              <a:rPr lang="cs-CZ" dirty="0" err="1"/>
              <a:t>Kandinského</a:t>
            </a:r>
            <a:r>
              <a:rPr lang="cs-CZ" dirty="0"/>
              <a:t> z r. 1903 (foto dole), Almanach s </a:t>
            </a:r>
            <a:r>
              <a:rPr lang="cs-CZ" dirty="0" err="1"/>
              <a:t>Kandinského</a:t>
            </a:r>
            <a:r>
              <a:rPr lang="cs-CZ" dirty="0"/>
              <a:t> obálkou, 1911 (foto nahoře)</a:t>
            </a:r>
          </a:p>
          <a:p>
            <a:r>
              <a:rPr lang="cs-CZ" dirty="0"/>
              <a:t>Dvě významné výstavy 1911 a 1912</a:t>
            </a:r>
          </a:p>
          <a:p>
            <a:r>
              <a:rPr lang="cs-CZ" dirty="0"/>
              <a:t>Rozpad na zač. I. světové války.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text, tkanina&#10;&#10;Popis byl vytvořen automaticky">
            <a:extLst>
              <a:ext uri="{FF2B5EF4-FFF2-40B4-BE49-F238E27FC236}">
                <a16:creationId xmlns:a16="http://schemas.microsoft.com/office/drawing/2014/main" id="{4285CD64-ADA8-46E6-99DC-E50FEBC00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11" y="350984"/>
            <a:ext cx="2427958" cy="3174111"/>
          </a:xfrm>
          <a:prstGeom prst="rect">
            <a:avLst/>
          </a:prstGeom>
        </p:spPr>
      </p:pic>
      <p:pic>
        <p:nvPicPr>
          <p:cNvPr id="7" name="Obrázek 6" descr="Obsah obrázku tráva, exteriér, rostlina, bujný&#10;&#10;Popis byl vytvořen automaticky">
            <a:extLst>
              <a:ext uri="{FF2B5EF4-FFF2-40B4-BE49-F238E27FC236}">
                <a16:creationId xmlns:a16="http://schemas.microsoft.com/office/drawing/2014/main" id="{BB4F6863-76B0-464C-9B11-452B46810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11" y="3782577"/>
            <a:ext cx="2901528" cy="272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89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44A6841-3574-4F58-BD60-F0D7A6FA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02" y="2581351"/>
            <a:ext cx="2953276" cy="784435"/>
          </a:xfrm>
        </p:spPr>
        <p:txBody>
          <a:bodyPr>
            <a:normAutofit fontScale="90000"/>
          </a:bodyPr>
          <a:lstStyle/>
          <a:p>
            <a:pPr algn="r"/>
            <a:r>
              <a:rPr lang="cs-CZ" sz="2200" dirty="0"/>
              <a:t>Falanga</a:t>
            </a:r>
            <a:br>
              <a:rPr lang="cs-CZ" sz="2200" dirty="0"/>
            </a:br>
            <a:r>
              <a:rPr lang="cs-CZ" sz="2200" dirty="0"/>
              <a:t>Nové sdružení umělců</a:t>
            </a:r>
            <a:br>
              <a:rPr lang="cs-CZ" sz="2200" dirty="0"/>
            </a:br>
            <a:r>
              <a:rPr lang="cs-CZ" sz="2200" dirty="0"/>
              <a:t>plakáty V. </a:t>
            </a:r>
            <a:r>
              <a:rPr lang="cs-CZ" sz="2200" dirty="0" err="1"/>
              <a:t>Kandinského</a:t>
            </a:r>
            <a:r>
              <a:rPr lang="cs-CZ" sz="2200" dirty="0"/>
              <a:t> 1901 a 1909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 descr="Ausst.Galerie-Thannhauser_Blauer-Reiter_1911_1.jpg">
            <a:extLst>
              <a:ext uri="{FF2B5EF4-FFF2-40B4-BE49-F238E27FC236}">
                <a16:creationId xmlns:a16="http://schemas.microsoft.com/office/drawing/2014/main" id="{541DF706-DB47-4F93-9B30-8B483A860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9921" y="3492214"/>
            <a:ext cx="4707996" cy="31386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C2FCA04-D8E3-4CD1-9901-9AE2EA0F139D}"/>
              </a:ext>
            </a:extLst>
          </p:cNvPr>
          <p:cNvSpPr txBox="1"/>
          <p:nvPr/>
        </p:nvSpPr>
        <p:spPr>
          <a:xfrm>
            <a:off x="115231" y="5405259"/>
            <a:ext cx="2434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buNone/>
            </a:pPr>
            <a:r>
              <a:rPr lang="cs-CZ" sz="2000" dirty="0">
                <a:latin typeface="+mj-lt"/>
              </a:rPr>
              <a:t>První výstava skupiny Modrý jezdec, 1911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6763E0-A0A2-4796-B2DF-CC1C1C8D7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34" y="227123"/>
            <a:ext cx="4043367" cy="3138663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90F1F1C-0EF8-49BC-9494-1D27D131C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73" y="227122"/>
            <a:ext cx="4470625" cy="64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95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4" y="318771"/>
            <a:ext cx="4945673" cy="54292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364298" y="5958959"/>
            <a:ext cx="3484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Alexej </a:t>
            </a:r>
            <a:r>
              <a:rPr lang="cs-CZ" dirty="0" err="1"/>
              <a:t>Javlenskij</a:t>
            </a:r>
            <a:r>
              <a:rPr lang="cs-CZ" dirty="0"/>
              <a:t>, Autoportrét, 1912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01533FB-51FB-400F-A08C-17A5ABE37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96" y="318771"/>
            <a:ext cx="3952875" cy="54292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58C697D-BE06-4C5D-BBE3-B5684829A36C}"/>
              </a:ext>
            </a:extLst>
          </p:cNvPr>
          <p:cNvSpPr txBox="1"/>
          <p:nvPr/>
        </p:nvSpPr>
        <p:spPr>
          <a:xfrm>
            <a:off x="7343096" y="5868904"/>
            <a:ext cx="395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Gabriele </a:t>
            </a:r>
            <a:r>
              <a:rPr lang="cs-CZ" dirty="0" err="1"/>
              <a:t>Münterová</a:t>
            </a:r>
            <a:r>
              <a:rPr lang="cs-CZ" dirty="0"/>
              <a:t>, Portrét Vasilije </a:t>
            </a:r>
            <a:r>
              <a:rPr lang="cs-CZ" dirty="0" err="1"/>
              <a:t>Kandinského</a:t>
            </a:r>
            <a:r>
              <a:rPr lang="cs-CZ" dirty="0"/>
              <a:t>, barevný linoryt, 1906</a:t>
            </a:r>
          </a:p>
        </p:txBody>
      </p:sp>
    </p:spTree>
    <p:extLst>
      <p:ext uri="{BB962C8B-B14F-4D97-AF65-F5344CB8AC3E}">
        <p14:creationId xmlns:p14="http://schemas.microsoft.com/office/powerpoint/2010/main" val="3836802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1A4CD07-8066-42B2-8D1A-4C76518E1FF8}"/>
              </a:ext>
            </a:extLst>
          </p:cNvPr>
          <p:cNvSpPr txBox="1"/>
          <p:nvPr/>
        </p:nvSpPr>
        <p:spPr>
          <a:xfrm>
            <a:off x="801859" y="5170269"/>
            <a:ext cx="2210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Vasilij </a:t>
            </a:r>
            <a:r>
              <a:rPr lang="cs-CZ" sz="1800" dirty="0" err="1"/>
              <a:t>Kandinskij</a:t>
            </a:r>
            <a:r>
              <a:rPr lang="cs-CZ" sz="1800" dirty="0"/>
              <a:t>: Imprese III (Koncert) 1911</a:t>
            </a:r>
            <a:endParaRPr lang="cs-CZ" dirty="0"/>
          </a:p>
        </p:txBody>
      </p:sp>
      <p:pic>
        <p:nvPicPr>
          <p:cNvPr id="7" name="Obrázek 6" descr="Obsah obrázku text, zdobené&#10;&#10;Popis byl vytvořen automaticky">
            <a:extLst>
              <a:ext uri="{FF2B5EF4-FFF2-40B4-BE49-F238E27FC236}">
                <a16:creationId xmlns:a16="http://schemas.microsoft.com/office/drawing/2014/main" id="{B9E3E48F-1EF6-4432-9798-0F423A7A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7" y="193658"/>
            <a:ext cx="8299674" cy="64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5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44185" y="662998"/>
            <a:ext cx="3170731" cy="1143000"/>
          </a:xfrm>
        </p:spPr>
        <p:txBody>
          <a:bodyPr>
            <a:normAutofit/>
          </a:bodyPr>
          <a:lstStyle/>
          <a:p>
            <a:pPr algn="r"/>
            <a:r>
              <a:rPr lang="cs-CZ" altLang="cs-CZ" sz="2800" dirty="0"/>
              <a:t>Vasilij </a:t>
            </a:r>
            <a:r>
              <a:rPr lang="cs-CZ" altLang="cs-CZ" sz="2800" dirty="0" err="1"/>
              <a:t>Kandinskij</a:t>
            </a:r>
            <a:br>
              <a:rPr lang="cs-CZ" altLang="cs-CZ" sz="2800" dirty="0"/>
            </a:br>
            <a:r>
              <a:rPr lang="cs-CZ" altLang="cs-CZ" sz="2800" dirty="0"/>
              <a:t>Improvizace 7, 1910 </a:t>
            </a:r>
          </a:p>
        </p:txBody>
      </p:sp>
      <p:pic>
        <p:nvPicPr>
          <p:cNvPr id="72707" name="Picture 3" descr="(kandinsky)-improvisation7_19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86" y="377439"/>
            <a:ext cx="4637088" cy="61031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886690" y="2080202"/>
            <a:ext cx="5209310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dirty="0"/>
              <a:t>	Barva je prostředek bezprostředního působení na duši. Barva je klávesa. Oko je úderné kladívko. Duše je klavír s mnoha strunami. Umělec je ruka, která úderem na tu nebo onu klávesu způsobí vibraci duše.</a:t>
            </a:r>
            <a:br>
              <a:rPr lang="cs-CZ" altLang="cs-CZ" sz="2400" dirty="0"/>
            </a:br>
            <a:r>
              <a:rPr lang="cs-CZ" altLang="cs-CZ" sz="2400" dirty="0"/>
              <a:t>(V. </a:t>
            </a:r>
            <a:r>
              <a:rPr lang="cs-CZ" altLang="cs-CZ" sz="2400" dirty="0" err="1"/>
              <a:t>Kandinskij</a:t>
            </a:r>
            <a:r>
              <a:rPr lang="cs-CZ" altLang="cs-CZ" sz="2400" dirty="0"/>
              <a:t>: O duchovnosti v umění. Mnichov 1912.)</a:t>
            </a:r>
          </a:p>
        </p:txBody>
      </p:sp>
    </p:spTree>
    <p:extLst>
      <p:ext uri="{BB962C8B-B14F-4D97-AF65-F5344CB8AC3E}">
        <p14:creationId xmlns:p14="http://schemas.microsoft.com/office/powerpoint/2010/main" val="2358260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904E6D5-30BC-42F9-BFD8-94D64512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31" y="6345644"/>
            <a:ext cx="10515600" cy="512356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Franz Marc: Akt s kočkou, 1910 			Modrý kůň I, 1911			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9C0A09D-5D42-4D01-A5D1-617F92262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6" y="797784"/>
            <a:ext cx="3930121" cy="5262432"/>
          </a:xfrm>
          <a:prstGeom prst="rect">
            <a:avLst/>
          </a:prstGeom>
        </p:spPr>
      </p:pic>
      <p:pic>
        <p:nvPicPr>
          <p:cNvPr id="8" name="Obrázek 7" descr="Obsah obrázku barevné, kreslení, tkanina, zelenina&#10;&#10;Popis byl vytvořen automaticky">
            <a:extLst>
              <a:ext uri="{FF2B5EF4-FFF2-40B4-BE49-F238E27FC236}">
                <a16:creationId xmlns:a16="http://schemas.microsoft.com/office/drawing/2014/main" id="{6857583E-6196-4FF6-AB28-791B03DCF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740909"/>
            <a:ext cx="5001080" cy="52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10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76250"/>
            <a:ext cx="3376612" cy="1143000"/>
          </a:xfrm>
        </p:spPr>
        <p:txBody>
          <a:bodyPr>
            <a:normAutofit/>
          </a:bodyPr>
          <a:lstStyle/>
          <a:p>
            <a:pPr algn="r"/>
            <a:r>
              <a:rPr lang="cs-CZ" altLang="cs-CZ" sz="3600" dirty="0"/>
              <a:t>Franz </a:t>
            </a:r>
            <a:r>
              <a:rPr lang="cs-CZ" altLang="cs-CZ" sz="3600" dirty="0" err="1"/>
              <a:t>Marc</a:t>
            </a:r>
            <a:br>
              <a:rPr lang="cs-CZ" altLang="cs-CZ" sz="3600" dirty="0"/>
            </a:br>
            <a:r>
              <a:rPr lang="cs-CZ" altLang="cs-CZ" sz="3600" dirty="0"/>
              <a:t>Tygr, 1912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34291" y="1700213"/>
            <a:ext cx="4850534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400" dirty="0"/>
              <a:t>Rozkládáme dnes neporušenou, stále </a:t>
            </a:r>
            <a:r>
              <a:rPr lang="cs-CZ" altLang="cs-CZ" sz="2400" dirty="0" err="1"/>
              <a:t>klamající</a:t>
            </a:r>
            <a:r>
              <a:rPr lang="cs-CZ" altLang="cs-CZ" sz="2400" dirty="0"/>
              <a:t> přírodu a znovu ji scelujeme podle naší vůle. Pronikáme hmotou a není daleko den, kdy pronikneme vířící masou jako vzduchem. (…) Všechny objevy znamenají duchovní proměnu a posunutí hranice poznání. (F. Marc, </a:t>
            </a:r>
            <a:r>
              <a:rPr lang="cs-CZ" altLang="cs-CZ" sz="2400" dirty="0" err="1"/>
              <a:t>Briefe</a:t>
            </a:r>
            <a:r>
              <a:rPr lang="cs-CZ" altLang="cs-CZ" sz="2400" dirty="0"/>
              <a:t>… vyd. 1920)</a:t>
            </a:r>
          </a:p>
        </p:txBody>
      </p:sp>
      <p:pic>
        <p:nvPicPr>
          <p:cNvPr id="48132" name="Picture 4" descr="Marc tiger 19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478486"/>
            <a:ext cx="5352184" cy="5903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75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ECB45-5966-45AB-A2A7-D35ECFDB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75" y="210380"/>
            <a:ext cx="5745480" cy="1115183"/>
          </a:xfrm>
        </p:spPr>
        <p:txBody>
          <a:bodyPr/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Středoevropské secese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679199-002F-4E47-B039-1434DD687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82466"/>
            <a:ext cx="6652013" cy="2400011"/>
          </a:xfrm>
        </p:spPr>
        <p:txBody>
          <a:bodyPr>
            <a:normAutofit/>
          </a:bodyPr>
          <a:lstStyle/>
          <a:p>
            <a:r>
              <a:rPr lang="cs-CZ" sz="2400" dirty="0"/>
              <a:t>Mnichov, 1892, v čele Franz von </a:t>
            </a:r>
            <a:r>
              <a:rPr lang="cs-CZ" sz="2400" dirty="0" err="1"/>
              <a:t>Stuck</a:t>
            </a:r>
            <a:endParaRPr lang="cs-CZ" sz="2400" dirty="0"/>
          </a:p>
          <a:p>
            <a:r>
              <a:rPr lang="cs-CZ" sz="2400" dirty="0"/>
              <a:t>Vídeň, 1897, Gustav Klimt </a:t>
            </a:r>
            <a:r>
              <a:rPr lang="cs-CZ" sz="1800" dirty="0"/>
              <a:t>/</a:t>
            </a:r>
            <a:r>
              <a:rPr lang="cs-CZ" sz="1800" i="1" dirty="0"/>
              <a:t>foto</a:t>
            </a:r>
            <a:r>
              <a:rPr lang="cs-CZ" sz="1800" dirty="0"/>
              <a:t>: Ústřední sál 14. výstavy se sochou L. v. Beethovena od Maxe Klingera,1902, arch. Josef Hoffmann, Instalace 18. výstavy, 1903, týž a Koloman Moser/ </a:t>
            </a:r>
          </a:p>
          <a:p>
            <a:r>
              <a:rPr lang="cs-CZ" sz="2400" dirty="0"/>
              <a:t>Berlín, 1898, Max </a:t>
            </a:r>
            <a:r>
              <a:rPr lang="cs-CZ" sz="2400" dirty="0" err="1"/>
              <a:t>Liebermann</a:t>
            </a:r>
            <a:r>
              <a:rPr lang="cs-CZ" sz="2400" dirty="0"/>
              <a:t>, Walter </a:t>
            </a:r>
            <a:r>
              <a:rPr lang="cs-CZ" sz="2400" dirty="0" err="1"/>
              <a:t>Leistikow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48C879-FC19-4648-A00F-BF77CD081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77" y="3334861"/>
            <a:ext cx="4439476" cy="3218620"/>
          </a:xfrm>
          <a:prstGeom prst="rect">
            <a:avLst/>
          </a:prstGeom>
        </p:spPr>
      </p:pic>
      <p:pic>
        <p:nvPicPr>
          <p:cNvPr id="7" name="Obrázek 6" descr="Obsah obrázku interiér, zeď, patro, místnost&#10;&#10;Popis byl vytvořen automaticky">
            <a:extLst>
              <a:ext uri="{FF2B5EF4-FFF2-40B4-BE49-F238E27FC236}">
                <a16:creationId xmlns:a16="http://schemas.microsoft.com/office/drawing/2014/main" id="{48801DAD-2492-40EF-86CE-68C31CD6E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20" y="3629148"/>
            <a:ext cx="4096498" cy="3018472"/>
          </a:xfrm>
          <a:prstGeom prst="rect">
            <a:avLst/>
          </a:prstGeom>
        </p:spPr>
      </p:pic>
      <p:pic>
        <p:nvPicPr>
          <p:cNvPr id="9" name="Obrázek 8" descr="Obsah obrázku zeď, interiér, patro, stůl&#10;&#10;Popis byl vytvořen automaticky">
            <a:extLst>
              <a:ext uri="{FF2B5EF4-FFF2-40B4-BE49-F238E27FC236}">
                <a16:creationId xmlns:a16="http://schemas.microsoft.com/office/drawing/2014/main" id="{D6286CE7-D8FD-4732-A004-5B0E83A64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35" y="316389"/>
            <a:ext cx="4053083" cy="30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69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kniha, zeď&#10;&#10;Popis byl vytvořen automaticky">
            <a:extLst>
              <a:ext uri="{FF2B5EF4-FFF2-40B4-BE49-F238E27FC236}">
                <a16:creationId xmlns:a16="http://schemas.microsoft.com/office/drawing/2014/main" id="{7621BC7F-386D-4D99-83AA-606E560C0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6" y="1764287"/>
            <a:ext cx="5921032" cy="4714622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E77CBAE7-4FF2-4163-AF7F-180E89265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72" y="349814"/>
            <a:ext cx="3631847" cy="47284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D80529F-5CEB-4677-9390-387694D35451}"/>
              </a:ext>
            </a:extLst>
          </p:cNvPr>
          <p:cNvSpPr txBox="1"/>
          <p:nvPr/>
        </p:nvSpPr>
        <p:spPr>
          <a:xfrm>
            <a:off x="7291872" y="5273855"/>
            <a:ext cx="36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Paul </a:t>
            </a:r>
            <a:r>
              <a:rPr lang="cs-CZ" dirty="0" err="1"/>
              <a:t>Klee</a:t>
            </a:r>
            <a:r>
              <a:rPr lang="cs-CZ" dirty="0"/>
              <a:t>, Hrozivá hlava, 1905</a:t>
            </a:r>
          </a:p>
          <a:p>
            <a:endParaRPr lang="cs-CZ" dirty="0"/>
          </a:p>
          <a:p>
            <a:r>
              <a:rPr lang="cs-CZ" dirty="0"/>
              <a:t>Alfred </a:t>
            </a:r>
            <a:r>
              <a:rPr lang="cs-CZ" dirty="0" err="1"/>
              <a:t>Kubin</a:t>
            </a:r>
            <a:r>
              <a:rPr lang="cs-CZ" dirty="0"/>
              <a:t>, Válka, 1903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749CCA-2F2B-45CB-9BC7-1F7AD5DB8C92}"/>
              </a:ext>
            </a:extLst>
          </p:cNvPr>
          <p:cNvSpPr txBox="1"/>
          <p:nvPr/>
        </p:nvSpPr>
        <p:spPr>
          <a:xfrm>
            <a:off x="847026" y="379091"/>
            <a:ext cx="43484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Modrý jezdec</a:t>
            </a:r>
          </a:p>
          <a:p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Fantastické vize v grafice</a:t>
            </a:r>
          </a:p>
        </p:txBody>
      </p:sp>
    </p:spTree>
    <p:extLst>
      <p:ext uri="{BB962C8B-B14F-4D97-AF65-F5344CB8AC3E}">
        <p14:creationId xmlns:p14="http://schemas.microsoft.com/office/powerpoint/2010/main" val="1685747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90C6FE1-726D-4275-8931-B188E7F4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61738" cy="1325563"/>
          </a:xfrm>
        </p:spPr>
        <p:txBody>
          <a:bodyPr/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Vídeňská moderna a avantgarda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270D00-9158-4D78-8377-786C3E05A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461738" cy="466725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Moderna: Vídeňská secese (</a:t>
            </a:r>
            <a:r>
              <a:rPr lang="cs-CZ" dirty="0" err="1"/>
              <a:t>zal</a:t>
            </a:r>
            <a:r>
              <a:rPr lang="cs-CZ" dirty="0"/>
              <a:t>. 1897) a </a:t>
            </a:r>
            <a:r>
              <a:rPr lang="cs-CZ" dirty="0" err="1"/>
              <a:t>Wiener</a:t>
            </a:r>
            <a:r>
              <a:rPr lang="cs-CZ" dirty="0"/>
              <a:t> </a:t>
            </a:r>
            <a:r>
              <a:rPr lang="cs-CZ" dirty="0" err="1"/>
              <a:t>Werkstätte</a:t>
            </a:r>
            <a:r>
              <a:rPr lang="cs-CZ" dirty="0"/>
              <a:t>, hlavní postavou Gustav Klimt, další protagonisté: Josef Hoffmann, Josef Maria </a:t>
            </a:r>
            <a:r>
              <a:rPr lang="cs-CZ" dirty="0" err="1"/>
              <a:t>Olbrich</a:t>
            </a:r>
            <a:r>
              <a:rPr lang="cs-CZ" dirty="0"/>
              <a:t>, Otto Wagner, Alfred Roller, Max </a:t>
            </a:r>
            <a:r>
              <a:rPr lang="cs-CZ" dirty="0" err="1"/>
              <a:t>Kurzweil</a:t>
            </a:r>
            <a:r>
              <a:rPr lang="cs-CZ" dirty="0"/>
              <a:t>, Arthur </a:t>
            </a:r>
            <a:r>
              <a:rPr lang="cs-CZ" dirty="0" err="1"/>
              <a:t>Strasser</a:t>
            </a:r>
            <a:r>
              <a:rPr lang="cs-CZ" dirty="0"/>
              <a:t> </a:t>
            </a:r>
          </a:p>
          <a:p>
            <a:r>
              <a:rPr lang="cs-CZ" dirty="0"/>
              <a:t>Expresivní tendence: Oskar </a:t>
            </a:r>
            <a:r>
              <a:rPr lang="cs-CZ" dirty="0" err="1"/>
              <a:t>Kokoschka</a:t>
            </a:r>
            <a:r>
              <a:rPr lang="cs-CZ" dirty="0"/>
              <a:t>, Richard </a:t>
            </a:r>
            <a:r>
              <a:rPr lang="cs-CZ" dirty="0" err="1"/>
              <a:t>Gerstl</a:t>
            </a:r>
            <a:r>
              <a:rPr lang="cs-CZ" dirty="0"/>
              <a:t>, Egon </a:t>
            </a:r>
            <a:r>
              <a:rPr lang="cs-CZ" dirty="0" err="1"/>
              <a:t>Schiele</a:t>
            </a:r>
            <a:r>
              <a:rPr lang="cs-CZ" dirty="0"/>
              <a:t>, Anton </a:t>
            </a:r>
            <a:r>
              <a:rPr lang="cs-CZ" dirty="0" err="1"/>
              <a:t>Kolig</a:t>
            </a:r>
            <a:endParaRPr lang="cs-CZ" dirty="0"/>
          </a:p>
          <a:p>
            <a:r>
              <a:rPr lang="cs-CZ" dirty="0"/>
              <a:t>Směřování k futurismu: Max Oppenheimer (MOPP)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Výstava </a:t>
            </a:r>
            <a:r>
              <a:rPr lang="cs-CZ" dirty="0" err="1"/>
              <a:t>Kunstschau</a:t>
            </a:r>
            <a:r>
              <a:rPr lang="cs-CZ" dirty="0"/>
              <a:t> 1908 znamenala přechod mezi modernou a avantgardou</a:t>
            </a:r>
          </a:p>
          <a:p>
            <a:pPr marL="0" indent="0">
              <a:buNone/>
            </a:pPr>
            <a:r>
              <a:rPr lang="cs-CZ" sz="1800" dirty="0"/>
              <a:t>Plakát výstavy od Rudolfa </a:t>
            </a:r>
            <a:r>
              <a:rPr lang="cs-CZ" sz="1800" dirty="0" err="1"/>
              <a:t>Kalvacha</a:t>
            </a:r>
            <a:endParaRPr lang="cs-CZ" sz="1800" dirty="0"/>
          </a:p>
        </p:txBody>
      </p:sp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87DC75A5-19FC-4B0D-84A7-C838BA6B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64" y="418221"/>
            <a:ext cx="2337107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31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66EE678-AE70-4FBA-8A26-41B15289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1" y="365125"/>
            <a:ext cx="11015003" cy="1325563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Rozhraní mezi secesí a individuální modernou</a:t>
            </a:r>
            <a:br>
              <a:rPr lang="cs-CZ" dirty="0"/>
            </a:br>
            <a:r>
              <a:rPr lang="cs-CZ" sz="2000" dirty="0"/>
              <a:t>Jan Kotěra: Národní dům v Prostějově, 1905-07	Muzeum východních Čech v Hradci Králové, 1909-13</a:t>
            </a:r>
          </a:p>
        </p:txBody>
      </p:sp>
      <p:pic>
        <p:nvPicPr>
          <p:cNvPr id="6" name="Obrázek 5" descr="Obsah obrázku obloha, exteriér, silnice, budova&#10;&#10;Popis byl vytvořen automaticky">
            <a:extLst>
              <a:ext uri="{FF2B5EF4-FFF2-40B4-BE49-F238E27FC236}">
                <a16:creationId xmlns:a16="http://schemas.microsoft.com/office/drawing/2014/main" id="{D52F96CE-BA5E-4ACB-B96D-A60690A5A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2023"/>
          <a:stretch/>
        </p:blipFill>
        <p:spPr>
          <a:xfrm>
            <a:off x="5863660" y="1895937"/>
            <a:ext cx="6125523" cy="4029075"/>
          </a:xfrm>
          <a:prstGeom prst="rect">
            <a:avLst/>
          </a:prstGeom>
        </p:spPr>
      </p:pic>
      <p:pic>
        <p:nvPicPr>
          <p:cNvPr id="8" name="Obrázek 7" descr="Obsah obrázku exteriér, obloha, dům, budova&#10;&#10;Popis byl vytvořen automaticky">
            <a:extLst>
              <a:ext uri="{FF2B5EF4-FFF2-40B4-BE49-F238E27FC236}">
                <a16:creationId xmlns:a16="http://schemas.microsoft.com/office/drawing/2014/main" id="{E7C58AF7-93CF-46A4-94E4-AF069F71E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0" t="301" r="16979" b="34636"/>
          <a:stretch/>
        </p:blipFill>
        <p:spPr>
          <a:xfrm>
            <a:off x="202817" y="1895937"/>
            <a:ext cx="5329237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4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obloha, dům, budova&#10;&#10;Popis byl vytvořen automaticky">
            <a:extLst>
              <a:ext uri="{FF2B5EF4-FFF2-40B4-BE49-F238E27FC236}">
                <a16:creationId xmlns:a16="http://schemas.microsoft.com/office/drawing/2014/main" id="{264A55C7-65AA-4AE1-ABAF-AF4211369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6"/>
            <a:ext cx="12192000" cy="61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0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D64CDF6-D1C6-4D34-92F6-0B7DFF7C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9" y="332901"/>
            <a:ext cx="1152841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Raná vídeňská avantgarda (1)</a:t>
            </a:r>
            <a:br>
              <a:rPr lang="cs-CZ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-</a:t>
            </a:r>
            <a:br>
              <a:rPr lang="cs-CZ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2400" dirty="0"/>
              <a:t>Egon </a:t>
            </a:r>
            <a:r>
              <a:rPr lang="cs-CZ" sz="2400" dirty="0" err="1"/>
              <a:t>Schiele</a:t>
            </a:r>
            <a:r>
              <a:rPr lang="cs-CZ" sz="2400" dirty="0"/>
              <a:t>, Mladá matka, 1914 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cs-CZ" sz="2400" dirty="0"/>
              <a:t>      Oskar </a:t>
            </a:r>
            <a:r>
              <a:rPr lang="cs-CZ" sz="2400" dirty="0" err="1"/>
              <a:t>Kokoschka</a:t>
            </a:r>
            <a:r>
              <a:rPr lang="cs-CZ" sz="2400" dirty="0"/>
              <a:t>, Nevěsta větru, 1914 </a:t>
            </a:r>
          </a:p>
        </p:txBody>
      </p:sp>
      <p:pic>
        <p:nvPicPr>
          <p:cNvPr id="6" name="Obrázek 5" descr="Obsah obrázku text, jeskyně&#10;&#10;Popis byl vytvořen automaticky">
            <a:extLst>
              <a:ext uri="{FF2B5EF4-FFF2-40B4-BE49-F238E27FC236}">
                <a16:creationId xmlns:a16="http://schemas.microsoft.com/office/drawing/2014/main" id="{A419D989-C83A-4CE9-9119-8357CB84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9" y="1817671"/>
            <a:ext cx="5433926" cy="4583128"/>
          </a:xfrm>
          <a:prstGeom prst="rect">
            <a:avLst/>
          </a:prstGeom>
        </p:spPr>
      </p:pic>
      <p:pic>
        <p:nvPicPr>
          <p:cNvPr id="8" name="Obrázek 7" descr="Obsah obrázku text, čaj, nápoje&#10;&#10;Popis byl vytvořen automaticky">
            <a:extLst>
              <a:ext uri="{FF2B5EF4-FFF2-40B4-BE49-F238E27FC236}">
                <a16:creationId xmlns:a16="http://schemas.microsoft.com/office/drawing/2014/main" id="{75B6965F-BA8A-448A-8E54-A1683BAD8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3"/>
          <a:stretch/>
        </p:blipFill>
        <p:spPr>
          <a:xfrm>
            <a:off x="6221491" y="1833858"/>
            <a:ext cx="5643478" cy="456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57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6C3B2D-B658-4E0F-9D09-F3C9C390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78" y="211015"/>
            <a:ext cx="3605607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Raná vídeňská avantgarda (2)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949B440-6CC6-44E8-A829-697117B0C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9" y="1690688"/>
            <a:ext cx="3605607" cy="4956297"/>
          </a:xfrm>
          <a:prstGeom prst="rect">
            <a:avLst/>
          </a:prstGeom>
        </p:spPr>
      </p:pic>
      <p:pic>
        <p:nvPicPr>
          <p:cNvPr id="9" name="Obrázek 8" descr="Obsah obrázku text, skála, malování, kámen&#10;&#10;Popis byl vytvořen automaticky">
            <a:extLst>
              <a:ext uri="{FF2B5EF4-FFF2-40B4-BE49-F238E27FC236}">
                <a16:creationId xmlns:a16="http://schemas.microsoft.com/office/drawing/2014/main" id="{D8B21CB0-31ED-4745-9B55-735B13BA0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70" y="3429000"/>
            <a:ext cx="2754735" cy="3217985"/>
          </a:xfrm>
          <a:prstGeom prst="rect">
            <a:avLst/>
          </a:prstGeom>
        </p:spPr>
      </p:pic>
      <p:pic>
        <p:nvPicPr>
          <p:cNvPr id="11" name="Obrázek 10" descr="Obsah obrázku text, kámen&#10;&#10;Popis byl vytvořen automaticky">
            <a:extLst>
              <a:ext uri="{FF2B5EF4-FFF2-40B4-BE49-F238E27FC236}">
                <a16:creationId xmlns:a16="http://schemas.microsoft.com/office/drawing/2014/main" id="{B5981A6F-5181-4563-A196-85CC9731F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98" y="262027"/>
            <a:ext cx="2291307" cy="2949448"/>
          </a:xfrm>
          <a:prstGeom prst="rect">
            <a:avLst/>
          </a:prstGeom>
        </p:spPr>
      </p:pic>
      <p:pic>
        <p:nvPicPr>
          <p:cNvPr id="13" name="Obrázek 12" descr="Obsah obrázku text, interiér, dřevěné, dřevo&#10;&#10;Popis byl vytvořen automaticky">
            <a:extLst>
              <a:ext uri="{FF2B5EF4-FFF2-40B4-BE49-F238E27FC236}">
                <a16:creationId xmlns:a16="http://schemas.microsoft.com/office/drawing/2014/main" id="{C3CD4341-70D1-4D10-A57F-350BC400C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49" y="1367184"/>
            <a:ext cx="4166214" cy="374726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13585F-1600-4782-B05D-E37E4C48DB05}"/>
              </a:ext>
            </a:extLst>
          </p:cNvPr>
          <p:cNvSpPr txBox="1"/>
          <p:nvPr/>
        </p:nvSpPr>
        <p:spPr>
          <a:xfrm>
            <a:off x="7764749" y="5278441"/>
            <a:ext cx="3739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Richard </a:t>
            </a:r>
            <a:r>
              <a:rPr lang="cs-CZ" dirty="0" err="1"/>
              <a:t>Gerstl</a:t>
            </a:r>
            <a:r>
              <a:rPr lang="cs-CZ" dirty="0"/>
              <a:t>, Smějící se autoportrét, 1908,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Portrét sester Karoline a Pauline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Feyových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1905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BC05748-D1E7-42BD-9321-91E14023EB21}"/>
              </a:ext>
            </a:extLst>
          </p:cNvPr>
          <p:cNvSpPr txBox="1"/>
          <p:nvPr/>
        </p:nvSpPr>
        <p:spPr>
          <a:xfrm>
            <a:off x="7764749" y="412131"/>
            <a:ext cx="41662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Max Oppenheimer (MOPP), Manfred </a:t>
            </a:r>
            <a:r>
              <a:rPr lang="cs-CZ" dirty="0" err="1"/>
              <a:t>Osthaus</a:t>
            </a:r>
            <a:r>
              <a:rPr lang="cs-CZ" dirty="0"/>
              <a:t> jako chlapec, 1911, </a:t>
            </a:r>
            <a:r>
              <a:rPr lang="cs-CZ" dirty="0" err="1"/>
              <a:t>Klinglerův</a:t>
            </a:r>
            <a:r>
              <a:rPr lang="cs-CZ" dirty="0"/>
              <a:t> kvartet, 1917</a:t>
            </a:r>
          </a:p>
        </p:txBody>
      </p:sp>
    </p:spTree>
    <p:extLst>
      <p:ext uri="{BB962C8B-B14F-4D97-AF65-F5344CB8AC3E}">
        <p14:creationId xmlns:p14="http://schemas.microsoft.com/office/powerpoint/2010/main" val="114154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6E369-9B40-4545-B9B3-AF7C5FB9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Skupina Die </a:t>
            </a:r>
            <a:r>
              <a:rPr lang="cs-CZ" sz="4000" dirty="0" err="1">
                <a:solidFill>
                  <a:schemeClr val="accent6">
                    <a:lumMod val="75000"/>
                  </a:schemeClr>
                </a:solidFill>
              </a:rPr>
              <a:t>Brücke</a:t>
            </a:r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 / Most</a:t>
            </a:r>
            <a:br>
              <a:rPr lang="cs-CZ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Drážďany a Berlín, 1905-1913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582EA5-9AA3-46F1-A982-E66301DD2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57109" cy="4667250"/>
          </a:xfrm>
        </p:spPr>
        <p:txBody>
          <a:bodyPr>
            <a:normAutofit/>
          </a:bodyPr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„Co je velkého na člověku, jest, že je mostem, a nikoli účelem: co lze milovati na člověku, jest, že je přechodem a zánikem. Miluji toho, čí duše jest hluboká i v poranění a kdo může zahynouti malým zážitkem: tak půjde rád přes most.“ (F. Nietzsche, Tak pravil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Zarathustra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omyslný most mezi uměním minulosti (A.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Dürer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Grünewald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Cranach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st.), modernou (E.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Munch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avantgardou (fauvisté)</a:t>
            </a:r>
          </a:p>
          <a:p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Zakládající členové: studenti drážďanské techniky (kurz geometrie) v letním semestru 1905 Ernst Ludwig Kirchner,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Fritz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Bleyl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Erich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Heckel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Karl Schmidt-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Rottluff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 červnu 1905 se rozhodli založit uměleckou skupinu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 členové: Emil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Nolde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Max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Pechstein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Otto Mueller,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Kees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Dongen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Bohumil Kubišta aj.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Během své existence skupina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vystavovala na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 než 70 výstavách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1911 skupina působila v Berlíně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4D8EA7-40AB-40A4-8EC4-4E52F259B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70" y="195043"/>
            <a:ext cx="3665858" cy="3337222"/>
          </a:xfrm>
          <a:prstGeom prst="rect">
            <a:avLst/>
          </a:prstGeom>
        </p:spPr>
      </p:pic>
      <p:pic>
        <p:nvPicPr>
          <p:cNvPr id="7" name="Obrázek 6" descr="Obsah obrázku interiér, zeď, strop, patro&#10;&#10;Popis byl vytvořen automaticky">
            <a:extLst>
              <a:ext uri="{FF2B5EF4-FFF2-40B4-BE49-F238E27FC236}">
                <a16:creationId xmlns:a16="http://schemas.microsoft.com/office/drawing/2014/main" id="{0596461F-C0DA-448E-BFF4-4CC3AD860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28" y="3824507"/>
            <a:ext cx="38100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5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327" y="171161"/>
            <a:ext cx="11139054" cy="1325563"/>
          </a:xfrm>
        </p:spPr>
        <p:txBody>
          <a:bodyPr>
            <a:normAutofit/>
          </a:bodyPr>
          <a:lstStyle/>
          <a:p>
            <a:pPr lvl="0"/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cs-CZ" sz="4000" dirty="0" err="1">
                <a:solidFill>
                  <a:schemeClr val="accent6">
                    <a:lumMod val="75000"/>
                  </a:schemeClr>
                </a:solidFill>
              </a:rPr>
              <a:t>Brücke</a:t>
            </a:r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 a expresionismus v Drážďanech a Berlíně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327" y="1304347"/>
            <a:ext cx="7592292" cy="5188528"/>
          </a:xfrm>
        </p:spPr>
        <p:txBody>
          <a:bodyPr>
            <a:normAutofit fontScale="70000" lnSpcReduction="20000"/>
          </a:bodyPr>
          <a:lstStyle/>
          <a:p>
            <a:r>
              <a:rPr lang="cs-CZ" i="1" dirty="0"/>
              <a:t>Die </a:t>
            </a:r>
            <a:r>
              <a:rPr lang="cs-CZ" i="1" dirty="0" err="1"/>
              <a:t>Brücke</a:t>
            </a:r>
            <a:r>
              <a:rPr lang="cs-CZ" i="1" dirty="0"/>
              <a:t> </a:t>
            </a:r>
            <a:r>
              <a:rPr lang="cs-CZ" dirty="0"/>
              <a:t>/ </a:t>
            </a:r>
            <a:r>
              <a:rPr lang="cs-CZ" i="1" dirty="0"/>
              <a:t>Most</a:t>
            </a:r>
            <a:r>
              <a:rPr lang="cs-CZ" dirty="0"/>
              <a:t> jakožto přechod k budoucnosti, název  vymyslel Karl Schmidt-</a:t>
            </a:r>
            <a:r>
              <a:rPr lang="cs-CZ" dirty="0" err="1"/>
              <a:t>Rottluff</a:t>
            </a:r>
            <a:r>
              <a:rPr lang="cs-CZ" dirty="0"/>
              <a:t>. Další ze zakladatelů Ernst Ludwig Kirchner r. 1906 vydal prohlášení (dřevořez, 1906, viz </a:t>
            </a:r>
            <a:r>
              <a:rPr lang="cs-CZ" i="1" dirty="0"/>
              <a:t>obr</a:t>
            </a:r>
            <a:r>
              <a:rPr lang="cs-CZ" dirty="0"/>
              <a:t>.): „(…) </a:t>
            </a:r>
            <a:r>
              <a:rPr lang="cs-CZ" i="1" dirty="0"/>
              <a:t>celá mladá generace, která v sobě nese sémě budoucnosti, se musí vyzbrojit pro boj proti zavedenému pořádku</a:t>
            </a:r>
            <a:r>
              <a:rPr lang="cs-CZ" dirty="0"/>
              <a:t>.“ Zpočátku soudržné umělecké i životní společenství. 1. výstava 1906 bez ohlasu, 2. výstava 1907 negativní reakce, </a:t>
            </a:r>
            <a:r>
              <a:rPr lang="cs-CZ" dirty="0" err="1"/>
              <a:t>m.j</a:t>
            </a:r>
            <a:r>
              <a:rPr lang="cs-CZ" dirty="0"/>
              <a:t>. i malířů </a:t>
            </a:r>
            <a:r>
              <a:rPr lang="cs-CZ" dirty="0" err="1"/>
              <a:t>Corintha</a:t>
            </a:r>
            <a:r>
              <a:rPr lang="cs-CZ" dirty="0"/>
              <a:t> a </a:t>
            </a:r>
            <a:r>
              <a:rPr lang="cs-CZ" dirty="0" err="1"/>
              <a:t>Liebermanna</a:t>
            </a:r>
            <a:r>
              <a:rPr lang="cs-CZ" dirty="0"/>
              <a:t>. Skupina organizovala výstavy a subskribentům zasílala grafické listy. 1910 poslední velká výstava v Drážďanech a 1911 přesun do Berlína, kde existovala do rozpadu v r. 1913.</a:t>
            </a:r>
          </a:p>
          <a:p>
            <a:r>
              <a:rPr lang="cs-CZ" dirty="0"/>
              <a:t>Berlínské prostředí. Literáti: Georg </a:t>
            </a:r>
            <a:r>
              <a:rPr lang="cs-CZ" dirty="0" err="1"/>
              <a:t>Trakl</a:t>
            </a:r>
            <a:r>
              <a:rPr lang="cs-CZ" dirty="0"/>
              <a:t>, Heinrich a Thomas Mann, kritik Carl Einstein aj. Radikální časopisy </a:t>
            </a:r>
            <a:r>
              <a:rPr lang="cs-CZ" i="1" dirty="0"/>
              <a:t>Die</a:t>
            </a:r>
            <a:r>
              <a:rPr lang="cs-CZ" dirty="0"/>
              <a:t> </a:t>
            </a:r>
            <a:r>
              <a:rPr lang="cs-CZ" i="1" dirty="0" err="1"/>
              <a:t>Aktion</a:t>
            </a:r>
            <a:r>
              <a:rPr lang="cs-CZ" dirty="0"/>
              <a:t>, </a:t>
            </a:r>
            <a:r>
              <a:rPr lang="cs-CZ" i="1" dirty="0"/>
              <a:t>Die</a:t>
            </a:r>
            <a:r>
              <a:rPr lang="cs-CZ" dirty="0"/>
              <a:t> </a:t>
            </a:r>
            <a:r>
              <a:rPr lang="cs-CZ" i="1" dirty="0" err="1"/>
              <a:t>Revolution</a:t>
            </a:r>
            <a:r>
              <a:rPr lang="cs-CZ" dirty="0"/>
              <a:t>, </a:t>
            </a:r>
            <a:r>
              <a:rPr lang="cs-CZ" i="1" dirty="0"/>
              <a:t>Der</a:t>
            </a:r>
            <a:r>
              <a:rPr lang="cs-CZ" dirty="0"/>
              <a:t> </a:t>
            </a:r>
            <a:r>
              <a:rPr lang="cs-CZ" i="1" dirty="0" err="1"/>
              <a:t>Sturm</a:t>
            </a:r>
            <a:r>
              <a:rPr lang="cs-CZ" dirty="0"/>
              <a:t> – od r. 1910 jej vydával </a:t>
            </a:r>
            <a:r>
              <a:rPr lang="cs-CZ" dirty="0" err="1"/>
              <a:t>Herwarth</a:t>
            </a:r>
            <a:r>
              <a:rPr lang="cs-CZ" dirty="0"/>
              <a:t> </a:t>
            </a:r>
            <a:r>
              <a:rPr lang="cs-CZ" dirty="0" err="1"/>
              <a:t>Walden</a:t>
            </a:r>
            <a:r>
              <a:rPr lang="cs-CZ" dirty="0"/>
              <a:t>, který 1912 otevřel stejnojmennou galerii. 1911 založena </a:t>
            </a:r>
            <a:r>
              <a:rPr lang="cs-CZ" i="1" dirty="0" err="1"/>
              <a:t>Neue</a:t>
            </a:r>
            <a:r>
              <a:rPr lang="cs-CZ" i="1" dirty="0"/>
              <a:t> </a:t>
            </a:r>
            <a:r>
              <a:rPr lang="cs-CZ" i="1" dirty="0" err="1"/>
              <a:t>Sezession</a:t>
            </a:r>
            <a:r>
              <a:rPr lang="cs-CZ" i="1" dirty="0"/>
              <a:t> Berlin</a:t>
            </a:r>
            <a:r>
              <a:rPr lang="cs-CZ" dirty="0"/>
              <a:t>. </a:t>
            </a:r>
          </a:p>
          <a:p>
            <a:r>
              <a:rPr lang="cs-CZ" dirty="0"/>
              <a:t>Pojem expresionismus uvedl do dějin umění žurnalista Paul </a:t>
            </a:r>
            <a:r>
              <a:rPr lang="cs-CZ" dirty="0" err="1"/>
              <a:t>Fechtner</a:t>
            </a:r>
            <a:r>
              <a:rPr lang="cs-CZ" dirty="0"/>
              <a:t> knihou </a:t>
            </a:r>
            <a:r>
              <a:rPr lang="cs-CZ" i="1" dirty="0"/>
              <a:t>Der </a:t>
            </a:r>
            <a:r>
              <a:rPr lang="cs-CZ" i="1" dirty="0" err="1"/>
              <a:t>Expressionismus</a:t>
            </a:r>
            <a:r>
              <a:rPr lang="cs-CZ" dirty="0"/>
              <a:t> (1914), zpětně jej vztáhl ke skupinám Die </a:t>
            </a:r>
            <a:r>
              <a:rPr lang="cs-CZ" dirty="0" err="1"/>
              <a:t>Brücke</a:t>
            </a:r>
            <a:r>
              <a:rPr lang="cs-CZ" dirty="0"/>
              <a:t> a Der </a:t>
            </a:r>
            <a:r>
              <a:rPr lang="cs-CZ" dirty="0" err="1"/>
              <a:t>blaue</a:t>
            </a:r>
            <a:r>
              <a:rPr lang="cs-CZ" dirty="0"/>
              <a:t> Reiter. Charakteristiky: protiklad impresionismu, obrana intuice před intelektem, ochrana citů před řemeslnou zručností, silná emoční náplň, kořeny v germánském gotickém založení. O expresi usilovali však již postimpresionisté Vincent van </a:t>
            </a:r>
            <a:r>
              <a:rPr lang="cs-CZ" dirty="0" err="1"/>
              <a:t>Gogh</a:t>
            </a:r>
            <a:r>
              <a:rPr lang="cs-CZ" dirty="0"/>
              <a:t>, Paul </a:t>
            </a:r>
            <a:r>
              <a:rPr lang="cs-CZ" dirty="0" err="1"/>
              <a:t>Gauguin</a:t>
            </a:r>
            <a:r>
              <a:rPr lang="cs-CZ" dirty="0"/>
              <a:t>, </a:t>
            </a:r>
            <a:r>
              <a:rPr lang="cs-CZ" dirty="0" err="1"/>
              <a:t>James</a:t>
            </a:r>
            <a:r>
              <a:rPr lang="cs-CZ" dirty="0"/>
              <a:t> </a:t>
            </a:r>
            <a:r>
              <a:rPr lang="cs-CZ" dirty="0" err="1"/>
              <a:t>Ensor</a:t>
            </a:r>
            <a:r>
              <a:rPr lang="cs-CZ" dirty="0"/>
              <a:t>, Edvard </a:t>
            </a:r>
            <a:r>
              <a:rPr lang="cs-CZ" dirty="0" err="1"/>
              <a:t>Munch</a:t>
            </a:r>
            <a:r>
              <a:rPr lang="cs-CZ" dirty="0"/>
              <a:t> aj., ale také fauvisté (jeden z nich </a:t>
            </a:r>
            <a:r>
              <a:rPr lang="cs-CZ" dirty="0" err="1"/>
              <a:t>Kees</a:t>
            </a:r>
            <a:r>
              <a:rPr lang="cs-CZ" dirty="0"/>
              <a:t> van </a:t>
            </a:r>
            <a:r>
              <a:rPr lang="cs-CZ" dirty="0" err="1"/>
              <a:t>Dongen</a:t>
            </a:r>
            <a:r>
              <a:rPr lang="cs-CZ" dirty="0"/>
              <a:t> byl i členem Die </a:t>
            </a:r>
            <a:r>
              <a:rPr lang="cs-CZ" dirty="0" err="1"/>
              <a:t>Brücke</a:t>
            </a:r>
            <a:r>
              <a:rPr lang="cs-CZ" dirty="0"/>
              <a:t>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B02880-AC60-4D8E-85F3-6A0F0447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55" y="1215996"/>
            <a:ext cx="2835471" cy="53652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8AEB9CF-9831-4991-B4B7-27135DB1F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41" y="812406"/>
            <a:ext cx="4005992" cy="52331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E475F83-889F-4F6F-83BA-0A6BEA07AC80}"/>
              </a:ext>
            </a:extLst>
          </p:cNvPr>
          <p:cNvSpPr txBox="1"/>
          <p:nvPr/>
        </p:nvSpPr>
        <p:spPr>
          <a:xfrm>
            <a:off x="381534" y="5117036"/>
            <a:ext cx="2228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 foto: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Obr. Tři akty v lese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Otto Mueller, 1911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E. L. Kirchner, 1913</a:t>
            </a:r>
            <a:endParaRPr lang="cs-CZ" dirty="0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9202CA1-7D57-41C8-86FF-4176F9615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20" y="133143"/>
            <a:ext cx="4441974" cy="64941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75F69DB-EC51-4993-B2BB-548CE2004244}"/>
              </a:ext>
            </a:extLst>
          </p:cNvPr>
          <p:cNvSpPr txBox="1"/>
          <p:nvPr/>
        </p:nvSpPr>
        <p:spPr>
          <a:xfrm>
            <a:off x="381534" y="1815896"/>
            <a:ext cx="20970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Pechstein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plakát na výstavu skupiny Die </a:t>
            </a:r>
            <a:r>
              <a:rPr lang="cs-CZ" dirty="0" err="1">
                <a:latin typeface="Calibri" panose="020F0502020204030204" pitchFamily="34" charset="0"/>
                <a:cs typeface="Times New Roman" panose="02020603050405020304" pitchFamily="18" charset="0"/>
              </a:rPr>
              <a:t>Brücke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  v Drážďanech,  1909</a:t>
            </a:r>
          </a:p>
          <a:p>
            <a:endParaRPr lang="cs-CZ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Otto Mueller,</a:t>
            </a: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obálka alba </a:t>
            </a:r>
            <a:r>
              <a:rPr lang="cs-CZ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Pechsteinových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 grafik (prémie skupiny), 1912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69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2ECFB44-76A5-41E2-8518-8D07D1823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19" y="267286"/>
            <a:ext cx="4562859" cy="6323428"/>
          </a:xfrm>
          <a:prstGeom prst="rect">
            <a:avLst/>
          </a:prstGeom>
        </p:spPr>
      </p:pic>
      <p:pic>
        <p:nvPicPr>
          <p:cNvPr id="5" name="Obrázek 4" descr="Obsah obrázku text, malování, graffiti, malované&#10;&#10;Popis byl vytvořen automaticky">
            <a:extLst>
              <a:ext uri="{FF2B5EF4-FFF2-40B4-BE49-F238E27FC236}">
                <a16:creationId xmlns:a16="http://schemas.microsoft.com/office/drawing/2014/main" id="{267234FA-C896-4A32-9F37-957756FB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5" y="267286"/>
            <a:ext cx="4832906" cy="63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5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35561" y="5229200"/>
            <a:ext cx="22241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/>
              <a:t>Ernst Ludwig Kirchner</a:t>
            </a:r>
          </a:p>
          <a:p>
            <a:pPr algn="r"/>
            <a:r>
              <a:rPr lang="cs-CZ" dirty="0"/>
              <a:t>Akt se slunečníkem</a:t>
            </a:r>
          </a:p>
          <a:p>
            <a:pPr algn="r"/>
            <a:r>
              <a:rPr lang="cs-CZ" dirty="0"/>
              <a:t>1906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32656"/>
            <a:ext cx="525427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3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60648"/>
            <a:ext cx="7303008" cy="594969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647728" y="6236754"/>
            <a:ext cx="559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Ernst Ludwig Kirchner, Drážďany-</a:t>
            </a:r>
            <a:r>
              <a:rPr lang="cs-CZ" dirty="0" err="1"/>
              <a:t>Friedrichsstadt</a:t>
            </a:r>
            <a:r>
              <a:rPr lang="cs-CZ" dirty="0"/>
              <a:t>, cca 1907</a:t>
            </a:r>
          </a:p>
        </p:txBody>
      </p:sp>
    </p:spTree>
    <p:extLst>
      <p:ext uri="{BB962C8B-B14F-4D97-AF65-F5344CB8AC3E}">
        <p14:creationId xmlns:p14="http://schemas.microsoft.com/office/powerpoint/2010/main" val="133416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15636" y="3051124"/>
            <a:ext cx="4059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/>
              <a:t>Karl Schmidt-</a:t>
            </a:r>
            <a:r>
              <a:rPr lang="cs-CZ" dirty="0" err="1"/>
              <a:t>Rottluff</a:t>
            </a:r>
            <a:r>
              <a:rPr lang="cs-CZ" dirty="0"/>
              <a:t>, Akty v krajině, 1913</a:t>
            </a:r>
          </a:p>
          <a:p>
            <a:pPr algn="r"/>
            <a:r>
              <a:rPr lang="cs-CZ" dirty="0"/>
              <a:t>„</a:t>
            </a:r>
            <a:r>
              <a:rPr lang="cs-CZ" i="1" dirty="0"/>
              <a:t>Jako malíř jsem si v té době (1905) uvědomil, že příroda nezná obrysy, ani plastičnost forem, ale jen a jen barvy</a:t>
            </a:r>
            <a:r>
              <a:rPr lang="cs-CZ" dirty="0"/>
              <a:t>.“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7" y="463276"/>
            <a:ext cx="6788728" cy="59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318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1148</Words>
  <Application>Microsoft Office PowerPoint</Application>
  <PresentationFormat>Širokoúhlá obrazovka</PresentationFormat>
  <Paragraphs>76</Paragraphs>
  <Slides>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Moderna a avantgarda ve střední Evropě</vt:lpstr>
      <vt:lpstr>Středoevropské secese</vt:lpstr>
      <vt:lpstr>Skupina Die Brücke / Most Drážďany a Berlín, 1905-1913</vt:lpstr>
      <vt:lpstr>Die Brücke a expresionismus v Drážďanech a Berlíně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Berlínské umělecké časopisy  Die Aktion kresba Egon Schiele  Der Sturm dřevořez Franz Marc</vt:lpstr>
      <vt:lpstr>Der blaue Reiter / Modrý jezdec Mnichov, 1911-1914</vt:lpstr>
      <vt:lpstr>Falanga Nové sdružení umělců plakáty V. Kandinského 1901 a 1909 </vt:lpstr>
      <vt:lpstr>Prezentace aplikace PowerPoint</vt:lpstr>
      <vt:lpstr>Prezentace aplikace PowerPoint</vt:lpstr>
      <vt:lpstr>Vasilij Kandinskij Improvizace 7, 1910 </vt:lpstr>
      <vt:lpstr>Franz Marc: Akt s kočkou, 1910    Modrý kůň I, 1911   </vt:lpstr>
      <vt:lpstr>Franz Marc Tygr, 1912</vt:lpstr>
      <vt:lpstr>Prezentace aplikace PowerPoint</vt:lpstr>
      <vt:lpstr>Vídeňská moderna a avantgarda</vt:lpstr>
      <vt:lpstr>Rozhraní mezi secesí a individuální modernou Jan Kotěra: Národní dům v Prostějově, 1905-07 Muzeum východních Čech v Hradci Králové, 1909-13</vt:lpstr>
      <vt:lpstr>Prezentace aplikace PowerPoint</vt:lpstr>
      <vt:lpstr>Raná vídeňská avantgarda (1) - Egon Schiele, Mladá matka, 1914         Oskar Kokoschka, Nevěsta větru, 1914 </vt:lpstr>
      <vt:lpstr>Raná vídeňská avantgarda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Moderna a avantgarda ve střední Evropě</dc:title>
  <dc:creator>Aleš Filip</dc:creator>
  <cp:lastModifiedBy>Aleš Filip</cp:lastModifiedBy>
  <cp:revision>4</cp:revision>
  <dcterms:created xsi:type="dcterms:W3CDTF">2021-11-04T11:30:45Z</dcterms:created>
  <dcterms:modified xsi:type="dcterms:W3CDTF">2021-11-17T07:01:21Z</dcterms:modified>
</cp:coreProperties>
</file>