
<file path=[Content_Types].xml><?xml version="1.0" encoding="utf-8"?>
<Types xmlns="http://schemas.openxmlformats.org/package/2006/content-types">
  <Default Extension="jpeg" ContentType="image/jpeg"/>
  <Default Extension="jpg" ContentType="image/gi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media/image2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3" r:id="rId17"/>
    <p:sldId id="272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681" autoAdjust="0"/>
    <p:restoredTop sz="94660"/>
  </p:normalViewPr>
  <p:slideViewPr>
    <p:cSldViewPr snapToGrid="0">
      <p:cViewPr varScale="1">
        <p:scale>
          <a:sx n="63" d="100"/>
          <a:sy n="63" d="100"/>
        </p:scale>
        <p:origin x="8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BA3FEE-4CFF-4437-BF47-D9DE2EF604C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>
                <a:latin typeface="Impact" panose="020B0806030902050204" pitchFamily="34" charset="0"/>
              </a:defRPr>
            </a:lvl1pPr>
          </a:lstStyle>
          <a:p>
            <a:r>
              <a:rPr lang="cs-CZ" dirty="0"/>
              <a:t>BRAVE NEW DIGITAL WORLD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95FC333-B0DF-473E-9E3A-7A7CE0C02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4400">
                <a:solidFill>
                  <a:schemeClr val="tx1">
                    <a:lumMod val="75000"/>
                  </a:schemeClr>
                </a:solidFill>
                <a:latin typeface="Impact" panose="020B080603090205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309853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E5CA6D-3862-41C0-A984-B5EB0BC1B6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Impact" panose="020B0806030902050204" pitchFamily="34" charset="0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00C6B5-5DC9-4036-BA11-E84BB22B48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28600" indent="-228600">
              <a:buFont typeface="Consolas" panose="020B0609020204030204" pitchFamily="49" charset="0"/>
              <a:buChar char="*"/>
              <a:defRPr sz="2600">
                <a:solidFill>
                  <a:schemeClr val="tx1">
                    <a:lumMod val="75000"/>
                  </a:schemeClr>
                </a:solidFill>
                <a:latin typeface="Consolas" panose="020B0609020204030204" pitchFamily="49" charset="0"/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7930126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828AD676-5087-413F-8A27-9DB71A9D0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7BA5B25-BFC0-4F27-8747-448BBCD280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5A4B791-3429-4CEC-AB4A-CB39065214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8A4C7-0ABA-4107-9220-AA4BD7678317}" type="datetimeFigureOut">
              <a:rPr lang="cs-CZ" smtClean="0"/>
              <a:t>25.11.2021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5EFEA28-784C-4369-AD54-173F50D497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59E3931-A47D-4433-B884-7B3B6DCB0A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609293-99B8-4DEC-876B-AE4A3E679AF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88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5390FD-46C0-4CBF-9957-860B35A84DA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solidFill>
                  <a:srgbClr val="FFC000"/>
                </a:solidFill>
              </a:rPr>
              <a:t>JOURNAL OF INTERACTIVE MEDIA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6A815AE-65A2-4608-AFBD-7C9EA4CF74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ARGUMENTACE</a:t>
            </a:r>
          </a:p>
        </p:txBody>
      </p:sp>
    </p:spTree>
    <p:extLst>
      <p:ext uri="{BB962C8B-B14F-4D97-AF65-F5344CB8AC3E}">
        <p14:creationId xmlns:p14="http://schemas.microsoft.com/office/powerpoint/2010/main" val="5896191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5A2AA-DF79-4749-9341-53F46DA3BD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FA3720-E2BE-4EA2-9A67-E45F23EE9A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3"/>
            <a:ext cx="10515600" cy="4737101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Argumentační klam (argumentační faul) je argument, který se zdá být platným, ale ve skutečnosti není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Chyby ve zdůvodnění, nepřijatelná a mylná přesvědčení, záměrné klamné argumenty, jazykové nedostatky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Ačkoliv jsou mnohdy logicky nekonzistentní, dokážou působit přesvědčivě.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Argumentační klamy do fundované debaty nepatří, protože brání tomu, abychom se dobraly adekvátních výsledků.</a:t>
            </a:r>
          </a:p>
        </p:txBody>
      </p:sp>
    </p:spTree>
    <p:extLst>
      <p:ext uri="{BB962C8B-B14F-4D97-AF65-F5344CB8AC3E}">
        <p14:creationId xmlns:p14="http://schemas.microsoft.com/office/powerpoint/2010/main" val="21027173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F19699-F350-43A9-9928-BE3BFB733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464086-A3F2-4D7F-AD9D-75019B70D0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cs-CZ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„Máme problém. Naše země nevítězí. Dříve jsme vítězili, ale teď už ne. Kdy jsme například v rámci obchodní dohody porazili řekněme Čínu? Já Čínu porážím pořád! Kdy jsme v čemkoliv porazili Japonsko? Posílají k nám svá auta po milionech. A co děláme my? Kdy jste naposledy viděli Chevrolet v Tokiu? Kdy jsme na hranici porazili Mexiko? Smějí se nám, smějí se naši hlouposti a teď nás </a:t>
            </a:r>
            <a:b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porážejí i ekonomicky. Nejsou to naši přátelé, věřte mi.“</a:t>
            </a:r>
          </a:p>
          <a:p>
            <a:pPr marL="0" indent="0" algn="r">
              <a:buNone/>
            </a:pPr>
            <a:endParaRPr lang="cs-CZ" dirty="0">
              <a:solidFill>
                <a:srgbClr val="FFC000"/>
              </a:solidFill>
            </a:endParaRP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1285092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5893C4-7348-4418-B285-69EB578A8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28C04D-4A6B-4FA2-8964-DF6D4FE1D6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Máme problém. Naše země nevítězí. Dříve jsme vítězili, ale teď už ne.</a:t>
            </a:r>
          </a:p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&gt;&gt; FALEŠNÉ DILEMA: Realita je redukována pouze na dva možné stavy</a:t>
            </a:r>
            <a:endParaRPr lang="cs-CZ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například v rámci obchodní dohody porazili řekněme Čínu?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NÁSTRAHA: V rámci otázky je podsouván určitý předpoklad</a:t>
            </a:r>
          </a:p>
          <a:p>
            <a:endParaRPr lang="cs-CZ" i="1" dirty="0"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Já Čínu porážím pořád!</a:t>
            </a:r>
          </a:p>
          <a:p>
            <a:pPr marL="0" indent="0">
              <a:buNone/>
            </a:pPr>
            <a:r>
              <a:rPr lang="cs-CZ" sz="2000" dirty="0">
                <a:solidFill>
                  <a:schemeClr val="tx1"/>
                </a:solidFill>
              </a:rPr>
              <a:t>&gt;&gt; ANEKDOTA: Jako důkaz je podána vágní osobní zkušenost</a:t>
            </a:r>
          </a:p>
        </p:txBody>
      </p:sp>
    </p:spTree>
    <p:extLst>
      <p:ext uri="{BB962C8B-B14F-4D97-AF65-F5344CB8AC3E}">
        <p14:creationId xmlns:p14="http://schemas.microsoft.com/office/powerpoint/2010/main" val="1804617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F4D0FD-D6FA-45BE-A837-C3E590524C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D7C134A-774E-4A3A-BF59-F54ADECC15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v čemkoliv porazili Japonsko? Posílají k nám svá auta po milionech. A co děláme my? Kdy jste naposledy viděli Chevrolet v Tokiu? 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&gt;&gt; POTVRZOVACÍ SLEPOTA: Pozornost je věnována jet takovým důkazům, které podporují náš závěr a důkazy svědčící o opaku jsou opomíjeny</a:t>
            </a:r>
            <a:endParaRPr lang="cs-CZ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cs-CZ" i="1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Kdy jsme na hranici porazili Mexiko?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</a:t>
            </a:r>
            <a:r>
              <a:rPr lang="cs-CZ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FIGURÍNA: Vytvoření zkreslené verze protistrany či jejího argumentu, přičemž napadán je pak výsledek tohoto. </a:t>
            </a:r>
            <a:endParaRPr lang="cs-CZ" i="1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20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189E81-85AE-4610-8595-DBC9A39AB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ARGUMENTAČNÍ KLAMY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CC6B39-5A69-436A-BD7D-5FABB7645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918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Smějí se nám, smějí se naši hlouposti a teď nás porážejí i ekonomicky.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&gt;&gt; VYVOLÁVÁNÍ ZÁŠTI: vyvolávání zášti a to s důrazem na emoce</a:t>
            </a:r>
          </a:p>
          <a:p>
            <a:pPr marL="0" indent="0" algn="just">
              <a:buNone/>
            </a:pPr>
            <a:endParaRPr lang="cs-CZ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Nejsou to naši přátelé, věřte mi.</a:t>
            </a:r>
          </a:p>
          <a:p>
            <a:pPr marL="0" indent="0" algn="just">
              <a:buNone/>
            </a:pPr>
            <a:r>
              <a:rPr lang="cs-CZ" sz="2000" dirty="0">
                <a:solidFill>
                  <a:schemeClr val="tx1"/>
                </a:solidFill>
                <a:cs typeface="Times New Roman" panose="02020603050405020304" pitchFamily="18" charset="0"/>
              </a:rPr>
              <a:t>&gt;&gt; DŮRAZ NA NEVHODNOU AUTORITU: tvrzení není pravdivé jen proto, že ho zastává nějaký zdánlivý odborník</a:t>
            </a:r>
            <a:endParaRPr lang="cs-CZ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70366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0B9599-49B7-4E5F-8521-386134B4D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SOCIOCENTRISMUS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01C3E83-EC80-4972-AF49-D606547120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Nahlížení problému výhradně z perspektivy skupiny či třídy k níž sám náležím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Společenské předsudky: hodnocení názorů a hodnot jedné skupiny výhradně na základě nekriticky přijímaných názorů a hodnot skupiny vlastní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Davový instinkt: tendence považovat za správné ty názory, které přijímá většina</a:t>
            </a:r>
          </a:p>
        </p:txBody>
      </p:sp>
    </p:spTree>
    <p:extLst>
      <p:ext uri="{BB962C8B-B14F-4D97-AF65-F5344CB8AC3E}">
        <p14:creationId xmlns:p14="http://schemas.microsoft.com/office/powerpoint/2010/main" val="33934203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066A614-9AF7-43E7-B6D8-B0BD5D6B53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SOCIOCENTRISMUS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29A55A-7AA8-469C-8002-83D16F13FA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„Šíleně pomýlená Pařížská klimatická dohoda chrání znečišťovatele, ubližuje Američanům a stojí majlant. NE NA MÉ STRÁŽI!“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„Každý ví, že s námi bylo zacházeno velmi neférově, jinak než s ostatními.“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2913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A363B6-E280-4829-923A-1A35889C8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EGOCENTRISMUS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58562E-1173-46D5-8478-D5AD5C6103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Sklon obhajovat a nekriticky přijímat názory jen proto, že jsou mé či osoby nějak blízké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Sledování vlastního prospěchu: soustředění se jen na ty okolnosti, které podporují můj názor a opomíjení či upozaďování těch ostatních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Předsudky o sobě samém: přeceňování či podceňování svých vlastních schopností</a:t>
            </a:r>
          </a:p>
        </p:txBody>
      </p:sp>
    </p:spTree>
    <p:extLst>
      <p:ext uri="{BB962C8B-B14F-4D97-AF65-F5344CB8AC3E}">
        <p14:creationId xmlns:p14="http://schemas.microsoft.com/office/powerpoint/2010/main" val="18274314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23DC8A-20A8-4747-ABC7-6C72DCCF31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EGOCENTRISMUS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09FAB5-2D4C-4165-99E7-EA105166E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„V New Yorku sněží a mrzne. Co je sakra s tím globálním oteplováním?“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„Je pro ně velmi těžké napadnout můj vzhled, protože tak dobře vypadám“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147981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3EA371-26E4-4855-9838-CA0D8DECD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TOUŽEBNÉ PŘÁNÍ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EFC81A8-3EDA-44AE-B29D-6235D5B18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 něco věříme ne na základě dobrých důvodů, ale na základě toho, že si to přejeme. Kritickou mysl zde zatemňuje osobní vztah ke zkoumanému tématu.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„Pokaždé, když mně </a:t>
            </a:r>
            <a:r>
              <a:rPr lang="cs-CZ" dirty="0"/>
              <a:t>[Putin] </a:t>
            </a:r>
            <a:r>
              <a:rPr lang="cs-CZ" i="1" dirty="0">
                <a:solidFill>
                  <a:schemeClr val="tx1"/>
                </a:solidFill>
              </a:rPr>
              <a:t>vidí, říká, neudělal jsem to </a:t>
            </a:r>
            <a:r>
              <a:rPr lang="cs-CZ" dirty="0"/>
              <a:t>[ovlivňování voleb] </a:t>
            </a:r>
            <a:r>
              <a:rPr lang="cs-CZ" i="1" dirty="0">
                <a:solidFill>
                  <a:schemeClr val="tx1"/>
                </a:solidFill>
              </a:rPr>
              <a:t>a já věřím, opravdu věřím, že když mi to říká, myslí to vážně.“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2512464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BC0B7-C221-4266-8A22-3FBFD5E6AB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89C1AF6-BA72-4473-B9B0-3F6253520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dirty="0"/>
              <a:t>Je užití argumentů to, co nás odlišuje od zvířat?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Soubor tvrzení předkládaných takovým způsobem, aby z nich vyplýval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premisa 1 + premisa 2 =&gt; závěr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premisy: na základě, z důvodu, protože, jelikož, neboť…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závěr: proto, tudíž, takže, tedy, v důsledku… </a:t>
            </a:r>
          </a:p>
        </p:txBody>
      </p:sp>
    </p:spTree>
    <p:extLst>
      <p:ext uri="{BB962C8B-B14F-4D97-AF65-F5344CB8AC3E}">
        <p14:creationId xmlns:p14="http://schemas.microsoft.com/office/powerpoint/2010/main" val="22822327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FE2A94-77BF-46C1-A9DE-6ABDE1A0F3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STEREOTYPIZACE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9C219-3A88-4FAE-8091-420F741981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Objekt zkoumání řadíme do určité skupiny na základě nedostatečných nebo nerelevantních předpokladů.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Typickým příkladem je podsouvání názorů a potenciálního jednání na základě etnika či přesvědčení.</a:t>
            </a:r>
          </a:p>
          <a:p>
            <a:pPr algn="just"/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„Když Mexiko posílá své lidi, neposílá ty nejlepší. Přinášejí drogy. Přinášejí zločin. Jsou to sexuální násilníci.“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&lt;Donald J. Trump&gt;</a:t>
            </a:r>
          </a:p>
        </p:txBody>
      </p:sp>
    </p:spTree>
    <p:extLst>
      <p:ext uri="{BB962C8B-B14F-4D97-AF65-F5344CB8AC3E}">
        <p14:creationId xmlns:p14="http://schemas.microsoft.com/office/powerpoint/2010/main" val="12702021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AFD0F4-6F85-455F-A787-EB3A8B7D78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RELATIVISMUS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45237B-3314-4E8E-94C4-E79553B3E4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96576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dirty="0"/>
              <a:t>předpoklad, že pravdivost tvrzení je jen věcí názoru či kulturního kontextu. 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Ačkoliv je relativismus v některých případek relevantní postoj, nesmí jít o výchozí stanovisko. K relativismu je možno dojít až na základě kritického zkoumání.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i="1" dirty="0">
                <a:solidFill>
                  <a:schemeClr val="tx1"/>
                </a:solidFill>
              </a:rPr>
              <a:t>„[…] neprezentoval lež, jen předkládal alternativní fakta“</a:t>
            </a:r>
          </a:p>
          <a:p>
            <a:pPr marL="0" indent="0" algn="r">
              <a:buNone/>
            </a:pPr>
            <a:r>
              <a:rPr lang="cs-CZ" dirty="0">
                <a:solidFill>
                  <a:srgbClr val="FFC000"/>
                </a:solidFill>
              </a:rPr>
              <a:t>&lt;</a:t>
            </a:r>
            <a:r>
              <a:rPr lang="cs-CZ" dirty="0" err="1">
                <a:solidFill>
                  <a:srgbClr val="FFC000"/>
                </a:solidFill>
              </a:rPr>
              <a:t>Kellyanne</a:t>
            </a:r>
            <a:r>
              <a:rPr lang="cs-CZ" dirty="0">
                <a:solidFill>
                  <a:srgbClr val="FFC000"/>
                </a:solidFill>
              </a:rPr>
              <a:t> </a:t>
            </a:r>
            <a:r>
              <a:rPr lang="cs-CZ" dirty="0" err="1">
                <a:solidFill>
                  <a:srgbClr val="FFC000"/>
                </a:solidFill>
              </a:rPr>
              <a:t>Conway</a:t>
            </a:r>
            <a:r>
              <a:rPr lang="cs-CZ" dirty="0">
                <a:solidFill>
                  <a:srgbClr val="FFC000"/>
                </a:solidFill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21229395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672C9F-C016-4EB4-AD86-840854E1B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NÁLEŽITÉ VEDENÍ DISPUTACE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C6E463-E983-423E-AEDB-AFBEA0B0B9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JASNOST: Vyhýbejte se nejasným termínům, nepoužívejte zavádějící metafory, berte v potaz úroveň a schopnosti svého debatního partnera či čtenáře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PŘESNOST: dejte si záležet na tom, jak formulujete své otázky a odpovědi. Buďte struční, srozumitelní a věcní.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NÁLEŽITOST: Neodbíhejte od tématu a držte se ho. Myslete na to, k čemu se chcete dostat</a:t>
            </a:r>
          </a:p>
        </p:txBody>
      </p:sp>
    </p:spTree>
    <p:extLst>
      <p:ext uri="{BB962C8B-B14F-4D97-AF65-F5344CB8AC3E}">
        <p14:creationId xmlns:p14="http://schemas.microsoft.com/office/powerpoint/2010/main" val="2709176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1282FD-C23B-4406-A3AB-943C5E917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NÁLEŽITÉ VEDENÍ DISPUTACE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A18178-A54B-4794-B95F-80343F67D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KONZISTENCE: Ve vaší argumentaci nemůže hájit zároveň X a non-X. Dávejte si také pozor ať nejste usvědčeni z toho, že děláte něco jiného než sami kážete (</a:t>
            </a:r>
            <a:r>
              <a:rPr lang="cs-CZ" dirty="0" err="1"/>
              <a:t>touché</a:t>
            </a:r>
            <a:r>
              <a:rPr lang="cs-CZ" dirty="0"/>
              <a:t>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SPRÁVNOST: Premisy, se kterými pracujete, musí být platné, závěry z nich musejí vyplývat (kontrola argumentačních schémat).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ÚPLNOST: Nic podstatného nezapomeňte ani nezamlčujte.</a:t>
            </a:r>
          </a:p>
        </p:txBody>
      </p:sp>
    </p:spTree>
    <p:extLst>
      <p:ext uri="{BB962C8B-B14F-4D97-AF65-F5344CB8AC3E}">
        <p14:creationId xmlns:p14="http://schemas.microsoft.com/office/powerpoint/2010/main" val="129937267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BEDB36-0D3C-40C7-BAD7-E96F2B14B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ZADÁNÍ 2. ÚKOLU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53F285-4592-4ABF-BCB9-1016140DCB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Vypracujte anotaci eseje Teorie nevzdělanosti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průběhu četby si dělejte poznámky a zaměřte se na to, co autor tvrdí, na základě jakých důvodů to tvrdí a také zdali předkládá nějaké důkazy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Anotaci napište z pohledu autora; s jeho náhledem nepolemizujte, nekritizujte ho a dbejte na to, ať je výsledek na ploše 500-1000 znaků maximálně informativní (postihněte hlavní myšlenky/argumenty eseje)</a:t>
            </a:r>
          </a:p>
        </p:txBody>
      </p:sp>
    </p:spTree>
    <p:extLst>
      <p:ext uri="{BB962C8B-B14F-4D97-AF65-F5344CB8AC3E}">
        <p14:creationId xmlns:p14="http://schemas.microsoft.com/office/powerpoint/2010/main" val="659890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4D1D89-80FB-40DD-8047-99B9F639B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LOGIKA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475C84-5D75-46C2-8372-A50F709434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Studiem vyplývání se tradičně zabývala logika – disciplína na pomezí filozofie a matematiky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Jelikož formalizaci vyplývání širší veřejnost shledávala jako podivnou a neúčelnou, vznikla cca v 60. letech neformální logika</a:t>
            </a:r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5" name="Obrázek 4" descr="Obsah obrázku text&#10;&#10;Popis byl vytvořen automaticky">
            <a:extLst>
              <a:ext uri="{FF2B5EF4-FFF2-40B4-BE49-F238E27FC236}">
                <a16:creationId xmlns:a16="http://schemas.microsoft.com/office/drawing/2014/main" id="{CB376F82-7A41-4FD7-BC63-CDE9864A476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5" t="76466" r="2883" b="4578"/>
          <a:stretch/>
        </p:blipFill>
        <p:spPr>
          <a:xfrm>
            <a:off x="1062599" y="4513262"/>
            <a:ext cx="10066801" cy="1663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59167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7D7CF7-2777-4312-8E52-215D996B9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NEFORMÁLNÍ LOGIKA A KRITICKÉ MYŠLENÍ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B22F4C-3975-455A-9E99-3FEB555A4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Neformální logika argumentaci (vyplývání) neoprošťuje od jejího kontextu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Argumentace je součástí nějakého typu názorové výměny, jsou na ni navázány určité záměry a je součástí širší společenské praxe</a:t>
            </a:r>
          </a:p>
          <a:p>
            <a:pPr algn="just"/>
            <a:endParaRPr lang="cs-CZ" dirty="0"/>
          </a:p>
          <a:p>
            <a:pPr algn="just"/>
            <a:r>
              <a:rPr lang="cs-CZ" dirty="0"/>
              <a:t>V rámci neformální logiky sledujeme sílu a přesvědčivost argumentu a v tomto směru například kriticky posuzujeme vztah mezi důvody a tvrzeními.</a:t>
            </a:r>
          </a:p>
        </p:txBody>
      </p:sp>
    </p:spTree>
    <p:extLst>
      <p:ext uri="{BB962C8B-B14F-4D97-AF65-F5344CB8AC3E}">
        <p14:creationId xmlns:p14="http://schemas.microsoft.com/office/powerpoint/2010/main" val="3227180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1A1525-0750-4A4B-80D0-5BC18F968A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SYMPTOMATICKÝM VZTAHEM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4528197-5075-450A-A00D-D5EAC4DD8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425" y="1825625"/>
            <a:ext cx="10753725" cy="4351338"/>
          </a:xfrm>
        </p:spPr>
        <p:txBody>
          <a:bodyPr/>
          <a:lstStyle/>
          <a:p>
            <a:r>
              <a:rPr lang="cs-CZ" dirty="0"/>
              <a:t>jedna vlastnost má implikovat druhou (být jejím projevem)</a:t>
            </a:r>
          </a:p>
          <a:p>
            <a:pPr marL="0" indent="0" algn="ctr">
              <a:buNone/>
            </a:pPr>
            <a:r>
              <a:rPr lang="cs-CZ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„Je to dobrý člověk, protože má rád zvířata“</a:t>
            </a:r>
          </a:p>
        </p:txBody>
      </p:sp>
      <p:pic>
        <p:nvPicPr>
          <p:cNvPr id="7" name="Obrázek 6" descr="Obsah obrázku pes, interiér, vsedě, okno&#10;&#10;Popis byl vytvořen automaticky">
            <a:extLst>
              <a:ext uri="{FF2B5EF4-FFF2-40B4-BE49-F238E27FC236}">
                <a16:creationId xmlns:a16="http://schemas.microsoft.com/office/drawing/2014/main" id="{8F0012D0-87C8-47AE-A19D-807087354F1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8" b="1291"/>
          <a:stretch/>
        </p:blipFill>
        <p:spPr>
          <a:xfrm>
            <a:off x="2833687" y="2833688"/>
            <a:ext cx="6524625" cy="3343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177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DB17D77-49AF-4FA2-AB27-2EFA75AD7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SYMPTOMATICKÝM VZTAHEM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9D53DA-C7E3-453D-BCDB-741250211F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cs-CZ" dirty="0"/>
              <a:t>OSOBNÍ ARGUMENTACE </a:t>
            </a:r>
          </a:p>
          <a:p>
            <a:pPr marL="0" indent="0" algn="just">
              <a:buNone/>
            </a:pPr>
            <a:r>
              <a:rPr lang="cs-CZ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„Jana je mrcha. Když slyšela, že Petr zkoušku udělal, byla vzteky bez sebe“</a:t>
            </a:r>
            <a:endParaRPr lang="cs-CZ" i="1" dirty="0">
              <a:solidFill>
                <a:schemeClr val="tx1"/>
              </a:solidFill>
            </a:endParaRPr>
          </a:p>
          <a:p>
            <a:pPr algn="just"/>
            <a:endParaRPr lang="cs-CZ" i="1" dirty="0"/>
          </a:p>
          <a:p>
            <a:pPr algn="just"/>
            <a:r>
              <a:rPr lang="cs-CZ" dirty="0"/>
              <a:t>ZNAK NĚČEHO OBECNĚJŠÍHO</a:t>
            </a:r>
          </a:p>
          <a:p>
            <a:pPr marL="0" indent="0" algn="just">
              <a:buNone/>
            </a:pPr>
            <a:r>
              <a:rPr lang="cs-CZ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„Chování </a:t>
            </a:r>
            <a:r>
              <a:rPr lang="cs-CZ" sz="2000" i="1" dirty="0" err="1">
                <a:solidFill>
                  <a:schemeClr val="tx1"/>
                </a:solidFill>
              </a:rPr>
              <a:t>hooligans</a:t>
            </a:r>
            <a:r>
              <a:rPr lang="cs-CZ" sz="2000" i="1" dirty="0">
                <a:solidFill>
                  <a:schemeClr val="tx1"/>
                </a:solidFill>
              </a:rPr>
              <a:t> jasně ukazuje, že je naše společnost násilná“ </a:t>
            </a:r>
          </a:p>
          <a:p>
            <a:pPr marL="0" indent="0" algn="just">
              <a:buNone/>
            </a:pPr>
            <a:endParaRPr lang="cs-CZ" i="1" dirty="0"/>
          </a:p>
          <a:p>
            <a:pPr algn="just"/>
            <a:r>
              <a:rPr lang="cs-CZ" dirty="0"/>
              <a:t>ARGUMENTACE PŘÍKLADEM</a:t>
            </a:r>
          </a:p>
          <a:p>
            <a:pPr marL="0" indent="0" algn="just">
              <a:buNone/>
            </a:pPr>
            <a:r>
              <a:rPr lang="cs-CZ" sz="2000" i="1" dirty="0"/>
              <a:t> </a:t>
            </a:r>
            <a:r>
              <a:rPr lang="cs-CZ" sz="2000" i="1" dirty="0">
                <a:solidFill>
                  <a:schemeClr val="tx1"/>
                </a:solidFill>
              </a:rPr>
              <a:t>„</a:t>
            </a:r>
            <a:r>
              <a:rPr lang="cs-CZ" sz="2000" i="1" dirty="0" err="1">
                <a:solidFill>
                  <a:schemeClr val="tx1"/>
                </a:solidFill>
              </a:rPr>
              <a:t>Romatické</a:t>
            </a:r>
            <a:r>
              <a:rPr lang="cs-CZ" sz="2000" i="1" dirty="0">
                <a:solidFill>
                  <a:schemeClr val="tx1"/>
                </a:solidFill>
              </a:rPr>
              <a:t> touhy s věkem nemizí. </a:t>
            </a:r>
            <a:r>
              <a:rPr lang="cs-CZ" sz="2000" i="1" dirty="0" err="1">
                <a:solidFill>
                  <a:schemeClr val="tx1"/>
                </a:solidFill>
              </a:rPr>
              <a:t>Goetheho</a:t>
            </a:r>
            <a:r>
              <a:rPr lang="cs-CZ" sz="2000" i="1" dirty="0">
                <a:solidFill>
                  <a:schemeClr val="tx1"/>
                </a:solidFill>
              </a:rPr>
              <a:t> korespondence je toho důkazem“</a:t>
            </a:r>
          </a:p>
          <a:p>
            <a:pPr marL="0" indent="0" algn="just">
              <a:buNone/>
            </a:pPr>
            <a:endParaRPr lang="cs-CZ" sz="2000" i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je A opravdu symptomem B?</a:t>
            </a:r>
          </a:p>
        </p:txBody>
      </p:sp>
    </p:spTree>
    <p:extLst>
      <p:ext uri="{BB962C8B-B14F-4D97-AF65-F5344CB8AC3E}">
        <p14:creationId xmlns:p14="http://schemas.microsoft.com/office/powerpoint/2010/main" val="2123481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8B293-5F1D-4411-8719-D1817692E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ANALOGICKÝM VZTAHEM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E46A84-AB37-46AF-AADE-19C755773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Jev uváděný v rámci důvodů je srovnatelný s jevem v uváděným v rámci tvrzení (to, co je platí v jednom případě má platit i v případě jiném)</a:t>
            </a:r>
          </a:p>
          <a:p>
            <a:pPr algn="just"/>
            <a:endParaRPr lang="cs-CZ" dirty="0"/>
          </a:p>
          <a:p>
            <a:pPr marL="0" indent="0" algn="ctr">
              <a:buNone/>
            </a:pPr>
            <a:r>
              <a:rPr lang="cs-CZ" i="1" dirty="0">
                <a:solidFill>
                  <a:schemeClr val="tx1"/>
                </a:solidFill>
              </a:rPr>
              <a:t>„Není namístě, abys dostával více peněz. Tvému bratrovi to, co dostáváš nyní, bohatě stačí “ </a:t>
            </a:r>
          </a:p>
          <a:p>
            <a:pPr algn="ctr"/>
            <a:endParaRPr lang="cs-CZ" dirty="0"/>
          </a:p>
          <a:p>
            <a:pPr algn="ctr"/>
            <a:endParaRPr lang="cs-CZ" dirty="0"/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existují významné rozdíly mezi A </a:t>
            </a:r>
            <a:r>
              <a:rPr lang="cs-CZ" dirty="0" err="1">
                <a:solidFill>
                  <a:srgbClr val="FFC000"/>
                </a:solidFill>
              </a:rPr>
              <a:t>a</a:t>
            </a:r>
            <a:r>
              <a:rPr lang="cs-CZ" dirty="0">
                <a:solidFill>
                  <a:srgbClr val="FFC000"/>
                </a:solidFill>
              </a:rPr>
              <a:t> B?</a:t>
            </a:r>
          </a:p>
        </p:txBody>
      </p:sp>
    </p:spTree>
    <p:extLst>
      <p:ext uri="{BB962C8B-B14F-4D97-AF65-F5344CB8AC3E}">
        <p14:creationId xmlns:p14="http://schemas.microsoft.com/office/powerpoint/2010/main" val="117397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A7B7A4-B607-4F7D-A65E-A9E529A9B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solidFill>
                  <a:srgbClr val="FFC000"/>
                </a:solidFill>
              </a:rPr>
              <a:t>ARGUMENTACE KAUZÁLNÍM VZTAHEM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44A6C59-8952-44A2-A378-0BDFC3FAD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Stanovisko je hájeno v rámci identifikace příčinné souvislosti mezi premisami a závěrem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</a:rPr>
              <a:t>„Hubený musí být proto, že mu nedávají pořádně najíst“</a:t>
            </a:r>
          </a:p>
          <a:p>
            <a:pPr marL="0" indent="0" algn="just">
              <a:buNone/>
            </a:pPr>
            <a:endParaRPr lang="cs-CZ" dirty="0"/>
          </a:p>
          <a:p>
            <a:pPr algn="just"/>
            <a:r>
              <a:rPr lang="cs-CZ" dirty="0"/>
              <a:t>U argumentace kauzálním vztahem se zpravidla se jedná o doporučení nějakého jednání a to s poukazem na výsledek</a:t>
            </a:r>
          </a:p>
          <a:p>
            <a:pPr marL="0" indent="0" algn="ctr">
              <a:buNone/>
            </a:pPr>
            <a:r>
              <a:rPr lang="cs-CZ" sz="2000" dirty="0">
                <a:solidFill>
                  <a:schemeClr val="tx1"/>
                </a:solidFill>
              </a:rPr>
              <a:t>„Nenechávej ho očkovat, jinak z něj uděláš autistu“</a:t>
            </a:r>
          </a:p>
          <a:p>
            <a:pPr marL="0" indent="0" algn="ctr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cs-CZ" sz="20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cs-CZ" dirty="0">
                <a:solidFill>
                  <a:srgbClr val="FFC000"/>
                </a:solidFill>
              </a:rPr>
              <a:t>kontrolní otázka: vede vždy A k B?</a:t>
            </a:r>
          </a:p>
        </p:txBody>
      </p:sp>
    </p:spTree>
    <p:extLst>
      <p:ext uri="{BB962C8B-B14F-4D97-AF65-F5344CB8AC3E}">
        <p14:creationId xmlns:p14="http://schemas.microsoft.com/office/powerpoint/2010/main" val="42472854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E0ADDA3-6F5B-485E-AA0D-5DD4E7EC5B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9712" y="1889125"/>
            <a:ext cx="9172575" cy="307975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  <a:t>KONTROLA PLATNOSTI ARGUMENTAČNÍCH SCHÉMAT</a:t>
            </a:r>
            <a:b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</a:br>
            <a:r>
              <a:rPr lang="cs-CZ" sz="5400" dirty="0">
                <a:solidFill>
                  <a:srgbClr val="FFC000"/>
                </a:solidFill>
                <a:latin typeface="Impact" panose="020B0806030902050204" pitchFamily="34" charset="0"/>
              </a:rPr>
              <a:t> JE OSVĚDČENÝM ZPŮSOBEM NALEZENÍ PROBLÉMU</a:t>
            </a:r>
          </a:p>
        </p:txBody>
      </p:sp>
    </p:spTree>
    <p:extLst>
      <p:ext uri="{BB962C8B-B14F-4D97-AF65-F5344CB8AC3E}">
        <p14:creationId xmlns:p14="http://schemas.microsoft.com/office/powerpoint/2010/main" val="34021838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986291D2-48A4-4830-8E41-A8E54D09C136}" vid="{E1F68AE5-6D95-4217-8A30-74515668DA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BNDW</Template>
  <TotalTime>2764</TotalTime>
  <Words>1316</Words>
  <Application>Microsoft Office PowerPoint</Application>
  <PresentationFormat>Širokoúhlá obrazovka</PresentationFormat>
  <Paragraphs>152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30" baseType="lpstr">
      <vt:lpstr>Arial</vt:lpstr>
      <vt:lpstr>Calibri</vt:lpstr>
      <vt:lpstr>Calibri Light</vt:lpstr>
      <vt:lpstr>Consolas</vt:lpstr>
      <vt:lpstr>Impact</vt:lpstr>
      <vt:lpstr>Motiv Office</vt:lpstr>
      <vt:lpstr>JOURNAL OF INTERACTIVE MEDIA</vt:lpstr>
      <vt:lpstr>ARGUMENTACE</vt:lpstr>
      <vt:lpstr>LOGIKA</vt:lpstr>
      <vt:lpstr>NEFORMÁLNÍ LOGIKA A KRITICKÉ MYŠLENÍ</vt:lpstr>
      <vt:lpstr>ARGUMENTACE SYMPTOMATICKÝM VZTAHEM</vt:lpstr>
      <vt:lpstr>ARGUMENTACE SYMPTOMATICKÝM VZTAHEM</vt:lpstr>
      <vt:lpstr>ARGUMENTACE ANALOGICKÝM VZTAHEM</vt:lpstr>
      <vt:lpstr>ARGUMENTACE KAUZÁLNÍM VZTAHEM</vt:lpstr>
      <vt:lpstr>Prezentace aplikace PowerPoint</vt:lpstr>
      <vt:lpstr>ARGUMENTAČNÍ KLAMY</vt:lpstr>
      <vt:lpstr>ARGUMENTAČNÍ KLAMY</vt:lpstr>
      <vt:lpstr>ARGUMENTAČNÍ KLAMY</vt:lpstr>
      <vt:lpstr>ARGUMENTAČNÍ KLAMY</vt:lpstr>
      <vt:lpstr>ARGUMENTAČNÍ KLAMY</vt:lpstr>
      <vt:lpstr>SOCIOCENTRISMUS</vt:lpstr>
      <vt:lpstr>SOCIOCENTRISMUS</vt:lpstr>
      <vt:lpstr>EGOCENTRISMUS</vt:lpstr>
      <vt:lpstr>EGOCENTRISMUS</vt:lpstr>
      <vt:lpstr>TOUŽEBNÉ PŘÁNÍ</vt:lpstr>
      <vt:lpstr>STEREOTYPIZACE</vt:lpstr>
      <vt:lpstr>RELATIVISMUS</vt:lpstr>
      <vt:lpstr>NÁLEŽITÉ VEDENÍ DISPUTACE</vt:lpstr>
      <vt:lpstr>NÁLEŽITÉ VEDENÍ DISPUTACE</vt:lpstr>
      <vt:lpstr>ZADÁNÍ 2. ÚKOLU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JOURNAL OF INTERACTIVE MEDIA</dc:title>
  <dc:creator>Matěj Polák</dc:creator>
  <cp:lastModifiedBy>Matěj Polák</cp:lastModifiedBy>
  <cp:revision>69</cp:revision>
  <dcterms:created xsi:type="dcterms:W3CDTF">2020-10-30T09:34:41Z</dcterms:created>
  <dcterms:modified xsi:type="dcterms:W3CDTF">2021-11-25T07:47:52Z</dcterms:modified>
</cp:coreProperties>
</file>