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145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0914FC-4FB9-465A-A60C-15F418D4794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0"/>
      <dgm:spPr/>
    </dgm:pt>
    <dgm:pt modelId="{58982FC0-2425-4C21-BD82-2B61E3E1F6A8}">
      <dgm:prSet phldrT="[Text]" phldr="1"/>
      <dgm:spPr/>
      <dgm:t>
        <a:bodyPr/>
        <a:lstStyle/>
        <a:p>
          <a:endParaRPr lang="nl-NL" dirty="0"/>
        </a:p>
      </dgm:t>
    </dgm:pt>
    <dgm:pt modelId="{928CF264-4DDD-4FE6-AC12-73D77B3ADE44}" type="parTrans" cxnId="{56EE1FF0-B45F-4B32-A5A8-F069E93375C7}">
      <dgm:prSet/>
      <dgm:spPr/>
      <dgm:t>
        <a:bodyPr/>
        <a:lstStyle/>
        <a:p>
          <a:endParaRPr lang="nl-NL"/>
        </a:p>
      </dgm:t>
    </dgm:pt>
    <dgm:pt modelId="{B66D57BB-44E2-4A00-B642-E0863E372886}" type="sibTrans" cxnId="{56EE1FF0-B45F-4B32-A5A8-F069E93375C7}">
      <dgm:prSet/>
      <dgm:spPr/>
      <dgm:t>
        <a:bodyPr/>
        <a:lstStyle/>
        <a:p>
          <a:endParaRPr lang="nl-NL"/>
        </a:p>
      </dgm:t>
    </dgm:pt>
    <dgm:pt modelId="{87FC6E7D-C6AB-4D27-B07B-2B0B9FC2962D}">
      <dgm:prSet phldrT="[Text]" phldr="1"/>
      <dgm:spPr/>
      <dgm:t>
        <a:bodyPr/>
        <a:lstStyle/>
        <a:p>
          <a:endParaRPr lang="nl-NL" dirty="0"/>
        </a:p>
      </dgm:t>
    </dgm:pt>
    <dgm:pt modelId="{F1E786F0-1786-4812-B88D-61F0DA6F9328}" type="parTrans" cxnId="{44D70D92-9D6E-4F46-B673-A022787CCBAB}">
      <dgm:prSet/>
      <dgm:spPr/>
      <dgm:t>
        <a:bodyPr/>
        <a:lstStyle/>
        <a:p>
          <a:endParaRPr lang="nl-NL"/>
        </a:p>
      </dgm:t>
    </dgm:pt>
    <dgm:pt modelId="{BB8C8B9F-3289-4830-B904-7E20741B83D8}" type="sibTrans" cxnId="{44D70D92-9D6E-4F46-B673-A022787CCBAB}">
      <dgm:prSet/>
      <dgm:spPr/>
      <dgm:t>
        <a:bodyPr/>
        <a:lstStyle/>
        <a:p>
          <a:endParaRPr lang="nl-NL"/>
        </a:p>
      </dgm:t>
    </dgm:pt>
    <dgm:pt modelId="{385513EB-8B60-4F24-BCA5-D3CCA60E3629}">
      <dgm:prSet phldrT="[Text]" phldr="1"/>
      <dgm:spPr/>
      <dgm:t>
        <a:bodyPr/>
        <a:lstStyle/>
        <a:p>
          <a:endParaRPr lang="nl-NL" dirty="0"/>
        </a:p>
      </dgm:t>
    </dgm:pt>
    <dgm:pt modelId="{E7F93C39-4FBC-4630-952E-275C65B11F3F}" type="parTrans" cxnId="{56F8E555-404C-4169-B583-8FBF6BABFEDA}">
      <dgm:prSet/>
      <dgm:spPr/>
      <dgm:t>
        <a:bodyPr/>
        <a:lstStyle/>
        <a:p>
          <a:endParaRPr lang="nl-NL"/>
        </a:p>
      </dgm:t>
    </dgm:pt>
    <dgm:pt modelId="{7E582911-68FA-4251-83D5-7BAB6B78E3FB}" type="sibTrans" cxnId="{56F8E555-404C-4169-B583-8FBF6BABFEDA}">
      <dgm:prSet/>
      <dgm:spPr/>
      <dgm:t>
        <a:bodyPr/>
        <a:lstStyle/>
        <a:p>
          <a:endParaRPr lang="nl-NL"/>
        </a:p>
      </dgm:t>
    </dgm:pt>
    <dgm:pt modelId="{2FB1C6CB-D238-4AE8-8F3B-E234DA15056F}" type="pres">
      <dgm:prSet presAssocID="{190914FC-4FB9-465A-A60C-15F418D4794A}" presName="compositeShape" presStyleCnt="0">
        <dgm:presLayoutVars>
          <dgm:chMax val="7"/>
          <dgm:dir/>
          <dgm:resizeHandles val="exact"/>
        </dgm:presLayoutVars>
      </dgm:prSet>
      <dgm:spPr/>
    </dgm:pt>
    <dgm:pt modelId="{6DC5936B-B5DE-4CC2-8504-270CE954DA1E}" type="pres">
      <dgm:prSet presAssocID="{58982FC0-2425-4C21-BD82-2B61E3E1F6A8}" presName="circ1" presStyleLbl="vennNode1" presStyleIdx="0" presStyleCnt="3"/>
      <dgm:spPr/>
      <dgm:t>
        <a:bodyPr/>
        <a:lstStyle/>
        <a:p>
          <a:endParaRPr lang="nl-NL"/>
        </a:p>
      </dgm:t>
    </dgm:pt>
    <dgm:pt modelId="{6CBDDE44-887D-4119-886E-DF72A55D92DC}" type="pres">
      <dgm:prSet presAssocID="{58982FC0-2425-4C21-BD82-2B61E3E1F6A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BBE0358-35A7-45E8-AC49-C8D270162ADC}" type="pres">
      <dgm:prSet presAssocID="{87FC6E7D-C6AB-4D27-B07B-2B0B9FC2962D}" presName="circ2" presStyleLbl="vennNode1" presStyleIdx="1" presStyleCnt="3"/>
      <dgm:spPr/>
      <dgm:t>
        <a:bodyPr/>
        <a:lstStyle/>
        <a:p>
          <a:endParaRPr lang="nl-NL"/>
        </a:p>
      </dgm:t>
    </dgm:pt>
    <dgm:pt modelId="{F3315574-56AD-4F9B-988F-0705B7B0F24F}" type="pres">
      <dgm:prSet presAssocID="{87FC6E7D-C6AB-4D27-B07B-2B0B9FC2962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A2B838-F1B3-46EC-A441-5A003A67C311}" type="pres">
      <dgm:prSet presAssocID="{385513EB-8B60-4F24-BCA5-D3CCA60E3629}" presName="circ3" presStyleLbl="vennNode1" presStyleIdx="2" presStyleCnt="3" custLinFactNeighborY="-1431"/>
      <dgm:spPr/>
      <dgm:t>
        <a:bodyPr/>
        <a:lstStyle/>
        <a:p>
          <a:endParaRPr lang="nl-NL"/>
        </a:p>
      </dgm:t>
    </dgm:pt>
    <dgm:pt modelId="{D555A8F3-8D79-4464-84BC-A7C5D304539D}" type="pres">
      <dgm:prSet presAssocID="{385513EB-8B60-4F24-BCA5-D3CCA60E362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44D70D92-9D6E-4F46-B673-A022787CCBAB}" srcId="{190914FC-4FB9-465A-A60C-15F418D4794A}" destId="{87FC6E7D-C6AB-4D27-B07B-2B0B9FC2962D}" srcOrd="1" destOrd="0" parTransId="{F1E786F0-1786-4812-B88D-61F0DA6F9328}" sibTransId="{BB8C8B9F-3289-4830-B904-7E20741B83D8}"/>
    <dgm:cxn modelId="{92FFE832-DD23-42A8-8DEA-87459AACCDA4}" type="presOf" srcId="{58982FC0-2425-4C21-BD82-2B61E3E1F6A8}" destId="{6CBDDE44-887D-4119-886E-DF72A55D92DC}" srcOrd="1" destOrd="0" presId="urn:microsoft.com/office/officeart/2005/8/layout/venn1"/>
    <dgm:cxn modelId="{099A1AC5-D0E4-4AC4-AC71-312D67F25108}" type="presOf" srcId="{385513EB-8B60-4F24-BCA5-D3CCA60E3629}" destId="{D555A8F3-8D79-4464-84BC-A7C5D304539D}" srcOrd="1" destOrd="0" presId="urn:microsoft.com/office/officeart/2005/8/layout/venn1"/>
    <dgm:cxn modelId="{56EE1FF0-B45F-4B32-A5A8-F069E93375C7}" srcId="{190914FC-4FB9-465A-A60C-15F418D4794A}" destId="{58982FC0-2425-4C21-BD82-2B61E3E1F6A8}" srcOrd="0" destOrd="0" parTransId="{928CF264-4DDD-4FE6-AC12-73D77B3ADE44}" sibTransId="{B66D57BB-44E2-4A00-B642-E0863E372886}"/>
    <dgm:cxn modelId="{4341C971-78AB-4CE9-B6DB-0002C902E438}" type="presOf" srcId="{190914FC-4FB9-465A-A60C-15F418D4794A}" destId="{2FB1C6CB-D238-4AE8-8F3B-E234DA15056F}" srcOrd="0" destOrd="0" presId="urn:microsoft.com/office/officeart/2005/8/layout/venn1"/>
    <dgm:cxn modelId="{56F8E555-404C-4169-B583-8FBF6BABFEDA}" srcId="{190914FC-4FB9-465A-A60C-15F418D4794A}" destId="{385513EB-8B60-4F24-BCA5-D3CCA60E3629}" srcOrd="2" destOrd="0" parTransId="{E7F93C39-4FBC-4630-952E-275C65B11F3F}" sibTransId="{7E582911-68FA-4251-83D5-7BAB6B78E3FB}"/>
    <dgm:cxn modelId="{834BE314-B5D7-421C-9E41-CA100B24F585}" type="presOf" srcId="{385513EB-8B60-4F24-BCA5-D3CCA60E3629}" destId="{D4A2B838-F1B3-46EC-A441-5A003A67C311}" srcOrd="0" destOrd="0" presId="urn:microsoft.com/office/officeart/2005/8/layout/venn1"/>
    <dgm:cxn modelId="{7DDD4F49-FC36-49EC-9C32-D173C22E1BF0}" type="presOf" srcId="{87FC6E7D-C6AB-4D27-B07B-2B0B9FC2962D}" destId="{BBBE0358-35A7-45E8-AC49-C8D270162ADC}" srcOrd="0" destOrd="0" presId="urn:microsoft.com/office/officeart/2005/8/layout/venn1"/>
    <dgm:cxn modelId="{399AA55D-FAD9-4F73-83DD-4873A37B68F4}" type="presOf" srcId="{58982FC0-2425-4C21-BD82-2B61E3E1F6A8}" destId="{6DC5936B-B5DE-4CC2-8504-270CE954DA1E}" srcOrd="0" destOrd="0" presId="urn:microsoft.com/office/officeart/2005/8/layout/venn1"/>
    <dgm:cxn modelId="{452C65E2-6EBA-484E-84D4-CB0122F12A74}" type="presOf" srcId="{87FC6E7D-C6AB-4D27-B07B-2B0B9FC2962D}" destId="{F3315574-56AD-4F9B-988F-0705B7B0F24F}" srcOrd="1" destOrd="0" presId="urn:microsoft.com/office/officeart/2005/8/layout/venn1"/>
    <dgm:cxn modelId="{9E4AFBA1-DA47-435B-9702-B434FD266620}" type="presParOf" srcId="{2FB1C6CB-D238-4AE8-8F3B-E234DA15056F}" destId="{6DC5936B-B5DE-4CC2-8504-270CE954DA1E}" srcOrd="0" destOrd="0" presId="urn:microsoft.com/office/officeart/2005/8/layout/venn1"/>
    <dgm:cxn modelId="{147B96D7-3F14-426C-AAD4-D35B1863179B}" type="presParOf" srcId="{2FB1C6CB-D238-4AE8-8F3B-E234DA15056F}" destId="{6CBDDE44-887D-4119-886E-DF72A55D92DC}" srcOrd="1" destOrd="0" presId="urn:microsoft.com/office/officeart/2005/8/layout/venn1"/>
    <dgm:cxn modelId="{3E8BE056-7468-40E7-A6C9-01A1E26B3BB5}" type="presParOf" srcId="{2FB1C6CB-D238-4AE8-8F3B-E234DA15056F}" destId="{BBBE0358-35A7-45E8-AC49-C8D270162ADC}" srcOrd="2" destOrd="0" presId="urn:microsoft.com/office/officeart/2005/8/layout/venn1"/>
    <dgm:cxn modelId="{C1C47231-026E-46ED-A6C0-5E2F4E01914E}" type="presParOf" srcId="{2FB1C6CB-D238-4AE8-8F3B-E234DA15056F}" destId="{F3315574-56AD-4F9B-988F-0705B7B0F24F}" srcOrd="3" destOrd="0" presId="urn:microsoft.com/office/officeart/2005/8/layout/venn1"/>
    <dgm:cxn modelId="{3219DB7E-E6BA-4742-822C-A18ACB4F1A2A}" type="presParOf" srcId="{2FB1C6CB-D238-4AE8-8F3B-E234DA15056F}" destId="{D4A2B838-F1B3-46EC-A441-5A003A67C311}" srcOrd="4" destOrd="0" presId="urn:microsoft.com/office/officeart/2005/8/layout/venn1"/>
    <dgm:cxn modelId="{B248D4E6-8212-4E08-92B5-40867120F627}" type="presParOf" srcId="{2FB1C6CB-D238-4AE8-8F3B-E234DA15056F}" destId="{D555A8F3-8D79-4464-84BC-A7C5D304539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A4E223-1B94-4C94-9FB6-810E177EEF6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0"/>
      <dgm:spPr/>
    </dgm:pt>
    <dgm:pt modelId="{ED83DF3A-BE2D-494E-ABEF-5DDCBC84278F}">
      <dgm:prSet phldrT="[Text]" phldr="1"/>
      <dgm:spPr/>
      <dgm:t>
        <a:bodyPr/>
        <a:lstStyle/>
        <a:p>
          <a:endParaRPr lang="nl-NL" dirty="0"/>
        </a:p>
      </dgm:t>
    </dgm:pt>
    <dgm:pt modelId="{68270BE6-BF24-41B6-90FF-7421D27CEDF8}" type="parTrans" cxnId="{D746CF02-80E9-47BE-A70C-4566EFD25358}">
      <dgm:prSet/>
      <dgm:spPr/>
      <dgm:t>
        <a:bodyPr/>
        <a:lstStyle/>
        <a:p>
          <a:endParaRPr lang="nl-NL"/>
        </a:p>
      </dgm:t>
    </dgm:pt>
    <dgm:pt modelId="{210C92E5-4BE3-4AE3-8D2A-D66CECD8256F}" type="sibTrans" cxnId="{D746CF02-80E9-47BE-A70C-4566EFD25358}">
      <dgm:prSet/>
      <dgm:spPr/>
      <dgm:t>
        <a:bodyPr/>
        <a:lstStyle/>
        <a:p>
          <a:endParaRPr lang="nl-NL"/>
        </a:p>
      </dgm:t>
    </dgm:pt>
    <dgm:pt modelId="{65C786BC-660A-44F9-9452-D45CB45A8072}">
      <dgm:prSet phldrT="[Text]" phldr="1"/>
      <dgm:spPr/>
      <dgm:t>
        <a:bodyPr/>
        <a:lstStyle/>
        <a:p>
          <a:endParaRPr lang="nl-NL" dirty="0"/>
        </a:p>
      </dgm:t>
    </dgm:pt>
    <dgm:pt modelId="{1D9377B2-8224-42BD-AB08-FE68D5824721}" type="parTrans" cxnId="{890C6690-4528-47D2-BC4C-D3B2578026B4}">
      <dgm:prSet/>
      <dgm:spPr/>
      <dgm:t>
        <a:bodyPr/>
        <a:lstStyle/>
        <a:p>
          <a:endParaRPr lang="nl-NL"/>
        </a:p>
      </dgm:t>
    </dgm:pt>
    <dgm:pt modelId="{31607CBB-8EBF-4CB9-A94A-D7844B16C72D}" type="sibTrans" cxnId="{890C6690-4528-47D2-BC4C-D3B2578026B4}">
      <dgm:prSet/>
      <dgm:spPr/>
      <dgm:t>
        <a:bodyPr/>
        <a:lstStyle/>
        <a:p>
          <a:endParaRPr lang="nl-NL"/>
        </a:p>
      </dgm:t>
    </dgm:pt>
    <dgm:pt modelId="{9A676090-D54C-44F7-BB2A-4707E7E28737}">
      <dgm:prSet phldrT="[Text]" phldr="1"/>
      <dgm:spPr/>
      <dgm:t>
        <a:bodyPr/>
        <a:lstStyle/>
        <a:p>
          <a:endParaRPr lang="nl-NL" dirty="0"/>
        </a:p>
      </dgm:t>
    </dgm:pt>
    <dgm:pt modelId="{A639D66B-19E8-4560-9F83-11BD25935959}" type="parTrans" cxnId="{2091EC6A-5EBB-45EE-9329-CF17FCACE42F}">
      <dgm:prSet/>
      <dgm:spPr/>
      <dgm:t>
        <a:bodyPr/>
        <a:lstStyle/>
        <a:p>
          <a:endParaRPr lang="nl-NL"/>
        </a:p>
      </dgm:t>
    </dgm:pt>
    <dgm:pt modelId="{F5F34D4E-F587-4666-9AD4-04E89A59188C}" type="sibTrans" cxnId="{2091EC6A-5EBB-45EE-9329-CF17FCACE42F}">
      <dgm:prSet/>
      <dgm:spPr/>
      <dgm:t>
        <a:bodyPr/>
        <a:lstStyle/>
        <a:p>
          <a:endParaRPr lang="nl-NL"/>
        </a:p>
      </dgm:t>
    </dgm:pt>
    <dgm:pt modelId="{628973EE-2138-4AFF-9763-C47DCD959FB8}" type="pres">
      <dgm:prSet presAssocID="{7CA4E223-1B94-4C94-9FB6-810E177EEF6F}" presName="compositeShape" presStyleCnt="0">
        <dgm:presLayoutVars>
          <dgm:chMax val="7"/>
          <dgm:dir/>
          <dgm:resizeHandles val="exact"/>
        </dgm:presLayoutVars>
      </dgm:prSet>
      <dgm:spPr/>
    </dgm:pt>
    <dgm:pt modelId="{5DF1A8C1-696B-48F2-AECD-5D7334261A48}" type="pres">
      <dgm:prSet presAssocID="{ED83DF3A-BE2D-494E-ABEF-5DDCBC84278F}" presName="circ1" presStyleLbl="vennNode1" presStyleIdx="0" presStyleCnt="3"/>
      <dgm:spPr/>
      <dgm:t>
        <a:bodyPr/>
        <a:lstStyle/>
        <a:p>
          <a:endParaRPr lang="nl-NL"/>
        </a:p>
      </dgm:t>
    </dgm:pt>
    <dgm:pt modelId="{82566C97-2F0F-45E5-BE51-E001AD4017DD}" type="pres">
      <dgm:prSet presAssocID="{ED83DF3A-BE2D-494E-ABEF-5DDCBC84278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7075C0A-4351-4807-A859-743C2153E8DA}" type="pres">
      <dgm:prSet presAssocID="{65C786BC-660A-44F9-9452-D45CB45A8072}" presName="circ2" presStyleLbl="vennNode1" presStyleIdx="1" presStyleCnt="3"/>
      <dgm:spPr/>
      <dgm:t>
        <a:bodyPr/>
        <a:lstStyle/>
        <a:p>
          <a:endParaRPr lang="nl-NL"/>
        </a:p>
      </dgm:t>
    </dgm:pt>
    <dgm:pt modelId="{81E7A82C-7696-4FB3-B521-C217AB0FF584}" type="pres">
      <dgm:prSet presAssocID="{65C786BC-660A-44F9-9452-D45CB45A807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C96B2EF-0926-4605-9F25-0B35149CD07A}" type="pres">
      <dgm:prSet presAssocID="{9A676090-D54C-44F7-BB2A-4707E7E28737}" presName="circ3" presStyleLbl="vennNode1" presStyleIdx="2" presStyleCnt="3"/>
      <dgm:spPr/>
      <dgm:t>
        <a:bodyPr/>
        <a:lstStyle/>
        <a:p>
          <a:endParaRPr lang="nl-NL"/>
        </a:p>
      </dgm:t>
    </dgm:pt>
    <dgm:pt modelId="{52080998-8D06-416B-A7B2-861E4A7786C1}" type="pres">
      <dgm:prSet presAssocID="{9A676090-D54C-44F7-BB2A-4707E7E2873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D746CF02-80E9-47BE-A70C-4566EFD25358}" srcId="{7CA4E223-1B94-4C94-9FB6-810E177EEF6F}" destId="{ED83DF3A-BE2D-494E-ABEF-5DDCBC84278F}" srcOrd="0" destOrd="0" parTransId="{68270BE6-BF24-41B6-90FF-7421D27CEDF8}" sibTransId="{210C92E5-4BE3-4AE3-8D2A-D66CECD8256F}"/>
    <dgm:cxn modelId="{2091EC6A-5EBB-45EE-9329-CF17FCACE42F}" srcId="{7CA4E223-1B94-4C94-9FB6-810E177EEF6F}" destId="{9A676090-D54C-44F7-BB2A-4707E7E28737}" srcOrd="2" destOrd="0" parTransId="{A639D66B-19E8-4560-9F83-11BD25935959}" sibTransId="{F5F34D4E-F587-4666-9AD4-04E89A59188C}"/>
    <dgm:cxn modelId="{69E6DA57-A58E-4A57-BE81-6A9FE78579B8}" type="presOf" srcId="{7CA4E223-1B94-4C94-9FB6-810E177EEF6F}" destId="{628973EE-2138-4AFF-9763-C47DCD959FB8}" srcOrd="0" destOrd="0" presId="urn:microsoft.com/office/officeart/2005/8/layout/venn1"/>
    <dgm:cxn modelId="{655DBA46-016C-4BD9-A5F5-C11EC921F3FC}" type="presOf" srcId="{65C786BC-660A-44F9-9452-D45CB45A8072}" destId="{07075C0A-4351-4807-A859-743C2153E8DA}" srcOrd="0" destOrd="0" presId="urn:microsoft.com/office/officeart/2005/8/layout/venn1"/>
    <dgm:cxn modelId="{890C6690-4528-47D2-BC4C-D3B2578026B4}" srcId="{7CA4E223-1B94-4C94-9FB6-810E177EEF6F}" destId="{65C786BC-660A-44F9-9452-D45CB45A8072}" srcOrd="1" destOrd="0" parTransId="{1D9377B2-8224-42BD-AB08-FE68D5824721}" sibTransId="{31607CBB-8EBF-4CB9-A94A-D7844B16C72D}"/>
    <dgm:cxn modelId="{A302AF9B-BEEA-458A-B81E-2A61A67608D9}" type="presOf" srcId="{ED83DF3A-BE2D-494E-ABEF-5DDCBC84278F}" destId="{82566C97-2F0F-45E5-BE51-E001AD4017DD}" srcOrd="1" destOrd="0" presId="urn:microsoft.com/office/officeart/2005/8/layout/venn1"/>
    <dgm:cxn modelId="{3D4604A9-C21F-4D39-934F-D20D542BE4D4}" type="presOf" srcId="{ED83DF3A-BE2D-494E-ABEF-5DDCBC84278F}" destId="{5DF1A8C1-696B-48F2-AECD-5D7334261A48}" srcOrd="0" destOrd="0" presId="urn:microsoft.com/office/officeart/2005/8/layout/venn1"/>
    <dgm:cxn modelId="{01EE1E1C-6DA6-40D1-A4B2-5419A7E91B5D}" type="presOf" srcId="{9A676090-D54C-44F7-BB2A-4707E7E28737}" destId="{52080998-8D06-416B-A7B2-861E4A7786C1}" srcOrd="1" destOrd="0" presId="urn:microsoft.com/office/officeart/2005/8/layout/venn1"/>
    <dgm:cxn modelId="{32B8667D-08CF-4D5F-8433-600C5F60E2CD}" type="presOf" srcId="{9A676090-D54C-44F7-BB2A-4707E7E28737}" destId="{8C96B2EF-0926-4605-9F25-0B35149CD07A}" srcOrd="0" destOrd="0" presId="urn:microsoft.com/office/officeart/2005/8/layout/venn1"/>
    <dgm:cxn modelId="{54CB0A6A-F6A0-4463-9721-0F5C68C11822}" type="presOf" srcId="{65C786BC-660A-44F9-9452-D45CB45A8072}" destId="{81E7A82C-7696-4FB3-B521-C217AB0FF584}" srcOrd="1" destOrd="0" presId="urn:microsoft.com/office/officeart/2005/8/layout/venn1"/>
    <dgm:cxn modelId="{9A1533FB-919D-4C76-9AD6-C51AEB534B9A}" type="presParOf" srcId="{628973EE-2138-4AFF-9763-C47DCD959FB8}" destId="{5DF1A8C1-696B-48F2-AECD-5D7334261A48}" srcOrd="0" destOrd="0" presId="urn:microsoft.com/office/officeart/2005/8/layout/venn1"/>
    <dgm:cxn modelId="{16BE4A39-1807-435F-AF95-07CFEA13253C}" type="presParOf" srcId="{628973EE-2138-4AFF-9763-C47DCD959FB8}" destId="{82566C97-2F0F-45E5-BE51-E001AD4017DD}" srcOrd="1" destOrd="0" presId="urn:microsoft.com/office/officeart/2005/8/layout/venn1"/>
    <dgm:cxn modelId="{38907684-E496-4329-B068-83E1B7EB8378}" type="presParOf" srcId="{628973EE-2138-4AFF-9763-C47DCD959FB8}" destId="{07075C0A-4351-4807-A859-743C2153E8DA}" srcOrd="2" destOrd="0" presId="urn:microsoft.com/office/officeart/2005/8/layout/venn1"/>
    <dgm:cxn modelId="{C31E63C4-8243-4547-801C-7F807D80697A}" type="presParOf" srcId="{628973EE-2138-4AFF-9763-C47DCD959FB8}" destId="{81E7A82C-7696-4FB3-B521-C217AB0FF584}" srcOrd="3" destOrd="0" presId="urn:microsoft.com/office/officeart/2005/8/layout/venn1"/>
    <dgm:cxn modelId="{444F524D-1675-4F09-A896-71E6C005734C}" type="presParOf" srcId="{628973EE-2138-4AFF-9763-C47DCD959FB8}" destId="{8C96B2EF-0926-4605-9F25-0B35149CD07A}" srcOrd="4" destOrd="0" presId="urn:microsoft.com/office/officeart/2005/8/layout/venn1"/>
    <dgm:cxn modelId="{6C934241-89E8-46EE-BAC6-B8514D34CBAD}" type="presParOf" srcId="{628973EE-2138-4AFF-9763-C47DCD959FB8}" destId="{52080998-8D06-416B-A7B2-861E4A7786C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5936B-B5DE-4CC2-8504-270CE954DA1E}">
      <dsp:nvSpPr>
        <dsp:cNvPr id="0" name=""/>
        <dsp:cNvSpPr/>
      </dsp:nvSpPr>
      <dsp:spPr>
        <a:xfrm>
          <a:off x="2724929" y="417389"/>
          <a:ext cx="7551766" cy="75517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500" kern="1200" dirty="0"/>
        </a:p>
      </dsp:txBody>
      <dsp:txXfrm>
        <a:off x="3731831" y="1738948"/>
        <a:ext cx="5537962" cy="3398295"/>
      </dsp:txXfrm>
    </dsp:sp>
    <dsp:sp modelId="{BBBE0358-35A7-45E8-AC49-C8D270162ADC}">
      <dsp:nvSpPr>
        <dsp:cNvPr id="0" name=""/>
        <dsp:cNvSpPr/>
      </dsp:nvSpPr>
      <dsp:spPr>
        <a:xfrm>
          <a:off x="5449858" y="5137243"/>
          <a:ext cx="7551766" cy="75517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500" kern="1200" dirty="0"/>
        </a:p>
      </dsp:txBody>
      <dsp:txXfrm>
        <a:off x="7759440" y="7088116"/>
        <a:ext cx="4531060" cy="4153471"/>
      </dsp:txXfrm>
    </dsp:sp>
    <dsp:sp modelId="{D4A2B838-F1B3-46EC-A441-5A003A67C311}">
      <dsp:nvSpPr>
        <dsp:cNvPr id="0" name=""/>
        <dsp:cNvSpPr/>
      </dsp:nvSpPr>
      <dsp:spPr>
        <a:xfrm>
          <a:off x="0" y="5029177"/>
          <a:ext cx="7551766" cy="75517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500" kern="1200" dirty="0"/>
        </a:p>
      </dsp:txBody>
      <dsp:txXfrm>
        <a:off x="711124" y="6980051"/>
        <a:ext cx="4531060" cy="4153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1A8C1-696B-48F2-AECD-5D7334261A48}">
      <dsp:nvSpPr>
        <dsp:cNvPr id="0" name=""/>
        <dsp:cNvSpPr/>
      </dsp:nvSpPr>
      <dsp:spPr>
        <a:xfrm>
          <a:off x="2724929" y="417389"/>
          <a:ext cx="7551766" cy="75517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500" kern="1200" dirty="0"/>
        </a:p>
      </dsp:txBody>
      <dsp:txXfrm>
        <a:off x="3731831" y="1738948"/>
        <a:ext cx="5537962" cy="3398295"/>
      </dsp:txXfrm>
    </dsp:sp>
    <dsp:sp modelId="{07075C0A-4351-4807-A859-743C2153E8DA}">
      <dsp:nvSpPr>
        <dsp:cNvPr id="0" name=""/>
        <dsp:cNvSpPr/>
      </dsp:nvSpPr>
      <dsp:spPr>
        <a:xfrm>
          <a:off x="5449858" y="5137243"/>
          <a:ext cx="7551766" cy="75517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500" kern="1200" dirty="0"/>
        </a:p>
      </dsp:txBody>
      <dsp:txXfrm>
        <a:off x="7759440" y="7088116"/>
        <a:ext cx="4531060" cy="4153471"/>
      </dsp:txXfrm>
    </dsp:sp>
    <dsp:sp modelId="{8C96B2EF-0926-4605-9F25-0B35149CD07A}">
      <dsp:nvSpPr>
        <dsp:cNvPr id="0" name=""/>
        <dsp:cNvSpPr/>
      </dsp:nvSpPr>
      <dsp:spPr>
        <a:xfrm>
          <a:off x="0" y="5137243"/>
          <a:ext cx="7551766" cy="75517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500" kern="1200" dirty="0"/>
        </a:p>
      </dsp:txBody>
      <dsp:txXfrm>
        <a:off x="711124" y="7088116"/>
        <a:ext cx="4531060" cy="4153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398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553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0117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CA74F-F117-45AA-B459-1F3BBBFDD80E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1873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ADEAA-E200-47EF-86AE-6170F79532BC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181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DB853-A65E-4ECF-8CB8-8B9E1E75A338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73767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38F39-F499-4600-8E7B-1ED21C9F531D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3739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96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437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98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92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03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793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111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50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0774B-A7D8-46F7-9C81-AE9F5A17A5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EB48D-DFDD-4C10-972F-A2CC297D77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23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hyperlink" Target="https://www.youtube.com/watch?v=lMwMKJhaf7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hyperlink" Target="http://www.peta.org/content/standalone/veggielove/Default.aspx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hyperlink" Target="https://www.youtube.com/watch?v=FBRSR_LGlOE" TargetMode="External"/><Relationship Id="rId5" Type="http://schemas.openxmlformats.org/officeDocument/2006/relationships/hyperlink" Target="http://www.youtube.com/watch?v=Xiws63_EHZM" TargetMode="External"/><Relationship Id="rId4" Type="http://schemas.openxmlformats.org/officeDocument/2006/relationships/hyperlink" Target="https://www.youtube.com/watch?v=Te9TyXIzq9s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ornerstone.lib.mnsu.edu/etds/433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cholarworks.wmich.edu/cgi/viewcontent.cgi?article=3543&amp;context=honors_theses" TargetMode="Externa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://org.sagepub.com/content/22/4/457.full.pdf+html" TargetMode="External"/><Relationship Id="rId5" Type="http://schemas.openxmlformats.org/officeDocument/2006/relationships/hyperlink" Target="http://cadmus.eui.eu/bitstream/handle/1814/35807/LAW_2015_24.pdf?sequence=1" TargetMode="External"/><Relationship Id="rId4" Type="http://schemas.openxmlformats.org/officeDocument/2006/relationships/hyperlink" Target="http://ec.europa.eu/justice/gender-equality/files/womenonboards/wob-factsheet_2015-01_en.pdf" TargetMode="Externa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://www.youtube.com/watch?v=YIwWS2atEmc&amp;feature=relat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ec.europa.eu/info/policies/justice-and-fundamental-rights/gender-equality" TargetMode="External"/><Relationship Id="rId5" Type="http://schemas.openxmlformats.org/officeDocument/2006/relationships/hyperlink" Target="https://www.youtube.com/watch?v=A8TN6FyfsiM" TargetMode="External"/><Relationship Id="rId4" Type="http://schemas.openxmlformats.org/officeDocument/2006/relationships/hyperlink" Target="http://www.youtube.com/watch?v=iWt_ng-0wR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jpeg"/><Relationship Id="rId5" Type="http://schemas.openxmlformats.org/officeDocument/2006/relationships/hyperlink" Target="http://genderads.com/" TargetMode="External"/><Relationship Id="rId4" Type="http://schemas.openxmlformats.org/officeDocument/2006/relationships/hyperlink" Target="http://www.youtube.com/watch?v=bB90Vkyqrts&amp;feature=relat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35375" y="1196975"/>
            <a:ext cx="1438275" cy="576263"/>
          </a:xfrm>
        </p:spPr>
        <p:txBody>
          <a:bodyPr/>
          <a:lstStyle/>
          <a:p>
            <a:pPr eaLnBrk="1" hangingPunct="1"/>
            <a:r>
              <a:rPr lang="en-US" altLang="nl-NL" sz="2400" smtClean="0">
                <a:solidFill>
                  <a:srgbClr val="FF3300"/>
                </a:solidFill>
                <a:ea typeface="ＭＳ Ｐゴシック" pitchFamily="34" charset="-128"/>
              </a:rPr>
              <a:t>Issues</a:t>
            </a:r>
            <a:endParaRPr lang="nl-NL" altLang="nl-NL" sz="2400" smtClean="0">
              <a:solidFill>
                <a:srgbClr val="FF3300"/>
              </a:solidFill>
              <a:ea typeface="ＭＳ Ｐゴシック" pitchFamily="34" charset="-128"/>
            </a:endParaRPr>
          </a:p>
        </p:txBody>
      </p:sp>
      <p:sp>
        <p:nvSpPr>
          <p:cNvPr id="1843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3357563"/>
            <a:ext cx="6400800" cy="695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nl-NL" sz="4400" smtClean="0">
                <a:solidFill>
                  <a:srgbClr val="33CC33"/>
                </a:solidFill>
                <a:ea typeface="ＭＳ Ｐゴシック" pitchFamily="34" charset="-128"/>
              </a:rPr>
              <a:t>Gender and Sexuality</a:t>
            </a:r>
            <a:endParaRPr lang="nl-NL" altLang="nl-NL" sz="4400" smtClean="0">
              <a:solidFill>
                <a:srgbClr val="33CC33"/>
              </a:solidFill>
              <a:ea typeface="ＭＳ Ｐゴシック" pitchFamily="34" charset="-128"/>
            </a:endParaRPr>
          </a:p>
        </p:txBody>
      </p:sp>
      <p:pic>
        <p:nvPicPr>
          <p:cNvPr id="18435" name="Picture 6" descr="4628-300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gender%20symb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0"/>
            <a:ext cx="309721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imagesCAE3DLU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203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 descr="gaycou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20510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 descr="imagesCAHPQ19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4763"/>
            <a:ext cx="203358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2" descr="beck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933825"/>
            <a:ext cx="38750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9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3600" smtClean="0">
                <a:ea typeface="ＭＳ Ｐゴシック" pitchFamily="34" charset="-128"/>
              </a:rPr>
              <a:t>Differing Images of Beauty</a:t>
            </a:r>
          </a:p>
        </p:txBody>
      </p:sp>
      <p:pic>
        <p:nvPicPr>
          <p:cNvPr id="27650" name="Picture 7" descr="gucci Thi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0" y="1600200"/>
            <a:ext cx="3740150" cy="4876800"/>
          </a:xfrm>
          <a:noFill/>
        </p:spPr>
      </p:pic>
      <p:pic>
        <p:nvPicPr>
          <p:cNvPr id="27651" name="Picture 8" descr="Mauritania Fat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447800"/>
            <a:ext cx="3033713" cy="2187575"/>
          </a:xfrm>
          <a:noFill/>
        </p:spPr>
      </p:pic>
      <p:sp>
        <p:nvSpPr>
          <p:cNvPr id="27652" name="Rectangle 10"/>
          <p:cNvSpPr>
            <a:spLocks noGrp="1" noChangeArrowheads="1"/>
          </p:cNvSpPr>
          <p:nvPr>
            <p:ph type="body" sz="half" idx="3"/>
          </p:nvPr>
        </p:nvSpPr>
        <p:spPr>
          <a:xfrm>
            <a:off x="3962400" y="3886200"/>
            <a:ext cx="5181600" cy="2971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nl-NL" sz="2400" smtClean="0">
                <a:ea typeface="ＭＳ Ｐゴシック" pitchFamily="34" charset="-128"/>
              </a:rPr>
              <a:t>Correlation between Body Image and Status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400" smtClean="0">
                <a:ea typeface="ＭＳ Ｐゴシック" pitchFamily="34" charset="-128"/>
              </a:rPr>
              <a:t>If </a:t>
            </a:r>
            <a:r>
              <a:rPr lang="en-US" altLang="nl-NL" sz="2400" i="1" smtClean="0">
                <a:ea typeface="ＭＳ Ｐゴシック" pitchFamily="34" charset="-128"/>
              </a:rPr>
              <a:t>little</a:t>
            </a:r>
            <a:r>
              <a:rPr lang="en-US" altLang="nl-NL" sz="2400" smtClean="0">
                <a:ea typeface="ＭＳ Ｐゴシック" pitchFamily="34" charset="-128"/>
              </a:rPr>
              <a:t> food is available, being overweight implies wealth and thus high social status.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nl-NL" sz="2400" smtClean="0">
                <a:ea typeface="ＭＳ Ｐゴシック" pitchFamily="34" charset="-128"/>
              </a:rPr>
              <a:t>If </a:t>
            </a:r>
            <a:r>
              <a:rPr lang="en-US" altLang="nl-NL" sz="2400" i="1" smtClean="0">
                <a:ea typeface="ＭＳ Ｐゴシック" pitchFamily="34" charset="-128"/>
              </a:rPr>
              <a:t>lots</a:t>
            </a:r>
            <a:r>
              <a:rPr lang="en-US" altLang="nl-NL" sz="2400" smtClean="0">
                <a:ea typeface="ＭＳ Ｐゴシック" pitchFamily="34" charset="-128"/>
              </a:rPr>
              <a:t> of food is availably being thin could show discipline, leisure time to exercise and high social status.</a:t>
            </a:r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762000" y="64770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1800"/>
              <a:t>Anorexia = Beauty</a:t>
            </a:r>
          </a:p>
        </p:txBody>
      </p:sp>
      <p:sp>
        <p:nvSpPr>
          <p:cNvPr id="27654" name="Text Box 12"/>
          <p:cNvSpPr txBox="1">
            <a:spLocks noChangeArrowheads="1"/>
          </p:cNvSpPr>
          <p:nvPr/>
        </p:nvSpPr>
        <p:spPr bwMode="auto">
          <a:xfrm>
            <a:off x="5537200" y="3581400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1800"/>
              <a:t>Obesity = Beauty</a:t>
            </a:r>
          </a:p>
        </p:txBody>
      </p:sp>
      <p:pic>
        <p:nvPicPr>
          <p:cNvPr id="2" name="gender0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2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>
                <a:ea typeface="ＭＳ Ｐゴシック" pitchFamily="34" charset="-128"/>
              </a:rPr>
              <a:t>Advertising and Sex</a:t>
            </a:r>
          </a:p>
        </p:txBody>
      </p:sp>
      <p:sp>
        <p:nvSpPr>
          <p:cNvPr id="28674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l-NL" altLang="nl-NL" sz="2800" smtClean="0">
                <a:ea typeface="ＭＳ Ｐゴシック" pitchFamily="34" charset="-128"/>
              </a:rPr>
              <a:t>Sex Sells</a:t>
            </a:r>
            <a:endParaRPr lang="nl-NL" altLang="nl-NL" sz="2400" smtClean="0">
              <a:ea typeface="ＭＳ Ｐゴシック" pitchFamily="34" charset="-128"/>
            </a:endParaRPr>
          </a:p>
          <a:p>
            <a:pPr lvl="1" eaLnBrk="1" hangingPunct="1"/>
            <a:r>
              <a:rPr lang="nl-NL" altLang="nl-NL" sz="2400" smtClean="0">
                <a:ea typeface="ＭＳ Ｐゴシック" pitchFamily="34" charset="-128"/>
              </a:rPr>
              <a:t>Deconstruct this </a:t>
            </a:r>
            <a:r>
              <a:rPr lang="nl-NL" altLang="nl-NL" sz="2400" smtClean="0">
                <a:ea typeface="ＭＳ Ｐゴシック" pitchFamily="34" charset="-128"/>
                <a:hlinkClick r:id="rId4"/>
              </a:rPr>
              <a:t>film</a:t>
            </a:r>
            <a:endParaRPr lang="nl-NL" altLang="nl-NL" sz="2400" smtClean="0">
              <a:ea typeface="ＭＳ Ｐゴシック" pitchFamily="34" charset="-128"/>
            </a:endParaRPr>
          </a:p>
          <a:p>
            <a:pPr lvl="1" eaLnBrk="1" hangingPunct="1">
              <a:buFontTx/>
              <a:buNone/>
            </a:pPr>
            <a:endParaRPr lang="nl-NL" altLang="nl-NL" sz="2400" smtClean="0">
              <a:ea typeface="ＭＳ Ｐゴシック" pitchFamily="34" charset="-128"/>
            </a:endParaRPr>
          </a:p>
          <a:p>
            <a:pPr eaLnBrk="1" hangingPunct="1"/>
            <a:r>
              <a:rPr lang="nl-NL" altLang="nl-NL" sz="2800" smtClean="0">
                <a:ea typeface="ＭＳ Ｐゴシック" pitchFamily="34" charset="-128"/>
              </a:rPr>
              <a:t>De-mystification of the body</a:t>
            </a:r>
          </a:p>
          <a:p>
            <a:pPr eaLnBrk="1" hangingPunct="1">
              <a:buFontTx/>
              <a:buNone/>
            </a:pPr>
            <a:endParaRPr lang="nl-NL" altLang="nl-NL" sz="2800" smtClean="0">
              <a:ea typeface="ＭＳ Ｐゴシック" pitchFamily="34" charset="-128"/>
            </a:endParaRPr>
          </a:p>
          <a:p>
            <a:pPr eaLnBrk="1" hangingPunct="1"/>
            <a:r>
              <a:rPr lang="nl-NL" altLang="nl-NL" sz="2800" smtClean="0">
                <a:ea typeface="ＭＳ Ｐゴシック" pitchFamily="34" charset="-128"/>
              </a:rPr>
              <a:t>Acceptance of sex as </a:t>
            </a:r>
            <a:r>
              <a:rPr lang="nl-NL" altLang="en-US" sz="2800" smtClean="0">
                <a:ea typeface="ＭＳ Ｐゴシック" pitchFamily="34" charset="-128"/>
              </a:rPr>
              <a:t>‘</a:t>
            </a:r>
            <a:r>
              <a:rPr lang="nl-NL" altLang="nl-NL" sz="2800" smtClean="0">
                <a:ea typeface="ＭＳ Ｐゴシック" pitchFamily="34" charset="-128"/>
              </a:rPr>
              <a:t>normal</a:t>
            </a:r>
            <a:r>
              <a:rPr lang="nl-NL" altLang="en-US" sz="2800" smtClean="0">
                <a:ea typeface="ＭＳ Ｐゴシック" pitchFamily="34" charset="-128"/>
              </a:rPr>
              <a:t>’</a:t>
            </a:r>
            <a:endParaRPr lang="nl-NL" altLang="nl-NL" sz="2800" smtClean="0">
              <a:ea typeface="ＭＳ Ｐゴシック" pitchFamily="34" charset="-128"/>
            </a:endParaRPr>
          </a:p>
          <a:p>
            <a:pPr eaLnBrk="1" hangingPunct="1"/>
            <a:endParaRPr lang="nl-NL" altLang="nl-NL" sz="2800" smtClean="0">
              <a:ea typeface="ＭＳ Ｐゴシック" pitchFamily="34" charset="-128"/>
            </a:endParaRPr>
          </a:p>
        </p:txBody>
      </p:sp>
      <p:pic>
        <p:nvPicPr>
          <p:cNvPr id="28675" name="Picture 9" descr="Safe-Sex-Posters-sex-and-sexuality-8582908-1228-16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57338"/>
            <a:ext cx="4392613" cy="4751387"/>
          </a:xfrm>
          <a:noFill/>
        </p:spPr>
      </p:pic>
      <p:pic>
        <p:nvPicPr>
          <p:cNvPr id="2" name="gender0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511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>
                <a:ea typeface="ＭＳ Ｐゴシック" pitchFamily="34" charset="-128"/>
              </a:rPr>
              <a:t>Sexuality</a:t>
            </a:r>
          </a:p>
        </p:txBody>
      </p:sp>
      <p:sp>
        <p:nvSpPr>
          <p:cNvPr id="29698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nl-NL" altLang="nl-NL" sz="2400" smtClean="0">
              <a:ea typeface="ＭＳ Ｐゴシック" pitchFamily="34" charset="-128"/>
            </a:endParaRPr>
          </a:p>
          <a:p>
            <a:pPr eaLnBrk="1" hangingPunct="1"/>
            <a:r>
              <a:rPr lang="nl-NL" altLang="nl-NL" sz="2400" smtClean="0">
                <a:ea typeface="ＭＳ Ｐゴシック" pitchFamily="34" charset="-128"/>
              </a:rPr>
              <a:t>How do we construct it ?</a:t>
            </a:r>
          </a:p>
          <a:p>
            <a:pPr eaLnBrk="1" hangingPunct="1"/>
            <a:r>
              <a:rPr lang="nl-NL" altLang="nl-NL" sz="2400" smtClean="0">
                <a:ea typeface="ＭＳ Ｐゴシック" pitchFamily="34" charset="-128"/>
              </a:rPr>
              <a:t>How do we define it?</a:t>
            </a:r>
          </a:p>
          <a:p>
            <a:pPr eaLnBrk="1" hangingPunct="1"/>
            <a:r>
              <a:rPr lang="nl-NL" altLang="nl-NL" sz="2400" smtClean="0">
                <a:ea typeface="ＭＳ Ｐゴシック" pitchFamily="34" charset="-128"/>
              </a:rPr>
              <a:t>How can we make ourselves more sexy? (</a:t>
            </a:r>
            <a:r>
              <a:rPr lang="nl-NL" altLang="nl-NL" sz="2400" smtClean="0">
                <a:ea typeface="ＭＳ Ｐゴシック" pitchFamily="34" charset="-128"/>
                <a:hlinkClick r:id="rId4"/>
              </a:rPr>
              <a:t>Film</a:t>
            </a:r>
            <a:r>
              <a:rPr lang="nl-NL" altLang="nl-NL" sz="2400" smtClean="0">
                <a:ea typeface="ＭＳ Ｐゴシック" pitchFamily="34" charset="-128"/>
              </a:rPr>
              <a:t>)</a:t>
            </a:r>
          </a:p>
          <a:p>
            <a:pPr eaLnBrk="1" hangingPunct="1"/>
            <a:r>
              <a:rPr lang="nl-NL" altLang="nl-NL" sz="2400" smtClean="0">
                <a:ea typeface="ＭＳ Ｐゴシック" pitchFamily="34" charset="-128"/>
              </a:rPr>
              <a:t>Is a Post Modern view of Sexuality possible? </a:t>
            </a:r>
          </a:p>
          <a:p>
            <a:pPr eaLnBrk="1" hangingPunct="1"/>
            <a:r>
              <a:rPr lang="en-US" altLang="nl-NL" sz="2400" smtClean="0">
                <a:ea typeface="ＭＳ Ｐゴシック" pitchFamily="34" charset="-128"/>
              </a:rPr>
              <a:t>Do you agree? </a:t>
            </a:r>
            <a:endParaRPr lang="nl-NL" altLang="nl-NL" sz="2400" smtClean="0">
              <a:ea typeface="ＭＳ Ｐゴシック" pitchFamily="34" charset="-128"/>
            </a:endParaRPr>
          </a:p>
        </p:txBody>
      </p:sp>
      <p:pic>
        <p:nvPicPr>
          <p:cNvPr id="29699" name="Picture 7" descr="figure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557338"/>
            <a:ext cx="3816350" cy="4525962"/>
          </a:xfrm>
          <a:noFill/>
        </p:spPr>
      </p:pic>
      <p:pic>
        <p:nvPicPr>
          <p:cNvPr id="2" name="gender0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5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>
                <a:ea typeface="ＭＳ Ｐゴシック" pitchFamily="34" charset="-128"/>
              </a:rPr>
              <a:t>The Future of Gender and Sexuality </a:t>
            </a:r>
          </a:p>
        </p:txBody>
      </p:sp>
      <p:sp>
        <p:nvSpPr>
          <p:cNvPr id="30722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nl-NL" altLang="nl-NL" dirty="0" err="1" smtClean="0">
                <a:ea typeface="ＭＳ Ｐゴシック" pitchFamily="34" charset="-128"/>
              </a:rPr>
              <a:t>Pluralism</a:t>
            </a:r>
            <a:r>
              <a:rPr lang="nl-NL" altLang="nl-NL" dirty="0" smtClean="0">
                <a:ea typeface="ＭＳ Ｐゴシック" pitchFamily="34" charset="-128"/>
              </a:rPr>
              <a:t> , </a:t>
            </a:r>
            <a:r>
              <a:rPr lang="nl-NL" altLang="nl-NL" dirty="0" err="1" smtClean="0">
                <a:ea typeface="ＭＳ Ｐゴシック" pitchFamily="34" charset="-128"/>
              </a:rPr>
              <a:t>homogenisation</a:t>
            </a:r>
            <a:r>
              <a:rPr lang="nl-NL" altLang="nl-NL" dirty="0" smtClean="0">
                <a:ea typeface="ＭＳ Ｐゴシック" pitchFamily="34" charset="-128"/>
              </a:rPr>
              <a:t> or </a:t>
            </a:r>
            <a:r>
              <a:rPr lang="nl-NL" altLang="nl-NL" dirty="0" err="1" smtClean="0">
                <a:ea typeface="ＭＳ Ｐゴシック" pitchFamily="34" charset="-128"/>
              </a:rPr>
              <a:t>retrenchment</a:t>
            </a:r>
            <a:r>
              <a:rPr lang="nl-NL" altLang="nl-NL" dirty="0" smtClean="0">
                <a:ea typeface="ＭＳ Ｐゴシック" pitchFamily="34" charset="-128"/>
              </a:rPr>
              <a:t>?</a:t>
            </a:r>
          </a:p>
          <a:p>
            <a:pPr eaLnBrk="1" hangingPunct="1"/>
            <a:r>
              <a:rPr lang="nl-NL" altLang="nl-NL" dirty="0" err="1" smtClean="0">
                <a:ea typeface="ＭＳ Ｐゴシック" pitchFamily="34" charset="-128"/>
              </a:rPr>
              <a:t>Technological</a:t>
            </a:r>
            <a:r>
              <a:rPr lang="nl-NL" altLang="nl-NL" dirty="0" smtClean="0">
                <a:ea typeface="ＭＳ Ｐゴシック" pitchFamily="34" charset="-128"/>
              </a:rPr>
              <a:t> changes</a:t>
            </a:r>
          </a:p>
          <a:p>
            <a:pPr lvl="1" eaLnBrk="1" hangingPunct="1"/>
            <a:r>
              <a:rPr lang="nl-NL" altLang="nl-NL" dirty="0" smtClean="0">
                <a:ea typeface="ＭＳ Ｐゴシック" pitchFamily="34" charset="-128"/>
              </a:rPr>
              <a:t>Gene </a:t>
            </a:r>
            <a:r>
              <a:rPr lang="nl-NL" altLang="nl-NL" dirty="0" err="1" smtClean="0">
                <a:ea typeface="ＭＳ Ｐゴシック" pitchFamily="34" charset="-128"/>
              </a:rPr>
              <a:t>Manipulation</a:t>
            </a:r>
            <a:endParaRPr lang="nl-NL" altLang="nl-NL" dirty="0" smtClean="0">
              <a:ea typeface="ＭＳ Ｐゴシック" pitchFamily="34" charset="-128"/>
            </a:endParaRPr>
          </a:p>
          <a:p>
            <a:pPr lvl="1" eaLnBrk="1" hangingPunct="1"/>
            <a:r>
              <a:rPr lang="nl-NL" altLang="nl-NL" dirty="0" smtClean="0">
                <a:ea typeface="ＭＳ Ｐゴシック" pitchFamily="34" charset="-128"/>
              </a:rPr>
              <a:t>Body </a:t>
            </a:r>
            <a:r>
              <a:rPr lang="nl-NL" altLang="nl-NL" dirty="0" err="1" smtClean="0">
                <a:ea typeface="ＭＳ Ｐゴシック" pitchFamily="34" charset="-128"/>
              </a:rPr>
              <a:t>Augmentation</a:t>
            </a:r>
            <a:endParaRPr lang="nl-NL" altLang="nl-NL" dirty="0" smtClean="0">
              <a:ea typeface="ＭＳ Ｐゴシック" pitchFamily="34" charset="-128"/>
            </a:endParaRPr>
          </a:p>
          <a:p>
            <a:pPr lvl="1" eaLnBrk="1" hangingPunct="1"/>
            <a:r>
              <a:rPr lang="nl-NL" altLang="nl-NL" dirty="0" err="1" smtClean="0">
                <a:ea typeface="ＭＳ Ｐゴシック" pitchFamily="34" charset="-128"/>
              </a:rPr>
              <a:t>Cybersex</a:t>
            </a:r>
            <a:r>
              <a:rPr lang="nl-NL" altLang="nl-NL" dirty="0" smtClean="0">
                <a:ea typeface="ＭＳ Ｐゴシック" pitchFamily="34" charset="-128"/>
              </a:rPr>
              <a:t> (</a:t>
            </a:r>
            <a:r>
              <a:rPr lang="nl-NL" altLang="nl-NL" dirty="0" smtClean="0">
                <a:ea typeface="ＭＳ Ｐゴシック" pitchFamily="34" charset="-128"/>
                <a:hlinkClick r:id="rId4"/>
              </a:rPr>
              <a:t>Film</a:t>
            </a:r>
            <a:r>
              <a:rPr lang="nl-NL" altLang="nl-NL" dirty="0" smtClean="0">
                <a:ea typeface="ＭＳ Ｐゴシック" pitchFamily="34" charset="-128"/>
              </a:rPr>
              <a:t>)</a:t>
            </a:r>
          </a:p>
          <a:p>
            <a:pPr lvl="1" eaLnBrk="1" hangingPunct="1"/>
            <a:r>
              <a:rPr lang="nl-NL" altLang="nl-NL" dirty="0" smtClean="0">
                <a:ea typeface="ＭＳ Ｐゴシック" pitchFamily="34" charset="-128"/>
              </a:rPr>
              <a:t>AI </a:t>
            </a:r>
            <a:r>
              <a:rPr lang="nl-NL" altLang="nl-NL" dirty="0" err="1" smtClean="0">
                <a:ea typeface="ＭＳ Ｐゴシック" pitchFamily="34" charset="-128"/>
              </a:rPr>
              <a:t>Sex</a:t>
            </a:r>
            <a:r>
              <a:rPr lang="nl-NL" altLang="nl-NL" dirty="0" smtClean="0">
                <a:ea typeface="ＭＳ Ｐゴシック" pitchFamily="34" charset="-128"/>
              </a:rPr>
              <a:t> (</a:t>
            </a:r>
            <a:r>
              <a:rPr lang="nl-NL" altLang="nl-NL" dirty="0" smtClean="0">
                <a:ea typeface="ＭＳ Ｐゴシック" pitchFamily="34" charset="-128"/>
                <a:hlinkClick r:id="rId5"/>
              </a:rPr>
              <a:t>Film</a:t>
            </a:r>
            <a:r>
              <a:rPr lang="nl-NL" altLang="nl-NL" dirty="0" smtClean="0">
                <a:ea typeface="ＭＳ Ｐゴシック" pitchFamily="34" charset="-128"/>
              </a:rPr>
              <a:t>)</a:t>
            </a:r>
          </a:p>
          <a:p>
            <a:pPr lvl="1" eaLnBrk="1" hangingPunct="1"/>
            <a:r>
              <a:rPr lang="nl-NL" altLang="nl-NL" dirty="0" err="1" smtClean="0">
                <a:ea typeface="ＭＳ Ｐゴシック" pitchFamily="34" charset="-128"/>
              </a:rPr>
              <a:t>Teledildonics</a:t>
            </a:r>
            <a:r>
              <a:rPr lang="nl-NL" altLang="nl-NL" dirty="0" smtClean="0">
                <a:ea typeface="ＭＳ Ｐゴシック" pitchFamily="34" charset="-128"/>
              </a:rPr>
              <a:t> (</a:t>
            </a:r>
            <a:r>
              <a:rPr lang="nl-NL" altLang="nl-NL" dirty="0" smtClean="0">
                <a:ea typeface="ＭＳ Ｐゴシック" pitchFamily="34" charset="-128"/>
                <a:hlinkClick r:id="rId6"/>
              </a:rPr>
              <a:t>Film</a:t>
            </a:r>
            <a:r>
              <a:rPr lang="nl-NL" altLang="nl-NL" dirty="0" smtClean="0">
                <a:ea typeface="ＭＳ Ｐゴシック" pitchFamily="34" charset="-128"/>
              </a:rPr>
              <a:t>)</a:t>
            </a:r>
          </a:p>
          <a:p>
            <a:pPr lvl="1" eaLnBrk="1" hangingPunct="1"/>
            <a:endParaRPr lang="nl-NL" altLang="nl-NL" dirty="0" smtClean="0">
              <a:ea typeface="ＭＳ Ｐゴシック" pitchFamily="34" charset="-128"/>
            </a:endParaRPr>
          </a:p>
        </p:txBody>
      </p:sp>
      <p:pic>
        <p:nvPicPr>
          <p:cNvPr id="30723" name="Content Placeholder 4" descr="corset.jpg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785938"/>
            <a:ext cx="3714750" cy="4500562"/>
          </a:xfrm>
        </p:spPr>
      </p:pic>
      <p:pic>
        <p:nvPicPr>
          <p:cNvPr id="3" name="gender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76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8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mtClean="0">
                <a:ea typeface="ＭＳ Ｐゴシック" pitchFamily="34" charset="-128"/>
              </a:rPr>
              <a:t>Further Reading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nl-NL" sz="1600" smtClean="0">
                <a:ea typeface="ＭＳ Ｐゴシック" pitchFamily="34" charset="-128"/>
              </a:rPr>
              <a:t>EU Briefing</a:t>
            </a:r>
            <a:r>
              <a:rPr lang="en-US" altLang="nl-NL" sz="1600" u="sng" smtClean="0">
                <a:ea typeface="ＭＳ Ｐゴシック" pitchFamily="34" charset="-128"/>
                <a:hlinkClick r:id="rId4"/>
              </a:rPr>
              <a:t>http://ec.europa.eu/justice/gender-equality/files/womenonboards/wob-factsheet_2015-01_en.pdf</a:t>
            </a:r>
            <a:endParaRPr lang="en-GB" altLang="nl-NL" sz="1600" smtClean="0">
              <a:ea typeface="ＭＳ Ｐゴシック" pitchFamily="34" charset="-128"/>
            </a:endParaRPr>
          </a:p>
          <a:p>
            <a:r>
              <a:rPr lang="en-US" altLang="nl-NL" sz="1600" smtClean="0">
                <a:ea typeface="ＭＳ Ｐゴシック" pitchFamily="34" charset="-128"/>
              </a:rPr>
              <a:t>Verge, T., &amp; Lombardo, E. (2015). The differential approach to gender quotas in Spain: regulated politics and self-regulated corporate boards. </a:t>
            </a:r>
            <a:r>
              <a:rPr lang="en-US" altLang="nl-NL" sz="1600" u="sng" smtClean="0">
                <a:ea typeface="ＭＳ Ｐゴシック" pitchFamily="34" charset="-128"/>
                <a:hlinkClick r:id="rId5"/>
              </a:rPr>
              <a:t>http://cadmus.eui.eu/bitstream/handle/1814/35807/LAW_2015_24.pdf?sequence=1</a:t>
            </a:r>
            <a:endParaRPr lang="en-GB" altLang="nl-NL" sz="1600" smtClean="0">
              <a:ea typeface="ＭＳ Ｐゴシック" pitchFamily="34" charset="-128"/>
            </a:endParaRPr>
          </a:p>
          <a:p>
            <a:r>
              <a:rPr lang="en-US" altLang="nl-NL" sz="1600" smtClean="0">
                <a:ea typeface="ＭＳ Ｐゴシック" pitchFamily="34" charset="-128"/>
              </a:rPr>
              <a:t>Gascoigne, C., Parry, E., &amp; Buchanan, D. (2015). Extreme work, gendered work? How extreme jobs and the discourse of </a:t>
            </a:r>
            <a:r>
              <a:rPr lang="en-US" altLang="en-US" sz="1600" smtClean="0">
                <a:ea typeface="ＭＳ Ｐゴシック" pitchFamily="34" charset="-128"/>
              </a:rPr>
              <a:t>‘</a:t>
            </a:r>
            <a:r>
              <a:rPr lang="en-US" altLang="nl-NL" sz="1600" smtClean="0">
                <a:ea typeface="ＭＳ Ｐゴシック" pitchFamily="34" charset="-128"/>
              </a:rPr>
              <a:t>personal choice</a:t>
            </a:r>
            <a:r>
              <a:rPr lang="en-US" altLang="en-US" sz="1600" smtClean="0">
                <a:ea typeface="ＭＳ Ｐゴシック" pitchFamily="34" charset="-128"/>
              </a:rPr>
              <a:t>’</a:t>
            </a:r>
            <a:r>
              <a:rPr lang="en-US" altLang="nl-NL" sz="1600" smtClean="0">
                <a:ea typeface="ＭＳ Ｐゴシック" pitchFamily="34" charset="-128"/>
              </a:rPr>
              <a:t> perpetuate gender inequality. </a:t>
            </a:r>
            <a:r>
              <a:rPr lang="en-US" altLang="nl-NL" sz="1600" i="1" smtClean="0">
                <a:ea typeface="ＭＳ Ｐゴシック" pitchFamily="34" charset="-128"/>
              </a:rPr>
              <a:t>Organization</a:t>
            </a:r>
            <a:r>
              <a:rPr lang="en-US" altLang="nl-NL" sz="1600" smtClean="0">
                <a:ea typeface="ＭＳ Ｐゴシック" pitchFamily="34" charset="-128"/>
              </a:rPr>
              <a:t>, </a:t>
            </a:r>
            <a:r>
              <a:rPr lang="en-US" altLang="nl-NL" sz="1600" i="1" smtClean="0">
                <a:ea typeface="ＭＳ Ｐゴシック" pitchFamily="34" charset="-128"/>
              </a:rPr>
              <a:t>22</a:t>
            </a:r>
            <a:r>
              <a:rPr lang="en-US" altLang="nl-NL" sz="1600" smtClean="0">
                <a:ea typeface="ＭＳ Ｐゴシック" pitchFamily="34" charset="-128"/>
              </a:rPr>
              <a:t>(4), 457-475.</a:t>
            </a:r>
            <a:r>
              <a:rPr lang="en-GB" altLang="nl-NL" sz="1600" smtClean="0">
                <a:ea typeface="ＭＳ Ｐゴシック" pitchFamily="34" charset="-128"/>
              </a:rPr>
              <a:t> </a:t>
            </a:r>
            <a:r>
              <a:rPr lang="en-US" altLang="nl-NL" sz="1600" smtClean="0">
                <a:ea typeface="ＭＳ Ｐゴシック" pitchFamily="34" charset="-128"/>
              </a:rPr>
              <a:t>Online at </a:t>
            </a:r>
            <a:r>
              <a:rPr lang="en-US" altLang="nl-NL" sz="1600" u="sng" smtClean="0">
                <a:ea typeface="ＭＳ Ｐゴシック" pitchFamily="34" charset="-128"/>
                <a:hlinkClick r:id="rId6"/>
              </a:rPr>
              <a:t>http://org.sagepub.com/content/22/4/457.full.pdf+html</a:t>
            </a:r>
            <a:endParaRPr lang="en-GB" altLang="nl-NL" sz="1600" smtClean="0">
              <a:ea typeface="ＭＳ Ｐゴシック" pitchFamily="34" charset="-128"/>
            </a:endParaRPr>
          </a:p>
          <a:p>
            <a:r>
              <a:rPr lang="en-US" altLang="nl-NL" sz="1600" smtClean="0">
                <a:ea typeface="ＭＳ Ｐゴシック" pitchFamily="34" charset="-128"/>
              </a:rPr>
              <a:t>Stamm, M. (2015). Gay Marriage Laws in Europe Compared to the United States. </a:t>
            </a:r>
            <a:r>
              <a:rPr lang="en-US" altLang="nl-NL" sz="1600" u="sng" smtClean="0">
                <a:ea typeface="ＭＳ Ｐゴシック" pitchFamily="34" charset="-128"/>
                <a:hlinkClick r:id="rId7"/>
              </a:rPr>
              <a:t>http://scholarworks.wmich.edu/cgi/viewcontent.cgi?article=3543&amp;context=honors_theses</a:t>
            </a:r>
            <a:r>
              <a:rPr lang="en-US" altLang="nl-NL" sz="1600" smtClean="0">
                <a:ea typeface="ＭＳ Ｐゴシック" pitchFamily="34" charset="-128"/>
              </a:rPr>
              <a:t> </a:t>
            </a:r>
            <a:endParaRPr lang="en-GB" altLang="nl-NL" sz="1600" smtClean="0">
              <a:ea typeface="ＭＳ Ｐゴシック" pitchFamily="34" charset="-128"/>
            </a:endParaRPr>
          </a:p>
          <a:p>
            <a:r>
              <a:rPr lang="en-US" altLang="nl-NL" sz="1600" smtClean="0">
                <a:ea typeface="ＭＳ Ｐゴシック" pitchFamily="34" charset="-128"/>
              </a:rPr>
              <a:t>Woik, E. (2015). Hook Up Culture: Changing the Structure of Future Relationships?. </a:t>
            </a:r>
            <a:endParaRPr lang="en-GB" altLang="nl-NL" sz="1600" smtClean="0">
              <a:ea typeface="ＭＳ Ｐゴシック" pitchFamily="34" charset="-128"/>
            </a:endParaRPr>
          </a:p>
          <a:p>
            <a:r>
              <a:rPr lang="en-US" altLang="nl-NL" sz="1600" u="sng" smtClean="0">
                <a:ea typeface="ＭＳ Ｐゴシック" pitchFamily="34" charset="-128"/>
                <a:hlinkClick r:id="rId8"/>
              </a:rPr>
              <a:t>http://cornerstone.lib.mnsu.edu/etds/433/</a:t>
            </a:r>
            <a:endParaRPr lang="en-GB" altLang="nl-NL" sz="1600" smtClean="0">
              <a:ea typeface="ＭＳ Ｐゴシック" pitchFamily="34" charset="-128"/>
            </a:endParaRPr>
          </a:p>
          <a:p>
            <a:endParaRPr lang="en-US" altLang="nl-NL" sz="1600" smtClean="0">
              <a:ea typeface="ＭＳ Ｐゴシック" pitchFamily="34" charset="-128"/>
            </a:endParaRPr>
          </a:p>
        </p:txBody>
      </p:sp>
      <p:pic>
        <p:nvPicPr>
          <p:cNvPr id="3" name="gender0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2240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7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203575" y="2781300"/>
            <a:ext cx="576263" cy="576263"/>
          </a:xfrm>
        </p:spPr>
        <p:txBody>
          <a:bodyPr>
            <a:normAutofit fontScale="90000"/>
          </a:bodyPr>
          <a:lstStyle/>
          <a:p>
            <a:pPr eaLnBrk="1" hangingPunct="1"/>
            <a:endParaRPr lang="nl-NL" altLang="nl-NL" sz="3200" smtClean="0">
              <a:ea typeface="ＭＳ Ｐゴシック" pitchFamily="34" charset="-128"/>
            </a:endParaRPr>
          </a:p>
        </p:txBody>
      </p:sp>
      <p:pic>
        <p:nvPicPr>
          <p:cNvPr id="31746" name="Content Placeholder 3" descr="HTW9JGCAGNJZOZCAYRCL23CAGRUQ10CAZQ46W3CAA1VVFQCAHWSDTPCAWNL19HCA0GO9SWCACFBSQHCA5RW07SCA8EC68KCA3JBD74CACFE4N3CA2JWH7GCA00TKR4CAP8S3J0CAJEKOGWCADMJRF5CAZDY9Z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0"/>
            <a:ext cx="4000500" cy="3789363"/>
          </a:xfrm>
        </p:spPr>
      </p:pic>
      <p:pic>
        <p:nvPicPr>
          <p:cNvPr id="31747" name="Picture 5" descr="bratwur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2900"/>
            <a:ext cx="321468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house 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71450"/>
            <a:ext cx="3286125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Nur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genderscal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00500"/>
            <a:ext cx="3143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0" descr="Hilton Malta hotel - Aqua B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005263"/>
            <a:ext cx="2843212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99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dirty="0" smtClean="0">
                <a:ea typeface="ＭＳ Ｐゴシック" pitchFamily="34" charset="-128"/>
              </a:rPr>
              <a:t>Introduction</a:t>
            </a:r>
            <a:endParaRPr lang="nl-NL" altLang="nl-NL" dirty="0" smtClean="0">
              <a:ea typeface="ＭＳ Ｐゴシック" pitchFamily="34" charset="-128"/>
            </a:endParaRPr>
          </a:p>
        </p:txBody>
      </p:sp>
      <p:sp>
        <p:nvSpPr>
          <p:cNvPr id="19458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nl-NL" sz="2800" dirty="0" smtClean="0">
                <a:ea typeface="ＭＳ Ｐゴシック" pitchFamily="34" charset="-128"/>
              </a:rPr>
              <a:t>Gender</a:t>
            </a:r>
          </a:p>
          <a:p>
            <a:pPr lvl="1" eaLnBrk="1" hangingPunct="1"/>
            <a:r>
              <a:rPr lang="en-US" altLang="nl-NL" sz="2400" dirty="0" smtClean="0">
                <a:ea typeface="ＭＳ Ｐゴシック" pitchFamily="34" charset="-128"/>
              </a:rPr>
              <a:t>(</a:t>
            </a:r>
            <a:r>
              <a:rPr lang="en-US" altLang="nl-NL" sz="2400" dirty="0" smtClean="0">
                <a:ea typeface="ＭＳ Ｐゴシック" pitchFamily="34" charset="-128"/>
                <a:hlinkClick r:id="rId4"/>
              </a:rPr>
              <a:t>Film</a:t>
            </a:r>
            <a:r>
              <a:rPr lang="en-US" altLang="nl-NL" sz="2400" dirty="0" smtClean="0">
                <a:ea typeface="ＭＳ Ｐゴシック" pitchFamily="34" charset="-128"/>
              </a:rPr>
              <a:t>) Stereotypes</a:t>
            </a:r>
          </a:p>
          <a:p>
            <a:pPr eaLnBrk="1" hangingPunct="1"/>
            <a:r>
              <a:rPr lang="en-US" altLang="nl-NL" sz="2800" dirty="0" smtClean="0">
                <a:ea typeface="ＭＳ Ｐゴシック" pitchFamily="34" charset="-128"/>
              </a:rPr>
              <a:t>Gender and Advertising</a:t>
            </a:r>
          </a:p>
          <a:p>
            <a:pPr eaLnBrk="1" hangingPunct="1"/>
            <a:r>
              <a:rPr lang="en-US" altLang="nl-NL" sz="2800" dirty="0" smtClean="0">
                <a:ea typeface="ＭＳ Ｐゴシック" pitchFamily="34" charset="-128"/>
              </a:rPr>
              <a:t>Sexuality</a:t>
            </a:r>
          </a:p>
          <a:p>
            <a:pPr eaLnBrk="1" hangingPunct="1"/>
            <a:r>
              <a:rPr lang="en-US" altLang="nl-NL" sz="2800" dirty="0" smtClean="0">
                <a:ea typeface="ＭＳ Ｐゴシック" pitchFamily="34" charset="-128"/>
              </a:rPr>
              <a:t>The future of Gender and Sexuality</a:t>
            </a:r>
          </a:p>
          <a:p>
            <a:pPr eaLnBrk="1" hangingPunct="1"/>
            <a:r>
              <a:rPr lang="en-US" altLang="nl-NL" sz="2800" dirty="0" smtClean="0">
                <a:ea typeface="ＭＳ Ｐゴシック" pitchFamily="34" charset="-128"/>
              </a:rPr>
              <a:t>Round-up</a:t>
            </a:r>
          </a:p>
          <a:p>
            <a:pPr eaLnBrk="1" hangingPunct="1"/>
            <a:endParaRPr lang="nl-NL" altLang="nl-NL" sz="2800" dirty="0" smtClean="0">
              <a:ea typeface="ＭＳ Ｐゴシック" pitchFamily="34" charset="-128"/>
            </a:endParaRPr>
          </a:p>
        </p:txBody>
      </p:sp>
      <p:pic>
        <p:nvPicPr>
          <p:cNvPr id="19459" name="Picture 7" descr="semenya-gender-test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600200"/>
            <a:ext cx="3430587" cy="4525963"/>
          </a:xfrm>
          <a:noFill/>
        </p:spPr>
      </p:pic>
      <p:pic>
        <p:nvPicPr>
          <p:cNvPr id="2" name="genint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8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>
                <a:ea typeface="ＭＳ Ｐゴシック" pitchFamily="34" charset="-128"/>
              </a:rPr>
              <a:t>Definitions </a:t>
            </a:r>
          </a:p>
        </p:txBody>
      </p:sp>
      <p:sp>
        <p:nvSpPr>
          <p:cNvPr id="20482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2800" smtClean="0">
                <a:ea typeface="ＭＳ Ｐゴシック" pitchFamily="34" charset="-128"/>
              </a:rPr>
              <a:t>Warning!!!!!! Do not view films if you are offended by items of a sexual nature!</a:t>
            </a:r>
          </a:p>
          <a:p>
            <a:pPr eaLnBrk="1" hangingPunct="1"/>
            <a:r>
              <a:rPr lang="nl-NL" altLang="nl-NL" sz="2800" smtClean="0">
                <a:ea typeface="ＭＳ Ｐゴシック" pitchFamily="34" charset="-128"/>
              </a:rPr>
              <a:t>Definitions</a:t>
            </a:r>
          </a:p>
          <a:p>
            <a:pPr lvl="1" eaLnBrk="1" hangingPunct="1"/>
            <a:r>
              <a:rPr lang="nl-NL" altLang="nl-NL" sz="2400" smtClean="0">
                <a:ea typeface="ＭＳ Ｐゴシック" pitchFamily="34" charset="-128"/>
              </a:rPr>
              <a:t>Sex</a:t>
            </a:r>
          </a:p>
          <a:p>
            <a:pPr lvl="1" eaLnBrk="1" hangingPunct="1"/>
            <a:r>
              <a:rPr lang="nl-NL" altLang="nl-NL" sz="2400" smtClean="0">
                <a:ea typeface="ＭＳ Ｐゴシック" pitchFamily="34" charset="-128"/>
              </a:rPr>
              <a:t>Gender</a:t>
            </a:r>
          </a:p>
          <a:p>
            <a:pPr lvl="1" eaLnBrk="1" hangingPunct="1"/>
            <a:r>
              <a:rPr lang="nl-NL" altLang="nl-NL" sz="2400" smtClean="0">
                <a:ea typeface="ＭＳ Ｐゴシック" pitchFamily="34" charset="-128"/>
              </a:rPr>
              <a:t>Sexuality</a:t>
            </a:r>
            <a:endParaRPr lang="nl-NL" altLang="nl-NL" sz="2400" b="1" smtClean="0">
              <a:ea typeface="ＭＳ Ｐゴシック" pitchFamily="34" charset="-128"/>
            </a:endParaRPr>
          </a:p>
          <a:p>
            <a:pPr eaLnBrk="1" hangingPunct="1"/>
            <a:r>
              <a:rPr lang="nl-NL" altLang="nl-NL" sz="2800" smtClean="0">
                <a:ea typeface="ＭＳ Ｐゴシック" pitchFamily="34" charset="-128"/>
              </a:rPr>
              <a:t>Are we all happy with what we are? </a:t>
            </a:r>
          </a:p>
          <a:p>
            <a:pPr eaLnBrk="1" hangingPunct="1"/>
            <a:endParaRPr lang="nl-NL" altLang="nl-NL" sz="2800" smtClean="0">
              <a:ea typeface="ＭＳ Ｐゴシック" pitchFamily="34" charset="-128"/>
            </a:endParaRPr>
          </a:p>
        </p:txBody>
      </p:sp>
      <p:pic>
        <p:nvPicPr>
          <p:cNvPr id="20483" name="Picture 8" descr="gender_sma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557338"/>
            <a:ext cx="3959225" cy="4895850"/>
          </a:xfrm>
          <a:noFill/>
        </p:spPr>
      </p:pic>
      <p:pic>
        <p:nvPicPr>
          <p:cNvPr id="6" name="Gender0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4022725" y="2651125"/>
            <a:ext cx="483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nl-NL" sz="1800"/>
          </a:p>
        </p:txBody>
      </p:sp>
      <p:pic>
        <p:nvPicPr>
          <p:cNvPr id="2150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022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>
                <a:ea typeface="ＭＳ Ｐゴシック" pitchFamily="34" charset="-128"/>
              </a:rPr>
              <a:t>Gender Identity </a:t>
            </a:r>
          </a:p>
        </p:txBody>
      </p:sp>
      <p:sp>
        <p:nvSpPr>
          <p:cNvPr id="22530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 err="1" smtClean="0">
                <a:ea typeface="ＭＳ Ｐゴシック" pitchFamily="34" charset="-128"/>
              </a:rPr>
              <a:t>Binary</a:t>
            </a:r>
            <a:r>
              <a:rPr lang="nl-NL" altLang="nl-NL" dirty="0" smtClean="0">
                <a:ea typeface="ＭＳ Ｐゴシック" pitchFamily="34" charset="-128"/>
              </a:rPr>
              <a:t> or </a:t>
            </a:r>
            <a:r>
              <a:rPr lang="nl-NL" altLang="nl-NL" dirty="0" err="1" smtClean="0">
                <a:ea typeface="ＭＳ Ｐゴシック" pitchFamily="34" charset="-128"/>
              </a:rPr>
              <a:t>pluralist</a:t>
            </a:r>
            <a:r>
              <a:rPr lang="nl-NL" altLang="nl-NL" dirty="0" smtClean="0">
                <a:ea typeface="ＭＳ Ｐゴシック" pitchFamily="34" charset="-128"/>
              </a:rPr>
              <a:t> genders?</a:t>
            </a:r>
          </a:p>
          <a:p>
            <a:pPr eaLnBrk="1" hangingPunct="1"/>
            <a:r>
              <a:rPr lang="nl-NL" altLang="nl-NL" dirty="0" err="1" smtClean="0">
                <a:ea typeface="ＭＳ Ｐゴシック" pitchFamily="34" charset="-128"/>
              </a:rPr>
              <a:t>Who</a:t>
            </a:r>
            <a:r>
              <a:rPr lang="nl-NL" altLang="nl-NL" dirty="0" smtClean="0">
                <a:ea typeface="ＭＳ Ｐゴシック" pitchFamily="34" charset="-128"/>
              </a:rPr>
              <a:t> </a:t>
            </a:r>
            <a:r>
              <a:rPr lang="nl-NL" altLang="nl-NL" dirty="0" err="1" smtClean="0">
                <a:ea typeface="ＭＳ Ｐゴシック" pitchFamily="34" charset="-128"/>
              </a:rPr>
              <a:t>defines</a:t>
            </a:r>
            <a:r>
              <a:rPr lang="nl-NL" altLang="nl-NL" dirty="0" smtClean="0">
                <a:ea typeface="ＭＳ Ｐゴシック" pitchFamily="34" charset="-128"/>
              </a:rPr>
              <a:t> </a:t>
            </a:r>
            <a:r>
              <a:rPr lang="nl-NL" altLang="nl-NL" dirty="0" err="1" smtClean="0">
                <a:ea typeface="ＭＳ Ｐゴシック" pitchFamily="34" charset="-128"/>
              </a:rPr>
              <a:t>our</a:t>
            </a:r>
            <a:r>
              <a:rPr lang="nl-NL" altLang="nl-NL" dirty="0" smtClean="0">
                <a:ea typeface="ＭＳ Ｐゴシック" pitchFamily="34" charset="-128"/>
              </a:rPr>
              <a:t> gender </a:t>
            </a:r>
            <a:r>
              <a:rPr lang="nl-NL" altLang="nl-NL" dirty="0" err="1" smtClean="0">
                <a:ea typeface="ＭＳ Ｐゴシック" pitchFamily="34" charset="-128"/>
              </a:rPr>
              <a:t>identity</a:t>
            </a:r>
            <a:r>
              <a:rPr lang="nl-NL" altLang="nl-NL" dirty="0" smtClean="0">
                <a:ea typeface="ＭＳ Ｐゴシック" pitchFamily="34" charset="-128"/>
              </a:rPr>
              <a:t>?</a:t>
            </a:r>
          </a:p>
          <a:p>
            <a:pPr eaLnBrk="1" hangingPunct="1"/>
            <a:endParaRPr lang="nl-NL" altLang="nl-NL" dirty="0" smtClean="0">
              <a:ea typeface="ＭＳ Ｐゴシック" pitchFamily="34" charset="-128"/>
            </a:endParaRPr>
          </a:p>
          <a:p>
            <a:pPr lvl="1" eaLnBrk="1" hangingPunct="1"/>
            <a:r>
              <a:rPr lang="nl-NL" altLang="nl-NL" dirty="0" smtClean="0">
                <a:ea typeface="ＭＳ Ｐゴシック" pitchFamily="34" charset="-128"/>
                <a:hlinkClick r:id="rId4"/>
              </a:rPr>
              <a:t>Film</a:t>
            </a:r>
            <a:r>
              <a:rPr lang="nl-NL" altLang="nl-NL" dirty="0" smtClean="0">
                <a:ea typeface="ＭＳ Ｐゴシック" pitchFamily="34" charset="-128"/>
              </a:rPr>
              <a:t> on performance artist </a:t>
            </a:r>
            <a:r>
              <a:rPr lang="nl-NL" altLang="nl-NL" dirty="0" err="1" smtClean="0">
                <a:ea typeface="ＭＳ Ｐゴシック" pitchFamily="34" charset="-128"/>
              </a:rPr>
              <a:t>discussing</a:t>
            </a:r>
            <a:r>
              <a:rPr lang="nl-NL" altLang="nl-NL" dirty="0" smtClean="0">
                <a:ea typeface="ＭＳ Ｐゴシック" pitchFamily="34" charset="-128"/>
              </a:rPr>
              <a:t> gender</a:t>
            </a:r>
          </a:p>
          <a:p>
            <a:pPr lvl="1" eaLnBrk="1" hangingPunct="1">
              <a:buFontTx/>
              <a:buNone/>
            </a:pPr>
            <a:endParaRPr lang="nl-NL" altLang="nl-NL" dirty="0" smtClean="0">
              <a:ea typeface="ＭＳ Ｐゴシック" pitchFamily="34" charset="-128"/>
            </a:endParaRPr>
          </a:p>
          <a:p>
            <a:pPr eaLnBrk="1" hangingPunct="1"/>
            <a:r>
              <a:rPr lang="nl-NL" altLang="nl-NL" dirty="0" err="1" smtClean="0">
                <a:ea typeface="ＭＳ Ｐゴシック" pitchFamily="34" charset="-128"/>
              </a:rPr>
              <a:t>Gendered</a:t>
            </a:r>
            <a:r>
              <a:rPr lang="nl-NL" altLang="nl-NL" dirty="0" smtClean="0">
                <a:ea typeface="ＭＳ Ｐゴシック" pitchFamily="34" charset="-128"/>
              </a:rPr>
              <a:t> </a:t>
            </a:r>
            <a:r>
              <a:rPr lang="nl-NL" altLang="nl-NL" dirty="0" err="1" smtClean="0">
                <a:ea typeface="ＭＳ Ｐゴシック" pitchFamily="34" charset="-128"/>
              </a:rPr>
              <a:t>Socialisation</a:t>
            </a:r>
            <a:r>
              <a:rPr lang="nl-NL" altLang="nl-NL" dirty="0" smtClean="0">
                <a:ea typeface="ＭＳ Ｐゴシック" pitchFamily="34" charset="-128"/>
              </a:rPr>
              <a:t>  (</a:t>
            </a:r>
            <a:r>
              <a:rPr lang="nl-NL" altLang="nl-NL" dirty="0" smtClean="0">
                <a:ea typeface="ＭＳ Ｐゴシック" pitchFamily="34" charset="-128"/>
                <a:hlinkClick r:id="rId5"/>
              </a:rPr>
              <a:t>Film</a:t>
            </a:r>
            <a:r>
              <a:rPr lang="nl-NL" altLang="nl-NL" dirty="0" smtClean="0">
                <a:ea typeface="ＭＳ Ｐゴシック" pitchFamily="34" charset="-128"/>
              </a:rPr>
              <a:t>) (</a:t>
            </a:r>
            <a:r>
              <a:rPr lang="nl-NL" altLang="nl-NL" dirty="0" smtClean="0">
                <a:ea typeface="ＭＳ Ｐゴシック" pitchFamily="34" charset="-128"/>
                <a:hlinkClick r:id="rId5"/>
              </a:rPr>
              <a:t>Film2</a:t>
            </a:r>
            <a:r>
              <a:rPr lang="nl-NL" altLang="nl-NL" dirty="0" smtClean="0">
                <a:ea typeface="ＭＳ Ｐゴシック" pitchFamily="34" charset="-128"/>
              </a:rPr>
              <a:t>) </a:t>
            </a:r>
            <a:r>
              <a:rPr lang="nl-NL" altLang="nl-NL" dirty="0" err="1" smtClean="0">
                <a:ea typeface="ＭＳ Ｐゴシック" pitchFamily="34" charset="-128"/>
              </a:rPr>
              <a:t>and</a:t>
            </a:r>
            <a:r>
              <a:rPr lang="nl-NL" altLang="nl-NL" dirty="0" smtClean="0">
                <a:ea typeface="ＭＳ Ｐゴシック" pitchFamily="34" charset="-128"/>
              </a:rPr>
              <a:t> </a:t>
            </a:r>
            <a:r>
              <a:rPr lang="nl-NL" altLang="nl-NL" dirty="0" smtClean="0">
                <a:ea typeface="ＭＳ Ｐゴシック" pitchFamily="34" charset="-128"/>
              </a:rPr>
              <a:t>Language (</a:t>
            </a:r>
            <a:r>
              <a:rPr lang="nl-NL" altLang="nl-NL" dirty="0" smtClean="0">
                <a:ea typeface="ＭＳ Ｐゴシック" pitchFamily="34" charset="-128"/>
                <a:hlinkClick r:id="rId6"/>
              </a:rPr>
              <a:t>Link </a:t>
            </a:r>
            <a:r>
              <a:rPr lang="nl-NL" altLang="nl-NL" dirty="0" err="1" smtClean="0">
                <a:ea typeface="ＭＳ Ｐゴシック" pitchFamily="34" charset="-128"/>
              </a:rPr>
              <a:t>to</a:t>
            </a:r>
            <a:r>
              <a:rPr lang="nl-NL" altLang="nl-NL" dirty="0" smtClean="0">
                <a:ea typeface="ＭＳ Ｐゴシック" pitchFamily="34" charset="-128"/>
              </a:rPr>
              <a:t> EU)</a:t>
            </a:r>
            <a:endParaRPr lang="nl-NL" altLang="nl-NL" dirty="0" smtClean="0">
              <a:ea typeface="ＭＳ Ｐゴシック" pitchFamily="34" charset="-128"/>
            </a:endParaRPr>
          </a:p>
          <a:p>
            <a:pPr lvl="1" eaLnBrk="1" hangingPunct="1">
              <a:buFontTx/>
              <a:buNone/>
            </a:pPr>
            <a:endParaRPr lang="nl-NL" altLang="nl-NL" dirty="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nl-NL" altLang="nl-NL" dirty="0" smtClean="0">
              <a:ea typeface="ＭＳ Ｐゴシック" pitchFamily="34" charset="-128"/>
            </a:endParaRPr>
          </a:p>
          <a:p>
            <a:pPr eaLnBrk="1" hangingPunct="1"/>
            <a:endParaRPr lang="nl-NL" altLang="nl-NL" dirty="0" smtClean="0">
              <a:ea typeface="ＭＳ Ｐゴシック" pitchFamily="34" charset="-128"/>
            </a:endParaRPr>
          </a:p>
          <a:p>
            <a:pPr lvl="1" eaLnBrk="1" hangingPunct="1"/>
            <a:endParaRPr lang="nl-NL" altLang="nl-NL" dirty="0" smtClean="0">
              <a:ea typeface="ＭＳ Ｐゴシック" pitchFamily="34" charset="-128"/>
            </a:endParaRPr>
          </a:p>
        </p:txBody>
      </p:sp>
      <p:pic>
        <p:nvPicPr>
          <p:cNvPr id="2" name="gender0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Diagram 2"/>
          <p:cNvGrpSpPr>
            <a:grpSpLocks/>
          </p:cNvGrpSpPr>
          <p:nvPr/>
        </p:nvGrpSpPr>
        <p:grpSpPr bwMode="auto">
          <a:xfrm>
            <a:off x="-1785938" y="-2786063"/>
            <a:ext cx="13001626" cy="13106401"/>
            <a:chOff x="-1200" y="-1728"/>
            <a:chExt cx="8190" cy="8256"/>
          </a:xfrm>
        </p:grpSpPr>
        <p:sp>
          <p:nvSpPr>
            <p:cNvPr id="2355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200" y="-1728"/>
              <a:ext cx="8190" cy="8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3556" name="_s1028"/>
            <p:cNvSpPr>
              <a:spLocks noChangeArrowheads="1" noTextEdit="1"/>
            </p:cNvSpPr>
            <p:nvPr/>
          </p:nvSpPr>
          <p:spPr bwMode="auto">
            <a:xfrm>
              <a:off x="1344" y="864"/>
              <a:ext cx="3072" cy="3096"/>
            </a:xfrm>
            <a:prstGeom prst="ellipse">
              <a:avLst/>
            </a:prstGeom>
            <a:solidFill>
              <a:schemeClr val="folHlink">
                <a:alpha val="50195"/>
              </a:schemeClr>
            </a:solidFill>
            <a:ln w="4670">
              <a:solidFill>
                <a:schemeClr val="folHlink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nl-NL"/>
            </a:p>
          </p:txBody>
        </p:sp>
        <p:sp>
          <p:nvSpPr>
            <p:cNvPr id="23557" name="_s1029"/>
            <p:cNvSpPr>
              <a:spLocks noChangeArrowheads="1"/>
            </p:cNvSpPr>
            <p:nvPr/>
          </p:nvSpPr>
          <p:spPr bwMode="auto">
            <a:xfrm>
              <a:off x="1306" y="6"/>
              <a:ext cx="3071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6317" tIns="133160" rIns="266317" bIns="13316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nl-NL" sz="3600">
                  <a:latin typeface="Verdana" pitchFamily="34" charset="0"/>
                </a:rPr>
                <a:t>Things</a:t>
              </a:r>
            </a:p>
            <a:p>
              <a:pPr algn="ctr"/>
              <a:r>
                <a:rPr lang="en-US" altLang="nl-NL" sz="3600">
                  <a:latin typeface="Verdana" pitchFamily="34" charset="0"/>
                </a:rPr>
                <a:t>(without Meaning)</a:t>
              </a:r>
            </a:p>
          </p:txBody>
        </p: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3024" y="2064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Masculine</a:t>
              </a: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2256" y="2016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Feminine</a:t>
              </a:r>
            </a:p>
          </p:txBody>
        </p: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1584" y="1536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T-Shirt</a:t>
              </a:r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1920" y="1200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Shirt</a:t>
              </a:r>
            </a:p>
          </p:txBody>
        </p:sp>
        <p:sp>
          <p:nvSpPr>
            <p:cNvPr id="1034" name="Text Box 10"/>
            <p:cNvSpPr txBox="1">
              <a:spLocks noChangeArrowheads="1"/>
            </p:cNvSpPr>
            <p:nvPr/>
          </p:nvSpPr>
          <p:spPr bwMode="auto">
            <a:xfrm>
              <a:off x="2304" y="172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Girl</a:t>
              </a:r>
            </a:p>
          </p:txBody>
        </p:sp>
        <p:sp>
          <p:nvSpPr>
            <p:cNvPr id="1035" name="Text Box 11"/>
            <p:cNvSpPr txBox="1">
              <a:spLocks noChangeArrowheads="1"/>
            </p:cNvSpPr>
            <p:nvPr/>
          </p:nvSpPr>
          <p:spPr bwMode="auto">
            <a:xfrm>
              <a:off x="3504" y="3273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Tall</a:t>
              </a:r>
            </a:p>
          </p:txBody>
        </p:sp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2880" y="1728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Guy</a:t>
              </a: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3648" y="3033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Petite</a:t>
              </a:r>
            </a:p>
          </p:txBody>
        </p:sp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3792" y="2544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Strong</a:t>
              </a:r>
            </a:p>
          </p:txBody>
        </p:sp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3648" y="2793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Gentle</a:t>
              </a:r>
            </a:p>
          </p:txBody>
        </p:sp>
        <p:sp>
          <p:nvSpPr>
            <p:cNvPr id="1040" name="Text Box 16"/>
            <p:cNvSpPr txBox="1">
              <a:spLocks noChangeArrowheads="1"/>
            </p:cNvSpPr>
            <p:nvPr/>
          </p:nvSpPr>
          <p:spPr bwMode="auto">
            <a:xfrm>
              <a:off x="2400" y="1344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Jeans</a:t>
              </a:r>
            </a:p>
          </p:txBody>
        </p:sp>
        <p:sp>
          <p:nvSpPr>
            <p:cNvPr id="1041" name="Text Box 17"/>
            <p:cNvSpPr txBox="1">
              <a:spLocks noChangeArrowheads="1"/>
            </p:cNvSpPr>
            <p:nvPr/>
          </p:nvSpPr>
          <p:spPr bwMode="auto">
            <a:xfrm>
              <a:off x="2784" y="3552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Aggressive</a:t>
              </a:r>
            </a:p>
          </p:txBody>
        </p:sp>
        <p:sp>
          <p:nvSpPr>
            <p:cNvPr id="1042" name="Text Box 18"/>
            <p:cNvSpPr txBox="1">
              <a:spLocks noChangeArrowheads="1"/>
            </p:cNvSpPr>
            <p:nvPr/>
          </p:nvSpPr>
          <p:spPr bwMode="auto">
            <a:xfrm>
              <a:off x="1968" y="273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Work</a:t>
              </a:r>
            </a:p>
          </p:txBody>
        </p:sp>
        <p:sp>
          <p:nvSpPr>
            <p:cNvPr id="1043" name="Text Box 19"/>
            <p:cNvSpPr txBox="1">
              <a:spLocks noChangeArrowheads="1"/>
            </p:cNvSpPr>
            <p:nvPr/>
          </p:nvSpPr>
          <p:spPr bwMode="auto">
            <a:xfrm>
              <a:off x="1824" y="3129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Architecture</a:t>
              </a:r>
            </a:p>
          </p:txBody>
        </p:sp>
        <p:sp>
          <p:nvSpPr>
            <p:cNvPr id="1044" name="Text Box 20"/>
            <p:cNvSpPr txBox="1">
              <a:spLocks noChangeArrowheads="1"/>
            </p:cNvSpPr>
            <p:nvPr/>
          </p:nvSpPr>
          <p:spPr bwMode="auto">
            <a:xfrm>
              <a:off x="1920" y="3408"/>
              <a:ext cx="10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Engineering</a:t>
              </a:r>
            </a:p>
          </p:txBody>
        </p:sp>
        <p:sp>
          <p:nvSpPr>
            <p:cNvPr id="1045" name="Text Box 21"/>
            <p:cNvSpPr txBox="1">
              <a:spLocks noChangeArrowheads="1"/>
            </p:cNvSpPr>
            <p:nvPr/>
          </p:nvSpPr>
          <p:spPr bwMode="auto">
            <a:xfrm>
              <a:off x="2112" y="2256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Nurturing</a:t>
              </a:r>
            </a:p>
          </p:txBody>
        </p:sp>
        <p:sp>
          <p:nvSpPr>
            <p:cNvPr id="1046" name="Text Box 22"/>
            <p:cNvSpPr txBox="1">
              <a:spLocks noChangeArrowheads="1"/>
            </p:cNvSpPr>
            <p:nvPr/>
          </p:nvSpPr>
          <p:spPr bwMode="auto">
            <a:xfrm>
              <a:off x="1344" y="2640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Sports</a:t>
              </a:r>
            </a:p>
          </p:txBody>
        </p:sp>
        <p:sp>
          <p:nvSpPr>
            <p:cNvPr id="1047" name="Text Box 23"/>
            <p:cNvSpPr txBox="1">
              <a:spLocks noChangeArrowheads="1"/>
            </p:cNvSpPr>
            <p:nvPr/>
          </p:nvSpPr>
          <p:spPr bwMode="auto">
            <a:xfrm>
              <a:off x="1392" y="2400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Shopping</a:t>
              </a:r>
            </a:p>
          </p:txBody>
        </p:sp>
        <p:sp>
          <p:nvSpPr>
            <p:cNvPr id="1048" name="Text Box 24"/>
            <p:cNvSpPr txBox="1">
              <a:spLocks noChangeArrowheads="1"/>
            </p:cNvSpPr>
            <p:nvPr/>
          </p:nvSpPr>
          <p:spPr bwMode="auto">
            <a:xfrm>
              <a:off x="2352" y="3609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Arts</a:t>
              </a:r>
            </a:p>
          </p:txBody>
        </p:sp>
        <p:sp>
          <p:nvSpPr>
            <p:cNvPr id="1049" name="Text Box 25"/>
            <p:cNvSpPr txBox="1">
              <a:spLocks noChangeArrowheads="1"/>
            </p:cNvSpPr>
            <p:nvPr/>
          </p:nvSpPr>
          <p:spPr bwMode="auto">
            <a:xfrm>
              <a:off x="2448" y="2793"/>
              <a:ext cx="5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Home</a:t>
              </a:r>
            </a:p>
          </p:txBody>
        </p:sp>
        <p:sp>
          <p:nvSpPr>
            <p:cNvPr id="1050" name="Text Box 26"/>
            <p:cNvSpPr txBox="1">
              <a:spLocks noChangeArrowheads="1"/>
            </p:cNvSpPr>
            <p:nvPr/>
          </p:nvSpPr>
          <p:spPr bwMode="auto">
            <a:xfrm>
              <a:off x="3840" y="1680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Boy</a:t>
              </a:r>
            </a:p>
          </p:txBody>
        </p:sp>
        <p:sp>
          <p:nvSpPr>
            <p:cNvPr id="1051" name="Text Box 27"/>
            <p:cNvSpPr txBox="1">
              <a:spLocks noChangeArrowheads="1"/>
            </p:cNvSpPr>
            <p:nvPr/>
          </p:nvSpPr>
          <p:spPr bwMode="auto">
            <a:xfrm>
              <a:off x="3024" y="2880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Ovaries</a:t>
              </a:r>
            </a:p>
          </p:txBody>
        </p:sp>
        <p:sp>
          <p:nvSpPr>
            <p:cNvPr id="1052" name="Text Box 28"/>
            <p:cNvSpPr txBox="1">
              <a:spLocks noChangeArrowheads="1"/>
            </p:cNvSpPr>
            <p:nvPr/>
          </p:nvSpPr>
          <p:spPr bwMode="auto">
            <a:xfrm>
              <a:off x="2832" y="3129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Breasts</a:t>
              </a:r>
            </a:p>
          </p:txBody>
        </p:sp>
        <p:sp>
          <p:nvSpPr>
            <p:cNvPr id="1053" name="Text Box 29"/>
            <p:cNvSpPr txBox="1">
              <a:spLocks noChangeArrowheads="1"/>
            </p:cNvSpPr>
            <p:nvPr/>
          </p:nvSpPr>
          <p:spPr bwMode="auto">
            <a:xfrm>
              <a:off x="2928" y="2256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Handsome</a:t>
              </a:r>
            </a:p>
          </p:txBody>
        </p:sp>
        <p:sp>
          <p:nvSpPr>
            <p:cNvPr id="1054" name="Text Box 30"/>
            <p:cNvSpPr txBox="1">
              <a:spLocks noChangeArrowheads="1"/>
            </p:cNvSpPr>
            <p:nvPr/>
          </p:nvSpPr>
          <p:spPr bwMode="auto">
            <a:xfrm>
              <a:off x="2880" y="3312"/>
              <a:ext cx="7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Muscles</a:t>
              </a:r>
            </a:p>
          </p:txBody>
        </p:sp>
        <p:sp>
          <p:nvSpPr>
            <p:cNvPr id="1055" name="Text Box 31"/>
            <p:cNvSpPr txBox="1">
              <a:spLocks noChangeArrowheads="1"/>
            </p:cNvSpPr>
            <p:nvPr/>
          </p:nvSpPr>
          <p:spPr bwMode="auto">
            <a:xfrm>
              <a:off x="3168" y="1065"/>
              <a:ext cx="4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Skirt</a:t>
              </a:r>
            </a:p>
          </p:txBody>
        </p:sp>
        <p:sp>
          <p:nvSpPr>
            <p:cNvPr id="1056" name="Text Box 32"/>
            <p:cNvSpPr txBox="1">
              <a:spLocks noChangeArrowheads="1"/>
            </p:cNvSpPr>
            <p:nvPr/>
          </p:nvSpPr>
          <p:spPr bwMode="auto">
            <a:xfrm>
              <a:off x="3408" y="1296"/>
              <a:ext cx="86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i="1">
                  <a:latin typeface="Verdana" charset="0"/>
                  <a:ea typeface="ＭＳ Ｐゴシック" charset="0"/>
                </a:rPr>
                <a:t>Pondan/ Ah Kwah</a:t>
              </a:r>
            </a:p>
          </p:txBody>
        </p:sp>
        <p:sp>
          <p:nvSpPr>
            <p:cNvPr id="1057" name="Text Box 33"/>
            <p:cNvSpPr txBox="1">
              <a:spLocks noChangeArrowheads="1"/>
            </p:cNvSpPr>
            <p:nvPr/>
          </p:nvSpPr>
          <p:spPr bwMode="auto">
            <a:xfrm>
              <a:off x="1392" y="1920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Make-Up</a:t>
              </a:r>
            </a:p>
          </p:txBody>
        </p:sp>
        <p:sp>
          <p:nvSpPr>
            <p:cNvPr id="1058" name="Text Box 34"/>
            <p:cNvSpPr txBox="1">
              <a:spLocks noChangeArrowheads="1"/>
            </p:cNvSpPr>
            <p:nvPr/>
          </p:nvSpPr>
          <p:spPr bwMode="auto">
            <a:xfrm>
              <a:off x="3408" y="177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Man</a:t>
              </a:r>
            </a:p>
          </p:txBody>
        </p:sp>
        <p:sp>
          <p:nvSpPr>
            <p:cNvPr id="1059" name="Text Box 35"/>
            <p:cNvSpPr txBox="1">
              <a:spLocks noChangeArrowheads="1"/>
            </p:cNvSpPr>
            <p:nvPr/>
          </p:nvSpPr>
          <p:spPr bwMode="auto">
            <a:xfrm>
              <a:off x="1488" y="2160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Woman</a:t>
              </a:r>
            </a:p>
          </p:txBody>
        </p:sp>
        <p:sp>
          <p:nvSpPr>
            <p:cNvPr id="1060" name="Text Box 36"/>
            <p:cNvSpPr txBox="1">
              <a:spLocks noChangeArrowheads="1"/>
            </p:cNvSpPr>
            <p:nvPr/>
          </p:nvSpPr>
          <p:spPr bwMode="auto">
            <a:xfrm>
              <a:off x="3888" y="2025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Sissy</a:t>
              </a:r>
            </a:p>
          </p:txBody>
        </p:sp>
        <p:sp>
          <p:nvSpPr>
            <p:cNvPr id="1061" name="Text Box 37"/>
            <p:cNvSpPr txBox="1">
              <a:spLocks noChangeArrowheads="1"/>
            </p:cNvSpPr>
            <p:nvPr/>
          </p:nvSpPr>
          <p:spPr bwMode="auto">
            <a:xfrm>
              <a:off x="144" y="2736"/>
              <a:ext cx="12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b="1" i="1">
                  <a:latin typeface="Verdana" charset="0"/>
                  <a:ea typeface="ＭＳ Ｐゴシック" charset="0"/>
                </a:rPr>
                <a:t>Activities</a:t>
              </a:r>
            </a:p>
          </p:txBody>
        </p:sp>
        <p:sp>
          <p:nvSpPr>
            <p:cNvPr id="1062" name="Text Box 38"/>
            <p:cNvSpPr txBox="1">
              <a:spLocks noChangeArrowheads="1"/>
            </p:cNvSpPr>
            <p:nvPr/>
          </p:nvSpPr>
          <p:spPr bwMode="auto">
            <a:xfrm>
              <a:off x="2352" y="3984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b="1" i="1">
                  <a:latin typeface="Verdana" charset="0"/>
                  <a:ea typeface="ＭＳ Ｐゴシック" charset="0"/>
                </a:rPr>
                <a:t>Bodies</a:t>
              </a:r>
            </a:p>
          </p:txBody>
        </p:sp>
        <p:sp>
          <p:nvSpPr>
            <p:cNvPr id="1063" name="Text Box 39"/>
            <p:cNvSpPr txBox="1">
              <a:spLocks noChangeArrowheads="1"/>
            </p:cNvSpPr>
            <p:nvPr/>
          </p:nvSpPr>
          <p:spPr bwMode="auto">
            <a:xfrm>
              <a:off x="4368" y="1104"/>
              <a:ext cx="11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b="1" i="1">
                  <a:latin typeface="Verdana" charset="0"/>
                  <a:ea typeface="ＭＳ Ｐゴシック" charset="0"/>
                </a:rPr>
                <a:t>Signifiers</a:t>
              </a:r>
            </a:p>
          </p:txBody>
        </p:sp>
        <p:sp>
          <p:nvSpPr>
            <p:cNvPr id="1064" name="Text Box 40"/>
            <p:cNvSpPr txBox="1">
              <a:spLocks noChangeArrowheads="1"/>
            </p:cNvSpPr>
            <p:nvPr/>
          </p:nvSpPr>
          <p:spPr bwMode="auto">
            <a:xfrm>
              <a:off x="4320" y="3120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b="1" i="1">
                  <a:latin typeface="Verdana" charset="0"/>
                  <a:ea typeface="ＭＳ Ｐゴシック" charset="0"/>
                </a:rPr>
                <a:t>Dispositions</a:t>
              </a:r>
            </a:p>
          </p:txBody>
        </p:sp>
        <p:sp>
          <p:nvSpPr>
            <p:cNvPr id="1065" name="Text Box 41"/>
            <p:cNvSpPr txBox="1">
              <a:spLocks noChangeArrowheads="1"/>
            </p:cNvSpPr>
            <p:nvPr/>
          </p:nvSpPr>
          <p:spPr bwMode="auto">
            <a:xfrm>
              <a:off x="2976" y="2448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Androgen</a:t>
              </a:r>
            </a:p>
          </p:txBody>
        </p:sp>
        <p:sp>
          <p:nvSpPr>
            <p:cNvPr id="1066" name="Text Box 42"/>
            <p:cNvSpPr txBox="1">
              <a:spLocks noChangeArrowheads="1"/>
            </p:cNvSpPr>
            <p:nvPr/>
          </p:nvSpPr>
          <p:spPr bwMode="auto">
            <a:xfrm>
              <a:off x="2256" y="2496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Estrogen</a:t>
              </a:r>
            </a:p>
          </p:txBody>
        </p:sp>
        <p:sp>
          <p:nvSpPr>
            <p:cNvPr id="1067" name="Text Box 43"/>
            <p:cNvSpPr txBox="1">
              <a:spLocks noChangeArrowheads="1"/>
            </p:cNvSpPr>
            <p:nvPr/>
          </p:nvSpPr>
          <p:spPr bwMode="auto">
            <a:xfrm>
              <a:off x="3072" y="2688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>
                  <a:latin typeface="Verdana" charset="0"/>
                  <a:ea typeface="ＭＳ Ｐゴシック" charset="0"/>
                </a:rPr>
                <a:t>Testes</a:t>
              </a:r>
            </a:p>
          </p:txBody>
        </p:sp>
      </p:grpSp>
      <p:pic>
        <p:nvPicPr>
          <p:cNvPr id="2" name="gender0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663" y="5869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Diagram 2"/>
          <p:cNvGrpSpPr>
            <a:grpSpLocks noChangeAspect="1"/>
          </p:cNvGrpSpPr>
          <p:nvPr/>
        </p:nvGrpSpPr>
        <p:grpSpPr bwMode="auto">
          <a:xfrm>
            <a:off x="-1905000" y="-2743200"/>
            <a:ext cx="13001625" cy="13106400"/>
            <a:chOff x="-1200" y="-1728"/>
            <a:chExt cx="8190" cy="8256"/>
          </a:xfrm>
        </p:grpSpPr>
        <p:graphicFrame>
          <p:nvGraphicFramePr>
            <p:cNvPr id="49" name="Diagram 48"/>
            <p:cNvGraphicFramePr/>
            <p:nvPr/>
          </p:nvGraphicFramePr>
          <p:xfrm>
            <a:off x="-1200" y="-1728"/>
            <a:ext cx="8190" cy="82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4583" name="Text Box 4"/>
            <p:cNvSpPr txBox="1">
              <a:spLocks noChangeArrowheads="1"/>
            </p:cNvSpPr>
            <p:nvPr/>
          </p:nvSpPr>
          <p:spPr bwMode="auto">
            <a:xfrm>
              <a:off x="4416" y="1104"/>
              <a:ext cx="10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Masculine</a:t>
              </a:r>
            </a:p>
          </p:txBody>
        </p:sp>
        <p:sp>
          <p:nvSpPr>
            <p:cNvPr id="24584" name="Text Box 5"/>
            <p:cNvSpPr txBox="1">
              <a:spLocks noChangeArrowheads="1"/>
            </p:cNvSpPr>
            <p:nvPr/>
          </p:nvSpPr>
          <p:spPr bwMode="auto">
            <a:xfrm>
              <a:off x="240" y="1200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Feminine</a:t>
              </a:r>
            </a:p>
          </p:txBody>
        </p:sp>
        <p:sp>
          <p:nvSpPr>
            <p:cNvPr id="24585" name="Text Box 6"/>
            <p:cNvSpPr txBox="1">
              <a:spLocks noChangeArrowheads="1"/>
            </p:cNvSpPr>
            <p:nvPr/>
          </p:nvSpPr>
          <p:spPr bwMode="auto">
            <a:xfrm>
              <a:off x="4272" y="1584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T-Shirt</a:t>
              </a:r>
            </a:p>
          </p:txBody>
        </p:sp>
        <p:sp>
          <p:nvSpPr>
            <p:cNvPr id="24586" name="Text Box 7"/>
            <p:cNvSpPr txBox="1">
              <a:spLocks noChangeArrowheads="1"/>
            </p:cNvSpPr>
            <p:nvPr/>
          </p:nvSpPr>
          <p:spPr bwMode="auto">
            <a:xfrm>
              <a:off x="4464" y="1968"/>
              <a:ext cx="7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Shirt</a:t>
              </a:r>
            </a:p>
          </p:txBody>
        </p:sp>
        <p:sp>
          <p:nvSpPr>
            <p:cNvPr id="24587" name="Text Box 8"/>
            <p:cNvSpPr txBox="1">
              <a:spLocks noChangeArrowheads="1"/>
            </p:cNvSpPr>
            <p:nvPr/>
          </p:nvSpPr>
          <p:spPr bwMode="auto">
            <a:xfrm>
              <a:off x="1008" y="720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Girl</a:t>
              </a:r>
            </a:p>
          </p:txBody>
        </p:sp>
        <p:sp>
          <p:nvSpPr>
            <p:cNvPr id="24588" name="Text Box 9"/>
            <p:cNvSpPr txBox="1">
              <a:spLocks noChangeArrowheads="1"/>
            </p:cNvSpPr>
            <p:nvPr/>
          </p:nvSpPr>
          <p:spPr bwMode="auto">
            <a:xfrm>
              <a:off x="3936" y="2976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Tall</a:t>
              </a:r>
            </a:p>
          </p:txBody>
        </p:sp>
        <p:sp>
          <p:nvSpPr>
            <p:cNvPr id="24589" name="Text Box 10"/>
            <p:cNvSpPr txBox="1">
              <a:spLocks noChangeArrowheads="1"/>
            </p:cNvSpPr>
            <p:nvPr/>
          </p:nvSpPr>
          <p:spPr bwMode="auto">
            <a:xfrm>
              <a:off x="4560" y="576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Guy</a:t>
              </a:r>
            </a:p>
          </p:txBody>
        </p:sp>
        <p:sp>
          <p:nvSpPr>
            <p:cNvPr id="24590" name="Text Box 11"/>
            <p:cNvSpPr txBox="1">
              <a:spLocks noChangeArrowheads="1"/>
            </p:cNvSpPr>
            <p:nvPr/>
          </p:nvSpPr>
          <p:spPr bwMode="auto">
            <a:xfrm>
              <a:off x="1008" y="2889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Petite</a:t>
              </a:r>
            </a:p>
          </p:txBody>
        </p:sp>
        <p:sp>
          <p:nvSpPr>
            <p:cNvPr id="24591" name="Text Box 12"/>
            <p:cNvSpPr txBox="1">
              <a:spLocks noChangeArrowheads="1"/>
            </p:cNvSpPr>
            <p:nvPr/>
          </p:nvSpPr>
          <p:spPr bwMode="auto">
            <a:xfrm>
              <a:off x="3792" y="2448"/>
              <a:ext cx="9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Strong</a:t>
              </a:r>
            </a:p>
          </p:txBody>
        </p:sp>
        <p:sp>
          <p:nvSpPr>
            <p:cNvPr id="24592" name="Text Box 13"/>
            <p:cNvSpPr txBox="1">
              <a:spLocks noChangeArrowheads="1"/>
            </p:cNvSpPr>
            <p:nvPr/>
          </p:nvSpPr>
          <p:spPr bwMode="auto">
            <a:xfrm>
              <a:off x="912" y="1056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Gentle</a:t>
              </a:r>
            </a:p>
          </p:txBody>
        </p:sp>
        <p:sp>
          <p:nvSpPr>
            <p:cNvPr id="24593" name="Text Box 14"/>
            <p:cNvSpPr txBox="1">
              <a:spLocks noChangeArrowheads="1"/>
            </p:cNvSpPr>
            <p:nvPr/>
          </p:nvSpPr>
          <p:spPr bwMode="auto">
            <a:xfrm>
              <a:off x="4032" y="1776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Jeans</a:t>
              </a:r>
            </a:p>
          </p:txBody>
        </p:sp>
        <p:sp>
          <p:nvSpPr>
            <p:cNvPr id="24594" name="Text Box 15"/>
            <p:cNvSpPr txBox="1">
              <a:spLocks noChangeArrowheads="1"/>
            </p:cNvSpPr>
            <p:nvPr/>
          </p:nvSpPr>
          <p:spPr bwMode="auto">
            <a:xfrm>
              <a:off x="3936" y="1353"/>
              <a:ext cx="9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Aggressive</a:t>
              </a:r>
            </a:p>
          </p:txBody>
        </p:sp>
        <p:sp>
          <p:nvSpPr>
            <p:cNvPr id="24595" name="Text Box 16"/>
            <p:cNvSpPr txBox="1">
              <a:spLocks noChangeArrowheads="1"/>
            </p:cNvSpPr>
            <p:nvPr/>
          </p:nvSpPr>
          <p:spPr bwMode="auto">
            <a:xfrm>
              <a:off x="4224" y="3753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Work</a:t>
              </a:r>
            </a:p>
          </p:txBody>
        </p:sp>
        <p:sp>
          <p:nvSpPr>
            <p:cNvPr id="24596" name="Text Box 17"/>
            <p:cNvSpPr txBox="1">
              <a:spLocks noChangeArrowheads="1"/>
            </p:cNvSpPr>
            <p:nvPr/>
          </p:nvSpPr>
          <p:spPr bwMode="auto">
            <a:xfrm>
              <a:off x="4416" y="3504"/>
              <a:ext cx="10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Engineering</a:t>
              </a:r>
            </a:p>
          </p:txBody>
        </p:sp>
        <p:sp>
          <p:nvSpPr>
            <p:cNvPr id="24597" name="Text Box 18"/>
            <p:cNvSpPr txBox="1">
              <a:spLocks noChangeArrowheads="1"/>
            </p:cNvSpPr>
            <p:nvPr/>
          </p:nvSpPr>
          <p:spPr bwMode="auto">
            <a:xfrm>
              <a:off x="720" y="1344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Nurturing</a:t>
              </a:r>
            </a:p>
          </p:txBody>
        </p:sp>
        <p:sp>
          <p:nvSpPr>
            <p:cNvPr id="24598" name="Text Box 19"/>
            <p:cNvSpPr txBox="1">
              <a:spLocks noChangeArrowheads="1"/>
            </p:cNvSpPr>
            <p:nvPr/>
          </p:nvSpPr>
          <p:spPr bwMode="auto">
            <a:xfrm>
              <a:off x="4080" y="3312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Sports</a:t>
              </a:r>
            </a:p>
          </p:txBody>
        </p:sp>
        <p:sp>
          <p:nvSpPr>
            <p:cNvPr id="24599" name="Text Box 20"/>
            <p:cNvSpPr txBox="1">
              <a:spLocks noChangeArrowheads="1"/>
            </p:cNvSpPr>
            <p:nvPr/>
          </p:nvSpPr>
          <p:spPr bwMode="auto">
            <a:xfrm>
              <a:off x="624" y="3513"/>
              <a:ext cx="9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Shopping</a:t>
              </a:r>
            </a:p>
          </p:txBody>
        </p:sp>
        <p:sp>
          <p:nvSpPr>
            <p:cNvPr id="24600" name="Text Box 21"/>
            <p:cNvSpPr txBox="1">
              <a:spLocks noChangeArrowheads="1"/>
            </p:cNvSpPr>
            <p:nvPr/>
          </p:nvSpPr>
          <p:spPr bwMode="auto">
            <a:xfrm>
              <a:off x="480" y="3312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Arts</a:t>
              </a:r>
            </a:p>
          </p:txBody>
        </p:sp>
        <p:sp>
          <p:nvSpPr>
            <p:cNvPr id="24601" name="Text Box 22"/>
            <p:cNvSpPr txBox="1">
              <a:spLocks noChangeArrowheads="1"/>
            </p:cNvSpPr>
            <p:nvPr/>
          </p:nvSpPr>
          <p:spPr bwMode="auto">
            <a:xfrm>
              <a:off x="384" y="3792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Home</a:t>
              </a:r>
            </a:p>
          </p:txBody>
        </p:sp>
        <p:sp>
          <p:nvSpPr>
            <p:cNvPr id="24602" name="Text Box 23"/>
            <p:cNvSpPr txBox="1">
              <a:spLocks noChangeArrowheads="1"/>
            </p:cNvSpPr>
            <p:nvPr/>
          </p:nvSpPr>
          <p:spPr bwMode="auto">
            <a:xfrm>
              <a:off x="4464" y="777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Boy</a:t>
              </a:r>
            </a:p>
          </p:txBody>
        </p:sp>
        <p:sp>
          <p:nvSpPr>
            <p:cNvPr id="24603" name="Text Box 24"/>
            <p:cNvSpPr txBox="1">
              <a:spLocks noChangeArrowheads="1"/>
            </p:cNvSpPr>
            <p:nvPr/>
          </p:nvSpPr>
          <p:spPr bwMode="auto">
            <a:xfrm>
              <a:off x="960" y="2400"/>
              <a:ext cx="7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Ovaries</a:t>
              </a:r>
            </a:p>
          </p:txBody>
        </p:sp>
        <p:sp>
          <p:nvSpPr>
            <p:cNvPr id="24604" name="Text Box 25"/>
            <p:cNvSpPr txBox="1">
              <a:spLocks noChangeArrowheads="1"/>
            </p:cNvSpPr>
            <p:nvPr/>
          </p:nvSpPr>
          <p:spPr bwMode="auto">
            <a:xfrm>
              <a:off x="576" y="2640"/>
              <a:ext cx="7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Breasts</a:t>
              </a:r>
            </a:p>
          </p:txBody>
        </p:sp>
        <p:sp>
          <p:nvSpPr>
            <p:cNvPr id="24605" name="Text Box 26"/>
            <p:cNvSpPr txBox="1">
              <a:spLocks noChangeArrowheads="1"/>
            </p:cNvSpPr>
            <p:nvPr/>
          </p:nvSpPr>
          <p:spPr bwMode="auto">
            <a:xfrm>
              <a:off x="4416" y="2937"/>
              <a:ext cx="10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Handsome</a:t>
              </a:r>
            </a:p>
          </p:txBody>
        </p:sp>
        <p:sp>
          <p:nvSpPr>
            <p:cNvPr id="24606" name="Text Box 27"/>
            <p:cNvSpPr txBox="1">
              <a:spLocks noChangeArrowheads="1"/>
            </p:cNvSpPr>
            <p:nvPr/>
          </p:nvSpPr>
          <p:spPr bwMode="auto">
            <a:xfrm>
              <a:off x="4224" y="2640"/>
              <a:ext cx="7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Muscles</a:t>
              </a:r>
            </a:p>
          </p:txBody>
        </p:sp>
        <p:sp>
          <p:nvSpPr>
            <p:cNvPr id="24607" name="Text Box 28"/>
            <p:cNvSpPr txBox="1">
              <a:spLocks noChangeArrowheads="1"/>
            </p:cNvSpPr>
            <p:nvPr/>
          </p:nvSpPr>
          <p:spPr bwMode="auto">
            <a:xfrm>
              <a:off x="912" y="2064"/>
              <a:ext cx="4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nl-NL" sz="1800">
                  <a:latin typeface="Verdana" pitchFamily="34" charset="0"/>
                </a:rPr>
                <a:t>Skirt</a:t>
              </a:r>
            </a:p>
          </p:txBody>
        </p:sp>
        <p:sp>
          <p:nvSpPr>
            <p:cNvPr id="24608" name="Text Box 29"/>
            <p:cNvSpPr txBox="1">
              <a:spLocks noChangeArrowheads="1"/>
            </p:cNvSpPr>
            <p:nvPr/>
          </p:nvSpPr>
          <p:spPr bwMode="auto">
            <a:xfrm>
              <a:off x="288" y="1680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Make-Up</a:t>
              </a:r>
            </a:p>
          </p:txBody>
        </p:sp>
        <p:sp>
          <p:nvSpPr>
            <p:cNvPr id="24609" name="Text Box 30"/>
            <p:cNvSpPr txBox="1">
              <a:spLocks noChangeArrowheads="1"/>
            </p:cNvSpPr>
            <p:nvPr/>
          </p:nvSpPr>
          <p:spPr bwMode="auto">
            <a:xfrm>
              <a:off x="4128" y="633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Man</a:t>
              </a:r>
            </a:p>
          </p:txBody>
        </p:sp>
        <p:sp>
          <p:nvSpPr>
            <p:cNvPr id="24610" name="Text Box 31"/>
            <p:cNvSpPr txBox="1">
              <a:spLocks noChangeArrowheads="1"/>
            </p:cNvSpPr>
            <p:nvPr/>
          </p:nvSpPr>
          <p:spPr bwMode="auto">
            <a:xfrm>
              <a:off x="432" y="633"/>
              <a:ext cx="9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Woman</a:t>
              </a:r>
            </a:p>
          </p:txBody>
        </p:sp>
        <p:sp>
          <p:nvSpPr>
            <p:cNvPr id="24611" name="Text Box 32"/>
            <p:cNvSpPr txBox="1">
              <a:spLocks noChangeArrowheads="1"/>
            </p:cNvSpPr>
            <p:nvPr/>
          </p:nvSpPr>
          <p:spPr bwMode="auto">
            <a:xfrm>
              <a:off x="4560" y="2448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Androgen</a:t>
              </a:r>
            </a:p>
          </p:txBody>
        </p:sp>
        <p:sp>
          <p:nvSpPr>
            <p:cNvPr id="24612" name="Text Box 33"/>
            <p:cNvSpPr txBox="1">
              <a:spLocks noChangeArrowheads="1"/>
            </p:cNvSpPr>
            <p:nvPr/>
          </p:nvSpPr>
          <p:spPr bwMode="auto">
            <a:xfrm>
              <a:off x="240" y="2400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Estrogen</a:t>
              </a:r>
            </a:p>
          </p:txBody>
        </p:sp>
        <p:sp>
          <p:nvSpPr>
            <p:cNvPr id="24613" name="Text Box 34"/>
            <p:cNvSpPr txBox="1">
              <a:spLocks noChangeArrowheads="1"/>
            </p:cNvSpPr>
            <p:nvPr/>
          </p:nvSpPr>
          <p:spPr bwMode="auto">
            <a:xfrm>
              <a:off x="4272" y="2313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Testes</a:t>
              </a:r>
            </a:p>
          </p:txBody>
        </p:sp>
        <p:sp>
          <p:nvSpPr>
            <p:cNvPr id="24614" name="Text Box 35"/>
            <p:cNvSpPr txBox="1">
              <a:spLocks noChangeArrowheads="1"/>
            </p:cNvSpPr>
            <p:nvPr/>
          </p:nvSpPr>
          <p:spPr bwMode="auto">
            <a:xfrm>
              <a:off x="3744" y="3609"/>
              <a:ext cx="7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GB" altLang="nl-NL" sz="1800">
                <a:latin typeface="Verdana" pitchFamily="34" charset="0"/>
              </a:endParaRPr>
            </a:p>
          </p:txBody>
        </p:sp>
        <p:sp>
          <p:nvSpPr>
            <p:cNvPr id="24615" name="AutoShape 36"/>
            <p:cNvSpPr>
              <a:spLocks noChangeArrowheads="1"/>
            </p:cNvSpPr>
            <p:nvPr/>
          </p:nvSpPr>
          <p:spPr bwMode="auto">
            <a:xfrm>
              <a:off x="1584" y="624"/>
              <a:ext cx="2544" cy="336"/>
            </a:xfrm>
            <a:prstGeom prst="leftRightArrow">
              <a:avLst>
                <a:gd name="adj1" fmla="val 50000"/>
                <a:gd name="adj2" fmla="val 1514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  <p:sp>
          <p:nvSpPr>
            <p:cNvPr id="24616" name="AutoShape 37"/>
            <p:cNvSpPr>
              <a:spLocks noChangeArrowheads="1"/>
            </p:cNvSpPr>
            <p:nvPr/>
          </p:nvSpPr>
          <p:spPr bwMode="auto">
            <a:xfrm>
              <a:off x="1536" y="1200"/>
              <a:ext cx="2544" cy="336"/>
            </a:xfrm>
            <a:prstGeom prst="leftRightArrow">
              <a:avLst>
                <a:gd name="adj1" fmla="val 50000"/>
                <a:gd name="adj2" fmla="val 1514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  <p:sp>
          <p:nvSpPr>
            <p:cNvPr id="24617" name="AutoShape 38"/>
            <p:cNvSpPr>
              <a:spLocks noChangeArrowheads="1"/>
            </p:cNvSpPr>
            <p:nvPr/>
          </p:nvSpPr>
          <p:spPr bwMode="auto">
            <a:xfrm>
              <a:off x="1584" y="1872"/>
              <a:ext cx="2544" cy="336"/>
            </a:xfrm>
            <a:prstGeom prst="leftRightArrow">
              <a:avLst>
                <a:gd name="adj1" fmla="val 50000"/>
                <a:gd name="adj2" fmla="val 1514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  <p:sp>
          <p:nvSpPr>
            <p:cNvPr id="24618" name="AutoShape 39"/>
            <p:cNvSpPr>
              <a:spLocks noChangeArrowheads="1"/>
            </p:cNvSpPr>
            <p:nvPr/>
          </p:nvSpPr>
          <p:spPr bwMode="auto">
            <a:xfrm>
              <a:off x="1536" y="2592"/>
              <a:ext cx="2544" cy="336"/>
            </a:xfrm>
            <a:prstGeom prst="leftRightArrow">
              <a:avLst>
                <a:gd name="adj1" fmla="val 50000"/>
                <a:gd name="adj2" fmla="val 1514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  <p:sp>
          <p:nvSpPr>
            <p:cNvPr id="24619" name="AutoShape 40"/>
            <p:cNvSpPr>
              <a:spLocks noChangeArrowheads="1"/>
            </p:cNvSpPr>
            <p:nvPr/>
          </p:nvSpPr>
          <p:spPr bwMode="auto">
            <a:xfrm>
              <a:off x="1536" y="3408"/>
              <a:ext cx="2544" cy="336"/>
            </a:xfrm>
            <a:prstGeom prst="leftRightArrow">
              <a:avLst>
                <a:gd name="adj1" fmla="val 50000"/>
                <a:gd name="adj2" fmla="val 1514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  <p:sp>
          <p:nvSpPr>
            <p:cNvPr id="24620" name="Text Box 41"/>
            <p:cNvSpPr txBox="1">
              <a:spLocks noChangeArrowheads="1"/>
            </p:cNvSpPr>
            <p:nvPr/>
          </p:nvSpPr>
          <p:spPr bwMode="auto">
            <a:xfrm>
              <a:off x="720" y="0"/>
              <a:ext cx="447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nl-NL" sz="3600"/>
                <a:t>A Gendered Structure of Meaning</a:t>
              </a:r>
            </a:p>
          </p:txBody>
        </p:sp>
        <p:sp>
          <p:nvSpPr>
            <p:cNvPr id="24621" name="Text Box 42"/>
            <p:cNvSpPr txBox="1">
              <a:spLocks noChangeArrowheads="1"/>
            </p:cNvSpPr>
            <p:nvPr/>
          </p:nvSpPr>
          <p:spPr bwMode="auto">
            <a:xfrm>
              <a:off x="1728" y="3840"/>
              <a:ext cx="86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nl-NL" sz="1800" i="1">
                <a:latin typeface="Verdana" pitchFamily="34" charset="0"/>
              </a:endParaRPr>
            </a:p>
          </p:txBody>
        </p:sp>
        <p:sp>
          <p:nvSpPr>
            <p:cNvPr id="24622" name="Text Box 43"/>
            <p:cNvSpPr txBox="1">
              <a:spLocks noChangeArrowheads="1"/>
            </p:cNvSpPr>
            <p:nvPr/>
          </p:nvSpPr>
          <p:spPr bwMode="auto">
            <a:xfrm>
              <a:off x="3120" y="3945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nl-NL" sz="1800">
                <a:latin typeface="Verdana" pitchFamily="34" charset="0"/>
              </a:endParaRPr>
            </a:p>
          </p:txBody>
        </p:sp>
        <p:sp>
          <p:nvSpPr>
            <p:cNvPr id="24623" name="Text Box 44"/>
            <p:cNvSpPr txBox="1">
              <a:spLocks noChangeArrowheads="1"/>
            </p:cNvSpPr>
            <p:nvPr/>
          </p:nvSpPr>
          <p:spPr bwMode="auto">
            <a:xfrm>
              <a:off x="1824" y="3792"/>
              <a:ext cx="2016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nl-NL" sz="3200">
                  <a:latin typeface="Comic Sans MS" pitchFamily="66" charset="0"/>
                </a:rPr>
                <a:t>3</a:t>
              </a:r>
              <a:r>
                <a:rPr lang="en-US" altLang="nl-NL" sz="3200" baseline="30000">
                  <a:latin typeface="Comic Sans MS" pitchFamily="66" charset="0"/>
                </a:rPr>
                <a:t>rd</a:t>
              </a:r>
              <a:r>
                <a:rPr lang="en-US" altLang="nl-NL" sz="3200">
                  <a:latin typeface="Comic Sans MS" pitchFamily="66" charset="0"/>
                </a:rPr>
                <a:t> Gender ?</a:t>
              </a:r>
            </a:p>
            <a:p>
              <a:pPr eaLnBrk="1" hangingPunct="1">
                <a:spcBef>
                  <a:spcPct val="50000"/>
                </a:spcBef>
              </a:pPr>
              <a:endParaRPr lang="en-US" altLang="nl-NL" sz="3200">
                <a:latin typeface="Comic Sans MS" pitchFamily="66" charset="0"/>
              </a:endParaRPr>
            </a:p>
          </p:txBody>
        </p:sp>
        <p:sp>
          <p:nvSpPr>
            <p:cNvPr id="24624" name="Rectangle 45"/>
            <p:cNvSpPr>
              <a:spLocks noChangeArrowheads="1"/>
            </p:cNvSpPr>
            <p:nvPr/>
          </p:nvSpPr>
          <p:spPr bwMode="auto">
            <a:xfrm>
              <a:off x="2208" y="528"/>
              <a:ext cx="1200" cy="31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nl-NL" b="1"/>
                <a:t>A</a:t>
              </a:r>
            </a:p>
            <a:p>
              <a:pPr algn="ctr" eaLnBrk="1" hangingPunct="1"/>
              <a:r>
                <a:rPr lang="en-US" altLang="nl-NL" b="1"/>
                <a:t>Two Gender</a:t>
              </a:r>
            </a:p>
            <a:p>
              <a:pPr algn="ctr" eaLnBrk="1" hangingPunct="1"/>
              <a:r>
                <a:rPr lang="en-US" altLang="nl-NL" b="1"/>
                <a:t>System:</a:t>
              </a:r>
            </a:p>
            <a:p>
              <a:pPr algn="ctr" eaLnBrk="1" hangingPunct="1"/>
              <a:endParaRPr lang="en-US" altLang="nl-NL" b="1"/>
            </a:p>
            <a:p>
              <a:pPr algn="ctr" eaLnBrk="1" hangingPunct="1"/>
              <a:r>
                <a:rPr lang="en-US" altLang="nl-NL" b="1"/>
                <a:t>Binary</a:t>
              </a:r>
            </a:p>
            <a:p>
              <a:pPr algn="ctr" eaLnBrk="1" hangingPunct="1"/>
              <a:r>
                <a:rPr lang="en-US" altLang="nl-NL" b="1"/>
                <a:t>Oppositions</a:t>
              </a:r>
            </a:p>
          </p:txBody>
        </p:sp>
      </p:grpSp>
      <p:sp>
        <p:nvSpPr>
          <p:cNvPr id="24578" name="Text Box 46"/>
          <p:cNvSpPr txBox="1">
            <a:spLocks noChangeArrowheads="1"/>
          </p:cNvSpPr>
          <p:nvPr/>
        </p:nvSpPr>
        <p:spPr bwMode="auto">
          <a:xfrm>
            <a:off x="685800" y="30480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nl-NL" sz="1800">
                <a:latin typeface="Verdana" pitchFamily="34" charset="0"/>
              </a:rPr>
              <a:t>Sari</a:t>
            </a:r>
          </a:p>
        </p:txBody>
      </p:sp>
      <p:sp>
        <p:nvSpPr>
          <p:cNvPr id="24579" name="Text Box 47"/>
          <p:cNvSpPr txBox="1">
            <a:spLocks noChangeArrowheads="1"/>
          </p:cNvSpPr>
          <p:nvPr/>
        </p:nvSpPr>
        <p:spPr bwMode="auto">
          <a:xfrm>
            <a:off x="304800" y="44958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nl-NL" sz="1800">
                <a:latin typeface="Verdana" pitchFamily="34" charset="0"/>
              </a:rPr>
              <a:t>Pretty</a:t>
            </a:r>
          </a:p>
        </p:txBody>
      </p:sp>
      <p:sp>
        <p:nvSpPr>
          <p:cNvPr id="24580" name="Text Box 48"/>
          <p:cNvSpPr txBox="1">
            <a:spLocks noChangeArrowheads="1"/>
          </p:cNvSpPr>
          <p:nvPr/>
        </p:nvSpPr>
        <p:spPr bwMode="auto">
          <a:xfrm>
            <a:off x="1447800" y="28956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1800"/>
              <a:t>Dress</a:t>
            </a:r>
          </a:p>
        </p:txBody>
      </p:sp>
      <p:pic>
        <p:nvPicPr>
          <p:cNvPr id="2" name="gender0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5800" y="716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1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Diagram 2"/>
          <p:cNvGrpSpPr>
            <a:grpSpLocks noChangeAspect="1"/>
          </p:cNvGrpSpPr>
          <p:nvPr/>
        </p:nvGrpSpPr>
        <p:grpSpPr bwMode="auto">
          <a:xfrm>
            <a:off x="-1828800" y="-2819400"/>
            <a:ext cx="13001625" cy="13106400"/>
            <a:chOff x="-1200" y="-1728"/>
            <a:chExt cx="8190" cy="8256"/>
          </a:xfrm>
        </p:grpSpPr>
        <p:graphicFrame>
          <p:nvGraphicFramePr>
            <p:cNvPr id="141" name="Diagram 140"/>
            <p:cNvGraphicFramePr/>
            <p:nvPr/>
          </p:nvGraphicFramePr>
          <p:xfrm>
            <a:off x="-1200" y="-1728"/>
            <a:ext cx="8190" cy="82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5605" name="Oval 4"/>
            <p:cNvSpPr>
              <a:spLocks noChangeArrowheads="1"/>
            </p:cNvSpPr>
            <p:nvPr/>
          </p:nvSpPr>
          <p:spPr bwMode="auto">
            <a:xfrm>
              <a:off x="48" y="672"/>
              <a:ext cx="2016" cy="211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  <p:sp>
          <p:nvSpPr>
            <p:cNvPr id="25606" name="Oval 5"/>
            <p:cNvSpPr>
              <a:spLocks noChangeArrowheads="1"/>
            </p:cNvSpPr>
            <p:nvPr/>
          </p:nvSpPr>
          <p:spPr bwMode="auto">
            <a:xfrm>
              <a:off x="1824" y="2496"/>
              <a:ext cx="1968" cy="182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  <p:sp>
          <p:nvSpPr>
            <p:cNvPr id="25607" name="Oval 6"/>
            <p:cNvSpPr>
              <a:spLocks noChangeArrowheads="1"/>
            </p:cNvSpPr>
            <p:nvPr/>
          </p:nvSpPr>
          <p:spPr bwMode="auto">
            <a:xfrm>
              <a:off x="3360" y="768"/>
              <a:ext cx="2256" cy="206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  <p:sp>
          <p:nvSpPr>
            <p:cNvPr id="25608" name="Text Box 7"/>
            <p:cNvSpPr txBox="1">
              <a:spLocks noChangeArrowheads="1"/>
            </p:cNvSpPr>
            <p:nvPr/>
          </p:nvSpPr>
          <p:spPr bwMode="auto">
            <a:xfrm>
              <a:off x="4416" y="1104"/>
              <a:ext cx="10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Masculine</a:t>
              </a:r>
            </a:p>
          </p:txBody>
        </p:sp>
        <p:sp>
          <p:nvSpPr>
            <p:cNvPr id="25609" name="Text Box 8"/>
            <p:cNvSpPr txBox="1">
              <a:spLocks noChangeArrowheads="1"/>
            </p:cNvSpPr>
            <p:nvPr/>
          </p:nvSpPr>
          <p:spPr bwMode="auto">
            <a:xfrm>
              <a:off x="1200" y="1392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Feminine</a:t>
              </a:r>
            </a:p>
          </p:txBody>
        </p:sp>
        <p:sp>
          <p:nvSpPr>
            <p:cNvPr id="25610" name="Text Box 9"/>
            <p:cNvSpPr txBox="1">
              <a:spLocks noChangeArrowheads="1"/>
            </p:cNvSpPr>
            <p:nvPr/>
          </p:nvSpPr>
          <p:spPr bwMode="auto">
            <a:xfrm>
              <a:off x="4176" y="1584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T-Shirt</a:t>
              </a:r>
            </a:p>
          </p:txBody>
        </p:sp>
        <p:sp>
          <p:nvSpPr>
            <p:cNvPr id="25611" name="Text Box 10"/>
            <p:cNvSpPr txBox="1">
              <a:spLocks noChangeArrowheads="1"/>
            </p:cNvSpPr>
            <p:nvPr/>
          </p:nvSpPr>
          <p:spPr bwMode="auto">
            <a:xfrm>
              <a:off x="4464" y="1968"/>
              <a:ext cx="7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Shirt</a:t>
              </a:r>
            </a:p>
          </p:txBody>
        </p:sp>
        <p:sp>
          <p:nvSpPr>
            <p:cNvPr id="25612" name="Text Box 11"/>
            <p:cNvSpPr txBox="1">
              <a:spLocks noChangeArrowheads="1"/>
            </p:cNvSpPr>
            <p:nvPr/>
          </p:nvSpPr>
          <p:spPr bwMode="auto">
            <a:xfrm>
              <a:off x="1104" y="816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Girl</a:t>
              </a:r>
            </a:p>
          </p:txBody>
        </p:sp>
        <p:sp>
          <p:nvSpPr>
            <p:cNvPr id="25613" name="Text Box 12"/>
            <p:cNvSpPr txBox="1">
              <a:spLocks noChangeArrowheads="1"/>
            </p:cNvSpPr>
            <p:nvPr/>
          </p:nvSpPr>
          <p:spPr bwMode="auto">
            <a:xfrm>
              <a:off x="3984" y="2448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Tall</a:t>
              </a:r>
            </a:p>
          </p:txBody>
        </p:sp>
        <p:sp>
          <p:nvSpPr>
            <p:cNvPr id="25614" name="Text Box 13"/>
            <p:cNvSpPr txBox="1">
              <a:spLocks noChangeArrowheads="1"/>
            </p:cNvSpPr>
            <p:nvPr/>
          </p:nvSpPr>
          <p:spPr bwMode="auto">
            <a:xfrm>
              <a:off x="4128" y="912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Guy</a:t>
              </a:r>
            </a:p>
          </p:txBody>
        </p:sp>
        <p:sp>
          <p:nvSpPr>
            <p:cNvPr id="25615" name="Text Box 14"/>
            <p:cNvSpPr txBox="1">
              <a:spLocks noChangeArrowheads="1"/>
            </p:cNvSpPr>
            <p:nvPr/>
          </p:nvSpPr>
          <p:spPr bwMode="auto">
            <a:xfrm>
              <a:off x="1056" y="2160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Petite</a:t>
              </a:r>
            </a:p>
          </p:txBody>
        </p:sp>
        <p:sp>
          <p:nvSpPr>
            <p:cNvPr id="25616" name="Text Box 15"/>
            <p:cNvSpPr txBox="1">
              <a:spLocks noChangeArrowheads="1"/>
            </p:cNvSpPr>
            <p:nvPr/>
          </p:nvSpPr>
          <p:spPr bwMode="auto">
            <a:xfrm>
              <a:off x="3648" y="2064"/>
              <a:ext cx="9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Strong</a:t>
              </a:r>
            </a:p>
          </p:txBody>
        </p:sp>
        <p:sp>
          <p:nvSpPr>
            <p:cNvPr id="25617" name="Text Box 16"/>
            <p:cNvSpPr txBox="1">
              <a:spLocks noChangeArrowheads="1"/>
            </p:cNvSpPr>
            <p:nvPr/>
          </p:nvSpPr>
          <p:spPr bwMode="auto">
            <a:xfrm>
              <a:off x="1104" y="1104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Gentle</a:t>
              </a:r>
            </a:p>
          </p:txBody>
        </p:sp>
        <p:sp>
          <p:nvSpPr>
            <p:cNvPr id="25618" name="Text Box 17"/>
            <p:cNvSpPr txBox="1">
              <a:spLocks noChangeArrowheads="1"/>
            </p:cNvSpPr>
            <p:nvPr/>
          </p:nvSpPr>
          <p:spPr bwMode="auto">
            <a:xfrm>
              <a:off x="4032" y="1776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Jeans</a:t>
              </a:r>
            </a:p>
          </p:txBody>
        </p:sp>
        <p:sp>
          <p:nvSpPr>
            <p:cNvPr id="25619" name="Text Box 18"/>
            <p:cNvSpPr txBox="1">
              <a:spLocks noChangeArrowheads="1"/>
            </p:cNvSpPr>
            <p:nvPr/>
          </p:nvSpPr>
          <p:spPr bwMode="auto">
            <a:xfrm>
              <a:off x="3936" y="1353"/>
              <a:ext cx="9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Aggressive</a:t>
              </a:r>
            </a:p>
          </p:txBody>
        </p:sp>
        <p:sp>
          <p:nvSpPr>
            <p:cNvPr id="25620" name="Text Box 19"/>
            <p:cNvSpPr txBox="1">
              <a:spLocks noChangeArrowheads="1"/>
            </p:cNvSpPr>
            <p:nvPr/>
          </p:nvSpPr>
          <p:spPr bwMode="auto">
            <a:xfrm>
              <a:off x="3456" y="1920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Work</a:t>
              </a:r>
            </a:p>
          </p:txBody>
        </p:sp>
        <p:sp>
          <p:nvSpPr>
            <p:cNvPr id="25621" name="Text Box 20"/>
            <p:cNvSpPr txBox="1">
              <a:spLocks noChangeArrowheads="1"/>
            </p:cNvSpPr>
            <p:nvPr/>
          </p:nvSpPr>
          <p:spPr bwMode="auto">
            <a:xfrm>
              <a:off x="4512" y="1776"/>
              <a:ext cx="10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Engineering</a:t>
              </a:r>
            </a:p>
          </p:txBody>
        </p:sp>
        <p:sp>
          <p:nvSpPr>
            <p:cNvPr id="25622" name="Text Box 21"/>
            <p:cNvSpPr txBox="1">
              <a:spLocks noChangeArrowheads="1"/>
            </p:cNvSpPr>
            <p:nvPr/>
          </p:nvSpPr>
          <p:spPr bwMode="auto">
            <a:xfrm>
              <a:off x="288" y="912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Nurturing</a:t>
              </a:r>
            </a:p>
          </p:txBody>
        </p:sp>
        <p:sp>
          <p:nvSpPr>
            <p:cNvPr id="25623" name="Text Box 22"/>
            <p:cNvSpPr txBox="1">
              <a:spLocks noChangeArrowheads="1"/>
            </p:cNvSpPr>
            <p:nvPr/>
          </p:nvSpPr>
          <p:spPr bwMode="auto">
            <a:xfrm>
              <a:off x="3456" y="1536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Sports</a:t>
              </a:r>
            </a:p>
          </p:txBody>
        </p:sp>
        <p:sp>
          <p:nvSpPr>
            <p:cNvPr id="25624" name="Text Box 23"/>
            <p:cNvSpPr txBox="1">
              <a:spLocks noChangeArrowheads="1"/>
            </p:cNvSpPr>
            <p:nvPr/>
          </p:nvSpPr>
          <p:spPr bwMode="auto">
            <a:xfrm>
              <a:off x="192" y="2016"/>
              <a:ext cx="9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Shopping</a:t>
              </a:r>
            </a:p>
          </p:txBody>
        </p:sp>
        <p:sp>
          <p:nvSpPr>
            <p:cNvPr id="25625" name="Text Box 24"/>
            <p:cNvSpPr txBox="1">
              <a:spLocks noChangeArrowheads="1"/>
            </p:cNvSpPr>
            <p:nvPr/>
          </p:nvSpPr>
          <p:spPr bwMode="auto">
            <a:xfrm>
              <a:off x="432" y="2265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Arts</a:t>
              </a:r>
            </a:p>
          </p:txBody>
        </p:sp>
        <p:sp>
          <p:nvSpPr>
            <p:cNvPr id="25626" name="Text Box 25"/>
            <p:cNvSpPr txBox="1">
              <a:spLocks noChangeArrowheads="1"/>
            </p:cNvSpPr>
            <p:nvPr/>
          </p:nvSpPr>
          <p:spPr bwMode="auto">
            <a:xfrm>
              <a:off x="912" y="2361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Home</a:t>
              </a:r>
            </a:p>
          </p:txBody>
        </p:sp>
        <p:sp>
          <p:nvSpPr>
            <p:cNvPr id="25627" name="Text Box 26"/>
            <p:cNvSpPr txBox="1">
              <a:spLocks noChangeArrowheads="1"/>
            </p:cNvSpPr>
            <p:nvPr/>
          </p:nvSpPr>
          <p:spPr bwMode="auto">
            <a:xfrm>
              <a:off x="4464" y="777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Boy</a:t>
              </a:r>
            </a:p>
          </p:txBody>
        </p:sp>
        <p:sp>
          <p:nvSpPr>
            <p:cNvPr id="25628" name="Text Box 27"/>
            <p:cNvSpPr txBox="1">
              <a:spLocks noChangeArrowheads="1"/>
            </p:cNvSpPr>
            <p:nvPr/>
          </p:nvSpPr>
          <p:spPr bwMode="auto">
            <a:xfrm>
              <a:off x="1200" y="1920"/>
              <a:ext cx="7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Ovaries</a:t>
              </a:r>
            </a:p>
          </p:txBody>
        </p:sp>
        <p:sp>
          <p:nvSpPr>
            <p:cNvPr id="25629" name="Text Box 28"/>
            <p:cNvSpPr txBox="1">
              <a:spLocks noChangeArrowheads="1"/>
            </p:cNvSpPr>
            <p:nvPr/>
          </p:nvSpPr>
          <p:spPr bwMode="auto">
            <a:xfrm>
              <a:off x="96" y="1488"/>
              <a:ext cx="7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Breasts</a:t>
              </a:r>
            </a:p>
          </p:txBody>
        </p:sp>
        <p:sp>
          <p:nvSpPr>
            <p:cNvPr id="25630" name="Text Box 29"/>
            <p:cNvSpPr txBox="1">
              <a:spLocks noChangeArrowheads="1"/>
            </p:cNvSpPr>
            <p:nvPr/>
          </p:nvSpPr>
          <p:spPr bwMode="auto">
            <a:xfrm>
              <a:off x="4320" y="2256"/>
              <a:ext cx="10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Handsome</a:t>
              </a:r>
            </a:p>
          </p:txBody>
        </p:sp>
        <p:sp>
          <p:nvSpPr>
            <p:cNvPr id="25631" name="Text Box 30"/>
            <p:cNvSpPr txBox="1">
              <a:spLocks noChangeArrowheads="1"/>
            </p:cNvSpPr>
            <p:nvPr/>
          </p:nvSpPr>
          <p:spPr bwMode="auto">
            <a:xfrm>
              <a:off x="4368" y="2496"/>
              <a:ext cx="7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Muscles</a:t>
              </a:r>
            </a:p>
          </p:txBody>
        </p:sp>
        <p:sp>
          <p:nvSpPr>
            <p:cNvPr id="25632" name="Text Box 31"/>
            <p:cNvSpPr txBox="1">
              <a:spLocks noChangeArrowheads="1"/>
            </p:cNvSpPr>
            <p:nvPr/>
          </p:nvSpPr>
          <p:spPr bwMode="auto">
            <a:xfrm>
              <a:off x="720" y="1344"/>
              <a:ext cx="4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nl-NL" sz="1800">
                  <a:latin typeface="Verdana" pitchFamily="34" charset="0"/>
                </a:rPr>
                <a:t>Skirt</a:t>
              </a:r>
            </a:p>
          </p:txBody>
        </p:sp>
        <p:sp>
          <p:nvSpPr>
            <p:cNvPr id="25633" name="Text Box 32"/>
            <p:cNvSpPr txBox="1">
              <a:spLocks noChangeArrowheads="1"/>
            </p:cNvSpPr>
            <p:nvPr/>
          </p:nvSpPr>
          <p:spPr bwMode="auto">
            <a:xfrm>
              <a:off x="1920" y="3312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Make-Up</a:t>
              </a:r>
            </a:p>
          </p:txBody>
        </p:sp>
        <p:sp>
          <p:nvSpPr>
            <p:cNvPr id="25634" name="Text Box 33"/>
            <p:cNvSpPr txBox="1">
              <a:spLocks noChangeArrowheads="1"/>
            </p:cNvSpPr>
            <p:nvPr/>
          </p:nvSpPr>
          <p:spPr bwMode="auto">
            <a:xfrm>
              <a:off x="3696" y="1008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Man</a:t>
              </a:r>
            </a:p>
          </p:txBody>
        </p:sp>
        <p:sp>
          <p:nvSpPr>
            <p:cNvPr id="25635" name="Text Box 34"/>
            <p:cNvSpPr txBox="1">
              <a:spLocks noChangeArrowheads="1"/>
            </p:cNvSpPr>
            <p:nvPr/>
          </p:nvSpPr>
          <p:spPr bwMode="auto">
            <a:xfrm>
              <a:off x="192" y="1152"/>
              <a:ext cx="9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Woman</a:t>
              </a:r>
            </a:p>
          </p:txBody>
        </p:sp>
        <p:sp>
          <p:nvSpPr>
            <p:cNvPr id="25636" name="Text Box 35"/>
            <p:cNvSpPr txBox="1">
              <a:spLocks noChangeArrowheads="1"/>
            </p:cNvSpPr>
            <p:nvPr/>
          </p:nvSpPr>
          <p:spPr bwMode="auto">
            <a:xfrm>
              <a:off x="4800" y="1488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Androgen</a:t>
              </a:r>
            </a:p>
          </p:txBody>
        </p:sp>
        <p:sp>
          <p:nvSpPr>
            <p:cNvPr id="25637" name="Text Box 36"/>
            <p:cNvSpPr txBox="1">
              <a:spLocks noChangeArrowheads="1"/>
            </p:cNvSpPr>
            <p:nvPr/>
          </p:nvSpPr>
          <p:spPr bwMode="auto">
            <a:xfrm>
              <a:off x="816" y="1632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Estrogen</a:t>
              </a:r>
            </a:p>
          </p:txBody>
        </p:sp>
        <p:sp>
          <p:nvSpPr>
            <p:cNvPr id="25638" name="Text Box 37"/>
            <p:cNvSpPr txBox="1">
              <a:spLocks noChangeArrowheads="1"/>
            </p:cNvSpPr>
            <p:nvPr/>
          </p:nvSpPr>
          <p:spPr bwMode="auto">
            <a:xfrm>
              <a:off x="2736" y="3216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Testes</a:t>
              </a:r>
            </a:p>
          </p:txBody>
        </p:sp>
        <p:sp>
          <p:nvSpPr>
            <p:cNvPr id="25639" name="Text Box 38"/>
            <p:cNvSpPr txBox="1">
              <a:spLocks noChangeArrowheads="1"/>
            </p:cNvSpPr>
            <p:nvPr/>
          </p:nvSpPr>
          <p:spPr bwMode="auto">
            <a:xfrm>
              <a:off x="0" y="76"/>
              <a:ext cx="57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nl-NL" sz="3600"/>
                <a:t>A  </a:t>
              </a:r>
              <a:r>
                <a:rPr lang="en-US" altLang="nl-NL" sz="3600" i="1"/>
                <a:t>Different </a:t>
              </a:r>
              <a:r>
                <a:rPr lang="en-US" altLang="nl-NL" sz="3600"/>
                <a:t>Gendered Structure of Meaning</a:t>
              </a:r>
            </a:p>
          </p:txBody>
        </p:sp>
        <p:sp>
          <p:nvSpPr>
            <p:cNvPr id="25640" name="Text Box 39"/>
            <p:cNvSpPr txBox="1">
              <a:spLocks noChangeArrowheads="1"/>
            </p:cNvSpPr>
            <p:nvPr/>
          </p:nvSpPr>
          <p:spPr bwMode="auto">
            <a:xfrm>
              <a:off x="2736" y="3849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nl-NL" sz="1800"/>
                <a:t>Dress</a:t>
              </a:r>
            </a:p>
          </p:txBody>
        </p:sp>
        <p:sp>
          <p:nvSpPr>
            <p:cNvPr id="25641" name="Text Box 40"/>
            <p:cNvSpPr txBox="1">
              <a:spLocks noChangeArrowheads="1"/>
            </p:cNvSpPr>
            <p:nvPr/>
          </p:nvSpPr>
          <p:spPr bwMode="auto">
            <a:xfrm>
              <a:off x="1968" y="3600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Feminine</a:t>
              </a:r>
            </a:p>
          </p:txBody>
        </p:sp>
        <p:sp>
          <p:nvSpPr>
            <p:cNvPr id="25642" name="Text Box 41"/>
            <p:cNvSpPr txBox="1">
              <a:spLocks noChangeArrowheads="1"/>
            </p:cNvSpPr>
            <p:nvPr/>
          </p:nvSpPr>
          <p:spPr bwMode="auto">
            <a:xfrm>
              <a:off x="480" y="1824"/>
              <a:ext cx="7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Pretty</a:t>
              </a:r>
            </a:p>
          </p:txBody>
        </p:sp>
        <p:sp>
          <p:nvSpPr>
            <p:cNvPr id="25643" name="Text Box 42"/>
            <p:cNvSpPr txBox="1">
              <a:spLocks noChangeArrowheads="1"/>
            </p:cNvSpPr>
            <p:nvPr/>
          </p:nvSpPr>
          <p:spPr bwMode="auto">
            <a:xfrm>
              <a:off x="1536" y="1728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nl-NL" sz="1800"/>
                <a:t>Dress</a:t>
              </a:r>
            </a:p>
          </p:txBody>
        </p:sp>
        <p:sp>
          <p:nvSpPr>
            <p:cNvPr id="25644" name="Text Box 43"/>
            <p:cNvSpPr txBox="1">
              <a:spLocks noChangeArrowheads="1"/>
            </p:cNvSpPr>
            <p:nvPr/>
          </p:nvSpPr>
          <p:spPr bwMode="auto">
            <a:xfrm>
              <a:off x="2400" y="2592"/>
              <a:ext cx="86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 i="1">
                  <a:latin typeface="Verdana" pitchFamily="34" charset="0"/>
                </a:rPr>
                <a:t>3</a:t>
              </a:r>
              <a:r>
                <a:rPr lang="en-US" altLang="nl-NL" sz="1800" i="1" baseline="30000">
                  <a:latin typeface="Verdana" pitchFamily="34" charset="0"/>
                </a:rPr>
                <a:t>rd</a:t>
              </a:r>
              <a:r>
                <a:rPr lang="en-US" altLang="nl-NL" sz="1800" i="1">
                  <a:latin typeface="Verdana" pitchFamily="34" charset="0"/>
                </a:rPr>
                <a:t> Gender ?</a:t>
              </a:r>
            </a:p>
          </p:txBody>
        </p:sp>
        <p:sp>
          <p:nvSpPr>
            <p:cNvPr id="25645" name="Text Box 44"/>
            <p:cNvSpPr txBox="1">
              <a:spLocks noChangeArrowheads="1"/>
            </p:cNvSpPr>
            <p:nvPr/>
          </p:nvSpPr>
          <p:spPr bwMode="auto">
            <a:xfrm>
              <a:off x="2928" y="3600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nl-NL" sz="1800">
                  <a:latin typeface="Verdana" pitchFamily="34" charset="0"/>
                </a:rPr>
                <a:t>Sissy</a:t>
              </a:r>
            </a:p>
          </p:txBody>
        </p:sp>
        <p:sp>
          <p:nvSpPr>
            <p:cNvPr id="25646" name="AutoShape 45"/>
            <p:cNvSpPr>
              <a:spLocks noChangeArrowheads="1"/>
            </p:cNvSpPr>
            <p:nvPr/>
          </p:nvSpPr>
          <p:spPr bwMode="auto">
            <a:xfrm>
              <a:off x="2112" y="1584"/>
              <a:ext cx="1200" cy="240"/>
            </a:xfrm>
            <a:prstGeom prst="left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  <p:sp>
          <p:nvSpPr>
            <p:cNvPr id="25647" name="AutoShape 46"/>
            <p:cNvSpPr>
              <a:spLocks noChangeArrowheads="1"/>
            </p:cNvSpPr>
            <p:nvPr/>
          </p:nvSpPr>
          <p:spPr bwMode="auto">
            <a:xfrm rot="2638981">
              <a:off x="1344" y="2496"/>
              <a:ext cx="1200" cy="240"/>
            </a:xfrm>
            <a:prstGeom prst="left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  <p:sp>
          <p:nvSpPr>
            <p:cNvPr id="25648" name="AutoShape 47"/>
            <p:cNvSpPr>
              <a:spLocks noChangeArrowheads="1"/>
            </p:cNvSpPr>
            <p:nvPr/>
          </p:nvSpPr>
          <p:spPr bwMode="auto">
            <a:xfrm rot="8240968">
              <a:off x="2976" y="2592"/>
              <a:ext cx="1200" cy="240"/>
            </a:xfrm>
            <a:prstGeom prst="left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GB" altLang="nl-NL" sz="1800"/>
            </a:p>
          </p:txBody>
        </p:sp>
      </p:grpSp>
      <p:sp>
        <p:nvSpPr>
          <p:cNvPr id="25602" name="Rectangle 48"/>
          <p:cNvSpPr>
            <a:spLocks noChangeArrowheads="1"/>
          </p:cNvSpPr>
          <p:nvPr/>
        </p:nvSpPr>
        <p:spPr bwMode="auto">
          <a:xfrm>
            <a:off x="3124200" y="990600"/>
            <a:ext cx="24384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nl-NL" b="1"/>
              <a:t>A Three Gender</a:t>
            </a:r>
          </a:p>
          <a:p>
            <a:pPr algn="ctr" eaLnBrk="1" hangingPunct="1"/>
            <a:r>
              <a:rPr lang="en-US" altLang="nl-NL" b="1"/>
              <a:t>System</a:t>
            </a:r>
          </a:p>
        </p:txBody>
      </p:sp>
      <p:pic>
        <p:nvPicPr>
          <p:cNvPr id="2" name="gender0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5822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mtClean="0">
                <a:ea typeface="ＭＳ Ｐゴシック" pitchFamily="34" charset="-128"/>
              </a:rPr>
              <a:t>Advertising and Gender</a:t>
            </a:r>
            <a:endParaRPr lang="nl-NL" altLang="nl-NL" smtClean="0">
              <a:ea typeface="ＭＳ Ｐゴシック" pitchFamily="34" charset="-128"/>
            </a:endParaRPr>
          </a:p>
        </p:txBody>
      </p:sp>
      <p:sp>
        <p:nvSpPr>
          <p:cNvPr id="26626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nl-NL" altLang="nl-NL" sz="2800" smtClean="0">
                <a:ea typeface="ＭＳ Ｐゴシック" pitchFamily="34" charset="-128"/>
              </a:rPr>
              <a:t>Reinforcing stereotypes</a:t>
            </a:r>
          </a:p>
          <a:p>
            <a:pPr eaLnBrk="1" hangingPunct="1"/>
            <a:r>
              <a:rPr lang="nl-NL" altLang="nl-NL" sz="2800" smtClean="0">
                <a:ea typeface="ＭＳ Ｐゴシック" pitchFamily="34" charset="-128"/>
              </a:rPr>
              <a:t>The Male Gaze</a:t>
            </a:r>
          </a:p>
          <a:p>
            <a:pPr eaLnBrk="1" hangingPunct="1"/>
            <a:r>
              <a:rPr lang="nl-NL" altLang="nl-NL" sz="2800" smtClean="0">
                <a:ea typeface="ＭＳ Ｐゴシック" pitchFamily="34" charset="-128"/>
              </a:rPr>
              <a:t>Changing times?</a:t>
            </a:r>
          </a:p>
          <a:p>
            <a:pPr lvl="1" eaLnBrk="1" hangingPunct="1"/>
            <a:r>
              <a:rPr lang="nl-NL" altLang="nl-NL" sz="2400" smtClean="0">
                <a:ea typeface="ＭＳ Ｐゴシック" pitchFamily="34" charset="-128"/>
              </a:rPr>
              <a:t>(</a:t>
            </a:r>
            <a:r>
              <a:rPr lang="nl-NL" altLang="nl-NL" sz="2400" smtClean="0">
                <a:ea typeface="ＭＳ Ｐゴシック" pitchFamily="34" charset="-128"/>
                <a:hlinkClick r:id="rId4"/>
              </a:rPr>
              <a:t>Film</a:t>
            </a:r>
            <a:r>
              <a:rPr lang="nl-NL" altLang="nl-NL" sz="2400" smtClean="0">
                <a:ea typeface="ＭＳ Ｐゴシック" pitchFamily="34" charset="-128"/>
              </a:rPr>
              <a:t>)</a:t>
            </a:r>
          </a:p>
          <a:p>
            <a:pPr eaLnBrk="1" hangingPunct="1"/>
            <a:r>
              <a:rPr lang="nl-NL" altLang="nl-NL" sz="2800" smtClean="0">
                <a:ea typeface="ＭＳ Ｐゴシック" pitchFamily="34" charset="-128"/>
              </a:rPr>
              <a:t>You can investigate more here</a:t>
            </a:r>
          </a:p>
          <a:p>
            <a:pPr eaLnBrk="1" hangingPunct="1">
              <a:buFontTx/>
              <a:buNone/>
            </a:pPr>
            <a:r>
              <a:rPr lang="nl-NL" altLang="nl-NL" sz="2000" smtClean="0">
                <a:ea typeface="ＭＳ Ｐゴシック" pitchFamily="34" charset="-128"/>
                <a:hlinkClick r:id="rId5"/>
              </a:rPr>
              <a:t>http://genderads.com/</a:t>
            </a:r>
            <a:endParaRPr lang="nl-NL" altLang="nl-NL" sz="2000" smtClean="0">
              <a:ea typeface="ＭＳ Ｐゴシック" pitchFamily="34" charset="-128"/>
            </a:endParaRPr>
          </a:p>
          <a:p>
            <a:pPr lvl="1" eaLnBrk="1" hangingPunct="1"/>
            <a:endParaRPr lang="nl-NL" altLang="nl-NL" sz="2400" smtClean="0">
              <a:ea typeface="ＭＳ Ｐゴシック" pitchFamily="34" charset="-128"/>
            </a:endParaRPr>
          </a:p>
        </p:txBody>
      </p:sp>
      <p:pic>
        <p:nvPicPr>
          <p:cNvPr id="26627" name="Picture 6" descr="ad1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1628775"/>
            <a:ext cx="3048000" cy="4608513"/>
          </a:xfrm>
          <a:noFill/>
        </p:spPr>
      </p:pic>
      <p:pic>
        <p:nvPicPr>
          <p:cNvPr id="2" name="gender0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1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522</Words>
  <Application>Microsoft Office PowerPoint</Application>
  <PresentationFormat>On-screen Show (4:3)</PresentationFormat>
  <Paragraphs>189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Comic Sans MS</vt:lpstr>
      <vt:lpstr>Verdana</vt:lpstr>
      <vt:lpstr>Kantoorthema</vt:lpstr>
      <vt:lpstr>Issues</vt:lpstr>
      <vt:lpstr>Introduction</vt:lpstr>
      <vt:lpstr>Definitions </vt:lpstr>
      <vt:lpstr>PowerPoint Presentation</vt:lpstr>
      <vt:lpstr>Gender Identity </vt:lpstr>
      <vt:lpstr>PowerPoint Presentation</vt:lpstr>
      <vt:lpstr>PowerPoint Presentation</vt:lpstr>
      <vt:lpstr>PowerPoint Presentation</vt:lpstr>
      <vt:lpstr>Advertising and Gender</vt:lpstr>
      <vt:lpstr>Differing Images of Beauty</vt:lpstr>
      <vt:lpstr>Advertising and Sex</vt:lpstr>
      <vt:lpstr>Sexuality</vt:lpstr>
      <vt:lpstr>The Future of Gender and Sexuality </vt:lpstr>
      <vt:lpstr>Further Reading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Issues</dc:title>
  <dc:creator>Ingrid</dc:creator>
  <cp:lastModifiedBy>Nixon, P.G.</cp:lastModifiedBy>
  <cp:revision>5</cp:revision>
  <dcterms:created xsi:type="dcterms:W3CDTF">2015-08-30T07:36:33Z</dcterms:created>
  <dcterms:modified xsi:type="dcterms:W3CDTF">2020-12-03T06:54:39Z</dcterms:modified>
</cp:coreProperties>
</file>