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5" r:id="rId2"/>
    <p:sldId id="296" r:id="rId3"/>
    <p:sldId id="303" r:id="rId4"/>
    <p:sldId id="304" r:id="rId5"/>
    <p:sldId id="297" r:id="rId6"/>
    <p:sldId id="302" r:id="rId7"/>
    <p:sldId id="305" r:id="rId8"/>
    <p:sldId id="298" r:id="rId9"/>
    <p:sldId id="292" r:id="rId10"/>
    <p:sldId id="299" r:id="rId11"/>
    <p:sldId id="300" r:id="rId12"/>
    <p:sldId id="301" r:id="rId13"/>
    <p:sldId id="293" r:id="rId14"/>
    <p:sldId id="294" r:id="rId15"/>
    <p:sldId id="306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11501827-14FF-4CD1-8804-3A067BF52082}"/>
              </a:ext>
            </a:extLst>
          </p:cNvPr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1"/>
              <a:t>Kliknutím můžete upravit styl předlohy.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5AD967-3C00-46FE-BC8C-876567E9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2001B5-DEA0-442D-8F9B-307B3078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DC1E11-5050-46A5-BA88-80A4F9C3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fld id="{FA10AF27-273C-4B6E-A922-4AE70F303A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88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>
            <a:extLst>
              <a:ext uri="{FF2B5EF4-FFF2-40B4-BE49-F238E27FC236}">
                <a16:creationId xmlns:a16="http://schemas.microsoft.com/office/drawing/2014/main" id="{8E1FE552-D4C4-4D8B-A99E-410396CCE4D0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6CD3ED-9748-4787-90FF-77BD954F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2C8031-28FA-486B-AAAB-C76D4DED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358C53-0BF7-45DF-8F76-BB22FFE6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638B6-FC2F-4811-B7E5-1275028DAE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37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63FCCD08-989B-48F8-A681-E7706AC2F82D}"/>
              </a:ext>
            </a:extLst>
          </p:cNvPr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2A47B-5536-4F1E-9F79-61D5406E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3843BD-917D-49AB-90BE-E8FBA61A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058976-EE5A-4B20-A27F-DCCEB6F6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2EB6-3D1C-4062-AC97-AF2D3D9BC3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064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21F5BBDB-CC71-4D1F-A540-D08AC7E874A7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8EAF54-A9A1-4534-9283-A360F86B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402CCC-F00B-4F73-A8B6-08B01F3D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AF33E1-4A60-4774-90A3-FD723557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C29C-F35B-4D61-989B-468EA3F939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602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5FB2D72A-52AE-45FB-967B-B729D4768810}"/>
              </a:ext>
            </a:extLst>
          </p:cNvPr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CD2B67-BBCF-42F9-A5D8-CE2BAAD9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9585A2-3D0B-40CC-A78D-CB9047AA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3952A5-2902-43D9-A93D-E341E8AA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01341-ED3B-4B6A-8A9D-F2A62F54E3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72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>
            <a:extLst>
              <a:ext uri="{FF2B5EF4-FFF2-40B4-BE49-F238E27FC236}">
                <a16:creationId xmlns:a16="http://schemas.microsoft.com/office/drawing/2014/main" id="{A5682EED-ACCB-48F5-B3EE-62B557ABEFC7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78BBDD3-C20A-400F-B633-01EEAEE7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35973A5-9FD1-4883-A306-29353C56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C496E42-5F65-476D-9E7A-8ADF9110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44BB-4814-4493-84A1-BE68895861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847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06E0B802-90EF-4DE7-AB78-1286D1C84B25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3A20BA0-0822-4654-9DA0-7DB5AC2E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D5A33A4-88C6-4E43-8813-FDEE8A77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817A154-24CF-4357-9CA7-4356DEE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C655-0E25-4737-9ED8-BCE2619993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95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EA51897D-3DB5-4A89-A9CF-63BB53BBBD1F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3CBDD26-DB2B-4459-B566-563220B7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05CC9CF-4031-4AAF-B93E-5E67D341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E66F820-AB03-49A3-89F5-13192533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59612-096E-4DED-B1BC-B3F6CF33FA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046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6482D76-E126-4D2B-9770-92D518A7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4D13A5-16CF-4457-B1F2-E16254B6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9BF717-9AE1-417D-8070-5269FBF6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DB4AB-6CDD-4C59-95CF-169630389E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212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C0EDAE69-4692-432B-81C7-E54A105A21BE}"/>
              </a:ext>
            </a:extLst>
          </p:cNvPr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noProof="1"/>
              <a:t>Po kliknutí můžete upravovat styly textu v předloze.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1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391DF72-FB42-4931-BEF5-DD8545A5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55DC495-80F4-48E1-A12D-2AB56774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B002E79-6545-4640-BC47-EED7C266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B628-FD17-488B-BCFF-93CDAC8358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285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82FF9E5D-D2D0-400F-8B10-AE706E956823}"/>
              </a:ext>
            </a:extLst>
          </p:cNvPr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EA4656F0-5E7C-4A37-B9A6-D74B80F1901C}"/>
                </a:ext>
              </a:extLst>
            </p:cNvPr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B8B8E5F1-5A43-4096-BE3F-821409F8A7A7}"/>
                </a:ext>
              </a:extLst>
            </p:cNvPr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C46491EF-BE63-4AE8-A1DE-11E10467BEDF}"/>
              </a:ext>
            </a:extLst>
          </p:cNvPr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1"/>
              <a:t>Kliknutím na ikonu přidáte obrázek.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1"/>
              <a:t>Po kliknutí můžete upravovat styly textu v předloze.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7AD06F0-7950-4B2F-9B04-203FC9D7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dirty="0"/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38CEA3C-F520-4314-9202-90752615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E5DD221-3DBF-46FC-A66E-7E656935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F63D6-45B8-473A-9794-95BA8382DD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82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3009E-CD9B-4338-AF0D-0390C39C7C5D}"/>
              </a:ext>
            </a:extLst>
          </p:cNvPr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>
            <a:extLst>
              <a:ext uri="{FF2B5EF4-FFF2-40B4-BE49-F238E27FC236}">
                <a16:creationId xmlns:a16="http://schemas.microsoft.com/office/drawing/2014/main" id="{E07D835D-5A0C-4307-988E-F9185255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auto">
          <a:xfrm>
            <a:off x="0" y="6126163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97023-D0A2-45E2-89FC-8EC6544E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noProof="1"/>
              <a:t>Kliknutím lze upravit styl.</a:t>
            </a:r>
            <a:endParaRPr lang="en-US" noProof="1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BD94A94-85DA-42CE-BD2A-FD8BB568D78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80888-F787-4C40-B523-01C9A1DB4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000" noProof="1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/>
              <a:pPr/>
              <a:t>4/11/2022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772D-A174-43FB-87D6-708E235AD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0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57F6-E134-4F51-AF13-261F5E1AA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chemeClr val="accent1"/>
                </a:solidFill>
                <a:ea typeface="SimSun" panose="02010600030101010101" pitchFamily="2" charset="-122"/>
              </a:defRPr>
            </a:lvl1pPr>
          </a:lstStyle>
          <a:p>
            <a:fld id="{183778F2-BD67-4661-B788-38736F222F88}" type="slidenum">
              <a:rPr lang="en-US" altLang="zh-CN"/>
              <a:pPr/>
              <a:t>‹#›</a:t>
            </a:fld>
            <a:endParaRPr lang="en-US" altLang="zh-C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1BA4E3-47BC-41DD-91BE-72807DF64FB5}"/>
              </a:ext>
            </a:extLst>
          </p:cNvPr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0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toy.com/projects/toyw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BarbieLiberationOrganisation" TargetMode="External"/><Relationship Id="rId2" Type="http://schemas.openxmlformats.org/officeDocument/2006/relationships/hyperlink" Target="http://www.gwbus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triggerhapp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pidemic.ws/antimafia/download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endprotest.com/videogallery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gnlr.com/works/outside/gallery-in-street-art-2012-prague/" TargetMode="External"/><Relationship Id="rId2" Type="http://schemas.openxmlformats.org/officeDocument/2006/relationships/hyperlink" Target="https://www.trendhunter.com/trends/vladimir-turn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films.cz/film/12629-guestlist" TargetMode="External"/><Relationship Id="rId4" Type="http://schemas.openxmlformats.org/officeDocument/2006/relationships/hyperlink" Target="http://sgnlr.com/works/outside/free-the-beast-2016-bishke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95.3793&amp;rep=rep1&amp;type=pdf" TargetMode="External"/><Relationship Id="rId2" Type="http://schemas.openxmlformats.org/officeDocument/2006/relationships/hyperlink" Target="https://www.nettime.org/Lists-Archives/nettime-l-9705/msg00096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49&amp;v=WiVTmCjV3xg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iVTmCjV3xg?start=49&amp;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archive.org/details/1972PeterWeibelTVSandwickO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arnbrook.net/work/adbusters-buy-nothing-da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LTl8mxEnE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0100101110101101.org/files/vaticano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0100101110101101.org/nike-groun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6E56D5-E5AB-4A4F-B774-C888F9BD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463" y="887413"/>
            <a:ext cx="4643437" cy="25415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Tactical media, activism, hacktivism,</a:t>
            </a:r>
            <a:r>
              <a:rPr lang="cs-CZ" sz="4800" dirty="0"/>
              <a:t> and</a:t>
            </a:r>
            <a:r>
              <a:rPr lang="en-US" sz="4800" dirty="0"/>
              <a:t> surveillance </a:t>
            </a:r>
            <a:endParaRPr lang="cs-CZ" sz="4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8CCC805-9B6E-4E4D-88F8-B8D1DB75B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63" y="3530600"/>
            <a:ext cx="8637587" cy="9779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Umění nových médií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C2472-A7B0-484D-8F83-C48682BE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Darko </a:t>
            </a:r>
            <a:r>
              <a:rPr lang="cs-CZ" dirty="0" err="1"/>
              <a:t>Maver</a:t>
            </a:r>
            <a:r>
              <a:rPr lang="cs-CZ" dirty="0"/>
              <a:t> (1998-99)</a:t>
            </a:r>
          </a:p>
        </p:txBody>
      </p:sp>
      <p:pic>
        <p:nvPicPr>
          <p:cNvPr id="17411" name="Zástupný obsah 3">
            <a:extLst>
              <a:ext uri="{FF2B5EF4-FFF2-40B4-BE49-F238E27FC236}">
                <a16:creationId xmlns:a16="http://schemas.microsoft.com/office/drawing/2014/main" id="{FFC74B5F-24E7-406C-9B51-99D2C8D22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2013"/>
            <a:ext cx="3797300" cy="3449637"/>
          </a:xfrm>
        </p:spPr>
      </p:pic>
      <p:pic>
        <p:nvPicPr>
          <p:cNvPr id="17412" name="Obrázek 4">
            <a:extLst>
              <a:ext uri="{FF2B5EF4-FFF2-40B4-BE49-F238E27FC236}">
                <a16:creationId xmlns:a16="http://schemas.microsoft.com/office/drawing/2014/main" id="{0AB3E967-833C-4F8A-8AD2-68C42A779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132013"/>
            <a:ext cx="2501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5">
            <a:extLst>
              <a:ext uri="{FF2B5EF4-FFF2-40B4-BE49-F238E27FC236}">
                <a16:creationId xmlns:a16="http://schemas.microsoft.com/office/drawing/2014/main" id="{9D08D6B0-9D5D-466D-A1F1-0D17535E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2132013"/>
            <a:ext cx="434022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06ECF-9109-4BF5-8BD5-200387FB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Etoy.Corporation</a:t>
            </a:r>
            <a:r>
              <a:rPr lang="cs-CZ" dirty="0"/>
              <a:t>: </a:t>
            </a:r>
            <a:r>
              <a:rPr lang="cs-CZ" dirty="0" err="1"/>
              <a:t>Toywar</a:t>
            </a:r>
            <a:r>
              <a:rPr lang="cs-CZ" dirty="0"/>
              <a:t> (1999 – 2000)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D258A64-737C-41A8-8940-38B43D8549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7325" y="1749425"/>
            <a:ext cx="9604375" cy="4162425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hlinkClick r:id="rId2"/>
              </a:rPr>
              <a:t>http://www.etoy.com/projects/toywar/</a:t>
            </a: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18436" name="Obrázek 3">
            <a:extLst>
              <a:ext uri="{FF2B5EF4-FFF2-40B4-BE49-F238E27FC236}">
                <a16:creationId xmlns:a16="http://schemas.microsoft.com/office/drawing/2014/main" id="{1683CEA2-82A2-4D47-8A7C-A3887C55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06588"/>
            <a:ext cx="31940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>
            <a:extLst>
              <a:ext uri="{FF2B5EF4-FFF2-40B4-BE49-F238E27FC236}">
                <a16:creationId xmlns:a16="http://schemas.microsoft.com/office/drawing/2014/main" id="{19DC1E74-75B9-44DD-9110-52F969EB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100263"/>
            <a:ext cx="44069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5">
            <a:extLst>
              <a:ext uri="{FF2B5EF4-FFF2-40B4-BE49-F238E27FC236}">
                <a16:creationId xmlns:a16="http://schemas.microsoft.com/office/drawing/2014/main" id="{CCF6C420-2C36-4159-B60C-E26A2FDD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520950"/>
            <a:ext cx="45847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75926-F3B9-4C6D-8FF4-014CF386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Korporátní parodie – </a:t>
            </a:r>
            <a:r>
              <a:rPr lang="cs-CZ" dirty="0" err="1"/>
              <a:t>Yes</a:t>
            </a:r>
            <a:r>
              <a:rPr lang="cs-CZ" dirty="0"/>
              <a:t> Man</a:t>
            </a:r>
          </a:p>
        </p:txBody>
      </p:sp>
      <p:pic>
        <p:nvPicPr>
          <p:cNvPr id="19459" name="Zástupný obsah 3">
            <a:extLst>
              <a:ext uri="{FF2B5EF4-FFF2-40B4-BE49-F238E27FC236}">
                <a16:creationId xmlns:a16="http://schemas.microsoft.com/office/drawing/2014/main" id="{0436D1A0-1F50-4BE4-9778-506381F77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0" y="2174875"/>
            <a:ext cx="4859338" cy="3644900"/>
          </a:xfrm>
        </p:spPr>
      </p:pic>
      <p:pic>
        <p:nvPicPr>
          <p:cNvPr id="19460" name="Obrázek 4">
            <a:extLst>
              <a:ext uri="{FF2B5EF4-FFF2-40B4-BE49-F238E27FC236}">
                <a16:creationId xmlns:a16="http://schemas.microsoft.com/office/drawing/2014/main" id="{F5713F73-61AD-42BF-82B7-21BE5289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2390775"/>
            <a:ext cx="45815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EB4C6-F554-4B61-904B-CB101D21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546100"/>
            <a:ext cx="9604375" cy="104933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®</a:t>
            </a:r>
            <a:r>
              <a:rPr lang="cs-CZ" dirty="0" err="1"/>
              <a:t>Tmark</a:t>
            </a:r>
            <a:r>
              <a:rPr lang="cs-CZ" dirty="0"/>
              <a:t> 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F1BA2B53-866E-468C-B365-FEF3E5974D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5" y="2016125"/>
            <a:ext cx="9604375" cy="4037013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2"/>
              </a:rPr>
              <a:t>http://www.gwbush.com/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https://archive.org/details/BarbieLiberationOrganisation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0484" name="Obrázek 3">
            <a:extLst>
              <a:ext uri="{FF2B5EF4-FFF2-40B4-BE49-F238E27FC236}">
                <a16:creationId xmlns:a16="http://schemas.microsoft.com/office/drawing/2014/main" id="{B9026F88-B5AD-49EB-8C9C-07D8CF51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692275"/>
            <a:ext cx="74580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F4E2D-8527-44F7-AFC7-40CB06D7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Jon Thomson a Alison Craighead - Trigger  Happy  (1998)</a:t>
            </a:r>
            <a:endParaRPr lang="cs-CZ" dirty="0"/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FA00DC33-1D90-4321-8353-A12BBD8A8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5" y="2016125"/>
            <a:ext cx="9604375" cy="3967163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hlinkClick r:id="rId2"/>
              </a:rPr>
              <a:t>http://triggerhappy.org/</a:t>
            </a: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1508" name="Obrázek 3">
            <a:extLst>
              <a:ext uri="{FF2B5EF4-FFF2-40B4-BE49-F238E27FC236}">
                <a16:creationId xmlns:a16="http://schemas.microsoft.com/office/drawing/2014/main" id="{78FF0DAB-7DA0-4573-8EA7-8E361E36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101850"/>
            <a:ext cx="50339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4">
            <a:extLst>
              <a:ext uri="{FF2B5EF4-FFF2-40B4-BE49-F238E27FC236}">
                <a16:creationId xmlns:a16="http://schemas.microsoft.com/office/drawing/2014/main" id="{4E73289B-96FE-45C4-B073-7A18F1B1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2101850"/>
            <a:ext cx="46688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EF74F-4FD2-48BF-90E3-60659CFC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Antimafia</a:t>
            </a:r>
            <a:r>
              <a:rPr lang="cs-CZ" dirty="0"/>
              <a:t> (2002)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35B5F6-D271-49B7-96F1-31AD1D74A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http://epidemic.ws/antimafia/download.php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7ED8FE-CF4B-42BB-A73B-7F81D144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05" y="2968222"/>
            <a:ext cx="7815989" cy="26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C6D99-A95A-43EE-9B0F-710437B5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Send</a:t>
            </a:r>
            <a:r>
              <a:rPr lang="cs-CZ" dirty="0"/>
              <a:t> Protest (2016) – Constantin </a:t>
            </a:r>
            <a:r>
              <a:rPr lang="cs-CZ" dirty="0" err="1"/>
              <a:t>Ciervo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80BDF4-8FF8-4D10-A21D-6F8DC287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https://www.sendprotest.com/videogallery.html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B8465B-A644-4FC5-BBB9-926B73D8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254" y="2016125"/>
            <a:ext cx="3856265" cy="38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39BB4-CABC-48AA-8D4B-711972CC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10" y="93663"/>
            <a:ext cx="9604375" cy="1049337"/>
          </a:xfrm>
        </p:spPr>
        <p:txBody>
          <a:bodyPr/>
          <a:lstStyle/>
          <a:p>
            <a:r>
              <a:rPr lang="cs-CZ" dirty="0"/>
              <a:t>Vladimír Turner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E49E95-B3F6-49EB-8465-4EA0E186B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2048781"/>
            <a:ext cx="9604375" cy="3449638"/>
          </a:xfrm>
        </p:spPr>
        <p:txBody>
          <a:bodyPr/>
          <a:lstStyle/>
          <a:p>
            <a:r>
              <a:rPr lang="en-US" dirty="0" err="1"/>
              <a:t>Povinná</a:t>
            </a:r>
            <a:r>
              <a:rPr lang="en-US" dirty="0"/>
              <a:t> </a:t>
            </a:r>
            <a:r>
              <a:rPr lang="en-US" dirty="0" err="1"/>
              <a:t>výbava</a:t>
            </a:r>
            <a:r>
              <a:rPr lang="cs-CZ" dirty="0"/>
              <a:t> (2011)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https://www.trendhunter.com/trends/vladimir-turner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Galerie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Streetartu</a:t>
            </a:r>
            <a:r>
              <a:rPr lang="en-US" dirty="0"/>
              <a:t> (2012) – </a:t>
            </a:r>
            <a:r>
              <a:rPr lang="en-US" dirty="0">
                <a:hlinkClick r:id="rId3"/>
              </a:rPr>
              <a:t>http://sgnlr.com/works/outside/gallery-in-street-art-2012-prague/#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Free The Beast (2016) - </a:t>
            </a:r>
            <a:r>
              <a:rPr lang="en-US" dirty="0">
                <a:hlinkClick r:id="rId4"/>
              </a:rPr>
              <a:t>http://sgnlr.com/works/outside/free-the-beast-2016-bishkek/</a:t>
            </a:r>
            <a:endParaRPr lang="en-US" dirty="0"/>
          </a:p>
          <a:p>
            <a:endParaRPr lang="en-US" dirty="0"/>
          </a:p>
          <a:p>
            <a:r>
              <a:rPr lang="en-US" dirty="0"/>
              <a:t>Guestlist (2020) - </a:t>
            </a:r>
            <a:r>
              <a:rPr lang="en-US" dirty="0">
                <a:hlinkClick r:id="rId5"/>
              </a:rPr>
              <a:t>https://dafilms.cz/film/12629-guestlist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16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1F1A69-DE60-489E-A731-3C9F5AF3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Tactical</a:t>
            </a:r>
            <a:r>
              <a:rPr lang="cs-CZ" dirty="0"/>
              <a:t> media – teoretické texty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E4783-CF13-4F7D-8E89-F40F4D30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2016125"/>
            <a:ext cx="9604375" cy="40370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Geert </a:t>
            </a:r>
            <a:r>
              <a:rPr lang="en-US" dirty="0" err="1"/>
              <a:t>Lovink</a:t>
            </a:r>
            <a:r>
              <a:rPr lang="cs-CZ" dirty="0"/>
              <a:t> - </a:t>
            </a:r>
            <a:r>
              <a:rPr lang="en-US" dirty="0"/>
              <a:t>The ABC of Tactical Media.</a:t>
            </a:r>
            <a:endParaRPr lang="cs-CZ" dirty="0"/>
          </a:p>
          <a:p>
            <a:pPr eaLnBrk="1" hangingPunct="1">
              <a:defRPr/>
            </a:pPr>
            <a:r>
              <a:rPr lang="cs-CZ" dirty="0">
                <a:hlinkClick r:id="rId2"/>
              </a:rPr>
              <a:t>https://www.nettime.org/Lists-Archives/nettime-l-9705/msg00096.html</a:t>
            </a:r>
            <a:endParaRPr lang="cs-CZ" dirty="0"/>
          </a:p>
          <a:p>
            <a:pPr eaLnBrk="1" hangingPunct="1">
              <a:defRPr/>
            </a:pPr>
            <a:r>
              <a:rPr lang="cs-CZ" dirty="0" err="1"/>
              <a:t>Leah</a:t>
            </a:r>
            <a:r>
              <a:rPr lang="cs-CZ" dirty="0"/>
              <a:t> A.  </a:t>
            </a:r>
            <a:r>
              <a:rPr lang="cs-CZ" dirty="0" err="1"/>
              <a:t>Lievrouw</a:t>
            </a:r>
            <a:r>
              <a:rPr lang="cs-CZ" dirty="0"/>
              <a:t>. </a:t>
            </a:r>
            <a:r>
              <a:rPr lang="cs-CZ" dirty="0" err="1"/>
              <a:t>Oppositional</a:t>
            </a:r>
            <a:r>
              <a:rPr lang="cs-CZ" dirty="0"/>
              <a:t> and </a:t>
            </a:r>
            <a:r>
              <a:rPr lang="cs-CZ" dirty="0" err="1"/>
              <a:t>Activist</a:t>
            </a:r>
            <a:r>
              <a:rPr lang="cs-CZ" dirty="0"/>
              <a:t> New Media: </a:t>
            </a:r>
            <a:r>
              <a:rPr lang="cs-CZ" dirty="0" err="1"/>
              <a:t>Remediation</a:t>
            </a:r>
            <a:r>
              <a:rPr lang="cs-CZ" dirty="0"/>
              <a:t>, </a:t>
            </a:r>
            <a:r>
              <a:rPr lang="cs-CZ" dirty="0" err="1"/>
              <a:t>Reconfiguration</a:t>
            </a:r>
            <a:r>
              <a:rPr lang="cs-CZ" dirty="0"/>
              <a:t>, </a:t>
            </a:r>
            <a:r>
              <a:rPr lang="cs-CZ" dirty="0" err="1"/>
              <a:t>Participation</a:t>
            </a:r>
            <a:r>
              <a:rPr lang="cs-CZ" dirty="0"/>
              <a:t>.</a:t>
            </a:r>
          </a:p>
          <a:p>
            <a:pPr eaLnBrk="1" hangingPunct="1">
              <a:defRPr/>
            </a:pPr>
            <a:r>
              <a:rPr lang="cs-CZ" dirty="0">
                <a:hlinkClick r:id="rId3"/>
              </a:rPr>
              <a:t>http://citeseerx.ist.psu.edu/viewdoc/download?doi=10.1.1.95.3793&amp;rep=rep1&amp;type=pdf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Dvě základní umělecké strategie: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jamming</a:t>
            </a:r>
            <a:r>
              <a:rPr lang="cs-CZ" dirty="0"/>
              <a:t> 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223A2-0189-4831-B05E-F4D3303C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Billboard </a:t>
            </a:r>
            <a:r>
              <a:rPr lang="cs-CZ" dirty="0" err="1"/>
              <a:t>Liberation</a:t>
            </a:r>
            <a:r>
              <a:rPr lang="cs-CZ" dirty="0"/>
              <a:t> Front (1977)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84ED0B9-6F8D-4AE8-813B-6470EA44D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41" y="2340495"/>
            <a:ext cx="5403079" cy="35872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0C6A97-FEE6-46D5-B19D-18D0B1514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682" y="2340495"/>
            <a:ext cx="5015548" cy="33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0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223A2-0189-4831-B05E-F4D3303C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E7E6682-A745-4D9D-AECB-46E6B1808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0" y="16188"/>
            <a:ext cx="9781386" cy="6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65757-E095-476C-BB26-C9E529C6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25" y="247107"/>
            <a:ext cx="9604375" cy="10493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Peter Weibel : Observation of the Observation: Uncertainty (1973)</a:t>
            </a:r>
            <a:endParaRPr lang="cs-CZ" dirty="0"/>
          </a:p>
        </p:txBody>
      </p:sp>
      <p:sp>
        <p:nvSpPr>
          <p:cNvPr id="14339" name="Zástupný obsah 2">
            <a:extLst>
              <a:ext uri="{FF2B5EF4-FFF2-40B4-BE49-F238E27FC236}">
                <a16:creationId xmlns:a16="http://schemas.microsoft.com/office/drawing/2014/main" id="{4FC892CE-57B0-4E08-9499-9275534139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8318" y="2259555"/>
            <a:ext cx="10142538" cy="4351338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>
              <a:hlinkClick r:id="rId3"/>
            </a:endParaRPr>
          </a:p>
          <a:p>
            <a:pPr eaLnBrk="1" hangingPunct="1"/>
            <a:r>
              <a:rPr lang="cs-CZ" altLang="cs-CZ" dirty="0" err="1">
                <a:hlinkClick r:id="rId4"/>
              </a:rPr>
              <a:t>The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Endless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Sandwich</a:t>
            </a:r>
            <a:r>
              <a:rPr lang="cs-CZ" altLang="cs-CZ" dirty="0">
                <a:hlinkClick r:id="rId4"/>
              </a:rPr>
              <a:t> (1969) - https://archive.org/details/1972PeterWeibelTVSandwickOk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3" name="Online médium 2" title="Peter Weibel: Observation of the Observation: Uncertainty, Closed-circuit Installation 1973">
            <a:hlinkClick r:id="" action="ppaction://media"/>
            <a:extLst>
              <a:ext uri="{FF2B5EF4-FFF2-40B4-BE49-F238E27FC236}">
                <a16:creationId xmlns:a16="http://schemas.microsoft.com/office/drawing/2014/main" id="{4C0D962E-BE55-44A4-9C8F-2461035110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99228" y="1460045"/>
            <a:ext cx="5722257" cy="429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B1535-78B1-41DB-8E48-58375422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Adbusters</a:t>
            </a:r>
            <a:r>
              <a:rPr lang="cs-CZ" dirty="0"/>
              <a:t> (1989)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1B75A-D516-480B-9E89-43906D6D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68" y="1329531"/>
            <a:ext cx="9604375" cy="34496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https://barnbrook.net/work/adbusters-buy-nothing-day/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019529-14D3-4F56-B182-4FADBE749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830" y="1917700"/>
            <a:ext cx="3267220" cy="42454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55430D-023A-465B-9E24-759137E5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62" y="2007634"/>
            <a:ext cx="3267220" cy="41554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28AC97-D270-4869-A978-578AC15C2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31" y="2134750"/>
            <a:ext cx="4168412" cy="40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CD786-29EA-4360-B3BA-A6F2E8A9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43" y="154453"/>
            <a:ext cx="9604375" cy="1049337"/>
          </a:xfrm>
        </p:spPr>
        <p:txBody>
          <a:bodyPr/>
          <a:lstStyle/>
          <a:p>
            <a:r>
              <a:rPr lang="cs-CZ" dirty="0" err="1"/>
              <a:t>Surveillance</a:t>
            </a:r>
            <a:r>
              <a:rPr lang="cs-CZ" dirty="0"/>
              <a:t> </a:t>
            </a:r>
            <a:r>
              <a:rPr lang="cs-CZ" dirty="0" err="1"/>
              <a:t>Camera</a:t>
            </a:r>
            <a:r>
              <a:rPr lang="cs-CZ" dirty="0"/>
              <a:t> </a:t>
            </a:r>
            <a:r>
              <a:rPr lang="cs-CZ" dirty="0" err="1"/>
              <a:t>Players</a:t>
            </a:r>
            <a:r>
              <a:rPr lang="cs-CZ" dirty="0"/>
              <a:t> (1996)</a:t>
            </a:r>
          </a:p>
        </p:txBody>
      </p:sp>
      <p:pic>
        <p:nvPicPr>
          <p:cNvPr id="4" name="Online médium 3" title="Surveillance Camera Players: 1984">
            <a:hlinkClick r:id="" action="ppaction://media"/>
            <a:extLst>
              <a:ext uri="{FF2B5EF4-FFF2-40B4-BE49-F238E27FC236}">
                <a16:creationId xmlns:a16="http://schemas.microsoft.com/office/drawing/2014/main" id="{9F20D6EE-D93B-4F3B-B6F3-AED1C4AF9F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3841" y="679122"/>
            <a:ext cx="8387216" cy="6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01246-BDDA-4D9F-81B8-9F131629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0100101110101101.ORG</a:t>
            </a:r>
            <a:r>
              <a:rPr lang="cs-CZ" dirty="0"/>
              <a:t> (Eva  a </a:t>
            </a:r>
            <a:r>
              <a:rPr lang="it-IT" dirty="0"/>
              <a:t>Franco Mattes</a:t>
            </a:r>
            <a:r>
              <a:rPr lang="cs-CZ" dirty="0"/>
              <a:t>) –</a:t>
            </a:r>
            <a:br>
              <a:rPr lang="cs-CZ" dirty="0"/>
            </a:br>
            <a:r>
              <a:rPr lang="cs-CZ" dirty="0"/>
              <a:t>Vaticano.org (1998)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21137DE-DF3B-4FD1-8BFA-5235A2CC2B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5" y="2016125"/>
            <a:ext cx="9604375" cy="3922713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hlinkClick r:id="rId2"/>
              </a:rPr>
              <a:t>http://0100101110101101.org/files/vaticano.org/</a:t>
            </a: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15364" name="Obrázek 3">
            <a:extLst>
              <a:ext uri="{FF2B5EF4-FFF2-40B4-BE49-F238E27FC236}">
                <a16:creationId xmlns:a16="http://schemas.microsoft.com/office/drawing/2014/main" id="{539D7A3F-5149-4DAF-B59A-56C9E6E3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917700"/>
            <a:ext cx="46672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B72AA-B8E4-4AB2-871A-876E7711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0100101110101101.ORG</a:t>
            </a:r>
            <a:r>
              <a:rPr lang="cs-CZ" dirty="0"/>
              <a:t> (Eva  a </a:t>
            </a:r>
            <a:r>
              <a:rPr lang="it-IT" dirty="0"/>
              <a:t>Franco Mattes</a:t>
            </a:r>
            <a:r>
              <a:rPr lang="cs-CZ" dirty="0"/>
              <a:t>) –</a:t>
            </a:r>
            <a:br>
              <a:rPr lang="cs-CZ" dirty="0"/>
            </a:br>
            <a:r>
              <a:rPr lang="cs-CZ" dirty="0"/>
              <a:t>Nike </a:t>
            </a:r>
            <a:r>
              <a:rPr lang="cs-CZ" dirty="0" err="1"/>
              <a:t>Ground</a:t>
            </a:r>
            <a:r>
              <a:rPr lang="cs-CZ" dirty="0"/>
              <a:t> (2003) 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FFBB1369-72BB-4522-B1C3-80016E37B2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0975" y="2016125"/>
            <a:ext cx="9604375" cy="3922713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2"/>
              </a:rPr>
              <a:t>https://0100101110101101.org/nike-ground/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16388" name="Obrázek 4">
            <a:extLst>
              <a:ext uri="{FF2B5EF4-FFF2-40B4-BE49-F238E27FC236}">
                <a16:creationId xmlns:a16="http://schemas.microsoft.com/office/drawing/2014/main" id="{C498AA0C-51A6-4EBC-8A79-D6864733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67" y="1854200"/>
            <a:ext cx="53467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145</TotalTime>
  <Words>372</Words>
  <Application>Microsoft Office PowerPoint</Application>
  <PresentationFormat>Širokoúhlá obrazovka</PresentationFormat>
  <Paragraphs>84</Paragraphs>
  <Slides>17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Galerie</vt:lpstr>
      <vt:lpstr>Tactical media, activism, hacktivism, and surveillance </vt:lpstr>
      <vt:lpstr>Tactical media – teoretické texty</vt:lpstr>
      <vt:lpstr>Billboard Liberation Front (1977)</vt:lpstr>
      <vt:lpstr>Prezentace aplikace PowerPoint</vt:lpstr>
      <vt:lpstr>Peter Weibel : Observation of the Observation: Uncertainty (1973)</vt:lpstr>
      <vt:lpstr>Adbusters (1989)</vt:lpstr>
      <vt:lpstr>Surveillance Camera Players (1996)</vt:lpstr>
      <vt:lpstr>0100101110101101.ORG (Eva  a Franco Mattes) – Vaticano.org (1998)</vt:lpstr>
      <vt:lpstr>0100101110101101.ORG (Eva  a Franco Mattes) – Nike Ground (2003) </vt:lpstr>
      <vt:lpstr>Darko Maver (1998-99)</vt:lpstr>
      <vt:lpstr>Etoy.Corporation: Toywar (1999 – 2000)</vt:lpstr>
      <vt:lpstr>Korporátní parodie – Yes Man</vt:lpstr>
      <vt:lpstr>®Tmark </vt:lpstr>
      <vt:lpstr>Jon Thomson a Alison Craighead - Trigger  Happy  (1998)</vt:lpstr>
      <vt:lpstr>Antimafia (2002) </vt:lpstr>
      <vt:lpstr>Send Protest (2016) – Constantin Ciervo</vt:lpstr>
      <vt:lpstr>Vladimír Turner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Laterna Magika</dc:title>
  <dc:creator>Adam Franc</dc:creator>
  <cp:lastModifiedBy>Adam Franc</cp:lastModifiedBy>
  <cp:revision>31</cp:revision>
  <dcterms:created xsi:type="dcterms:W3CDTF">2019-11-18T21:36:00Z</dcterms:created>
  <dcterms:modified xsi:type="dcterms:W3CDTF">2022-04-11T19:49:39Z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1033-11.2.0.8934</vt:lpwstr>
  </property>
</Properties>
</file>