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116angduk_honesty1.5" panose="02000500000000000000" pitchFamily="50" charset="-127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55"/>
  </p:normalViewPr>
  <p:slideViewPr>
    <p:cSldViewPr snapToGrid="0" snapToObjects="1">
      <p:cViewPr varScale="1">
        <p:scale>
          <a:sx n="62" d="100"/>
          <a:sy n="62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5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322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3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2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4TrCcG2yU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playlist?list=PL_Lkw4Jwe-heWkDNPYtx3QSYpEXGvEdW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2aDPpssj0h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6C2175-D1F2-7B42-A247-39D47C46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62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ko-CZ" sz="7200" dirty="0">
                <a:solidFill>
                  <a:srgbClr val="454545"/>
                </a:solidFill>
              </a:rPr>
              <a:t>    Korean class </a:t>
            </a:r>
            <a:endParaRPr kumimoji="1" lang="ko-CZ" altLang="en-US" sz="7200" dirty="0">
              <a:solidFill>
                <a:srgbClr val="454545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CFB2EB-9A6E-F544-96E3-61FBF954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dirty="0">
                <a:solidFill>
                  <a:schemeClr val="accent1"/>
                </a:solidFill>
              </a:rPr>
              <a:t>Week 1</a:t>
            </a:r>
            <a:endParaRPr kumimoji="1" lang="ko-CZ" alt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2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anchor="t">
            <a:normAutofit/>
          </a:bodyPr>
          <a:lstStyle/>
          <a:p>
            <a:pPr algn="ctr">
              <a:defRPr/>
            </a:pPr>
            <a:r>
              <a:rPr kumimoji="1" lang="en-US" altLang="ko-CZ" sz="4400"/>
              <a:t>About hangeul</a:t>
            </a:r>
            <a:endParaRPr kumimoji="1" lang="en-US" altLang="en-US" sz="440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911"/>
          <a:stretch/>
        </p:blipFill>
        <p:spPr>
          <a:xfrm>
            <a:off x="8631042" y="2026141"/>
            <a:ext cx="2509575" cy="3742131"/>
          </a:xfrm>
          <a:prstGeom prst="rect">
            <a:avLst/>
          </a:prstGeom>
        </p:spPr>
      </p:pic>
      <p:pic>
        <p:nvPicPr>
          <p:cNvPr id="8" name="내용 개체 틀 5">
            <a:extLst>
              <a:ext uri="{FF2B5EF4-FFF2-40B4-BE49-F238E27FC236}">
                <a16:creationId xmlns:a16="http://schemas.microsoft.com/office/drawing/2014/main" id="{03DCEB0D-5087-42E0-A97E-4BA664E3F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11"/>
          <a:stretch/>
        </p:blipFill>
        <p:spPr>
          <a:xfrm>
            <a:off x="4624588" y="2026141"/>
            <a:ext cx="2509574" cy="3742131"/>
          </a:xfrm>
          <a:prstGeom prst="rect">
            <a:avLst/>
          </a:prstGeom>
        </p:spPr>
      </p:pic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D1E430F1-4C1C-4110-B811-E9A6FAC2E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7" r="35716"/>
          <a:stretch/>
        </p:blipFill>
        <p:spPr>
          <a:xfrm>
            <a:off x="691375" y="2012811"/>
            <a:ext cx="2609385" cy="3742131"/>
          </a:xfrm>
          <a:prstGeom prst="rect">
            <a:avLst/>
          </a:prstGeom>
        </p:spPr>
      </p:pic>
      <p:sp>
        <p:nvSpPr>
          <p:cNvPr id="3" name="십자형 2">
            <a:extLst>
              <a:ext uri="{FF2B5EF4-FFF2-40B4-BE49-F238E27FC236}">
                <a16:creationId xmlns:a16="http://schemas.microsoft.com/office/drawing/2014/main" id="{1C213496-87F6-41F3-B7D6-72CF0C0B66E8}"/>
              </a:ext>
            </a:extLst>
          </p:cNvPr>
          <p:cNvSpPr/>
          <p:nvPr/>
        </p:nvSpPr>
        <p:spPr>
          <a:xfrm>
            <a:off x="3505474" y="3615246"/>
            <a:ext cx="914400" cy="914400"/>
          </a:xfrm>
          <a:prstGeom prst="plus">
            <a:avLst>
              <a:gd name="adj" fmla="val 38415"/>
            </a:avLst>
          </a:prstGeom>
          <a:solidFill>
            <a:srgbClr val="F1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같음 기호 3">
            <a:extLst>
              <a:ext uri="{FF2B5EF4-FFF2-40B4-BE49-F238E27FC236}">
                <a16:creationId xmlns:a16="http://schemas.microsoft.com/office/drawing/2014/main" id="{A33C8B7F-A03D-4565-9F8E-B7A07106595F}"/>
              </a:ext>
            </a:extLst>
          </p:cNvPr>
          <p:cNvSpPr/>
          <p:nvPr/>
        </p:nvSpPr>
        <p:spPr>
          <a:xfrm>
            <a:off x="7543590" y="3615246"/>
            <a:ext cx="914400" cy="914400"/>
          </a:xfrm>
          <a:prstGeom prst="mathEqual">
            <a:avLst/>
          </a:prstGeom>
          <a:solidFill>
            <a:srgbClr val="F1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F0855-87FA-CC49-81C8-F0E5B878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590969B-583F-DC42-9DDB-D710CD1C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4" y="2083443"/>
            <a:ext cx="10944654" cy="3588152"/>
          </a:xfrm>
        </p:spPr>
      </p:pic>
    </p:spTree>
    <p:extLst>
      <p:ext uri="{BB962C8B-B14F-4D97-AF65-F5344CB8AC3E}">
        <p14:creationId xmlns:p14="http://schemas.microsoft.com/office/powerpoint/2010/main" val="342650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870F527-FFC9-F24C-86C7-98675AD3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86868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63F6FA-A651-744A-A2B1-ABA110B5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761BA7-9367-384E-AAB2-615A5963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972719"/>
            <a:ext cx="6691012" cy="3641000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8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1F4DDAB-F419-814D-9B58-3CBDA13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86153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085D37-57EC-7D44-B129-2E99E35B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9991FE-09C3-5A47-81E1-8A80F6FF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786144"/>
            <a:ext cx="6518365" cy="3804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8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CE22E-0F62-B94A-8DE2-5D992DFE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F6CB13-65F7-FD42-9DB6-07CD00C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06377"/>
            <a:ext cx="9603275" cy="600146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1304EE-393F-7B49-A5BE-778EE595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89" y="2377936"/>
            <a:ext cx="6050819" cy="3565664"/>
          </a:xfrm>
          <a:prstGeom prst="rect">
            <a:avLst/>
          </a:prstGeom>
        </p:spPr>
      </p:pic>
      <p:sp>
        <p:nvSpPr>
          <p:cNvPr id="7" name="타원형 설명선[O] 6">
            <a:extLst>
              <a:ext uri="{FF2B5EF4-FFF2-40B4-BE49-F238E27FC236}">
                <a16:creationId xmlns:a16="http://schemas.microsoft.com/office/drawing/2014/main" id="{91106F68-834A-0A4A-99F6-3F97C21E3946}"/>
              </a:ext>
            </a:extLst>
          </p:cNvPr>
          <p:cNvSpPr/>
          <p:nvPr/>
        </p:nvSpPr>
        <p:spPr>
          <a:xfrm>
            <a:off x="8782583" y="2111642"/>
            <a:ext cx="2541265" cy="2113419"/>
          </a:xfrm>
          <a:prstGeom prst="wedgeEllipseCallout">
            <a:avLst>
              <a:gd name="adj1" fmla="val -78388"/>
              <a:gd name="adj2" fmla="val 16750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a lor of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300489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DEB41-C5CA-844C-AC30-2C762C1E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A2FAB8-FBE6-564D-8CEB-FB20C7F6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576997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</a:t>
            </a:r>
            <a:r>
              <a:rPr kumimoji="1" lang="ko-KR" altLang="en-US" dirty="0" err="1"/>
              <a:t>쌍자음</a:t>
            </a:r>
            <a:r>
              <a:rPr kumimoji="1" lang="en-US" altLang="ko-KR" dirty="0"/>
              <a:t> [</a:t>
            </a:r>
            <a:r>
              <a:rPr kumimoji="1" lang="en-US" altLang="ko-KR" dirty="0" err="1"/>
              <a:t>ssang:jaeum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AD72B-6B94-8F41-BD76-7E95BE15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32" y="2323275"/>
            <a:ext cx="6233268" cy="3477450"/>
          </a:xfrm>
          <a:prstGeom prst="rect">
            <a:avLst/>
          </a:prstGeom>
        </p:spPr>
      </p:pic>
      <p:sp>
        <p:nvSpPr>
          <p:cNvPr id="6" name="타원형 설명선[O] 5">
            <a:extLst>
              <a:ext uri="{FF2B5EF4-FFF2-40B4-BE49-F238E27FC236}">
                <a16:creationId xmlns:a16="http://schemas.microsoft.com/office/drawing/2014/main" id="{5692D571-B982-384A-BF22-408D50E27169}"/>
              </a:ext>
            </a:extLst>
          </p:cNvPr>
          <p:cNvSpPr/>
          <p:nvPr/>
        </p:nvSpPr>
        <p:spPr>
          <a:xfrm>
            <a:off x="9070428" y="2323275"/>
            <a:ext cx="2322786" cy="1846959"/>
          </a:xfrm>
          <a:prstGeom prst="wedgeEllipseCallout">
            <a:avLst>
              <a:gd name="adj1" fmla="val -79112"/>
              <a:gd name="adj2" fmla="val 14042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no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251401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kumimoji="1" lang="en-US" altLang="ko-CZ" sz="5400"/>
              <a:t>Vowels   </a:t>
            </a:r>
            <a:r>
              <a:rPr kumimoji="1" lang="en-US" altLang="ko-CZ" sz="2800"/>
              <a:t>[</a:t>
            </a:r>
            <a:r>
              <a:rPr kumimoji="1" lang="ko-KR" altLang="en-US" sz="2800"/>
              <a:t>모음</a:t>
            </a:r>
            <a:r>
              <a:rPr kumimoji="1" lang="en-US" altLang="ko-KR" sz="2800"/>
              <a:t>:mo eum]</a:t>
            </a:r>
            <a:endParaRPr kumimoji="1" lang="ko-CZ" altLang="en-US" sz="28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9" y="1786077"/>
            <a:ext cx="9746915" cy="4844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kumimoji="1" lang="en-US" altLang="ko-CZ" sz="2400"/>
              <a:t>Basic vowels</a:t>
            </a:r>
            <a:endParaRPr kumimoji="1" lang="ko-CZ" altLang="en-US" sz="2400"/>
          </a:p>
        </p:txBody>
      </p:sp>
      <p:pic>
        <p:nvPicPr>
          <p:cNvPr id="9" name="그림 8" descr="테이블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51578" y="2381104"/>
            <a:ext cx="9322283" cy="3659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anchor="b">
            <a:normAutofit/>
          </a:bodyPr>
          <a:lstStyle/>
          <a:p>
            <a:pPr lvl="0">
              <a:defRPr/>
            </a:pPr>
            <a:r>
              <a:rPr kumimoji="1" lang="en-US" altLang="ko-CZ" sz="3600"/>
              <a:t>Vowels   </a:t>
            </a:r>
            <a:r>
              <a:rPr kumimoji="1" lang="en-US" altLang="ko-CZ" sz="2400"/>
              <a:t>[</a:t>
            </a:r>
            <a:r>
              <a:rPr kumimoji="1" lang="ko-KR" altLang="en-US" sz="2400"/>
              <a:t>모음</a:t>
            </a:r>
            <a:r>
              <a:rPr kumimoji="1" lang="en-US" altLang="ko-KR" sz="2400"/>
              <a:t>:mo eum]</a:t>
            </a:r>
            <a:endParaRPr kumimoji="1" lang="en-US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1137" y="5237356"/>
            <a:ext cx="8643011" cy="457219"/>
          </a:xfrm>
        </p:spPr>
        <p:txBody>
          <a:bodyPr vert="horz" lIns="91440" tIns="91440" rIns="91440" bIns="91440">
            <a:normAutofit/>
          </a:bodyPr>
          <a:lstStyle/>
          <a:p>
            <a:pPr marL="0" indent="0">
              <a:buNone/>
              <a:defRPr/>
            </a:pPr>
            <a:r>
              <a:rPr kumimoji="1" lang="en-US" altLang="ko-CZ" sz="1600" cap="all"/>
              <a:t>Combined  Vowels</a:t>
            </a:r>
            <a:endParaRPr kumimoji="1" lang="en-US" altLang="en-US" sz="1600" cap="all"/>
          </a:p>
        </p:txBody>
      </p:sp>
      <p:pic>
        <p:nvPicPr>
          <p:cNvPr id="5" name="그림 4" descr="테이블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6077" y="314330"/>
            <a:ext cx="9619573" cy="3983267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kumimoji="1" lang="en-US" altLang="ko-CZ" sz="5400"/>
              <a:t>Combined vowels</a:t>
            </a:r>
            <a:endParaRPr kumimoji="1" lang="ko-CZ" altLang="en-US" sz="5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502" y="2002419"/>
            <a:ext cx="9509647" cy="405106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kumimoji="1" lang="ko-KR" altLang="en-US" b="1"/>
              <a:t>ㅐ</a:t>
            </a:r>
            <a:r>
              <a:rPr kumimoji="1" lang="en-US" altLang="ko-KR" b="1"/>
              <a:t> [ae] =</a:t>
            </a:r>
            <a:r>
              <a:rPr kumimoji="1" lang="ko-KR" altLang="en-US" b="1"/>
              <a:t>ㅏ</a:t>
            </a:r>
            <a:r>
              <a:rPr kumimoji="1" lang="en-US" altLang="ko-KR" b="1"/>
              <a:t>+</a:t>
            </a:r>
            <a:r>
              <a:rPr kumimoji="1" lang="ko-KR" altLang="en-US" b="1"/>
              <a:t>ㅣ                           ㅘ</a:t>
            </a:r>
            <a:r>
              <a:rPr kumimoji="1" lang="en-US" altLang="ko-KR" b="1"/>
              <a:t> [wa] =</a:t>
            </a:r>
            <a:r>
              <a:rPr kumimoji="1" lang="ko-KR" altLang="en-US" b="1"/>
              <a:t>ㅗ</a:t>
            </a:r>
            <a:r>
              <a:rPr kumimoji="1" lang="en-US" altLang="ko-KR" b="1"/>
              <a:t>+</a:t>
            </a:r>
            <a:r>
              <a:rPr kumimoji="1" lang="ko-KR" altLang="en-US" b="1"/>
              <a:t>ㅏ                          ㅞ</a:t>
            </a:r>
            <a:r>
              <a:rPr kumimoji="1" lang="en-US" altLang="ko-KR" b="1"/>
              <a:t> [we] =</a:t>
            </a:r>
            <a:r>
              <a:rPr kumimoji="1" lang="ko-KR" altLang="en-US" b="1"/>
              <a:t>ㅜ</a:t>
            </a:r>
            <a:r>
              <a:rPr kumimoji="1" lang="en-US" altLang="ko-KR" b="1"/>
              <a:t>+</a:t>
            </a:r>
            <a:r>
              <a:rPr kumimoji="1" lang="ko-KR" altLang="en-US" b="1"/>
              <a:t>ㅔ</a:t>
            </a:r>
          </a:p>
          <a:p>
            <a:pPr marL="0" indent="0" algn="ctr">
              <a:buNone/>
              <a:defRPr/>
            </a:pPr>
            <a:endParaRPr kumimoji="1" lang="en-US" altLang="ko-KR" b="1"/>
          </a:p>
          <a:p>
            <a:pPr marL="0" indent="0" algn="ctr">
              <a:buNone/>
              <a:defRPr/>
            </a:pPr>
            <a:r>
              <a:rPr kumimoji="1" lang="ko-KR" altLang="en-US" b="1"/>
              <a:t>ㅒ</a:t>
            </a:r>
            <a:r>
              <a:rPr kumimoji="1" lang="en-US" altLang="ko-KR" b="1"/>
              <a:t> [yae] =</a:t>
            </a:r>
            <a:r>
              <a:rPr kumimoji="1" lang="ko-KR" altLang="en-US" b="1"/>
              <a:t>ㅑ</a:t>
            </a:r>
            <a:r>
              <a:rPr kumimoji="1" lang="en-US" altLang="ko-KR" b="1"/>
              <a:t>+</a:t>
            </a:r>
            <a:r>
              <a:rPr kumimoji="1" lang="ko-KR" altLang="en-US" b="1"/>
              <a:t>ㅣ                         ㅚ</a:t>
            </a:r>
            <a:r>
              <a:rPr kumimoji="1" lang="en-US" altLang="ko-KR" b="1"/>
              <a:t> [oe] =</a:t>
            </a:r>
            <a:r>
              <a:rPr kumimoji="1" lang="ko-KR" altLang="en-US" b="1"/>
              <a:t>ㅗ</a:t>
            </a:r>
            <a:r>
              <a:rPr kumimoji="1" lang="en-US" altLang="ko-KR" b="1"/>
              <a:t>+</a:t>
            </a:r>
            <a:r>
              <a:rPr kumimoji="1" lang="ko-KR" altLang="en-US" b="1"/>
              <a:t>ㅣ                           ㅟ</a:t>
            </a:r>
            <a:r>
              <a:rPr kumimoji="1" lang="en-US" altLang="ko-KR" b="1"/>
              <a:t> [wi] =</a:t>
            </a:r>
            <a:r>
              <a:rPr kumimoji="1" lang="ko-KR" altLang="en-US" b="1"/>
              <a:t>ㅜ</a:t>
            </a:r>
            <a:r>
              <a:rPr kumimoji="1" lang="en-US" altLang="ko-KR" b="1"/>
              <a:t>+</a:t>
            </a:r>
            <a:r>
              <a:rPr kumimoji="1" lang="ko-KR" altLang="en-US" b="1"/>
              <a:t>ㅣ</a:t>
            </a:r>
          </a:p>
          <a:p>
            <a:pPr marL="0" indent="0" algn="ctr">
              <a:buNone/>
              <a:defRPr/>
            </a:pPr>
            <a:endParaRPr kumimoji="1" lang="en-US" altLang="ko-KR" b="1"/>
          </a:p>
          <a:p>
            <a:pPr marL="0" indent="0" algn="ctr">
              <a:buNone/>
              <a:defRPr/>
            </a:pPr>
            <a:r>
              <a:rPr kumimoji="1" lang="ko-KR" altLang="en-US" b="1"/>
              <a:t>ㅔ</a:t>
            </a:r>
            <a:r>
              <a:rPr kumimoji="1" lang="en-US" altLang="ko-KR" b="1"/>
              <a:t> [e] = </a:t>
            </a:r>
            <a:r>
              <a:rPr kumimoji="1" lang="ko-KR" altLang="en-US" b="1"/>
              <a:t>ㅓ</a:t>
            </a:r>
            <a:r>
              <a:rPr kumimoji="1" lang="en-US" altLang="ko-KR" b="1"/>
              <a:t>+</a:t>
            </a:r>
            <a:r>
              <a:rPr kumimoji="1" lang="ko-KR" altLang="en-US" b="1"/>
              <a:t>ㅣ                           ㅙ</a:t>
            </a:r>
            <a:r>
              <a:rPr kumimoji="1" lang="en-US" altLang="ko-KR" b="1"/>
              <a:t> [wae] =</a:t>
            </a:r>
            <a:r>
              <a:rPr kumimoji="1" lang="ko-KR" altLang="en-US" b="1"/>
              <a:t>ㅗ</a:t>
            </a:r>
            <a:r>
              <a:rPr kumimoji="1" lang="en-US" altLang="ko-KR" b="1"/>
              <a:t>+</a:t>
            </a:r>
            <a:r>
              <a:rPr kumimoji="1" lang="ko-KR" altLang="en-US" b="1"/>
              <a:t>ㅐ                         ㅢ</a:t>
            </a:r>
            <a:r>
              <a:rPr kumimoji="1" lang="en-US" altLang="ko-KR" b="1"/>
              <a:t> [ui] =</a:t>
            </a:r>
            <a:r>
              <a:rPr kumimoji="1" lang="ko-KR" altLang="en-US" b="1"/>
              <a:t>ㅡ</a:t>
            </a:r>
            <a:r>
              <a:rPr kumimoji="1" lang="en-US" altLang="ko-KR" b="1"/>
              <a:t>+</a:t>
            </a:r>
            <a:r>
              <a:rPr kumimoji="1" lang="ko-KR" altLang="en-US" b="1"/>
              <a:t>ㅣ</a:t>
            </a:r>
          </a:p>
          <a:p>
            <a:pPr marL="0" indent="0" algn="ctr">
              <a:buNone/>
              <a:defRPr/>
            </a:pPr>
            <a:endParaRPr kumimoji="1" lang="en-US" altLang="ko-KR" b="1"/>
          </a:p>
          <a:p>
            <a:pPr marL="0" indent="0" algn="ctr">
              <a:buNone/>
              <a:defRPr/>
            </a:pPr>
            <a:r>
              <a:rPr kumimoji="1" lang="ko-KR" altLang="en-US" b="1"/>
              <a:t>ㅖ</a:t>
            </a:r>
            <a:r>
              <a:rPr kumimoji="1" lang="en-US" altLang="ko-KR" b="1"/>
              <a:t> [ye] =</a:t>
            </a:r>
            <a:r>
              <a:rPr kumimoji="1" lang="ko-KR" altLang="en-US" b="1"/>
              <a:t>ㅕ</a:t>
            </a:r>
            <a:r>
              <a:rPr kumimoji="1" lang="en-US" altLang="ko-KR" b="1"/>
              <a:t>+</a:t>
            </a:r>
            <a:r>
              <a:rPr kumimoji="1" lang="ko-KR" altLang="en-US" b="1"/>
              <a:t>ㅣ                         ㅝ</a:t>
            </a:r>
            <a:r>
              <a:rPr kumimoji="1" lang="en-US" altLang="ko-KR" b="1"/>
              <a:t> [wo] =</a:t>
            </a:r>
            <a:r>
              <a:rPr kumimoji="1" lang="ko-KR" altLang="en-US" b="1"/>
              <a:t>ㅜ</a:t>
            </a:r>
            <a:r>
              <a:rPr kumimoji="1" lang="en-US" altLang="ko-KR" b="1"/>
              <a:t>+</a:t>
            </a:r>
            <a:r>
              <a:rPr kumimoji="1" lang="ko-KR" altLang="en-US" b="1"/>
              <a:t>ㅓ</a:t>
            </a:r>
            <a:endParaRPr kumimoji="1" lang="en-US" altLang="ko-KR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6988" y="1205605"/>
            <a:ext cx="4176511" cy="104923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ko-CZ"/>
              <a:t>Today’s k-pop</a:t>
            </a:r>
            <a:endParaRPr kumimoji="1" lang="ko-CZ" alt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67" y="2015732"/>
            <a:ext cx="5031532" cy="14132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ko-CZ" sz="2500" dirty="0"/>
              <a:t>Let’s watch video!</a:t>
            </a:r>
          </a:p>
          <a:p>
            <a:pPr lvl="0">
              <a:defRPr/>
            </a:pPr>
            <a:r>
              <a:rPr kumimoji="1" lang="en-US" altLang="ko-CZ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https://www.youtube.com/watch?v=4TrCcG2yUSA</a:t>
            </a:r>
            <a:endParaRPr kumimoji="1" lang="en-US" altLang="ko-CZ" sz="1600" dirty="0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래픽 7" descr="광고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1967" y="3429000"/>
            <a:ext cx="4518168" cy="2048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715" y="3906795"/>
            <a:ext cx="3814265" cy="72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sz="2400"/>
              <a:t>permission to dance - BTS</a:t>
            </a:r>
          </a:p>
          <a:p>
            <a:pPr lvl="0">
              <a:defRPr/>
            </a:pPr>
            <a:endParaRPr kumimoji="1" lang="ko-CZ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54374" y="1205605"/>
            <a:ext cx="7178262" cy="4037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E7351-1D57-A148-9F1A-658303B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82" y="822034"/>
            <a:ext cx="8762036" cy="11936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>
                <a:latin typeface="+mn-lt"/>
              </a:rPr>
              <a:t>Index</a:t>
            </a:r>
            <a:endParaRPr kumimoji="1" lang="ko-CZ" altLang="en-US" sz="5400" dirty="0"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0224F8-1AAD-7547-919B-98796F6A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60" y="1689904"/>
            <a:ext cx="9820013" cy="2717709"/>
          </a:xfrm>
        </p:spPr>
        <p:txBody>
          <a:bodyPr>
            <a:noAutofit/>
          </a:bodyPr>
          <a:lstStyle/>
          <a:p>
            <a:endParaRPr kumimoji="1" lang="en-US" altLang="ko-CZ" sz="1400" dirty="0"/>
          </a:p>
          <a:p>
            <a:r>
              <a:rPr kumimoji="1" lang="en-US" altLang="ko-CZ" sz="2800" dirty="0"/>
              <a:t>Introduce</a:t>
            </a:r>
          </a:p>
          <a:p>
            <a:r>
              <a:rPr kumimoji="1" lang="en-US" altLang="ko-CZ" sz="2800" dirty="0"/>
              <a:t>About Korea</a:t>
            </a:r>
          </a:p>
          <a:p>
            <a:r>
              <a:rPr kumimoji="1" lang="en-US" altLang="ko-CZ" sz="2800" dirty="0"/>
              <a:t>About Hangeul</a:t>
            </a:r>
          </a:p>
          <a:p>
            <a:r>
              <a:rPr kumimoji="1" lang="en-US" altLang="ko-CZ" sz="2800" dirty="0"/>
              <a:t>Vowels / Consonants</a:t>
            </a:r>
          </a:p>
          <a:p>
            <a:r>
              <a:rPr kumimoji="1" lang="en-US" altLang="ko-CZ" sz="2800" dirty="0"/>
              <a:t>Today’s K-pop</a:t>
            </a:r>
          </a:p>
        </p:txBody>
      </p:sp>
    </p:spTree>
    <p:extLst>
      <p:ext uri="{BB962C8B-B14F-4D97-AF65-F5344CB8AC3E}">
        <p14:creationId xmlns:p14="http://schemas.microsoft.com/office/powerpoint/2010/main" val="171752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169D8-9BC3-4C49-AFE5-44F3834E15CC}"/>
              </a:ext>
            </a:extLst>
          </p:cNvPr>
          <p:cNvSpPr txBox="1"/>
          <p:nvPr/>
        </p:nvSpPr>
        <p:spPr>
          <a:xfrm>
            <a:off x="3575980" y="2321004"/>
            <a:ext cx="783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sz="6600" dirty="0"/>
              <a:t>Thank you </a:t>
            </a:r>
            <a:endParaRPr kumimoji="1" lang="ko-CZ" altLang="en-US" sz="6600" dirty="0"/>
          </a:p>
        </p:txBody>
      </p:sp>
      <p:pic>
        <p:nvPicPr>
          <p:cNvPr id="4" name="그래픽 3" descr="댓글 심장">
            <a:extLst>
              <a:ext uri="{FF2B5EF4-FFF2-40B4-BE49-F238E27FC236}">
                <a16:creationId xmlns:a16="http://schemas.microsoft.com/office/drawing/2014/main" id="{AED78561-6F60-C44A-89F6-BBC9A24E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71" y="2143124"/>
            <a:ext cx="1671639" cy="1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2654F757-2FBB-F448-A85F-3F88AB2B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740" y="1116345"/>
            <a:ext cx="5550355" cy="1049235"/>
          </a:xfrm>
        </p:spPr>
        <p:txBody>
          <a:bodyPr>
            <a:normAutofit/>
          </a:bodyPr>
          <a:lstStyle/>
          <a:p>
            <a:r>
              <a:rPr kumimoji="1" lang="en-US" altLang="ko-CZ" sz="4000" dirty="0"/>
              <a:t>Introduction</a:t>
            </a:r>
            <a:endParaRPr kumimoji="1" lang="ko-CZ" altLang="en-US" sz="4000" dirty="0"/>
          </a:p>
        </p:txBody>
      </p:sp>
      <p:pic>
        <p:nvPicPr>
          <p:cNvPr id="4" name="그림 3" descr="사람, 의류, 가장이(가) 표시된 사진&#10;&#10;자동 생성된 설명">
            <a:extLst>
              <a:ext uri="{FF2B5EF4-FFF2-40B4-BE49-F238E27FC236}">
                <a16:creationId xmlns:a16="http://schemas.microsoft.com/office/drawing/2014/main" id="{ADCD09E5-3DA1-4567-9666-7DD8B7507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r="2793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C4468-1E26-44DE-AB85-C46A08FE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6555319" cy="3450613"/>
          </a:xfrm>
        </p:spPr>
        <p:txBody>
          <a:bodyPr>
            <a:normAutofit/>
          </a:bodyPr>
          <a:lstStyle/>
          <a:p>
            <a:r>
              <a:rPr lang="en-US" sz="2800" dirty="0"/>
              <a:t>Ye-</a:t>
            </a:r>
            <a:r>
              <a:rPr lang="en-US" sz="2800" dirty="0" err="1"/>
              <a:t>eun</a:t>
            </a:r>
            <a:r>
              <a:rPr lang="en-US" sz="2800" dirty="0"/>
              <a:t> Kim</a:t>
            </a:r>
          </a:p>
          <a:p>
            <a:r>
              <a:rPr lang="en-US" sz="2800" dirty="0"/>
              <a:t>Born in Seoul, Live in </a:t>
            </a:r>
            <a:r>
              <a:rPr lang="en-US" sz="2800" dirty="0" err="1"/>
              <a:t>Gyeong-gi</a:t>
            </a:r>
            <a:r>
              <a:rPr lang="en-US" sz="2800" dirty="0"/>
              <a:t>.</a:t>
            </a:r>
          </a:p>
          <a:p>
            <a:r>
              <a:rPr lang="en-US" sz="2800" dirty="0"/>
              <a:t>Student of </a:t>
            </a:r>
            <a:r>
              <a:rPr lang="en-US" sz="2800" dirty="0" err="1"/>
              <a:t>Sungshin</a:t>
            </a:r>
            <a:r>
              <a:rPr lang="en-US" sz="2800" dirty="0"/>
              <a:t> Women’s University</a:t>
            </a:r>
          </a:p>
          <a:p>
            <a:r>
              <a:rPr lang="en-US" sz="2800" dirty="0"/>
              <a:t>Exchange student in Masaryk university</a:t>
            </a:r>
          </a:p>
          <a:p>
            <a:r>
              <a:rPr lang="en-US" sz="2800" dirty="0"/>
              <a:t>Studying in Faculty of Education</a:t>
            </a:r>
          </a:p>
          <a:p>
            <a:endParaRPr lang="en-US" sz="28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0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grpSp>
        <p:nvGrpSpPr>
          <p:cNvPr id="33" name="Group 32"/>
          <p:cNvGrpSpPr>
            <a:grpSpLocks noGrp="1" noSelect="1" noChangeAspect="1" noMove="1" noResize="1"/>
          </p:cNvGrpSpPr>
          <p:nvPr/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/>
            <p:cNvSpPr/>
            <p:nvPr/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7740" y="1116345"/>
            <a:ext cx="5550355" cy="104923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ko-CZ" sz="4000"/>
              <a:t>Introduction</a:t>
            </a:r>
            <a:endParaRPr kumimoji="1" lang="ko-CZ" altLang="en-US" sz="400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88043" y="2015732"/>
            <a:ext cx="6555319" cy="345061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/>
              <a:t>Ye</a:t>
            </a:r>
            <a:r>
              <a:rPr lang="en-US" altLang="ko-KR" sz="2800"/>
              <a:t>ri</a:t>
            </a:r>
            <a:r>
              <a:rPr lang="en-US" sz="2800"/>
              <a:t> Kim</a:t>
            </a:r>
          </a:p>
          <a:p>
            <a:pPr lvl="0">
              <a:defRPr/>
            </a:pPr>
            <a:r>
              <a:rPr lang="en-US" sz="2800"/>
              <a:t>Born in Seoul, </a:t>
            </a:r>
            <a:r>
              <a:rPr lang="en-US" altLang="ko-KR" sz="2800"/>
              <a:t>Living in Seoul</a:t>
            </a:r>
          </a:p>
          <a:p>
            <a:pPr lvl="0">
              <a:defRPr/>
            </a:pPr>
            <a:r>
              <a:rPr lang="en-US" sz="2800"/>
              <a:t>Student of Sungshin Women’s University</a:t>
            </a:r>
          </a:p>
          <a:p>
            <a:pPr lvl="0">
              <a:defRPr/>
            </a:pPr>
            <a:r>
              <a:rPr lang="en-US" sz="2800"/>
              <a:t>Exchange student in Masaryk university</a:t>
            </a:r>
          </a:p>
          <a:p>
            <a:pPr lvl="0">
              <a:defRPr/>
            </a:pPr>
            <a:r>
              <a:rPr lang="en-US" sz="2800"/>
              <a:t>Studying in Faculty of </a:t>
            </a:r>
            <a:r>
              <a:rPr lang="en-US" altLang="ko-KR" sz="2800"/>
              <a:t>Sports</a:t>
            </a:r>
          </a:p>
          <a:p>
            <a:pPr lvl="0">
              <a:defRPr/>
            </a:pPr>
            <a:endParaRPr lang="en-US" sz="2800"/>
          </a:p>
        </p:txBody>
      </p:sp>
      <p:pic>
        <p:nvPicPr>
          <p:cNvPr id="39" name="Picture 3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/>
          <a:srcRect l="19360" t="30710" r="17770" b="9200"/>
          <a:stretch>
            <a:fillRect/>
          </a:stretch>
        </p:blipFill>
        <p:spPr>
          <a:xfrm>
            <a:off x="1113338" y="1073650"/>
            <a:ext cx="3112334" cy="396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내용 개체 틀 4" descr="지도이(가) 표시된 사진  자동 생성된 설명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30" b="12520"/>
          <a:stretch>
            <a:fillRect/>
          </a:stretch>
        </p:blipFill>
        <p:spPr>
          <a:xfrm>
            <a:off x="0" y="11440"/>
            <a:ext cx="12191675" cy="6857990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anchor="t">
            <a:normAutofit/>
          </a:bodyPr>
          <a:lstStyle/>
          <a:p>
            <a:pPr algn="ctr">
              <a:defRPr/>
            </a:pPr>
            <a:r>
              <a:rPr kumimoji="1" lang="en-US" altLang="ko-CZ" sz="4400">
                <a:solidFill>
                  <a:srgbClr val="FFFFFE"/>
                </a:solidFill>
              </a:rPr>
              <a:t>About korea</a:t>
            </a:r>
            <a:endParaRPr kumimoji="1" lang="en-US" altLang="en-US" sz="4400">
              <a:solidFill>
                <a:srgbClr val="FFFFFE"/>
              </a:solidFill>
            </a:endParaRPr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A8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사람, 쥐고있는, 앉아있는, 사진이(가) 표시된 사진  자동 생성된 설명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651417" y="-120387"/>
            <a:ext cx="6975640" cy="501268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447649"/>
            <a:ext cx="8401050" cy="44577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53896" y="754981"/>
            <a:ext cx="8022055" cy="5348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4A9B6-0A1E-5F48-9326-0F097686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01" y="951573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korea</a:t>
            </a:r>
            <a:r>
              <a:rPr kumimoji="1" lang="en-US" altLang="ko-CZ" sz="5400" dirty="0"/>
              <a:t> </a:t>
            </a:r>
            <a:endParaRPr kumimoji="1" lang="ko-CZ" altLang="en-US" sz="5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AE4525-4979-4C1B-A232-930223C08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9" t="28105" r="42182" b="19925"/>
          <a:stretch/>
        </p:blipFill>
        <p:spPr>
          <a:xfrm>
            <a:off x="1461678" y="2827056"/>
            <a:ext cx="4432496" cy="24475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9138EFE-EE07-4193-9519-35B9E8D3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7" t="26844" r="42195" b="20129"/>
          <a:stretch/>
        </p:blipFill>
        <p:spPr>
          <a:xfrm>
            <a:off x="6475142" y="2785481"/>
            <a:ext cx="4535508" cy="2530682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6AA90A89-19F2-4340-9155-40B61123D6CE}"/>
              </a:ext>
            </a:extLst>
          </p:cNvPr>
          <p:cNvSpPr txBox="1">
            <a:spLocks/>
          </p:cNvSpPr>
          <p:nvPr/>
        </p:nvSpPr>
        <p:spPr>
          <a:xfrm>
            <a:off x="1296701" y="2036839"/>
            <a:ext cx="9605635" cy="1059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en-US" dirty="0">
                <a:latin typeface="116angduk_honesty1.5" panose="02000500000000000000" pitchFamily="50" charset="-127"/>
                <a:ea typeface="116angduk_honesty1.5" panose="02000500000000000000" pitchFamily="50" charset="-127"/>
              </a:rPr>
              <a:t>Feel the rhythm of Korea</a:t>
            </a:r>
            <a:endParaRPr kumimoji="1" lang="ko-CZ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8209E-FF62-4FFD-950B-3D8E41D88395}"/>
              </a:ext>
            </a:extLst>
          </p:cNvPr>
          <p:cNvSpPr txBox="1"/>
          <p:nvPr/>
        </p:nvSpPr>
        <p:spPr>
          <a:xfrm>
            <a:off x="1383216" y="5425248"/>
            <a:ext cx="10183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https://www.youtube.com/playlist?list=PL_Lkw4Jwe-heWkDNPYtx3QSYpEXGvEdWb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572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390BD5E7-EA5B-AB41-BEAB-200D2D3F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82" y="1143000"/>
            <a:ext cx="4176511" cy="1049235"/>
          </a:xfrm>
        </p:spPr>
        <p:txBody>
          <a:bodyPr>
            <a:noAutofit/>
          </a:bodyPr>
          <a:lstStyle/>
          <a:p>
            <a:r>
              <a:rPr kumimoji="1" lang="en-US" altLang="ko-CZ" sz="3600" dirty="0"/>
              <a:t>About </a:t>
            </a:r>
            <a:r>
              <a:rPr kumimoji="1" lang="en-US" altLang="ko-CZ" sz="3600" dirty="0" err="1"/>
              <a:t>hangeul</a:t>
            </a:r>
            <a:endParaRPr kumimoji="1" lang="ko-CZ" alt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D662F-64A0-4B4B-ABCF-1290B76F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96" y="2264387"/>
            <a:ext cx="5160806" cy="3450613"/>
          </a:xfrm>
        </p:spPr>
        <p:txBody>
          <a:bodyPr>
            <a:normAutofit/>
          </a:bodyPr>
          <a:lstStyle/>
          <a:p>
            <a:r>
              <a:rPr lang="en-US" sz="2400" dirty="0"/>
              <a:t>King Sejong created</a:t>
            </a:r>
            <a:r>
              <a:rPr lang="ko-KR" altLang="en-US" sz="2400" dirty="0"/>
              <a:t> </a:t>
            </a:r>
            <a:r>
              <a:rPr lang="en-US" altLang="ko-KR" sz="2400" dirty="0"/>
              <a:t>with many scholars</a:t>
            </a:r>
          </a:p>
          <a:p>
            <a:endParaRPr lang="en-US" sz="2400" dirty="0"/>
          </a:p>
          <a:p>
            <a:r>
              <a:rPr lang="en-US" sz="2400" dirty="0"/>
              <a:t>He made it for the whole nation</a:t>
            </a:r>
          </a:p>
          <a:p>
            <a:endParaRPr lang="en-US" sz="2400" dirty="0"/>
          </a:p>
          <a:p>
            <a:r>
              <a:rPr lang="en-US" sz="2400" dirty="0"/>
              <a:t>Cultural heritage</a:t>
            </a:r>
          </a:p>
        </p:txBody>
      </p:sp>
      <p:pic>
        <p:nvPicPr>
          <p:cNvPr id="5" name="내용 개체 틀 4" descr="실외, 남자, 조각상, 서있는이(가) 표시된 사진&#10;&#10;자동 생성된 설명">
            <a:extLst>
              <a:ext uri="{FF2B5EF4-FFF2-40B4-BE49-F238E27FC236}">
                <a16:creationId xmlns:a16="http://schemas.microsoft.com/office/drawing/2014/main" id="{02D71F08-4711-D349-B432-2BFE67FF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805583"/>
            <a:ext cx="4768042" cy="4660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5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5966EF39-B2A4-E14A-88EB-11EDBF90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10" y="965434"/>
            <a:ext cx="5550357" cy="1049235"/>
          </a:xfrm>
        </p:spPr>
        <p:txBody>
          <a:bodyPr>
            <a:normAutofit/>
          </a:bodyPr>
          <a:lstStyle/>
          <a:p>
            <a:r>
              <a:rPr kumimoji="1" lang="en-US" altLang="ko-CZ" sz="4400" dirty="0"/>
              <a:t>About Hangeul</a:t>
            </a:r>
            <a:endParaRPr kumimoji="1" lang="ko-CZ" alt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F1BEFF-0F44-E24C-8E9D-731A8403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4037749"/>
          </a:xfrm>
        </p:spPr>
        <p:txBody>
          <a:bodyPr>
            <a:normAutofit/>
          </a:bodyPr>
          <a:lstStyle/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훈민정음</a:t>
            </a:r>
            <a:r>
              <a:rPr kumimoji="1" lang="en-US" altLang="ko-KR" sz="2400" dirty="0">
                <a:highlight>
                  <a:srgbClr val="008000"/>
                </a:highlight>
              </a:rPr>
              <a:t>(</a:t>
            </a:r>
            <a:r>
              <a:rPr kumimoji="1" lang="en-US" altLang="ko-KR" sz="2400" dirty="0" err="1">
                <a:highlight>
                  <a:srgbClr val="008000"/>
                </a:highlight>
              </a:rPr>
              <a:t>Hunminjeongeum</a:t>
            </a:r>
            <a:r>
              <a:rPr kumimoji="1" lang="en-US" altLang="ko-KR" sz="2400" dirty="0">
                <a:highlight>
                  <a:srgbClr val="008000"/>
                </a:highlight>
              </a:rPr>
              <a:t>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-A book containing the principles of Hangeul</a:t>
            </a:r>
          </a:p>
          <a:p>
            <a:pPr lvl="1"/>
            <a:endParaRPr kumimoji="1" lang="en-US" altLang="ko-CZ" sz="2400" dirty="0"/>
          </a:p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한글날</a:t>
            </a:r>
            <a:r>
              <a:rPr kumimoji="1" lang="en-US" altLang="ko-KR" sz="2400" dirty="0">
                <a:highlight>
                  <a:srgbClr val="008000"/>
                </a:highlight>
              </a:rPr>
              <a:t>(Hangeul Proclamation Day)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-October 9 every year</a:t>
            </a:r>
            <a:endParaRPr kumimoji="1" lang="ko-CZ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3140E9-37C6-AC42-992E-A822D85B3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77" y="3484934"/>
            <a:ext cx="2864259" cy="24919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7533F11-B0B2-954F-B6E8-7C612722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99" y="687329"/>
            <a:ext cx="3775616" cy="2491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3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BEACF-9346-744B-8735-ACA2E453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hangeul</a:t>
            </a:r>
            <a:endParaRPr kumimoji="1" lang="ko-CZ" altLang="en-US" sz="5400" dirty="0"/>
          </a:p>
        </p:txBody>
      </p:sp>
      <p:pic>
        <p:nvPicPr>
          <p:cNvPr id="5" name="내용 개체 틀 4" descr="잔디, 작은, 장난감, 조그만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84FBEFC-FED1-F34F-8671-45654461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09" y="2016124"/>
            <a:ext cx="6529387" cy="3856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6F581-FD8D-654F-9A8F-647EF11801C9}"/>
              </a:ext>
            </a:extLst>
          </p:cNvPr>
          <p:cNvSpPr txBox="1"/>
          <p:nvPr/>
        </p:nvSpPr>
        <p:spPr>
          <a:xfrm>
            <a:off x="9360693" y="3620978"/>
            <a:ext cx="30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dirty="0"/>
              <a:t>Watch video!</a:t>
            </a:r>
          </a:p>
          <a:p>
            <a:r>
              <a:rPr kumimoji="1" lang="en" altLang="en-US" dirty="0"/>
              <a:t>https://</a:t>
            </a:r>
            <a:r>
              <a:rPr kumimoji="1" lang="en" altLang="en-US" dirty="0" err="1"/>
              <a:t>youtu.be</a:t>
            </a:r>
            <a:r>
              <a:rPr kumimoji="1" lang="en" altLang="en-US" dirty="0"/>
              <a:t>/2aDPpssj0h0</a:t>
            </a:r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742118838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379</Words>
  <Application>Microsoft Office PowerPoint</Application>
  <PresentationFormat>와이드스크린</PresentationFormat>
  <Paragraphs>69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116angduk_honesty1.5</vt:lpstr>
      <vt:lpstr>갤러리</vt:lpstr>
      <vt:lpstr>    Korean class </vt:lpstr>
      <vt:lpstr>Index</vt:lpstr>
      <vt:lpstr>Introduction</vt:lpstr>
      <vt:lpstr>Introduction</vt:lpstr>
      <vt:lpstr>About korea</vt:lpstr>
      <vt:lpstr>About korea </vt:lpstr>
      <vt:lpstr>About hangeul</vt:lpstr>
      <vt:lpstr>About Hangeul</vt:lpstr>
      <vt:lpstr>About hangeul</vt:lpstr>
      <vt:lpstr>About hangeul</vt:lpstr>
      <vt:lpstr>Consonants    [자음:ja eum]</vt:lpstr>
      <vt:lpstr>Consonants    [자음:ja eum]</vt:lpstr>
      <vt:lpstr>Consonants    [자음:ja eum]</vt:lpstr>
      <vt:lpstr>Consonants    [자음:ja eum]</vt:lpstr>
      <vt:lpstr>Consonants    [자음:ja eum]</vt:lpstr>
      <vt:lpstr>Vowels   [모음:mo eum]</vt:lpstr>
      <vt:lpstr>Vowels   [모음:mo eum]</vt:lpstr>
      <vt:lpstr>Combined vowels</vt:lpstr>
      <vt:lpstr>Today’s k-pop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김예은</cp:lastModifiedBy>
  <cp:revision>17</cp:revision>
  <dcterms:created xsi:type="dcterms:W3CDTF">2020-10-14T12:29:12Z</dcterms:created>
  <dcterms:modified xsi:type="dcterms:W3CDTF">2021-10-14T13:08:31Z</dcterms:modified>
  <cp:version/>
</cp:coreProperties>
</file>