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3" r:id="rId7"/>
    <p:sldId id="265" r:id="rId8"/>
    <p:sldId id="266" r:id="rId9"/>
    <p:sldId id="264" r:id="rId10"/>
    <p:sldId id="261" r:id="rId11"/>
    <p:sldId id="262" r:id="rId12"/>
    <p:sldId id="267" r:id="rId13"/>
    <p:sldId id="268" r:id="rId14"/>
    <p:sldId id="269" r:id="rId15"/>
    <p:sldId id="270" r:id="rId16"/>
    <p:sldId id="271" r:id="rId17"/>
    <p:sldId id="272" r:id="rId18"/>
    <p:sldId id="273" r:id="rId19"/>
    <p:sldId id="275" r:id="rId20"/>
    <p:sldId id="274" r:id="rId21"/>
    <p:sldId id="277" r:id="rId22"/>
    <p:sldId id="278" r:id="rId23"/>
    <p:sldId id="279" r:id="rId24"/>
    <p:sldId id="276" r:id="rId25"/>
    <p:sldId id="282" r:id="rId26"/>
    <p:sldId id="280" r:id="rId27"/>
    <p:sldId id="281"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7" r:id="rId42"/>
    <p:sldId id="296" r:id="rId43"/>
    <p:sldId id="299" r:id="rId44"/>
    <p:sldId id="298"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273" autoAdjust="0"/>
  </p:normalViewPr>
  <p:slideViewPr>
    <p:cSldViewPr snapToGrid="0">
      <p:cViewPr varScale="1">
        <p:scale>
          <a:sx n="65" d="100"/>
          <a:sy n="65" d="100"/>
        </p:scale>
        <p:origin x="85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11/30/2021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fif"/><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fif"/><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006221"/>
            <a:ext cx="7766936" cy="2044615"/>
          </a:xfrm>
        </p:spPr>
        <p:txBody>
          <a:bodyPr/>
          <a:lstStyle/>
          <a:p>
            <a:pPr algn="ctr"/>
            <a:r>
              <a:rPr lang="mn-MN" dirty="0" smtClean="0"/>
              <a:t>Нэн шинэ үеийн </a:t>
            </a:r>
            <a:r>
              <a:rPr lang="mn-MN" sz="2800" dirty="0" smtClean="0">
                <a:latin typeface="Times New Roman" panose="02020603050405020304" pitchFamily="18" charset="0"/>
                <a:cs typeface="Times New Roman" panose="02020603050405020304" pitchFamily="18" charset="0"/>
              </a:rPr>
              <a:t>Монголын уран зохиолд “хэлмэгдүүлэлтийн үе”-ийг </a:t>
            </a:r>
            <a:br>
              <a:rPr lang="mn-MN" sz="2800" dirty="0" smtClean="0">
                <a:latin typeface="Times New Roman" panose="02020603050405020304" pitchFamily="18" charset="0"/>
                <a:cs typeface="Times New Roman" panose="02020603050405020304" pitchFamily="18" charset="0"/>
              </a:rPr>
            </a:br>
            <a:r>
              <a:rPr lang="mn-MN" sz="2800" dirty="0" smtClean="0">
                <a:latin typeface="Times New Roman" panose="02020603050405020304" pitchFamily="18" charset="0"/>
                <a:cs typeface="Times New Roman" panose="02020603050405020304" pitchFamily="18" charset="0"/>
              </a:rPr>
              <a:t>дүрслэн үзүүлсэн нь</a:t>
            </a:r>
            <a:br>
              <a:rPr lang="mn-MN" sz="2800" dirty="0" smtClean="0">
                <a:latin typeface="Times New Roman" panose="02020603050405020304" pitchFamily="18" charset="0"/>
                <a:cs typeface="Times New Roman" panose="02020603050405020304" pitchFamily="18" charset="0"/>
              </a:rPr>
            </a:br>
            <a:endParaRPr lang="mn-MN" sz="28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normAutofit/>
          </a:bodyPr>
          <a:lstStyle/>
          <a:p>
            <a:pPr algn="ctr"/>
            <a:r>
              <a:rPr lang="en-US" sz="3200" b="1" i="1" dirty="0" smtClean="0">
                <a:latin typeface="Times New Roman" panose="02020603050405020304" pitchFamily="18" charset="0"/>
                <a:cs typeface="Times New Roman" panose="02020603050405020304" pitchFamily="18" charset="0"/>
              </a:rPr>
              <a:t>Describing </a:t>
            </a:r>
            <a:r>
              <a:rPr lang="en-US" sz="3200" b="1" i="1" dirty="0">
                <a:latin typeface="Times New Roman" panose="02020603050405020304" pitchFamily="18" charset="0"/>
                <a:cs typeface="Times New Roman" panose="02020603050405020304" pitchFamily="18" charset="0"/>
              </a:rPr>
              <a:t>the period of repression in </a:t>
            </a:r>
            <a:r>
              <a:rPr lang="en-US" sz="3200" b="1" i="1" dirty="0" smtClean="0">
                <a:latin typeface="Times New Roman" panose="02020603050405020304" pitchFamily="18" charset="0"/>
                <a:cs typeface="Times New Roman" panose="02020603050405020304" pitchFamily="18" charset="0"/>
              </a:rPr>
              <a:t>modern </a:t>
            </a:r>
            <a:r>
              <a:rPr lang="en-US" sz="3200" b="1" i="1" dirty="0">
                <a:latin typeface="Times New Roman" panose="02020603050405020304" pitchFamily="18" charset="0"/>
                <a:cs typeface="Times New Roman" panose="02020603050405020304" pitchFamily="18" charset="0"/>
              </a:rPr>
              <a:t>Mongolian </a:t>
            </a:r>
            <a:r>
              <a:rPr lang="en-US" sz="3200" b="1" i="1" dirty="0" smtClean="0">
                <a:latin typeface="Times New Roman" panose="02020603050405020304" pitchFamily="18" charset="0"/>
                <a:cs typeface="Times New Roman" panose="02020603050405020304" pitchFamily="18" charset="0"/>
              </a:rPr>
              <a:t>literature</a:t>
            </a:r>
            <a:endParaRPr lang="mn-MN"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418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mn-MN" sz="2000" dirty="0" smtClean="0">
                <a:latin typeface="Times New Roman" panose="02020603050405020304" pitchFamily="18" charset="0"/>
                <a:cs typeface="Times New Roman" panose="02020603050405020304" pitchFamily="18" charset="0"/>
              </a:rPr>
              <a:t>Ялангуяа нийгмийн хамгийн оюунлаг, сэхээлэг, бичиг номын сор болсон буддын шашны зүтгэлтнүүд гэвш сахилтнаас хамба цолтон хүртэлх лам нарын аймшигт хядлага, тэднийг хоморголон устгасан хар бараан түүхийн баримтыг уран сайхнаар боловсруулсан болно. </a:t>
            </a:r>
            <a:endParaRPr lang="mn-MN" sz="20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09434" y="2160588"/>
            <a:ext cx="3098042" cy="38814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821373" y="2160587"/>
            <a:ext cx="2524837" cy="3881437"/>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108" y="2160588"/>
            <a:ext cx="2613894" cy="3881436"/>
          </a:xfrm>
          <a:prstGeom prst="rect">
            <a:avLst/>
          </a:prstGeom>
        </p:spPr>
      </p:pic>
    </p:spTree>
    <p:extLst>
      <p:ext uri="{BB962C8B-B14F-4D97-AF65-F5344CB8AC3E}">
        <p14:creationId xmlns:p14="http://schemas.microsoft.com/office/powerpoint/2010/main" val="605933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mn-MN" sz="2800" dirty="0" smtClean="0">
                <a:latin typeface="Times New Roman" panose="02020603050405020304" pitchFamily="18" charset="0"/>
                <a:cs typeface="Times New Roman" panose="02020603050405020304" pitchFamily="18" charset="0"/>
              </a:rPr>
              <a:t>БНМАУ-ын маршал, бүх цэргийн жанжин, Бага хурлын тэргүүлэгчдийн дарга ..,</a:t>
            </a:r>
            <a:endParaRPr lang="mn-MN" sz="28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343313" y="2663436"/>
            <a:ext cx="4131034" cy="312533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12942" y="2160587"/>
            <a:ext cx="4312693" cy="4131035"/>
          </a:xfrm>
        </p:spPr>
      </p:pic>
    </p:spTree>
    <p:extLst>
      <p:ext uri="{BB962C8B-B14F-4D97-AF65-F5344CB8AC3E}">
        <p14:creationId xmlns:p14="http://schemas.microsoft.com/office/powerpoint/2010/main" val="2978786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mn-MN" sz="2400" dirty="0" smtClean="0">
                <a:latin typeface="Times New Roman" panose="02020603050405020304" pitchFamily="18" charset="0"/>
                <a:cs typeface="Times New Roman" panose="02020603050405020304" pitchFamily="18" charset="0"/>
              </a:rPr>
              <a:t>Тухайн цагт Монголын орчин цагийн театрын анхдагч Хүрээний жүжгийн хүрээлэнгийнхэн, холбогдох түүхэн хүмүүсийн тухай баримт, гэрч, мэдээ занги зэрэг</a:t>
            </a:r>
            <a:endParaRPr lang="mn-MN" sz="24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552733" y="2722729"/>
            <a:ext cx="4653886" cy="3330053"/>
          </a:xfrm>
        </p:spPr>
      </p:pic>
      <p:sp>
        <p:nvSpPr>
          <p:cNvPr id="4" name="Content Placeholder 3"/>
          <p:cNvSpPr>
            <a:spLocks noGrp="1"/>
          </p:cNvSpPr>
          <p:nvPr>
            <p:ph sz="half" idx="2"/>
          </p:nvPr>
        </p:nvSpPr>
        <p:spPr/>
        <p:txBody>
          <a:bodyPr>
            <a:normAutofit/>
          </a:bodyPr>
          <a:lstStyle/>
          <a:p>
            <a:pPr algn="just"/>
            <a:r>
              <a:rPr lang="mn-MN" sz="2000" dirty="0" smtClean="0">
                <a:latin typeface="Times New Roman" panose="02020603050405020304" pitchFamily="18" charset="0"/>
                <a:cs typeface="Times New Roman" panose="02020603050405020304" pitchFamily="18" charset="0"/>
              </a:rPr>
              <a:t>“Бөмбөгөр ногоон” хэмээх театрын уран бүтээлчид, жүжигчид, найруулагч, жүжгийн зохиолчид, Оросын сургагчид, мэргэжилтнүүд, театрын уран бүтээл, урын сангийн тухай.</a:t>
            </a:r>
          </a:p>
          <a:p>
            <a:pPr algn="just"/>
            <a:r>
              <a:rPr lang="mn-MN" sz="2000" dirty="0" smtClean="0">
                <a:latin typeface="Times New Roman" panose="02020603050405020304" pitchFamily="18" charset="0"/>
                <a:cs typeface="Times New Roman" panose="02020603050405020304" pitchFamily="18" charset="0"/>
              </a:rPr>
              <a:t>Тухайн цагийн Хүрээ, цэргийн эрхтнүүд, </a:t>
            </a:r>
            <a:r>
              <a:rPr lang="mn-MN" sz="2000" dirty="0" err="1" smtClean="0">
                <a:latin typeface="Times New Roman" panose="02020603050405020304" pitchFamily="18" charset="0"/>
                <a:cs typeface="Times New Roman" panose="02020603050405020304" pitchFamily="18" charset="0"/>
              </a:rPr>
              <a:t>гадны</a:t>
            </a:r>
            <a:r>
              <a:rPr lang="mn-MN" sz="2000" dirty="0" smtClean="0">
                <a:latin typeface="Times New Roman" panose="02020603050405020304" pitchFamily="18" charset="0"/>
                <a:cs typeface="Times New Roman" panose="02020603050405020304" pitchFamily="18" charset="0"/>
              </a:rPr>
              <a:t> худалдаачид, сүүдэр ший, ший-</a:t>
            </a:r>
            <a:r>
              <a:rPr lang="mn-MN" sz="2000" dirty="0" err="1" smtClean="0">
                <a:latin typeface="Times New Roman" panose="02020603050405020304" pitchFamily="18" charset="0"/>
                <a:cs typeface="Times New Roman" panose="02020603050405020304" pitchFamily="18" charset="0"/>
              </a:rPr>
              <a:t>нийхэн</a:t>
            </a:r>
            <a:r>
              <a:rPr lang="mn-MN" sz="2000" dirty="0" smtClean="0">
                <a:latin typeface="Times New Roman" panose="02020603050405020304" pitchFamily="18" charset="0"/>
                <a:cs typeface="Times New Roman" panose="02020603050405020304" pitchFamily="18" charset="0"/>
              </a:rPr>
              <a:t> гэх мэт.</a:t>
            </a:r>
            <a:endParaRPr lang="mn-M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6666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mn-MN" dirty="0" smtClean="0"/>
              <a:t>Түүхэн </a:t>
            </a:r>
            <a:r>
              <a:rPr lang="mn-MN" dirty="0"/>
              <a:t>баримтыг уран бүтээлийн түвшинд </a:t>
            </a:r>
            <a:r>
              <a:rPr lang="mn-MN" dirty="0" smtClean="0"/>
              <a:t>хүртэл огт боловсруулаагүй, ядаж бүтээл гэдэг зүйлд ойртуулж ч очоогүй бичвэр </a:t>
            </a:r>
            <a:endParaRPr lang="mn-MN"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90502" y="696035"/>
            <a:ext cx="3654084" cy="5336275"/>
          </a:xfrm>
        </p:spPr>
      </p:pic>
      <p:sp>
        <p:nvSpPr>
          <p:cNvPr id="4" name="Text Placeholder 3"/>
          <p:cNvSpPr>
            <a:spLocks noGrp="1"/>
          </p:cNvSpPr>
          <p:nvPr>
            <p:ph type="body" sz="half" idx="2"/>
          </p:nvPr>
        </p:nvSpPr>
        <p:spPr>
          <a:xfrm>
            <a:off x="677334" y="2777069"/>
            <a:ext cx="3854528" cy="3077821"/>
          </a:xfrm>
        </p:spPr>
        <p:txBody>
          <a:bodyPr>
            <a:noAutofit/>
          </a:bodyPr>
          <a:lstStyle/>
          <a:p>
            <a:r>
              <a:rPr lang="en-AU" sz="1800" dirty="0" smtClean="0">
                <a:latin typeface="Times New Roman" panose="02020603050405020304" pitchFamily="18" charset="0"/>
                <a:cs typeface="Times New Roman" panose="02020603050405020304" pitchFamily="18" charset="0"/>
              </a:rPr>
              <a:t>- </a:t>
            </a:r>
            <a:r>
              <a:rPr lang="mn-MN" sz="1800" dirty="0" smtClean="0">
                <a:latin typeface="Times New Roman" panose="02020603050405020304" pitchFamily="18" charset="0"/>
                <a:cs typeface="Times New Roman" panose="02020603050405020304" pitchFamily="18" charset="0"/>
              </a:rPr>
              <a:t>Үндсэн эх бичвэр</a:t>
            </a:r>
          </a:p>
          <a:p>
            <a:r>
              <a:rPr lang="mn-MN" sz="1800" dirty="0" smtClean="0">
                <a:latin typeface="Times New Roman" panose="02020603050405020304" pitchFamily="18" charset="0"/>
                <a:cs typeface="Times New Roman" panose="02020603050405020304" pitchFamily="18" charset="0"/>
              </a:rPr>
              <a:t>- Орчуулга</a:t>
            </a:r>
          </a:p>
          <a:p>
            <a:r>
              <a:rPr lang="mn-MN" sz="1800" dirty="0" smtClean="0">
                <a:latin typeface="Times New Roman" panose="02020603050405020304" pitchFamily="18" charset="0"/>
                <a:cs typeface="Times New Roman" panose="02020603050405020304" pitchFamily="18" charset="0"/>
              </a:rPr>
              <a:t>- Хэл найруулга, логик утга</a:t>
            </a:r>
          </a:p>
          <a:p>
            <a:r>
              <a:rPr lang="mn-MN" sz="1800" dirty="0" smtClean="0">
                <a:latin typeface="Times New Roman" panose="02020603050405020304" pitchFamily="18" charset="0"/>
                <a:cs typeface="Times New Roman" panose="02020603050405020304" pitchFamily="18" charset="0"/>
              </a:rPr>
              <a:t>- Ур чадвар, ур маягууд</a:t>
            </a:r>
          </a:p>
          <a:p>
            <a:r>
              <a:rPr lang="mn-MN" sz="1800" dirty="0" smtClean="0">
                <a:latin typeface="Times New Roman" panose="02020603050405020304" pitchFamily="18" charset="0"/>
                <a:cs typeface="Times New Roman" panose="02020603050405020304" pitchFamily="18" charset="0"/>
              </a:rPr>
              <a:t>- Уран сайхны ариутган шүүгч, хянан найруулагчгүй</a:t>
            </a:r>
          </a:p>
          <a:p>
            <a:r>
              <a:rPr lang="mn-MN" sz="1800" dirty="0" smtClean="0">
                <a:latin typeface="Times New Roman" panose="02020603050405020304" pitchFamily="18" charset="0"/>
                <a:cs typeface="Times New Roman" panose="02020603050405020304" pitchFamily="18" charset="0"/>
              </a:rPr>
              <a:t>- Түүхэн баримтын үнэ цэнд ач холбогдол өгөөгүй “бүтээл”</a:t>
            </a:r>
            <a:endParaRPr lang="mn-MN"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8759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n-MN" dirty="0" smtClean="0"/>
              <a:t>						</a:t>
            </a:r>
            <a:r>
              <a:rPr lang="mn-MN" dirty="0" smtClean="0">
                <a:latin typeface="Times New Roman" panose="02020603050405020304" pitchFamily="18" charset="0"/>
                <a:cs typeface="Times New Roman" panose="02020603050405020304" pitchFamily="18" charset="0"/>
              </a:rPr>
              <a:t>Тууж бичлэг</a:t>
            </a:r>
            <a:endParaRPr lang="mn-M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p:txBody>
          <a:bodyPr>
            <a:normAutofit lnSpcReduction="10000"/>
          </a:bodyPr>
          <a:lstStyle/>
          <a:p>
            <a:r>
              <a:rPr lang="mn-MN" dirty="0" smtClean="0"/>
              <a:t>С.Эрдэнэ.</a:t>
            </a:r>
          </a:p>
          <a:p>
            <a:pPr algn="just"/>
            <a:r>
              <a:rPr lang="mn-MN" sz="2000" b="1" i="1" dirty="0" smtClean="0">
                <a:latin typeface="Times New Roman" panose="02020603050405020304" pitchFamily="18" charset="0"/>
                <a:cs typeface="Times New Roman" panose="02020603050405020304" pitchFamily="18" charset="0"/>
              </a:rPr>
              <a:t>“Сэрүүн дуганы мөхөл” </a:t>
            </a:r>
            <a:r>
              <a:rPr lang="mn-MN" sz="2000" dirty="0" smtClean="0">
                <a:latin typeface="Times New Roman" panose="02020603050405020304" pitchFamily="18" charset="0"/>
                <a:cs typeface="Times New Roman" panose="02020603050405020304" pitchFamily="18" charset="0"/>
              </a:rPr>
              <a:t>Энэ бүтээл арай эрт туурвигдсан. Хожим 2013 онд тусдаа ном болж хэвлэгдсэн. 1992 онд дэлгэцийн бүтээл болсон. Буриад зоны их хэлмэгдүүлэлтийн хар шуурганд өртсөн тухайд зөвхөн нэг л баримтыг тойруулж зохиолын үйл явдлын өрнөл, дүр дүрслэлийн онцлог, дүрийн сэтгэл зүйн ертөнцийг хурцаар үзүүлсэн эмгэнэлт тууж болно. </a:t>
            </a:r>
            <a:endParaRPr lang="mn-MN" sz="20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16200000">
            <a:off x="4388710" y="2131825"/>
            <a:ext cx="4383692" cy="2911077"/>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2767">
            <a:off x="6738570" y="1307509"/>
            <a:ext cx="2593652" cy="3794079"/>
          </a:xfrm>
          <a:prstGeom prst="rect">
            <a:avLst/>
          </a:prstGeom>
        </p:spPr>
      </p:pic>
      <p:pic>
        <p:nvPicPr>
          <p:cNvPr id="7" name="Picture 6"/>
          <p:cNvPicPr>
            <a:picLocks noChangeAspect="1"/>
          </p:cNvPicPr>
          <p:nvPr/>
        </p:nvPicPr>
        <p:blipFill>
          <a:blip r:embed="rId4"/>
          <a:stretch>
            <a:fillRect/>
          </a:stretch>
        </p:blipFill>
        <p:spPr>
          <a:xfrm rot="173144">
            <a:off x="8516244" y="1146997"/>
            <a:ext cx="3099610" cy="4497137"/>
          </a:xfrm>
          <a:prstGeom prst="rect">
            <a:avLst/>
          </a:prstGeom>
        </p:spPr>
      </p:pic>
    </p:spTree>
    <p:extLst>
      <p:ext uri="{BB962C8B-B14F-4D97-AF65-F5344CB8AC3E}">
        <p14:creationId xmlns:p14="http://schemas.microsoft.com/office/powerpoint/2010/main" val="513720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n-MN" sz="2800" dirty="0" smtClean="0">
                <a:latin typeface="Times New Roman" panose="02020603050405020304" pitchFamily="18" charset="0"/>
                <a:cs typeface="Times New Roman" panose="02020603050405020304" pitchFamily="18" charset="0"/>
              </a:rPr>
              <a:t>		</a:t>
            </a:r>
            <a:br>
              <a:rPr lang="mn-MN" sz="2800" dirty="0" smtClean="0">
                <a:latin typeface="Times New Roman" panose="02020603050405020304" pitchFamily="18" charset="0"/>
                <a:cs typeface="Times New Roman" panose="02020603050405020304" pitchFamily="18" charset="0"/>
              </a:rPr>
            </a:br>
            <a:r>
              <a:rPr lang="mn-MN" sz="2800" dirty="0">
                <a:latin typeface="Times New Roman" panose="02020603050405020304" pitchFamily="18" charset="0"/>
                <a:cs typeface="Times New Roman" panose="02020603050405020304" pitchFamily="18" charset="0"/>
              </a:rPr>
              <a:t>	</a:t>
            </a:r>
            <a:r>
              <a:rPr lang="mn-MN" sz="2800" dirty="0" smtClean="0">
                <a:latin typeface="Times New Roman" panose="02020603050405020304" pitchFamily="18" charset="0"/>
                <a:cs typeface="Times New Roman" panose="02020603050405020304" pitchFamily="18" charset="0"/>
              </a:rPr>
              <a:t>			Хоёр дах хэвлэл, дэлгэцийн бүтээл</a:t>
            </a:r>
            <a:endParaRPr lang="mn-MN" sz="28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73456" y="1930399"/>
            <a:ext cx="3029803" cy="440216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21624" y="1930400"/>
            <a:ext cx="3575713" cy="440216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22018">
            <a:off x="6974030" y="2105169"/>
            <a:ext cx="3679328" cy="3979081"/>
          </a:xfrm>
          <a:prstGeom prst="rect">
            <a:avLst/>
          </a:prstGeom>
        </p:spPr>
      </p:pic>
    </p:spTree>
    <p:extLst>
      <p:ext uri="{BB962C8B-B14F-4D97-AF65-F5344CB8AC3E}">
        <p14:creationId xmlns:p14="http://schemas.microsoft.com/office/powerpoint/2010/main" val="3465215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mn-MN" sz="2800" dirty="0" smtClean="0">
                <a:latin typeface="Times New Roman" panose="02020603050405020304" pitchFamily="18" charset="0"/>
                <a:cs typeface="Times New Roman" panose="02020603050405020304" pitchFamily="18" charset="0"/>
              </a:rPr>
              <a:t>Зохиолч Сан.Пүрэвийн “Усны гудамж”, “Сүнс, сүүдэр” бэсрэг роман/1990/, Ц.Намсрайн “Хувь заяаны эргүүлэг” бэсрэг тууж/2017/</a:t>
            </a:r>
            <a:endParaRPr lang="mn-MN" sz="28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71102" y="2436633"/>
            <a:ext cx="4565936" cy="3553471"/>
          </a:xfrm>
        </p:spPr>
      </p:pic>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745406" y="2071050"/>
            <a:ext cx="5397688" cy="4176216"/>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602206">
            <a:off x="3469078" y="3053987"/>
            <a:ext cx="4595812" cy="3289097"/>
          </a:xfrm>
          <a:prstGeom prst="rect">
            <a:avLst/>
          </a:prstGeom>
        </p:spPr>
      </p:pic>
    </p:spTree>
    <p:extLst>
      <p:ext uri="{BB962C8B-B14F-4D97-AF65-F5344CB8AC3E}">
        <p14:creationId xmlns:p14="http://schemas.microsoft.com/office/powerpoint/2010/main" val="1236916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mn-MN" sz="2800" dirty="0" smtClean="0">
                <a:latin typeface="Times New Roman" panose="02020603050405020304" pitchFamily="18" charset="0"/>
                <a:cs typeface="Times New Roman" panose="02020603050405020304" pitchFamily="18" charset="0"/>
              </a:rPr>
              <a:t>Зохиолч Далхаагийн </a:t>
            </a:r>
            <a:r>
              <a:rPr lang="mn-MN" sz="2800" dirty="0" err="1" smtClean="0">
                <a:latin typeface="Times New Roman" panose="02020603050405020304" pitchFamily="18" charset="0"/>
                <a:cs typeface="Times New Roman" panose="02020603050405020304" pitchFamily="18" charset="0"/>
              </a:rPr>
              <a:t>Норовын</a:t>
            </a:r>
            <a:r>
              <a:rPr lang="mn-MN" sz="2800" dirty="0" smtClean="0">
                <a:latin typeface="Times New Roman" panose="02020603050405020304" pitchFamily="18" charset="0"/>
                <a:cs typeface="Times New Roman" panose="02020603050405020304" pitchFamily="18" charset="0"/>
              </a:rPr>
              <a:t> “Мөнхийн дуудлага” тууж/1983/. Хожим “Зүрхэнд шивнэсэн үг”/2001/ дэлгэцийн бүтээл болсон.</a:t>
            </a:r>
            <a:endParaRPr lang="mn-MN" sz="28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85605" y="2293233"/>
            <a:ext cx="4531057" cy="354759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24933" y="1930400"/>
            <a:ext cx="6005014" cy="4531057"/>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22933">
            <a:off x="8421618" y="2046201"/>
            <a:ext cx="5449094" cy="3878835"/>
          </a:xfrm>
          <a:prstGeom prst="rect">
            <a:avLst/>
          </a:prstGeom>
        </p:spPr>
      </p:pic>
    </p:spTree>
    <p:extLst>
      <p:ext uri="{BB962C8B-B14F-4D97-AF65-F5344CB8AC3E}">
        <p14:creationId xmlns:p14="http://schemas.microsoft.com/office/powerpoint/2010/main" val="1180383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mn-MN" dirty="0" smtClean="0"/>
              <a:t>			</a:t>
            </a:r>
            <a:r>
              <a:rPr lang="mn-MN" dirty="0"/>
              <a:t>	</a:t>
            </a:r>
            <a:r>
              <a:rPr lang="mn-MN" sz="2700" dirty="0" smtClean="0">
                <a:latin typeface="Times New Roman" panose="02020603050405020304" pitchFamily="18" charset="0"/>
                <a:cs typeface="Times New Roman" panose="02020603050405020304" pitchFamily="18" charset="0"/>
              </a:rPr>
              <a:t>Баримтат богино өгүүллэг. Г.Дүйнхэржав”Тамын тогоонд таван жил”/1991/, Ц.Базаррагчаа “Нохойн дуу” /1987,1988/</a:t>
            </a:r>
            <a:endParaRPr lang="mn-MN" sz="27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341289" y="2530805"/>
            <a:ext cx="4484048" cy="32832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76967" y="1930399"/>
            <a:ext cx="3480179" cy="4484049"/>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2857">
            <a:off x="8154260" y="1387796"/>
            <a:ext cx="3271988" cy="449011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415055">
            <a:off x="-1891575" y="1712980"/>
            <a:ext cx="3977288" cy="2923578"/>
          </a:xfrm>
          <a:prstGeom prst="rect">
            <a:avLst/>
          </a:prstGeom>
        </p:spPr>
      </p:pic>
    </p:spTree>
    <p:extLst>
      <p:ext uri="{BB962C8B-B14F-4D97-AF65-F5344CB8AC3E}">
        <p14:creationId xmlns:p14="http://schemas.microsoft.com/office/powerpoint/2010/main" val="218456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just"/>
            <a:r>
              <a:rPr lang="mn-MN" sz="2400" dirty="0" smtClean="0">
                <a:latin typeface="Times New Roman" panose="02020603050405020304" pitchFamily="18" charset="0"/>
                <a:cs typeface="Times New Roman" panose="02020603050405020304" pitchFamily="18" charset="0"/>
              </a:rPr>
              <a:t>	Зохиолч С.Эрдэнийн “Нууц тарни”, “Бэлэвсэн хүүхнүүдийн найр”/1997/ хоёр өгүүллэг нь утга зохиолд сэдэв чөлөөтэй болсноос хойш бичсэн, хүнийг байгалийн амьтан болохыг нь онцолж үзүүлсэн байдаг.</a:t>
            </a:r>
            <a:endParaRPr lang="mn-MN"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mn-MN" sz="2400" dirty="0" smtClean="0">
                <a:latin typeface="Times New Roman" panose="02020603050405020304" pitchFamily="18" charset="0"/>
                <a:cs typeface="Times New Roman" panose="02020603050405020304" pitchFamily="18" charset="0"/>
              </a:rPr>
              <a:t>“Нууц тарни” өгүүллэгийн гол дүр болох Батзориг гэх залуу хуврагийн харь Тайван орны лам бүсгүйд сэтгэл алдарч байгаа тухай үзүүлнэ.</a:t>
            </a:r>
          </a:p>
          <a:p>
            <a:pPr algn="just"/>
            <a:r>
              <a:rPr lang="mn-MN" sz="2400" dirty="0" smtClean="0">
                <a:latin typeface="Times New Roman" panose="02020603050405020304" pitchFamily="18" charset="0"/>
                <a:cs typeface="Times New Roman" panose="02020603050405020304" pitchFamily="18" charset="0"/>
              </a:rPr>
              <a:t>“Бэлэвсэн хүүхнүүдийн найр” өгүүллэгтээ мөн л буриад зоныхоо хэлмэгдэлд өртөж амьдралын хатуу ширүүнийг туулж яваа Балжийн голын Балжмаа гэх хүүхний дүрээр төлөөлүүлж, нэг голын бүсгүйчүүдийнхээ хамтад Батмөнхөд тавьж байгаа хүний ёсонд үл нийцэх хачирхалтай санал, байж боломгүй хэдий ч байж болмоор ч үйлийн мөчлөгийн тухай.</a:t>
            </a:r>
            <a:endParaRPr lang="mn-M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300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mn-MN" sz="2800" dirty="0" smtClean="0">
                <a:solidFill>
                  <a:schemeClr val="tx1"/>
                </a:solidFill>
                <a:latin typeface="Times New Roman" panose="02020603050405020304" pitchFamily="18" charset="0"/>
                <a:cs typeface="Times New Roman" panose="02020603050405020304" pitchFamily="18" charset="0"/>
              </a:rPr>
              <a:t>Ардчилсан хувьсгалаас хойших буюу 1980-ад оны сүүлч 1990-эд оноос эдүгээхийг хүртэл “Нэн шинэ үе” хэмээн нэрийдэж байна.</a:t>
            </a:r>
            <a:endParaRPr lang="mn-MN" sz="2800"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mn-MN" sz="2000" dirty="0" smtClean="0">
                <a:latin typeface="Times New Roman" panose="02020603050405020304" pitchFamily="18" charset="0"/>
                <a:cs typeface="Times New Roman" panose="02020603050405020304" pitchFamily="18" charset="0"/>
              </a:rPr>
              <a:t>Хүний нийгмийн ороо бусгаа цаг үед биеийн болон сэтгэл зүйн хүчирхийлэл, аллага, хядлага, хавчилга, дарамт шахалт, хар бараан, сөрөг үр дагаврууд </a:t>
            </a:r>
            <a:r>
              <a:rPr lang="mn-MN" sz="2000" dirty="0" err="1" smtClean="0">
                <a:latin typeface="Times New Roman" panose="02020603050405020304" pitchFamily="18" charset="0"/>
                <a:cs typeface="Times New Roman" panose="02020603050405020304" pitchFamily="18" charset="0"/>
              </a:rPr>
              <a:t>хичнээн</a:t>
            </a:r>
            <a:r>
              <a:rPr lang="mn-MN" sz="2000" dirty="0" smtClean="0">
                <a:latin typeface="Times New Roman" panose="02020603050405020304" pitchFamily="18" charset="0"/>
                <a:cs typeface="Times New Roman" panose="02020603050405020304" pitchFamily="18" charset="0"/>
              </a:rPr>
              <a:t> олон он жил улирч, цаг хугацаа өнгөрсөн ч арилахааргүй ул мөрөө үлдээсэн байдаг. </a:t>
            </a:r>
          </a:p>
          <a:p>
            <a:pPr algn="just"/>
            <a:r>
              <a:rPr lang="mn-MN" sz="2000" dirty="0" smtClean="0">
                <a:latin typeface="Times New Roman" panose="02020603050405020304" pitchFamily="18" charset="0"/>
                <a:cs typeface="Times New Roman" panose="02020603050405020304" pitchFamily="18" charset="0"/>
              </a:rPr>
              <a:t>Бид энэ удаад “Нэн шинэ үе”-ийн Монголын уран зохиолд хэлмэгдүүлэлтийн үеийн бэрх хэцүү, хүнд хатуу цаг үеийн тухай хэрхэн дүрсэлж үзүүлснийг өгүүлэх болно. </a:t>
            </a:r>
          </a:p>
          <a:p>
            <a:pPr algn="just"/>
            <a:r>
              <a:rPr lang="mn-MN" sz="2000" dirty="0" smtClean="0">
                <a:latin typeface="Times New Roman" panose="02020603050405020304" pitchFamily="18" charset="0"/>
                <a:cs typeface="Times New Roman" panose="02020603050405020304" pitchFamily="18" charset="0"/>
              </a:rPr>
              <a:t>“Хэлмэгдүүлэлт”, “Хэлмэгдүүлэлтийн сэдэв”, “Хэлмэгдүүлэлтэд хэн өртсөн бэ?” зэрэг асуулт тус тусдаа цар хүрээ, далайц, цаг хугацаа, орон зай, түүхийн төдийгүй уран зохиол, урлагийн маш том сэдэв юм. </a:t>
            </a:r>
            <a:endParaRPr lang="mn-M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7994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mn-MN" dirty="0" smtClean="0"/>
              <a:t>	</a:t>
            </a:r>
            <a:r>
              <a:rPr lang="mn-MN" sz="2800" dirty="0" smtClean="0">
                <a:latin typeface="Times New Roman" panose="02020603050405020304" pitchFamily="18" charset="0"/>
                <a:cs typeface="Times New Roman" panose="02020603050405020304" pitchFamily="18" charset="0"/>
              </a:rPr>
              <a:t>Уран бүтээлч, зохиолчдын ярианаас /З.Ядмаа, Ч.Гомбо нарын дурсамжаас/</a:t>
            </a:r>
            <a:endParaRPr lang="mn-MN" sz="28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294421" y="2108473"/>
            <a:ext cx="4999703" cy="4233880"/>
          </a:xfrm>
        </p:spPr>
      </p:pic>
      <p:sp>
        <p:nvSpPr>
          <p:cNvPr id="4" name="Content Placeholder 3"/>
          <p:cNvSpPr>
            <a:spLocks noGrp="1"/>
          </p:cNvSpPr>
          <p:nvPr>
            <p:ph sz="half" idx="2"/>
          </p:nvPr>
        </p:nvSpPr>
        <p:spPr>
          <a:xfrm>
            <a:off x="5089969" y="1725561"/>
            <a:ext cx="5322391" cy="4999704"/>
          </a:xfrm>
        </p:spPr>
        <p:txBody>
          <a:bodyPr>
            <a:noAutofit/>
          </a:bodyPr>
          <a:lstStyle/>
          <a:p>
            <a:pPr algn="just"/>
            <a:r>
              <a:rPr lang="mn-MN" sz="2400" dirty="0" smtClean="0">
                <a:latin typeface="Times New Roman" panose="02020603050405020304" pitchFamily="18" charset="0"/>
                <a:cs typeface="Times New Roman" panose="02020603050405020304" pitchFamily="18" charset="0"/>
              </a:rPr>
              <a:t>Монголын радиогийн уран бүтээлийн </a:t>
            </a:r>
            <a:r>
              <a:rPr lang="mn-MN" sz="2400" dirty="0" err="1" smtClean="0">
                <a:latin typeface="Times New Roman" panose="02020603050405020304" pitchFamily="18" charset="0"/>
                <a:cs typeface="Times New Roman" panose="02020603050405020304" pitchFamily="18" charset="0"/>
              </a:rPr>
              <a:t>редакцид</a:t>
            </a:r>
            <a:r>
              <a:rPr lang="mn-MN" sz="2400" dirty="0" smtClean="0">
                <a:latin typeface="Times New Roman" panose="02020603050405020304" pitchFamily="18" charset="0"/>
                <a:cs typeface="Times New Roman" panose="02020603050405020304" pitchFamily="18" charset="0"/>
              </a:rPr>
              <a:t> хамт ажиллаж байсан, зохиолч Д.Намсрай, хүүхдийн зохиолч Д.Батжаргал нарын ярианаас: “Кино дэлгэцийн бурхад, киноны хүн байж эцгийн чинь дүр дүрс бичлэг хаана байна? Буриадуудыг эсэргүү хэмээн эрчүүд болгоныг толгой дараалан хүйс тэмтэрч байсан үед юуны чинь эцгийн амьд дүр, кино бичлэг бүү хэл, алгын чинээхэн зурагтай үлдэхэд аюултай цаг байлаа ..,”</a:t>
            </a:r>
            <a:endParaRPr lang="mn-M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8223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mn-MN" sz="2800" dirty="0" smtClean="0">
                <a:latin typeface="Times New Roman" panose="02020603050405020304" pitchFamily="18" charset="0"/>
                <a:cs typeface="Times New Roman" panose="02020603050405020304" pitchFamily="18" charset="0"/>
              </a:rPr>
              <a:t>Жүжгийн зохиолын хувьд харьцангуй </a:t>
            </a:r>
            <a:br>
              <a:rPr lang="mn-MN" sz="2800" dirty="0" smtClean="0">
                <a:latin typeface="Times New Roman" panose="02020603050405020304" pitchFamily="18" charset="0"/>
                <a:cs typeface="Times New Roman" panose="02020603050405020304" pitchFamily="18" charset="0"/>
              </a:rPr>
            </a:br>
            <a:r>
              <a:rPr lang="mn-MN" sz="2800" dirty="0" smtClean="0">
                <a:latin typeface="Times New Roman" panose="02020603050405020304" pitchFamily="18" charset="0"/>
                <a:cs typeface="Times New Roman" panose="02020603050405020304" pitchFamily="18" charset="0"/>
              </a:rPr>
              <a:t>цөөвтөр бүтээл байна.</a:t>
            </a:r>
            <a:endParaRPr lang="mn-MN"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677334" y="2160589"/>
            <a:ext cx="4184035" cy="4520430"/>
          </a:xfrm>
        </p:spPr>
        <p:txBody>
          <a:bodyPr>
            <a:noAutofit/>
          </a:bodyPr>
          <a:lstStyle/>
          <a:p>
            <a:pPr algn="just"/>
            <a:r>
              <a:rPr lang="mn-MN" dirty="0" smtClean="0">
                <a:latin typeface="Times New Roman" panose="02020603050405020304" pitchFamily="18" charset="0"/>
                <a:cs typeface="Times New Roman" panose="02020603050405020304" pitchFamily="18" charset="0"/>
              </a:rPr>
              <a:t>Д.</a:t>
            </a:r>
            <a:r>
              <a:rPr lang="mn-MN" dirty="0" err="1" smtClean="0">
                <a:latin typeface="Times New Roman" panose="02020603050405020304" pitchFamily="18" charset="0"/>
                <a:cs typeface="Times New Roman" panose="02020603050405020304" pitchFamily="18" charset="0"/>
              </a:rPr>
              <a:t>Норовын</a:t>
            </a:r>
            <a:r>
              <a:rPr lang="mn-MN" dirty="0" smtClean="0">
                <a:latin typeface="Times New Roman" panose="02020603050405020304" pitchFamily="18" charset="0"/>
                <a:cs typeface="Times New Roman" panose="02020603050405020304" pitchFamily="18" charset="0"/>
              </a:rPr>
              <a:t> </a:t>
            </a:r>
            <a:r>
              <a:rPr lang="mn-MN" b="1" i="1" dirty="0" smtClean="0">
                <a:latin typeface="Times New Roman" panose="02020603050405020304" pitchFamily="18" charset="0"/>
                <a:cs typeface="Times New Roman" panose="02020603050405020304" pitchFamily="18" charset="0"/>
              </a:rPr>
              <a:t>“Эцсийн тушаал” </a:t>
            </a:r>
            <a:r>
              <a:rPr lang="mn-MN" dirty="0" smtClean="0">
                <a:latin typeface="Times New Roman" panose="02020603050405020304" pitchFamily="18" charset="0"/>
                <a:cs typeface="Times New Roman" panose="02020603050405020304" pitchFamily="18" charset="0"/>
              </a:rPr>
              <a:t>жүжиг. Энэ бүтээл бичвэрээрээ хэвлэгдсэнгүй, мөн зохиолчийн урын санд гар бичмэл нь хадгалагдсангүй тухайд зохиолчийг сэрүүн тунгалаг ахуйд бид ярилцаж байжээ. Учир нь Төрийн соёрхолт зохиолч Далхаагийн </a:t>
            </a:r>
            <a:r>
              <a:rPr lang="mn-MN" dirty="0" err="1" smtClean="0">
                <a:latin typeface="Times New Roman" panose="02020603050405020304" pitchFamily="18" charset="0"/>
                <a:cs typeface="Times New Roman" panose="02020603050405020304" pitchFamily="18" charset="0"/>
              </a:rPr>
              <a:t>Норовын</a:t>
            </a:r>
            <a:r>
              <a:rPr lang="mn-MN" dirty="0" smtClean="0">
                <a:latin typeface="Times New Roman" panose="02020603050405020304" pitchFamily="18" charset="0"/>
                <a:cs typeface="Times New Roman" panose="02020603050405020304" pitchFamily="18" charset="0"/>
              </a:rPr>
              <a:t> теле жүжиг/1992/-ийн бүтээлийн судалгааны ажлыг БНХАУ-ын судлаач Сүеэ гэдэг суралцагч хийж судалгааны ажил бичсэн бөгөөд тэр үед тухайн магистрантын судалгааны ажлыг удирдаж улмаар зохиолчтой хэд хэдэн удаа уулзаж, ярилцаж,зөвлөгөө авч байсан билээ.  </a:t>
            </a:r>
            <a:endParaRPr lang="mn-MN"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5089970" y="2160589"/>
            <a:ext cx="4184034" cy="4520430"/>
          </a:xfrm>
        </p:spPr>
        <p:txBody>
          <a:bodyPr>
            <a:noAutofit/>
          </a:bodyPr>
          <a:lstStyle/>
          <a:p>
            <a:pPr marL="457200" lvl="1" indent="0" algn="just">
              <a:buNone/>
            </a:pPr>
            <a:r>
              <a:rPr lang="mn-MN" sz="2000" dirty="0" smtClean="0">
                <a:latin typeface="Times New Roman" panose="02020603050405020304" pitchFamily="18" charset="0"/>
                <a:cs typeface="Times New Roman" panose="02020603050405020304" pitchFamily="18" charset="0"/>
              </a:rPr>
              <a:t>Найруулагч С.Баярсайханы </a:t>
            </a:r>
            <a:r>
              <a:rPr lang="mn-MN" sz="2000" b="1" i="1" dirty="0" smtClean="0">
                <a:latin typeface="Times New Roman" panose="02020603050405020304" pitchFamily="18" charset="0"/>
                <a:cs typeface="Times New Roman" panose="02020603050405020304" pitchFamily="18" charset="0"/>
              </a:rPr>
              <a:t>“Гоолингоо”</a:t>
            </a:r>
            <a:r>
              <a:rPr lang="mn-MN" sz="2000" dirty="0" smtClean="0">
                <a:latin typeface="Times New Roman" panose="02020603050405020304" pitchFamily="18" charset="0"/>
                <a:cs typeface="Times New Roman" panose="02020603050405020304" pitchFamily="18" charset="0"/>
              </a:rPr>
              <a:t> дуулалт жүжиг /2010-2012/. Энэ бүтээл “Улаанбаатар чуулга”-ын тайзнаа тавигдсан. “Гоолингоо” гэдэг дуу нь Ардын жүжигчин Д.Ичинхорлоо гуай хань М.Ядамсүрэнгээ </a:t>
            </a:r>
            <a:r>
              <a:rPr lang="mn-MN" sz="2000" dirty="0">
                <a:latin typeface="Times New Roman" panose="02020603050405020304" pitchFamily="18" charset="0"/>
                <a:cs typeface="Times New Roman" panose="02020603050405020304" pitchFamily="18" charset="0"/>
              </a:rPr>
              <a:t>/зохиолч</a:t>
            </a:r>
            <a:r>
              <a:rPr lang="mn-MN" sz="2000" dirty="0" smtClean="0">
                <a:latin typeface="Times New Roman" panose="02020603050405020304" pitchFamily="18" charset="0"/>
                <a:cs typeface="Times New Roman" panose="02020603050405020304" pitchFamily="18" charset="0"/>
              </a:rPr>
              <a:t>/ хэлмэгдүүлэлтийн </a:t>
            </a:r>
            <a:r>
              <a:rPr lang="mn-MN" sz="2000" dirty="0">
                <a:latin typeface="Times New Roman" panose="02020603050405020304" pitchFamily="18" charset="0"/>
                <a:cs typeface="Times New Roman" panose="02020603050405020304" pitchFamily="18" charset="0"/>
              </a:rPr>
              <a:t>хар шуурганд </a:t>
            </a:r>
            <a:r>
              <a:rPr lang="mn-MN" sz="2000" dirty="0" smtClean="0">
                <a:latin typeface="Times New Roman" panose="02020603050405020304" pitchFamily="18" charset="0"/>
                <a:cs typeface="Times New Roman" panose="02020603050405020304" pitchFamily="18" charset="0"/>
              </a:rPr>
              <a:t>өртөж, хилс хэрэгт гүтгэгдэн цаазлуулсны дараа түүндээ зориулж зохиосон дуу болно. Бас уг дуутай холбоотой домгийн хувилбар ч бий.</a:t>
            </a:r>
            <a:endParaRPr lang="mn-M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082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mn-MN" sz="2800" b="1" i="1" dirty="0" smtClean="0">
                <a:latin typeface="Times New Roman" panose="02020603050405020304" pitchFamily="18" charset="0"/>
                <a:cs typeface="Times New Roman" panose="02020603050405020304" pitchFamily="18" charset="0"/>
              </a:rPr>
              <a:t>“Бөмбөгөр ногоон” </a:t>
            </a:r>
            <a:r>
              <a:rPr lang="mn-MN" sz="2800" dirty="0" smtClean="0">
                <a:latin typeface="Times New Roman" panose="02020603050405020304" pitchFamily="18" charset="0"/>
                <a:cs typeface="Times New Roman" panose="02020603050405020304" pitchFamily="18" charset="0"/>
              </a:rPr>
              <a:t>театрын жүжигчин Дашзэвэгийн Ичинхорлоо, алдарт зохиолч Мөрдэндэвийн Ядамсүрэн нар</a:t>
            </a:r>
            <a:endParaRPr lang="mn-MN" sz="28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stretch>
            <a:fillRect/>
          </a:stretch>
        </p:blipFill>
        <p:spPr>
          <a:xfrm>
            <a:off x="1091380" y="2160589"/>
            <a:ext cx="3495367" cy="4284455"/>
          </a:xfrm>
          <a:prstGeom prst="rect">
            <a:avLst/>
          </a:prstGeom>
        </p:spPr>
      </p:pic>
      <p:pic>
        <p:nvPicPr>
          <p:cNvPr id="6" name="Content Placeholder 5"/>
          <p:cNvPicPr>
            <a:picLocks noGrp="1" noChangeAspect="1"/>
          </p:cNvPicPr>
          <p:nvPr>
            <p:ph sz="half" idx="2"/>
          </p:nvPr>
        </p:nvPicPr>
        <p:blipFill>
          <a:blip r:embed="rId3"/>
          <a:stretch>
            <a:fillRect/>
          </a:stretch>
        </p:blipFill>
        <p:spPr>
          <a:xfrm>
            <a:off x="5014453" y="2160590"/>
            <a:ext cx="3923070" cy="4284455"/>
          </a:xfrm>
          <a:prstGeom prst="rect">
            <a:avLst/>
          </a:prstGeom>
        </p:spPr>
      </p:pic>
      <p:pic>
        <p:nvPicPr>
          <p:cNvPr id="7" name="Picture 6"/>
          <p:cNvPicPr>
            <a:picLocks noChangeAspect="1"/>
          </p:cNvPicPr>
          <p:nvPr/>
        </p:nvPicPr>
        <p:blipFill>
          <a:blip r:embed="rId4"/>
          <a:stretch>
            <a:fillRect/>
          </a:stretch>
        </p:blipFill>
        <p:spPr>
          <a:xfrm rot="1220567">
            <a:off x="7752148" y="2437167"/>
            <a:ext cx="4856886" cy="2813694"/>
          </a:xfrm>
          <a:prstGeom prst="rect">
            <a:avLst/>
          </a:prstGeom>
        </p:spPr>
      </p:pic>
    </p:spTree>
    <p:extLst>
      <p:ext uri="{BB962C8B-B14F-4D97-AF65-F5344CB8AC3E}">
        <p14:creationId xmlns:p14="http://schemas.microsoft.com/office/powerpoint/2010/main" val="3228029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mn-MN" sz="2800" dirty="0" smtClean="0">
                <a:latin typeface="Times New Roman" panose="02020603050405020304" pitchFamily="18" charset="0"/>
                <a:cs typeface="Times New Roman" panose="02020603050405020304" pitchFamily="18" charset="0"/>
              </a:rPr>
              <a:t>	</a:t>
            </a:r>
            <a:r>
              <a:rPr lang="mn-MN" sz="2700" dirty="0" smtClean="0">
                <a:latin typeface="Times New Roman" panose="02020603050405020304" pitchFamily="18" charset="0"/>
                <a:cs typeface="Times New Roman" panose="02020603050405020304" pitchFamily="18" charset="0"/>
              </a:rPr>
              <a:t>Ардын жүжигчин Д.Ичинхорлоогийн бүтээсэн Д.</a:t>
            </a:r>
            <a:r>
              <a:rPr lang="mn-MN" sz="2700" dirty="0" err="1" smtClean="0">
                <a:latin typeface="Times New Roman" panose="02020603050405020304" pitchFamily="18" charset="0"/>
                <a:cs typeface="Times New Roman" panose="02020603050405020304" pitchFamily="18" charset="0"/>
              </a:rPr>
              <a:t>Намдагийн</a:t>
            </a:r>
            <a:r>
              <a:rPr lang="mn-MN" sz="2700" dirty="0" smtClean="0">
                <a:latin typeface="Times New Roman" panose="02020603050405020304" pitchFamily="18" charset="0"/>
                <a:cs typeface="Times New Roman" panose="02020603050405020304" pitchFamily="18" charset="0"/>
              </a:rPr>
              <a:t> “Нүгэл буян” киноны </a:t>
            </a:r>
            <a:r>
              <a:rPr lang="mn-MN" sz="2700" dirty="0" err="1" smtClean="0">
                <a:latin typeface="Times New Roman" panose="02020603050405020304" pitchFamily="18" charset="0"/>
                <a:cs typeface="Times New Roman" panose="02020603050405020304" pitchFamily="18" charset="0"/>
              </a:rPr>
              <a:t>Тоохуар</a:t>
            </a:r>
            <a:r>
              <a:rPr lang="mn-MN" sz="2700" dirty="0" smtClean="0">
                <a:latin typeface="Times New Roman" panose="02020603050405020304" pitchFamily="18" charset="0"/>
                <a:cs typeface="Times New Roman" panose="02020603050405020304" pitchFamily="18" charset="0"/>
              </a:rPr>
              <a:t> /Насанжаргал бүсгүйн дүр/-ын дүр тайз, дэлгэцийн урлагийн сонгодог дүр юм.</a:t>
            </a:r>
            <a:endParaRPr lang="mn-MN" sz="27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stretch>
            <a:fillRect/>
          </a:stretch>
        </p:blipFill>
        <p:spPr>
          <a:xfrm>
            <a:off x="811162" y="1930400"/>
            <a:ext cx="4159044" cy="4499897"/>
          </a:xfrm>
          <a:prstGeom prst="rect">
            <a:avLst/>
          </a:prstGeom>
        </p:spPr>
      </p:pic>
      <p:pic>
        <p:nvPicPr>
          <p:cNvPr id="8" name="Content Placeholder 7"/>
          <p:cNvPicPr>
            <a:picLocks noGrp="1" noChangeAspect="1"/>
          </p:cNvPicPr>
          <p:nvPr>
            <p:ph sz="half" idx="2"/>
          </p:nvPr>
        </p:nvPicPr>
        <p:blipFill>
          <a:blip r:embed="rId3"/>
          <a:stretch>
            <a:fillRect/>
          </a:stretch>
        </p:blipFill>
        <p:spPr>
          <a:xfrm>
            <a:off x="5338916" y="1930400"/>
            <a:ext cx="4645742" cy="4499897"/>
          </a:xfrm>
          <a:prstGeom prst="rect">
            <a:avLst/>
          </a:prstGeom>
        </p:spPr>
      </p:pic>
    </p:spTree>
    <p:extLst>
      <p:ext uri="{BB962C8B-B14F-4D97-AF65-F5344CB8AC3E}">
        <p14:creationId xmlns:p14="http://schemas.microsoft.com/office/powerpoint/2010/main" val="2374158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mn-MN" sz="2000" b="1" i="1" dirty="0" smtClean="0">
                <a:latin typeface="Times New Roman" panose="02020603050405020304" pitchFamily="18" charset="0"/>
                <a:cs typeface="Times New Roman" panose="02020603050405020304" pitchFamily="18" charset="0"/>
              </a:rPr>
              <a:t>	“Хэлмэгдүүлэлт” хэмээх энэхүү хар, бараан сэдвийн тухай өгүүлсэн, бичсэн, туурвисан, үзүүлсэн ямар ч уран бүтээлд уран зохиолын, урлагийн үнэт зүйлийг уран сайхнаар үзүүлэхэд уран бүтээлчдээс ихээхэн ур чадвар, ухаан, тэвчээр шаардагдах ажээ.</a:t>
            </a:r>
            <a:endParaRPr lang="mn-MN" sz="2000" b="1"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p:txBody>
          <a:bodyPr>
            <a:normAutofit/>
          </a:bodyPr>
          <a:lstStyle/>
          <a:p>
            <a:pPr marL="457200" lvl="1" indent="0" algn="just">
              <a:buNone/>
            </a:pPr>
            <a:r>
              <a:rPr lang="mn-MN" sz="2000" dirty="0" smtClean="0">
                <a:latin typeface="Times New Roman" panose="02020603050405020304" pitchFamily="18" charset="0"/>
                <a:cs typeface="Times New Roman" panose="02020603050405020304" pitchFamily="18" charset="0"/>
              </a:rPr>
              <a:t>	Энэ удаад тусгайлан “жүжиг”-ийн төрлөөр “хар хэлмэгдүүлэлт”-ийн үеийг, бараан сүүдрийг мөр улбааг хэрхэн? яаж? дүрсэлж, үзүүлсэн болохыг Төрийн соёрхолт зохиолч Д.</a:t>
            </a:r>
            <a:r>
              <a:rPr lang="mn-MN" sz="2000" dirty="0" err="1" smtClean="0">
                <a:latin typeface="Times New Roman" panose="02020603050405020304" pitchFamily="18" charset="0"/>
                <a:cs typeface="Times New Roman" panose="02020603050405020304" pitchFamily="18" charset="0"/>
              </a:rPr>
              <a:t>Норовын</a:t>
            </a:r>
            <a:r>
              <a:rPr lang="mn-MN" sz="2000" dirty="0" smtClean="0">
                <a:latin typeface="Times New Roman" panose="02020603050405020304" pitchFamily="18" charset="0"/>
                <a:cs typeface="Times New Roman" panose="02020603050405020304" pitchFamily="18" charset="0"/>
              </a:rPr>
              <a:t> “Эцсийн тушаал” теле жүжгийн жишээн дээр задлан тайлбарлаж та бүхэндээ хүргэхийг зорьсон болно. </a:t>
            </a:r>
            <a:endParaRPr lang="mn-MN" sz="20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5089970" y="1930400"/>
            <a:ext cx="4184034" cy="4396657"/>
          </a:xfrm>
        </p:spPr>
        <p:txBody>
          <a:bodyPr>
            <a:noAutofit/>
          </a:bodyPr>
          <a:lstStyle/>
          <a:p>
            <a:pPr algn="just"/>
            <a:r>
              <a:rPr lang="mn-MN" sz="2000" b="1" dirty="0" smtClean="0">
                <a:latin typeface="Times New Roman" panose="02020603050405020304" pitchFamily="18" charset="0"/>
                <a:cs typeface="Times New Roman" panose="02020603050405020304" pitchFamily="18" charset="0"/>
              </a:rPr>
              <a:t>- </a:t>
            </a:r>
            <a:r>
              <a:rPr lang="mn-MN" sz="2000" b="1" dirty="0">
                <a:latin typeface="Times New Roman" panose="02020603050405020304" pitchFamily="18" charset="0"/>
                <a:cs typeface="Times New Roman" panose="02020603050405020304" pitchFamily="18" charset="0"/>
              </a:rPr>
              <a:t>“Үүлэн сүүдэр”/1990/ гар бичмэлийн хоёр </a:t>
            </a:r>
            <a:r>
              <a:rPr lang="mn-MN" sz="2000" b="1" dirty="0" smtClean="0">
                <a:latin typeface="Times New Roman" panose="02020603050405020304" pitchFamily="18" charset="0"/>
                <a:cs typeface="Times New Roman" panose="02020603050405020304" pitchFamily="18" charset="0"/>
              </a:rPr>
              <a:t>хувилбартай.</a:t>
            </a:r>
          </a:p>
          <a:p>
            <a:pPr algn="just"/>
            <a:r>
              <a:rPr lang="mn-MN" sz="2000" b="1" dirty="0" smtClean="0">
                <a:latin typeface="Times New Roman" panose="02020603050405020304" pitchFamily="18" charset="0"/>
                <a:cs typeface="Times New Roman" panose="02020603050405020304" pitchFamily="18" charset="0"/>
              </a:rPr>
              <a:t>- “Эцсийн тушаал”/</a:t>
            </a:r>
            <a:r>
              <a:rPr lang="mn-MN" sz="2000" b="1" dirty="0">
                <a:latin typeface="Times New Roman" panose="02020603050405020304" pitchFamily="18" charset="0"/>
                <a:cs typeface="Times New Roman" panose="02020603050405020304" pitchFamily="18" charset="0"/>
              </a:rPr>
              <a:t>1991</a:t>
            </a:r>
            <a:r>
              <a:rPr lang="mn-MN" sz="2000" b="1" dirty="0" smtClean="0">
                <a:latin typeface="Times New Roman" panose="02020603050405020304" pitchFamily="18" charset="0"/>
                <a:cs typeface="Times New Roman" panose="02020603050405020304" pitchFamily="18" charset="0"/>
              </a:rPr>
              <a:t>/</a:t>
            </a:r>
          </a:p>
          <a:p>
            <a:pPr algn="just"/>
            <a:r>
              <a:rPr lang="mn-MN" sz="2000" b="1" dirty="0" smtClean="0">
                <a:latin typeface="Times New Roman" panose="02020603050405020304" pitchFamily="18" charset="0"/>
                <a:cs typeface="Times New Roman" panose="02020603050405020304" pitchFamily="18" charset="0"/>
              </a:rPr>
              <a:t>- </a:t>
            </a:r>
            <a:r>
              <a:rPr lang="mn-MN" sz="2000" b="1" dirty="0">
                <a:latin typeface="Times New Roman" panose="02020603050405020304" pitchFamily="18" charset="0"/>
                <a:cs typeface="Times New Roman" panose="02020603050405020304" pitchFamily="18" charset="0"/>
              </a:rPr>
              <a:t>“Өгөө аваа”/1991</a:t>
            </a:r>
            <a:r>
              <a:rPr lang="mn-MN" sz="2000" b="1" dirty="0" smtClean="0">
                <a:latin typeface="Times New Roman" panose="02020603050405020304" pitchFamily="18" charset="0"/>
                <a:cs typeface="Times New Roman" panose="02020603050405020304" pitchFamily="18" charset="0"/>
              </a:rPr>
              <a:t>/</a:t>
            </a:r>
          </a:p>
          <a:p>
            <a:pPr algn="just"/>
            <a:r>
              <a:rPr lang="mn-MN" sz="2000" b="1" dirty="0">
                <a:latin typeface="Times New Roman" panose="02020603050405020304" pitchFamily="18" charset="0"/>
                <a:cs typeface="Times New Roman" panose="02020603050405020304" pitchFamily="18" charset="0"/>
              </a:rPr>
              <a:t>- “Их хатан”/2000</a:t>
            </a:r>
            <a:r>
              <a:rPr lang="mn-MN" sz="2000" b="1" dirty="0" smtClean="0">
                <a:latin typeface="Times New Roman" panose="02020603050405020304" pitchFamily="18" charset="0"/>
                <a:cs typeface="Times New Roman" panose="02020603050405020304" pitchFamily="18" charset="0"/>
              </a:rPr>
              <a:t>/</a:t>
            </a:r>
          </a:p>
          <a:p>
            <a:pPr algn="just"/>
            <a:r>
              <a:rPr lang="mn-MN" sz="2000" b="1" dirty="0">
                <a:latin typeface="Times New Roman" panose="02020603050405020304" pitchFamily="18" charset="0"/>
                <a:cs typeface="Times New Roman" panose="02020603050405020304" pitchFamily="18" charset="0"/>
              </a:rPr>
              <a:t>- “Үнэ цэнэ”/2002</a:t>
            </a:r>
            <a:r>
              <a:rPr lang="mn-MN" sz="2000" b="1" dirty="0" smtClean="0">
                <a:latin typeface="Times New Roman" panose="02020603050405020304" pitchFamily="18" charset="0"/>
                <a:cs typeface="Times New Roman" panose="02020603050405020304" pitchFamily="18" charset="0"/>
              </a:rPr>
              <a:t>/</a:t>
            </a:r>
            <a:endParaRPr lang="mn-M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1355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06245"/>
          </a:xfrm>
        </p:spPr>
        <p:txBody>
          <a:bodyPr>
            <a:normAutofit/>
          </a:bodyPr>
          <a:lstStyle/>
          <a:p>
            <a:pPr algn="ctr"/>
            <a:r>
              <a:rPr lang="mn-MN" sz="3200" i="1" dirty="0" smtClean="0">
                <a:latin typeface="Times New Roman" panose="02020603050405020304" pitchFamily="18" charset="0"/>
                <a:cs typeface="Times New Roman" panose="02020603050405020304" pitchFamily="18" charset="0"/>
              </a:rPr>
              <a:t>Жүжиг, бүрэн хэмжээний уран сайхны кино</a:t>
            </a:r>
            <a:endParaRPr lang="mn-MN" sz="3200"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p:txBody>
          <a:bodyPr>
            <a:normAutofit lnSpcReduction="10000"/>
          </a:bodyPr>
          <a:lstStyle/>
          <a:p>
            <a:r>
              <a:rPr lang="mn-MN" sz="2400" b="1" i="1" dirty="0">
                <a:latin typeface="Times New Roman" panose="02020603050405020304" pitchFamily="18" charset="0"/>
                <a:cs typeface="Times New Roman" panose="02020603050405020304" pitchFamily="18" charset="0"/>
              </a:rPr>
              <a:t>“Жаргалын булаг” </a:t>
            </a:r>
            <a:r>
              <a:rPr lang="mn-MN" sz="2400" b="1" i="1" dirty="0" smtClean="0">
                <a:latin typeface="Times New Roman" panose="02020603050405020304" pitchFamily="18" charset="0"/>
                <a:cs typeface="Times New Roman" panose="02020603050405020304" pitchFamily="18" charset="0"/>
              </a:rPr>
              <a:t>жүжиг</a:t>
            </a:r>
          </a:p>
          <a:p>
            <a:r>
              <a:rPr lang="mn-MN" sz="2400" i="1" dirty="0">
                <a:latin typeface="Times New Roman" panose="02020603050405020304" pitchFamily="18" charset="0"/>
                <a:cs typeface="Times New Roman" panose="02020603050405020304" pitchFamily="18" charset="0"/>
              </a:rPr>
              <a:t>Т</a:t>
            </a:r>
            <a:r>
              <a:rPr lang="mn-MN" sz="2400" i="1" dirty="0" smtClean="0">
                <a:latin typeface="Times New Roman" panose="02020603050405020304" pitchFamily="18" charset="0"/>
                <a:cs typeface="Times New Roman" panose="02020603050405020304" pitchFamily="18" charset="0"/>
              </a:rPr>
              <a:t>омоохон </a:t>
            </a:r>
            <a:r>
              <a:rPr lang="mn-MN" sz="2400" i="1" dirty="0">
                <a:latin typeface="Times New Roman" panose="02020603050405020304" pitchFamily="18" charset="0"/>
                <a:cs typeface="Times New Roman" panose="02020603050405020304" pitchFamily="18" charset="0"/>
              </a:rPr>
              <a:t>хэмжээний шүлэглэсэн зохиол болох </a:t>
            </a:r>
            <a:r>
              <a:rPr lang="mn-MN" sz="2400" b="1" i="1" dirty="0">
                <a:latin typeface="Times New Roman" panose="02020603050405020304" pitchFamily="18" charset="0"/>
                <a:cs typeface="Times New Roman" panose="02020603050405020304" pitchFamily="18" charset="0"/>
              </a:rPr>
              <a:t>“Аргагүй амраг” </a:t>
            </a:r>
            <a:r>
              <a:rPr lang="mn-MN" sz="2400" b="1" i="1" dirty="0" smtClean="0">
                <a:latin typeface="Times New Roman" panose="02020603050405020304" pitchFamily="18" charset="0"/>
                <a:cs typeface="Times New Roman" panose="02020603050405020304" pitchFamily="18" charset="0"/>
              </a:rPr>
              <a:t>дуулалт жүжиг. </a:t>
            </a:r>
            <a:r>
              <a:rPr lang="mn-MN" sz="2400" b="1" dirty="0" smtClean="0">
                <a:latin typeface="Times New Roman" panose="02020603050405020304" pitchFamily="18" charset="0"/>
                <a:cs typeface="Times New Roman" panose="02020603050405020304" pitchFamily="18" charset="0"/>
              </a:rPr>
              <a:t>/Б.Мөнхдорж найруулагч/</a:t>
            </a:r>
            <a:endParaRPr lang="mn-MN" sz="2400" b="1"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5089970" y="2160589"/>
            <a:ext cx="4184034" cy="4004237"/>
          </a:xfrm>
        </p:spPr>
        <p:txBody>
          <a:bodyPr>
            <a:normAutofit lnSpcReduction="10000"/>
          </a:bodyPr>
          <a:lstStyle/>
          <a:p>
            <a:r>
              <a:rPr lang="mn-MN" sz="2400" b="1" i="1" dirty="0">
                <a:latin typeface="Times New Roman" panose="02020603050405020304" pitchFamily="18" charset="0"/>
                <a:cs typeface="Times New Roman" panose="02020603050405020304" pitchFamily="18" charset="0"/>
              </a:rPr>
              <a:t>“Үхэл хүлээх газар”, </a:t>
            </a:r>
          </a:p>
          <a:p>
            <a:r>
              <a:rPr lang="mn-MN" sz="2400" b="1" i="1" dirty="0">
                <a:latin typeface="Times New Roman" panose="02020603050405020304" pitchFamily="18" charset="0"/>
                <a:cs typeface="Times New Roman" panose="02020603050405020304" pitchFamily="18" charset="0"/>
              </a:rPr>
              <a:t>“Уулын хөх сүүдэр”, </a:t>
            </a:r>
          </a:p>
          <a:p>
            <a:r>
              <a:rPr lang="mn-MN" sz="2400" b="1" i="1" dirty="0">
                <a:latin typeface="Times New Roman" panose="02020603050405020304" pitchFamily="18" charset="0"/>
                <a:cs typeface="Times New Roman" panose="02020603050405020304" pitchFamily="18" charset="0"/>
              </a:rPr>
              <a:t>“Зүрхэнд шивнэсэн үг”, </a:t>
            </a:r>
          </a:p>
          <a:p>
            <a:r>
              <a:rPr lang="mn-MN" sz="2400" b="1" i="1" dirty="0">
                <a:latin typeface="Times New Roman" panose="02020603050405020304" pitchFamily="18" charset="0"/>
                <a:cs typeface="Times New Roman" panose="02020603050405020304" pitchFamily="18" charset="0"/>
              </a:rPr>
              <a:t>“Ноён солиот”, </a:t>
            </a:r>
          </a:p>
          <a:p>
            <a:r>
              <a:rPr lang="mn-MN" sz="2400" b="1" i="1" dirty="0">
                <a:latin typeface="Times New Roman" panose="02020603050405020304" pitchFamily="18" charset="0"/>
                <a:cs typeface="Times New Roman" panose="02020603050405020304" pitchFamily="18" charset="0"/>
              </a:rPr>
              <a:t>“Тайгын савдаг буюу уулын Төмөр”, </a:t>
            </a:r>
          </a:p>
          <a:p>
            <a:r>
              <a:rPr lang="mn-MN" sz="2400" b="1" i="1" dirty="0">
                <a:latin typeface="Times New Roman" panose="02020603050405020304" pitchFamily="18" charset="0"/>
                <a:cs typeface="Times New Roman" panose="02020603050405020304" pitchFamily="18" charset="0"/>
              </a:rPr>
              <a:t>“Босго тотго” зэрэг уран сайхны кино </a:t>
            </a:r>
          </a:p>
          <a:p>
            <a:r>
              <a:rPr lang="mn-MN" sz="2400" b="1" i="1" dirty="0">
                <a:latin typeface="Times New Roman" panose="02020603050405020304" pitchFamily="18" charset="0"/>
                <a:cs typeface="Times New Roman" panose="02020603050405020304" pitchFamily="18" charset="0"/>
              </a:rPr>
              <a:t>“Хөх тавилан”</a:t>
            </a:r>
          </a:p>
          <a:p>
            <a:endParaRPr lang="mn-MN" dirty="0"/>
          </a:p>
        </p:txBody>
      </p:sp>
    </p:spTree>
    <p:extLst>
      <p:ext uri="{BB962C8B-B14F-4D97-AF65-F5344CB8AC3E}">
        <p14:creationId xmlns:p14="http://schemas.microsoft.com/office/powerpoint/2010/main" val="3602919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6413" y="474345"/>
            <a:ext cx="9999406" cy="6001643"/>
          </a:xfrm>
          <a:prstGeom prst="rect">
            <a:avLst/>
          </a:prstGeom>
        </p:spPr>
        <p:txBody>
          <a:bodyPr wrap="square">
            <a:spAutoFit/>
          </a:bodyPr>
          <a:lstStyle/>
          <a:p>
            <a:pPr algn="just"/>
            <a:r>
              <a:rPr lang="mn-MN" sz="2400" dirty="0" smtClean="0">
                <a:latin typeface="Times New Roman" panose="02020603050405020304" pitchFamily="18" charset="0"/>
                <a:cs typeface="Times New Roman" panose="02020603050405020304" pitchFamily="18" charset="0"/>
              </a:rPr>
              <a:t>	“Теле жүжиг” гэдэг энэ төрөл </a:t>
            </a:r>
            <a:r>
              <a:rPr lang="mn-MN" sz="2400" dirty="0">
                <a:latin typeface="Times New Roman" panose="02020603050405020304" pitchFamily="18" charset="0"/>
                <a:cs typeface="Times New Roman" panose="02020603050405020304" pitchFamily="18" charset="0"/>
              </a:rPr>
              <a:t>их </a:t>
            </a:r>
            <a:r>
              <a:rPr lang="mn-MN" sz="2400" dirty="0" smtClean="0">
                <a:latin typeface="Times New Roman" panose="02020603050405020304" pitchFamily="18" charset="0"/>
                <a:cs typeface="Times New Roman" panose="02020603050405020304" pitchFamily="18" charset="0"/>
              </a:rPr>
              <a:t>өвөрмөц, </a:t>
            </a:r>
            <a:r>
              <a:rPr lang="mn-MN" sz="2400" dirty="0">
                <a:latin typeface="Times New Roman" panose="02020603050405020304" pitchFamily="18" charset="0"/>
                <a:cs typeface="Times New Roman" panose="02020603050405020304" pitchFamily="18" charset="0"/>
              </a:rPr>
              <a:t>сонирхолтой </a:t>
            </a:r>
            <a:r>
              <a:rPr lang="mn-MN" sz="2400" dirty="0" smtClean="0">
                <a:latin typeface="Times New Roman" panose="02020603050405020304" pitchFamily="18" charset="0"/>
                <a:cs typeface="Times New Roman" panose="02020603050405020304" pitchFamily="18" charset="0"/>
              </a:rPr>
              <a:t>болно</a:t>
            </a:r>
            <a:r>
              <a:rPr lang="mn-MN" sz="2400" dirty="0">
                <a:latin typeface="Times New Roman" panose="02020603050405020304" pitchFamily="18" charset="0"/>
                <a:cs typeface="Times New Roman" panose="02020603050405020304" pitchFamily="18" charset="0"/>
              </a:rPr>
              <a:t>. 	</a:t>
            </a:r>
            <a:r>
              <a:rPr lang="mn-MN" sz="2400" dirty="0" smtClean="0">
                <a:latin typeface="Times New Roman" panose="02020603050405020304" pitchFamily="18" charset="0"/>
                <a:cs typeface="Times New Roman" panose="02020603050405020304" pitchFamily="18" charset="0"/>
              </a:rPr>
              <a:t>“Теле </a:t>
            </a:r>
            <a:r>
              <a:rPr lang="mn-MN" sz="2400" dirty="0">
                <a:latin typeface="Times New Roman" panose="02020603050405020304" pitchFamily="18" charset="0"/>
                <a:cs typeface="Times New Roman" panose="02020603050405020304" pitchFamily="18" charset="0"/>
              </a:rPr>
              <a:t>жүжиг хэмээх дэлгэцийн бүтээл нь </a:t>
            </a:r>
            <a:r>
              <a:rPr lang="mn-MN" sz="2400" b="1" i="1" dirty="0" smtClean="0">
                <a:latin typeface="Times New Roman" panose="02020603050405020304" pitchFamily="18" charset="0"/>
                <a:cs typeface="Times New Roman" panose="02020603050405020304" pitchFamily="18" charset="0"/>
              </a:rPr>
              <a:t>нэгдүгээрт:</a:t>
            </a:r>
            <a:r>
              <a:rPr lang="mn-MN" sz="2400" dirty="0" smtClean="0">
                <a:latin typeface="Times New Roman" panose="02020603050405020304" pitchFamily="18" charset="0"/>
                <a:cs typeface="Times New Roman" panose="02020603050405020304" pitchFamily="18" charset="0"/>
              </a:rPr>
              <a:t> зохиолын </a:t>
            </a:r>
            <a:r>
              <a:rPr lang="mn-MN" sz="2400" dirty="0">
                <a:latin typeface="Times New Roman" panose="02020603050405020304" pitchFamily="18" charset="0"/>
                <a:cs typeface="Times New Roman" panose="02020603050405020304" pitchFamily="18" charset="0"/>
              </a:rPr>
              <a:t>анхны бичвэр хувь уран бүтээлчийнх </a:t>
            </a:r>
            <a:r>
              <a:rPr lang="mn-MN" sz="2400" dirty="0" smtClean="0">
                <a:latin typeface="Times New Roman" panose="02020603050405020304" pitchFamily="18" charset="0"/>
                <a:cs typeface="Times New Roman" panose="02020603050405020304" pitchFamily="18" charset="0"/>
              </a:rPr>
              <a:t>байдаг, </a:t>
            </a:r>
            <a:r>
              <a:rPr lang="mn-MN" sz="2400" b="1" i="1" dirty="0" smtClean="0">
                <a:latin typeface="Times New Roman" panose="02020603050405020304" pitchFamily="18" charset="0"/>
                <a:cs typeface="Times New Roman" panose="02020603050405020304" pitchFamily="18" charset="0"/>
              </a:rPr>
              <a:t>хоёрдугаарт:</a:t>
            </a:r>
            <a:r>
              <a:rPr lang="mn-MN" sz="2400" dirty="0" smtClean="0">
                <a:latin typeface="Times New Roman" panose="02020603050405020304" pitchFamily="18" charset="0"/>
                <a:cs typeface="Times New Roman" panose="02020603050405020304" pitchFamily="18" charset="0"/>
              </a:rPr>
              <a:t> радио</a:t>
            </a:r>
            <a:r>
              <a:rPr lang="mn-MN" sz="2400" dirty="0">
                <a:latin typeface="Times New Roman" panose="02020603050405020304" pitchFamily="18" charset="0"/>
                <a:cs typeface="Times New Roman" panose="02020603050405020304" pitchFamily="18" charset="0"/>
              </a:rPr>
              <a:t>, телевиз зэрэг бүхэл бүтэн уран бүтээлийн </a:t>
            </a:r>
            <a:r>
              <a:rPr lang="mn-MN" sz="2400" dirty="0" smtClean="0">
                <a:latin typeface="Times New Roman" panose="02020603050405020304" pitchFamily="18" charset="0"/>
                <a:cs typeface="Times New Roman" panose="02020603050405020304" pitchFamily="18" charset="0"/>
              </a:rPr>
              <a:t>баг </a:t>
            </a:r>
            <a:r>
              <a:rPr lang="mn-MN" sz="2400" dirty="0">
                <a:latin typeface="Times New Roman" panose="02020603050405020304" pitchFamily="18" charset="0"/>
                <a:cs typeface="Times New Roman" panose="02020603050405020304" pitchFamily="18" charset="0"/>
              </a:rPr>
              <a:t>хамтарч ажилладаг /сэтгүүл зүй, нийтлэл нэвтрүүлгийн/ онцлогтой уран </a:t>
            </a:r>
            <a:r>
              <a:rPr lang="mn-MN" sz="2400" dirty="0" smtClean="0">
                <a:latin typeface="Times New Roman" panose="02020603050405020304" pitchFamily="18" charset="0"/>
                <a:cs typeface="Times New Roman" panose="02020603050405020304" pitchFamily="18" charset="0"/>
              </a:rPr>
              <a:t>бүтээл, </a:t>
            </a:r>
            <a:r>
              <a:rPr lang="mn-MN" sz="2400" b="1" i="1" dirty="0" smtClean="0">
                <a:latin typeface="Times New Roman" panose="02020603050405020304" pitchFamily="18" charset="0"/>
                <a:cs typeface="Times New Roman" panose="02020603050405020304" pitchFamily="18" charset="0"/>
              </a:rPr>
              <a:t>гуравдугаарт: </a:t>
            </a:r>
            <a:r>
              <a:rPr lang="mn-MN" sz="2400" dirty="0" smtClean="0">
                <a:latin typeface="Times New Roman" panose="02020603050405020304" pitchFamily="18" charset="0"/>
                <a:cs typeface="Times New Roman" panose="02020603050405020304" pitchFamily="18" charset="0"/>
              </a:rPr>
              <a:t>үзэгч</a:t>
            </a:r>
            <a:r>
              <a:rPr lang="mn-MN" sz="2400" dirty="0">
                <a:latin typeface="Times New Roman" panose="02020603050405020304" pitchFamily="18" charset="0"/>
                <a:cs typeface="Times New Roman" panose="02020603050405020304" pitchFamily="18" charset="0"/>
              </a:rPr>
              <a:t>, сонсогчдын хүртээл болгохын тулд урлагийн багийнхан найруулагч, туслах найруулагч, жүжигчид, дууны </a:t>
            </a:r>
            <a:r>
              <a:rPr lang="mn-MN" sz="2400" dirty="0" smtClean="0">
                <a:latin typeface="Times New Roman" panose="02020603050405020304" pitchFamily="18" charset="0"/>
                <a:cs typeface="Times New Roman" panose="02020603050405020304" pitchFamily="18" charset="0"/>
              </a:rPr>
              <a:t>ангийнхан, дуу </a:t>
            </a:r>
            <a:r>
              <a:rPr lang="mn-MN" sz="2400" dirty="0">
                <a:latin typeface="Times New Roman" panose="02020603050405020304" pitchFamily="18" charset="0"/>
                <a:cs typeface="Times New Roman" panose="02020603050405020304" pitchFamily="18" charset="0"/>
              </a:rPr>
              <a:t>оруулсан уран бүтээлчид, </a:t>
            </a:r>
            <a:r>
              <a:rPr lang="mn-MN" sz="2400" dirty="0" smtClean="0">
                <a:latin typeface="Times New Roman" panose="02020603050405020304" pitchFamily="18" charset="0"/>
                <a:cs typeface="Times New Roman" panose="02020603050405020304" pitchFamily="18" charset="0"/>
              </a:rPr>
              <a:t>тайзны, павильоны </a:t>
            </a:r>
            <a:r>
              <a:rPr lang="mn-MN" sz="2400" dirty="0">
                <a:latin typeface="Times New Roman" panose="02020603050405020304" pitchFamily="18" charset="0"/>
                <a:cs typeface="Times New Roman" panose="02020603050405020304" pitchFamily="18" charset="0"/>
              </a:rPr>
              <a:t>зохиомж </a:t>
            </a:r>
            <a:r>
              <a:rPr lang="mn-MN" sz="2400" dirty="0" smtClean="0">
                <a:latin typeface="Times New Roman" panose="02020603050405020304" pitchFamily="18" charset="0"/>
                <a:cs typeface="Times New Roman" panose="02020603050405020304" pitchFamily="18" charset="0"/>
              </a:rPr>
              <a:t>/тусгай </a:t>
            </a:r>
            <a:r>
              <a:rPr lang="mn-MN" sz="2400" dirty="0">
                <a:latin typeface="Times New Roman" panose="02020603050405020304" pitchFamily="18" charset="0"/>
                <a:cs typeface="Times New Roman" panose="02020603050405020304" pitchFamily="18" charset="0"/>
              </a:rPr>
              <a:t>зассан зураг авах </a:t>
            </a:r>
            <a:r>
              <a:rPr lang="mn-MN" sz="2400" dirty="0" err="1">
                <a:latin typeface="Times New Roman" panose="02020603050405020304" pitchFamily="18" charset="0"/>
                <a:cs typeface="Times New Roman" panose="02020603050405020304" pitchFamily="18" charset="0"/>
              </a:rPr>
              <a:t>обьект</a:t>
            </a:r>
            <a:r>
              <a:rPr lang="mn-MN" sz="2400" dirty="0">
                <a:latin typeface="Times New Roman" panose="02020603050405020304" pitchFamily="18" charset="0"/>
                <a:cs typeface="Times New Roman" panose="02020603050405020304" pitchFamily="18" charset="0"/>
              </a:rPr>
              <a:t> </a:t>
            </a:r>
            <a:r>
              <a:rPr lang="mn-MN" sz="2400" dirty="0" smtClean="0">
                <a:latin typeface="Times New Roman" panose="02020603050405020304" pitchFamily="18" charset="0"/>
                <a:cs typeface="Times New Roman" panose="02020603050405020304" pitchFamily="18" charset="0"/>
              </a:rPr>
              <a:t>бүхий/, </a:t>
            </a:r>
            <a:r>
              <a:rPr lang="mn-MN" sz="2400" dirty="0">
                <a:latin typeface="Times New Roman" panose="02020603050405020304" pitchFamily="18" charset="0"/>
                <a:cs typeface="Times New Roman" panose="02020603050405020304" pitchFamily="18" charset="0"/>
              </a:rPr>
              <a:t>зургийн баг, тайзны гэрэлтүүлэг, </a:t>
            </a:r>
            <a:r>
              <a:rPr lang="mn-MN" sz="2400" dirty="0" smtClean="0">
                <a:latin typeface="Times New Roman" panose="02020603050405020304" pitchFamily="18" charset="0"/>
                <a:cs typeface="Times New Roman" panose="02020603050405020304" pitchFamily="18" charset="0"/>
              </a:rPr>
              <a:t>хөгжим, дууны уран бүтээлчид</a:t>
            </a:r>
            <a:r>
              <a:rPr lang="mn-MN" sz="2400" dirty="0">
                <a:latin typeface="Times New Roman" panose="02020603050405020304" pitchFamily="18" charset="0"/>
                <a:cs typeface="Times New Roman" panose="02020603050405020304" pitchFamily="18" charset="0"/>
              </a:rPr>
              <a:t>, дуучид, хөгжимчид /тухайн бүтээлийн аялгуу/-</a:t>
            </a:r>
            <a:r>
              <a:rPr lang="mn-MN" sz="2400" dirty="0" err="1">
                <a:latin typeface="Times New Roman" panose="02020603050405020304" pitchFamily="18" charset="0"/>
                <a:cs typeface="Times New Roman" panose="02020603050405020304" pitchFamily="18" charset="0"/>
              </a:rPr>
              <a:t>наас</a:t>
            </a:r>
            <a:r>
              <a:rPr lang="mn-MN" sz="2400" dirty="0">
                <a:latin typeface="Times New Roman" panose="02020603050405020304" pitchFamily="18" charset="0"/>
                <a:cs typeface="Times New Roman" panose="02020603050405020304" pitchFamily="18" charset="0"/>
              </a:rPr>
              <a:t> гадна жүжгийн үйл явдалд эсвэл жүжгийн гол баатруудад, </a:t>
            </a:r>
            <a:r>
              <a:rPr lang="mn-MN" sz="2400" dirty="0" smtClean="0">
                <a:latin typeface="Times New Roman" panose="02020603050405020304" pitchFamily="18" charset="0"/>
                <a:cs typeface="Times New Roman" panose="02020603050405020304" pitchFamily="18" charset="0"/>
              </a:rPr>
              <a:t>бүр дүрд </a:t>
            </a:r>
            <a:r>
              <a:rPr lang="mn-MN" sz="2400" dirty="0">
                <a:latin typeface="Times New Roman" panose="02020603050405020304" pitchFamily="18" charset="0"/>
                <a:cs typeface="Times New Roman" panose="02020603050405020304" pitchFamily="18" charset="0"/>
              </a:rPr>
              <a:t>зориулсан дуутай бол, хувцас өмсгөл, чимэг зүүлт, оёдол мужааны </a:t>
            </a:r>
            <a:r>
              <a:rPr lang="mn-MN" sz="2400" dirty="0" smtClean="0">
                <a:latin typeface="Times New Roman" panose="02020603050405020304" pitchFamily="18" charset="0"/>
                <a:cs typeface="Times New Roman" panose="02020603050405020304" pitchFamily="18" charset="0"/>
              </a:rPr>
              <a:t>урлан </a:t>
            </a:r>
            <a:r>
              <a:rPr lang="mn-MN" sz="2400" dirty="0">
                <a:latin typeface="Times New Roman" panose="02020603050405020304" pitchFamily="18" charset="0"/>
                <a:cs typeface="Times New Roman" panose="02020603050405020304" pitchFamily="18" charset="0"/>
              </a:rPr>
              <a:t>гэх зэргээр бүхэл бүтэн тайз, дэлгэцийн урлагийн бүтээлийг дэглэж, боловсруулж, тавихад шаардлагатай </a:t>
            </a:r>
            <a:r>
              <a:rPr lang="mn-MN" sz="2400" dirty="0" smtClean="0">
                <a:latin typeface="Times New Roman" panose="02020603050405020304" pitchFamily="18" charset="0"/>
                <a:cs typeface="Times New Roman" panose="02020603050405020304" pitchFamily="18" charset="0"/>
              </a:rPr>
              <a:t>мэргэжлийн баг ажиллаж, хувь </a:t>
            </a:r>
            <a:r>
              <a:rPr lang="mn-MN" sz="2400" dirty="0">
                <a:latin typeface="Times New Roman" panose="02020603050405020304" pitchFamily="18" charset="0"/>
                <a:cs typeface="Times New Roman" panose="02020603050405020304" pitchFamily="18" charset="0"/>
              </a:rPr>
              <a:t>зохиолчийн зохиол, хамтарсан багийн уран бүтээл болж </a:t>
            </a:r>
            <a:r>
              <a:rPr lang="mn-MN" sz="2400" dirty="0" smtClean="0">
                <a:latin typeface="Times New Roman" panose="02020603050405020304" pitchFamily="18" charset="0"/>
                <a:cs typeface="Times New Roman" panose="02020603050405020304" pitchFamily="18" charset="0"/>
              </a:rPr>
              <a:t>сая </a:t>
            </a:r>
            <a:r>
              <a:rPr lang="mn-MN" sz="2400" dirty="0">
                <a:latin typeface="Times New Roman" panose="02020603050405020304" pitchFamily="18" charset="0"/>
                <a:cs typeface="Times New Roman" panose="02020603050405020304" pitchFamily="18" charset="0"/>
              </a:rPr>
              <a:t>үзэгч, сонсогчдын хүртээл болдог байна. </a:t>
            </a:r>
          </a:p>
        </p:txBody>
      </p:sp>
    </p:spTree>
    <p:extLst>
      <p:ext uri="{BB962C8B-B14F-4D97-AF65-F5344CB8AC3E}">
        <p14:creationId xmlns:p14="http://schemas.microsoft.com/office/powerpoint/2010/main" val="3188929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98206"/>
            <a:ext cx="8596668" cy="825910"/>
          </a:xfrm>
        </p:spPr>
        <p:txBody>
          <a:bodyPr>
            <a:noAutofit/>
          </a:bodyPr>
          <a:lstStyle/>
          <a:p>
            <a:pPr algn="ctr"/>
            <a:r>
              <a:rPr lang="mn-MN" sz="2400" dirty="0" smtClean="0">
                <a:latin typeface="Times New Roman" panose="02020603050405020304" pitchFamily="18" charset="0"/>
                <a:cs typeface="Times New Roman" panose="02020603050405020304" pitchFamily="18" charset="0"/>
              </a:rPr>
              <a:t>“Теле </a:t>
            </a:r>
            <a:r>
              <a:rPr lang="mn-MN" sz="2400" dirty="0">
                <a:latin typeface="Times New Roman" panose="02020603050405020304" pitchFamily="18" charset="0"/>
                <a:cs typeface="Times New Roman" panose="02020603050405020304" pitchFamily="18" charset="0"/>
              </a:rPr>
              <a:t>жүжиг”/Т</a:t>
            </a:r>
            <a:r>
              <a:rPr lang="en-AU" sz="2400" dirty="0" err="1">
                <a:latin typeface="Times New Roman" panose="02020603050405020304" pitchFamily="18" charset="0"/>
                <a:cs typeface="Times New Roman" panose="02020603050405020304" pitchFamily="18" charset="0"/>
              </a:rPr>
              <a:t>eleplge</a:t>
            </a:r>
            <a:r>
              <a:rPr lang="en-AU" sz="2400" dirty="0">
                <a:latin typeface="Times New Roman" panose="02020603050405020304" pitchFamily="18" charset="0"/>
                <a:cs typeface="Times New Roman" panose="02020603050405020304" pitchFamily="18" charset="0"/>
              </a:rPr>
              <a:t> – </a:t>
            </a:r>
            <a:r>
              <a:rPr lang="mn-MN" sz="2400" dirty="0" err="1">
                <a:latin typeface="Times New Roman" panose="02020603050405020304" pitchFamily="18" charset="0"/>
                <a:cs typeface="Times New Roman" panose="02020603050405020304" pitchFamily="18" charset="0"/>
              </a:rPr>
              <a:t>Телевизионная</a:t>
            </a:r>
            <a:r>
              <a:rPr lang="mn-MN" sz="2400" dirty="0">
                <a:latin typeface="Times New Roman" panose="02020603050405020304" pitchFamily="18" charset="0"/>
                <a:cs typeface="Times New Roman" panose="02020603050405020304" pitchFamily="18" charset="0"/>
              </a:rPr>
              <a:t> </a:t>
            </a:r>
            <a:r>
              <a:rPr lang="mn-MN" sz="2400" dirty="0" err="1">
                <a:latin typeface="Times New Roman" panose="02020603050405020304" pitchFamily="18" charset="0"/>
                <a:cs typeface="Times New Roman" panose="02020603050405020304" pitchFamily="18" charset="0"/>
              </a:rPr>
              <a:t>пьеса</a:t>
            </a:r>
            <a:r>
              <a:rPr lang="mn-MN" sz="2400" dirty="0">
                <a:latin typeface="Times New Roman" panose="02020603050405020304" pitchFamily="18" charset="0"/>
                <a:cs typeface="Times New Roman" panose="02020603050405020304" pitchFamily="18" charset="0"/>
              </a:rPr>
              <a:t>/-</a:t>
            </a:r>
            <a:r>
              <a:rPr lang="mn-MN" sz="2400" dirty="0" smtClean="0">
                <a:latin typeface="Times New Roman" panose="02020603050405020304" pitchFamily="18" charset="0"/>
                <a:cs typeface="Times New Roman" panose="02020603050405020304" pitchFamily="18" charset="0"/>
              </a:rPr>
              <a:t>ийн тухай судлаачид</a:t>
            </a:r>
            <a:endParaRPr lang="mn-MN"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677334" y="1224116"/>
            <a:ext cx="4184035" cy="4817245"/>
          </a:xfrm>
        </p:spPr>
        <p:txBody>
          <a:bodyPr>
            <a:normAutofit/>
          </a:bodyPr>
          <a:lstStyle/>
          <a:p>
            <a:pPr algn="just"/>
            <a:r>
              <a:rPr lang="mn-MN" sz="2000" dirty="0">
                <a:latin typeface="Times New Roman" panose="02020603050405020304" pitchFamily="18" charset="0"/>
                <a:cs typeface="Times New Roman" panose="02020603050405020304" pitchFamily="18" charset="0"/>
              </a:rPr>
              <a:t>Оросын телевиз судлаач </a:t>
            </a:r>
            <a:r>
              <a:rPr lang="mn-MN" sz="2000" dirty="0" smtClean="0">
                <a:latin typeface="Times New Roman" panose="02020603050405020304" pitchFamily="18" charset="0"/>
                <a:cs typeface="Times New Roman" panose="02020603050405020304" pitchFamily="18" charset="0"/>
              </a:rPr>
              <a:t>В.</a:t>
            </a:r>
            <a:r>
              <a:rPr lang="mn-MN" sz="2000" dirty="0" err="1" smtClean="0">
                <a:latin typeface="Times New Roman" panose="02020603050405020304" pitchFamily="18" charset="0"/>
                <a:cs typeface="Times New Roman" panose="02020603050405020304" pitchFamily="18" charset="0"/>
              </a:rPr>
              <a:t>Михайлкович</a:t>
            </a:r>
            <a:r>
              <a:rPr lang="mn-MN" sz="2000" dirty="0" smtClean="0">
                <a:latin typeface="Times New Roman" panose="02020603050405020304" pitchFamily="18" charset="0"/>
                <a:cs typeface="Times New Roman" panose="02020603050405020304" pitchFamily="18" charset="0"/>
              </a:rPr>
              <a:t>:”... Теле жүжгийн </a:t>
            </a:r>
            <a:r>
              <a:rPr lang="mn-MN" sz="2000" dirty="0">
                <a:latin typeface="Times New Roman" panose="02020603050405020304" pitchFamily="18" charset="0"/>
                <a:cs typeface="Times New Roman" panose="02020603050405020304" pitchFamily="18" charset="0"/>
              </a:rPr>
              <a:t>нэг онцлог нь чимэг хөгжим, гол дүрийн юм уу зохиогчийн </a:t>
            </a:r>
            <a:r>
              <a:rPr lang="mn-MN" sz="2000" dirty="0" err="1">
                <a:latin typeface="Times New Roman" panose="02020603050405020304" pitchFamily="18" charset="0"/>
                <a:cs typeface="Times New Roman" panose="02020603050405020304" pitchFamily="18" charset="0"/>
              </a:rPr>
              <a:t>монолог</a:t>
            </a:r>
            <a:r>
              <a:rPr lang="mn-MN" sz="2000" dirty="0">
                <a:latin typeface="Times New Roman" panose="02020603050405020304" pitchFamily="18" charset="0"/>
                <a:cs typeface="Times New Roman" panose="02020603050405020304" pitchFamily="18" charset="0"/>
              </a:rPr>
              <a:t> хөгжим, </a:t>
            </a:r>
            <a:r>
              <a:rPr lang="mn-MN" sz="2000" dirty="0" err="1">
                <a:latin typeface="Times New Roman" panose="02020603050405020304" pitchFamily="18" charset="0"/>
                <a:cs typeface="Times New Roman" panose="02020603050405020304" pitchFamily="18" charset="0"/>
              </a:rPr>
              <a:t>драматургийн</a:t>
            </a:r>
            <a:r>
              <a:rPr lang="mn-MN" sz="2000" dirty="0">
                <a:latin typeface="Times New Roman" panose="02020603050405020304" pitchFamily="18" charset="0"/>
                <a:cs typeface="Times New Roman" panose="02020603050405020304" pitchFamily="18" charset="0"/>
              </a:rPr>
              <a:t> </a:t>
            </a:r>
            <a:r>
              <a:rPr lang="mn-MN" sz="2000" dirty="0" smtClean="0">
                <a:latin typeface="Times New Roman" panose="02020603050405020304" pitchFamily="18" charset="0"/>
                <a:cs typeface="Times New Roman" panose="02020603050405020304" pitchFamily="18" charset="0"/>
              </a:rPr>
              <a:t>аялгуу, </a:t>
            </a:r>
            <a:r>
              <a:rPr lang="mn-MN" sz="2000" dirty="0">
                <a:latin typeface="Times New Roman" panose="02020603050405020304" pitchFamily="18" charset="0"/>
                <a:cs typeface="Times New Roman" panose="02020603050405020304" pitchFamily="18" charset="0"/>
              </a:rPr>
              <a:t>найруулагчийн хөгжим зэргийг хэрхэн ашигласнаар </a:t>
            </a:r>
            <a:r>
              <a:rPr lang="mn-MN" sz="2000" dirty="0" smtClean="0">
                <a:latin typeface="Times New Roman" panose="02020603050405020304" pitchFamily="18" charset="0"/>
                <a:cs typeface="Times New Roman" panose="02020603050405020304" pitchFamily="18" charset="0"/>
              </a:rPr>
              <a:t>“жүжгийн сүнс” </a:t>
            </a:r>
            <a:r>
              <a:rPr lang="mn-MN" sz="2000" dirty="0">
                <a:latin typeface="Times New Roman" panose="02020603050405020304" pitchFamily="18" charset="0"/>
                <a:cs typeface="Times New Roman" panose="02020603050405020304" pitchFamily="18" charset="0"/>
              </a:rPr>
              <a:t>амьдрах эсэх нь шалтгаална..,”  гэсэн </a:t>
            </a:r>
            <a:r>
              <a:rPr lang="mn-MN" sz="2000" dirty="0" smtClean="0">
                <a:latin typeface="Times New Roman" panose="02020603050405020304" pitchFamily="18" charset="0"/>
                <a:cs typeface="Times New Roman" panose="02020603050405020304" pitchFamily="18" charset="0"/>
              </a:rPr>
              <a:t>байдаг.  Чухам </a:t>
            </a:r>
            <a:r>
              <a:rPr lang="mn-MN" sz="2000" dirty="0">
                <a:latin typeface="Times New Roman" panose="02020603050405020304" pitchFamily="18" charset="0"/>
                <a:cs typeface="Times New Roman" panose="02020603050405020304" pitchFamily="18" charset="0"/>
              </a:rPr>
              <a:t>“Эцсийн тушаал” жүжгийн </a:t>
            </a:r>
            <a:r>
              <a:rPr lang="mn-MN" sz="2000" dirty="0" smtClean="0">
                <a:latin typeface="Times New Roman" panose="02020603050405020304" pitchFamily="18" charset="0"/>
                <a:cs typeface="Times New Roman" panose="02020603050405020304" pitchFamily="18" charset="0"/>
              </a:rPr>
              <a:t>агуулга, хэлбэр хөгжим</a:t>
            </a:r>
            <a:r>
              <a:rPr lang="mn-MN" sz="2000" dirty="0">
                <a:latin typeface="Times New Roman" panose="02020603050405020304" pitchFamily="18" charset="0"/>
                <a:cs typeface="Times New Roman" panose="02020603050405020304" pitchFamily="18" charset="0"/>
              </a:rPr>
              <a:t>, аялгуу, </a:t>
            </a:r>
            <a:r>
              <a:rPr lang="mn-MN" sz="2000" dirty="0" smtClean="0">
                <a:latin typeface="Times New Roman" panose="02020603050405020304" pitchFamily="18" charset="0"/>
                <a:cs typeface="Times New Roman" panose="02020603050405020304" pitchFamily="18" charset="0"/>
              </a:rPr>
              <a:t>өчил аяз </a:t>
            </a:r>
            <a:r>
              <a:rPr lang="mn-MN" sz="2000" dirty="0">
                <a:latin typeface="Times New Roman" panose="02020603050405020304" pitchFamily="18" charset="0"/>
                <a:cs typeface="Times New Roman" panose="02020603050405020304" pitchFamily="18" charset="0"/>
              </a:rPr>
              <a:t>зэрэгт туйлын </a:t>
            </a:r>
            <a:r>
              <a:rPr lang="mn-MN" sz="2000" dirty="0" smtClean="0">
                <a:latin typeface="Times New Roman" panose="02020603050405020304" pitchFamily="18" charset="0"/>
                <a:cs typeface="Times New Roman" panose="02020603050405020304" pitchFamily="18" charset="0"/>
              </a:rPr>
              <a:t>төгс тохирч байдаг.</a:t>
            </a:r>
            <a:endParaRPr lang="mn-MN" sz="20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5089969" y="1224117"/>
            <a:ext cx="5101165" cy="4817246"/>
          </a:xfrm>
        </p:spPr>
        <p:txBody>
          <a:bodyPr>
            <a:noAutofit/>
          </a:bodyPr>
          <a:lstStyle/>
          <a:p>
            <a:pPr algn="just"/>
            <a:r>
              <a:rPr lang="mn-MN" sz="2000" dirty="0" smtClean="0">
                <a:latin typeface="Times New Roman" panose="02020603050405020304" pitchFamily="18" charset="0"/>
                <a:cs typeface="Times New Roman" panose="02020603050405020304" pitchFamily="18" charset="0"/>
              </a:rPr>
              <a:t>Судлаач </a:t>
            </a:r>
            <a:r>
              <a:rPr lang="mn-MN" sz="2000" dirty="0">
                <a:latin typeface="Times New Roman" panose="02020603050405020304" pitchFamily="18" charset="0"/>
                <a:cs typeface="Times New Roman" panose="02020603050405020304" pitchFamily="18" charset="0"/>
              </a:rPr>
              <a:t>Д. Галбаатар: “Орчин үеийн философи, уран зохиолын онолд хүний бодол санаа, ухамсар нь “теле шинж чанартай”-тай /алсын зайнаас </a:t>
            </a:r>
            <a:r>
              <a:rPr lang="mn-MN" sz="2000" dirty="0" smtClean="0">
                <a:latin typeface="Times New Roman" panose="02020603050405020304" pitchFamily="18" charset="0"/>
                <a:cs typeface="Times New Roman" panose="02020603050405020304" pitchFamily="18" charset="0"/>
              </a:rPr>
              <a:t>бодит байдлаараа </a:t>
            </a:r>
            <a:r>
              <a:rPr lang="mn-MN" sz="2000" dirty="0">
                <a:latin typeface="Times New Roman" panose="02020603050405020304" pitchFamily="18" charset="0"/>
                <a:cs typeface="Times New Roman" panose="02020603050405020304" pitchFamily="18" charset="0"/>
              </a:rPr>
              <a:t>дамжих, харилцахгүйгээр ойлголцох, мэдрэх, холбогдох г.м/ гэж үзээд уран зохиол </a:t>
            </a:r>
            <a:r>
              <a:rPr lang="mn-MN" sz="2000" dirty="0" smtClean="0">
                <a:latin typeface="Times New Roman" panose="02020603050405020304" pitchFamily="18" charset="0"/>
                <a:cs typeface="Times New Roman" panose="02020603050405020304" pitchFamily="18" charset="0"/>
              </a:rPr>
              <a:t>дах </a:t>
            </a:r>
            <a:r>
              <a:rPr lang="mn-MN" sz="2000" dirty="0">
                <a:latin typeface="Times New Roman" panose="02020603050405020304" pitchFamily="18" charset="0"/>
                <a:cs typeface="Times New Roman" panose="02020603050405020304" pitchFamily="18" charset="0"/>
              </a:rPr>
              <a:t>уран сайхны дүрийн онцлог, “гадаад”, ”дотоод” шигж, ухамсрын шилжилтүүд ба ухамсаргүйн харилцан хамаарал, алсын зайнаас бодол санаа бодтой дамжих, тэдгээрийн нөлөө, шинжийг /</a:t>
            </a:r>
            <a:r>
              <a:rPr lang="mn-MN" sz="2000" dirty="0" smtClean="0">
                <a:latin typeface="Times New Roman" panose="02020603050405020304" pitchFamily="18" charset="0"/>
                <a:cs typeface="Times New Roman" panose="02020603050405020304" pitchFamily="18" charset="0"/>
              </a:rPr>
              <a:t>тухайлбал: бэлгийн </a:t>
            </a:r>
            <a:r>
              <a:rPr lang="mn-MN" sz="2000" dirty="0">
                <a:latin typeface="Times New Roman" panose="02020603050405020304" pitchFamily="18" charset="0"/>
                <a:cs typeface="Times New Roman" panose="02020603050405020304" pitchFamily="18" charset="0"/>
              </a:rPr>
              <a:t>харилцаа, хуялын агшин, үүтгэл, хайр дурлалын таталцал, түлхэлцэл тэдгээрийн </a:t>
            </a:r>
            <a:r>
              <a:rPr lang="mn-MN" sz="2000" dirty="0" err="1">
                <a:latin typeface="Times New Roman" panose="02020603050405020304" pitchFamily="18" charset="0"/>
                <a:cs typeface="Times New Roman" panose="02020603050405020304" pitchFamily="18" charset="0"/>
              </a:rPr>
              <a:t>феномен</a:t>
            </a:r>
            <a:r>
              <a:rPr lang="mn-MN" sz="2000" dirty="0">
                <a:latin typeface="Times New Roman" panose="02020603050405020304" pitchFamily="18" charset="0"/>
                <a:cs typeface="Times New Roman" panose="02020603050405020304" pitchFamily="18" charset="0"/>
              </a:rPr>
              <a:t> шинж, нийгмийн ба хувь хүний харилцааны эмзэг асуудал г.м/ </a:t>
            </a:r>
            <a:r>
              <a:rPr lang="mn-MN" sz="2000" dirty="0" smtClean="0">
                <a:latin typeface="Times New Roman" panose="02020603050405020304" pitchFamily="18" charset="0"/>
                <a:cs typeface="Times New Roman" panose="02020603050405020304" pitchFamily="18" charset="0"/>
              </a:rPr>
              <a:t>тайлбарлах</a:t>
            </a:r>
            <a:endParaRPr lang="mn-M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247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88258"/>
          </a:xfrm>
        </p:spPr>
        <p:txBody>
          <a:bodyPr>
            <a:normAutofit/>
          </a:bodyPr>
          <a:lstStyle/>
          <a:p>
            <a:pPr algn="ctr"/>
            <a:r>
              <a:rPr lang="mn-MN" sz="3200" dirty="0" smtClean="0"/>
              <a:t>“Эцсийн тушаал” теле жүжиг /1991/</a:t>
            </a:r>
            <a:endParaRPr lang="mn-MN" sz="3200" dirty="0"/>
          </a:p>
        </p:txBody>
      </p:sp>
      <p:pic>
        <p:nvPicPr>
          <p:cNvPr id="4" name="Content Placeholder 3"/>
          <p:cNvPicPr>
            <a:picLocks noGrp="1" noChangeAspect="1"/>
          </p:cNvPicPr>
          <p:nvPr>
            <p:ph idx="1"/>
          </p:nvPr>
        </p:nvPicPr>
        <p:blipFill>
          <a:blip r:embed="rId2"/>
          <a:stretch>
            <a:fillRect/>
          </a:stretch>
        </p:blipFill>
        <p:spPr>
          <a:xfrm rot="20211891">
            <a:off x="-569748" y="1867374"/>
            <a:ext cx="4765956" cy="4102712"/>
          </a:xfrm>
          <a:prstGeom prst="rect">
            <a:avLst/>
          </a:prstGeom>
        </p:spPr>
      </p:pic>
      <p:pic>
        <p:nvPicPr>
          <p:cNvPr id="5" name="Picture 4"/>
          <p:cNvPicPr>
            <a:picLocks noChangeAspect="1"/>
          </p:cNvPicPr>
          <p:nvPr/>
        </p:nvPicPr>
        <p:blipFill>
          <a:blip r:embed="rId3"/>
          <a:stretch>
            <a:fillRect/>
          </a:stretch>
        </p:blipFill>
        <p:spPr>
          <a:xfrm rot="20132890">
            <a:off x="7867746" y="439894"/>
            <a:ext cx="5011715" cy="4365219"/>
          </a:xfrm>
          <a:prstGeom prst="rect">
            <a:avLst/>
          </a:prstGeom>
        </p:spPr>
      </p:pic>
      <p:pic>
        <p:nvPicPr>
          <p:cNvPr id="6" name="Picture 5"/>
          <p:cNvPicPr>
            <a:picLocks noChangeAspect="1"/>
          </p:cNvPicPr>
          <p:nvPr/>
        </p:nvPicPr>
        <p:blipFill>
          <a:blip r:embed="rId4"/>
          <a:stretch>
            <a:fillRect/>
          </a:stretch>
        </p:blipFill>
        <p:spPr>
          <a:xfrm>
            <a:off x="4232787" y="2027903"/>
            <a:ext cx="3937819" cy="4092678"/>
          </a:xfrm>
          <a:prstGeom prst="rect">
            <a:avLst/>
          </a:prstGeom>
        </p:spPr>
      </p:pic>
    </p:spTree>
    <p:extLst>
      <p:ext uri="{BB962C8B-B14F-4D97-AF65-F5344CB8AC3E}">
        <p14:creationId xmlns:p14="http://schemas.microsoft.com/office/powerpoint/2010/main" val="2623188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mn-MN" sz="2000" b="1" i="1" dirty="0" smtClean="0">
                <a:latin typeface="Times New Roman" panose="02020603050405020304" pitchFamily="18" charset="0"/>
                <a:cs typeface="Times New Roman" panose="02020603050405020304" pitchFamily="18" charset="0"/>
              </a:rPr>
              <a:t>“Халхын гол”-ын дайнд хамт явсан нэг голын хоёр залуу Бадрах, Лувсан</a:t>
            </a:r>
            <a:endParaRPr lang="mn-MN" sz="2000" b="1" i="1" dirty="0">
              <a:latin typeface="Times New Roman" panose="02020603050405020304" pitchFamily="18" charset="0"/>
              <a:cs typeface="Times New Roman" panose="02020603050405020304" pitchFamily="18" charset="0"/>
            </a:endParaRPr>
          </a:p>
        </p:txBody>
      </p:sp>
      <p:pic>
        <p:nvPicPr>
          <p:cNvPr id="4" name="Y2Mate.is - Эцсийн Тушаал жүжиг 1992 он-NITpzF3TLM8-360p-1637738303281_00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32387" y="1091381"/>
            <a:ext cx="8893278" cy="5058696"/>
          </a:xfrm>
        </p:spPr>
      </p:pic>
    </p:spTree>
    <p:extLst>
      <p:ext uri="{BB962C8B-B14F-4D97-AF65-F5344CB8AC3E}">
        <p14:creationId xmlns:p14="http://schemas.microsoft.com/office/powerpoint/2010/main" val="4990251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just"/>
            <a:r>
              <a:rPr lang="mn-MN" sz="2400" dirty="0" smtClean="0">
                <a:latin typeface="Times New Roman" panose="02020603050405020304" pitchFamily="18" charset="0"/>
                <a:cs typeface="Times New Roman" panose="02020603050405020304" pitchFamily="18" charset="0"/>
              </a:rPr>
              <a:t>1980-ад оны сүүлч, 1990-эд оны эхнээс нийгмийн оюун санааны ертөнцөд дэвшил гарч олон ургалч үзлээр бүтээх, туурвих боломж бололцоо уран бүтээлчдийн хувьд нээгдсэн билээ. </a:t>
            </a:r>
            <a:endParaRPr lang="mn-MN"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p:txBody>
          <a:bodyPr/>
          <a:lstStyle/>
          <a:p>
            <a:r>
              <a:rPr lang="mn-MN" sz="2000" b="1" i="1" dirty="0" smtClean="0">
                <a:latin typeface="Times New Roman" panose="02020603050405020304" pitchFamily="18" charset="0"/>
                <a:cs typeface="Times New Roman" panose="02020603050405020304" pitchFamily="18" charset="0"/>
              </a:rPr>
              <a:t>Хориотой гэгдэж байсан сэдвүүд </a:t>
            </a:r>
          </a:p>
          <a:p>
            <a:r>
              <a:rPr lang="mn-MN" sz="2000" dirty="0" smtClean="0">
                <a:latin typeface="Times New Roman" panose="02020603050405020304" pitchFamily="18" charset="0"/>
                <a:cs typeface="Times New Roman" panose="02020603050405020304" pitchFamily="18" charset="0"/>
              </a:rPr>
              <a:t>-  Эзэн Богд Чингис хааны тухай</a:t>
            </a:r>
          </a:p>
          <a:p>
            <a:r>
              <a:rPr lang="mn-MN" sz="2000" dirty="0" smtClean="0">
                <a:latin typeface="Times New Roman" panose="02020603050405020304" pitchFamily="18" charset="0"/>
                <a:cs typeface="Times New Roman" panose="02020603050405020304" pitchFamily="18" charset="0"/>
              </a:rPr>
              <a:t>Нэрт соён гэгээрүүлэгчид, хутагт, хувилгаадын тухай</a:t>
            </a:r>
          </a:p>
          <a:p>
            <a:r>
              <a:rPr lang="mn-MN" sz="2000" dirty="0" smtClean="0">
                <a:latin typeface="Times New Roman" panose="02020603050405020304" pitchFamily="18" charset="0"/>
                <a:cs typeface="Times New Roman" panose="02020603050405020304" pitchFamily="18" charset="0"/>
              </a:rPr>
              <a:t>-  </a:t>
            </a:r>
            <a:r>
              <a:rPr lang="en-AU" sz="2000" dirty="0" smtClean="0">
                <a:latin typeface="Times New Roman" panose="02020603050405020304" pitchFamily="18" charset="0"/>
                <a:cs typeface="Times New Roman" panose="02020603050405020304" pitchFamily="18" charset="0"/>
              </a:rPr>
              <a:t>V</a:t>
            </a:r>
            <a:r>
              <a:rPr lang="mn-MN" sz="2000" dirty="0" smtClean="0">
                <a:latin typeface="Times New Roman" panose="02020603050405020304" pitchFamily="18" charset="0"/>
                <a:cs typeface="Times New Roman" panose="02020603050405020304" pitchFamily="18" charset="0"/>
              </a:rPr>
              <a:t> Ноён хутагт, </a:t>
            </a:r>
            <a:r>
              <a:rPr lang="en-AU" sz="2000" dirty="0" smtClean="0">
                <a:latin typeface="Times New Roman" panose="02020603050405020304" pitchFamily="18" charset="0"/>
                <a:cs typeface="Times New Roman" panose="02020603050405020304" pitchFamily="18" charset="0"/>
              </a:rPr>
              <a:t>VIII</a:t>
            </a:r>
            <a:r>
              <a:rPr lang="mn-MN" sz="2000" dirty="0" smtClean="0">
                <a:latin typeface="Times New Roman" panose="02020603050405020304" pitchFamily="18" charset="0"/>
                <a:cs typeface="Times New Roman" panose="02020603050405020304" pitchFamily="18" charset="0"/>
              </a:rPr>
              <a:t> Богд </a:t>
            </a:r>
            <a:r>
              <a:rPr lang="mn-MN" sz="2000" dirty="0" err="1" smtClean="0">
                <a:latin typeface="Times New Roman" panose="02020603050405020304" pitchFamily="18" charset="0"/>
                <a:cs typeface="Times New Roman" panose="02020603050405020304" pitchFamily="18" charset="0"/>
              </a:rPr>
              <a:t>Жибзундамба</a:t>
            </a:r>
            <a:r>
              <a:rPr lang="mn-MN" sz="2000" dirty="0" smtClean="0">
                <a:latin typeface="Times New Roman" panose="02020603050405020304" pitchFamily="18" charset="0"/>
                <a:cs typeface="Times New Roman" panose="02020603050405020304" pitchFamily="18" charset="0"/>
              </a:rPr>
              <a:t> хутагт, </a:t>
            </a:r>
            <a:r>
              <a:rPr lang="mn-MN" sz="2000" dirty="0" err="1" smtClean="0">
                <a:latin typeface="Times New Roman" panose="02020603050405020304" pitchFamily="18" charset="0"/>
                <a:cs typeface="Times New Roman" panose="02020603050405020304" pitchFamily="18" charset="0"/>
              </a:rPr>
              <a:t>Дилов</a:t>
            </a:r>
            <a:r>
              <a:rPr lang="mn-MN" sz="2000" dirty="0" smtClean="0">
                <a:latin typeface="Times New Roman" panose="02020603050405020304" pitchFamily="18" charset="0"/>
                <a:cs typeface="Times New Roman" panose="02020603050405020304" pitchFamily="18" charset="0"/>
              </a:rPr>
              <a:t> хутагт</a:t>
            </a:r>
            <a:r>
              <a:rPr lang="en-AU" sz="2000" dirty="0" smtClean="0">
                <a:latin typeface="Times New Roman" panose="02020603050405020304" pitchFamily="18" charset="0"/>
                <a:cs typeface="Times New Roman" panose="02020603050405020304" pitchFamily="18" charset="0"/>
              </a:rPr>
              <a:t> </a:t>
            </a:r>
            <a:r>
              <a:rPr lang="mn-MN" sz="2000" dirty="0" smtClean="0">
                <a:latin typeface="Times New Roman" panose="02020603050405020304" pitchFamily="18" charset="0"/>
                <a:cs typeface="Times New Roman" panose="02020603050405020304" pitchFamily="18" charset="0"/>
              </a:rPr>
              <a:t>.., </a:t>
            </a:r>
          </a:p>
          <a:p>
            <a:r>
              <a:rPr lang="mn-MN" sz="2000" dirty="0" smtClean="0">
                <a:latin typeface="Times New Roman" panose="02020603050405020304" pitchFamily="18" charset="0"/>
                <a:cs typeface="Times New Roman" panose="02020603050405020304" pitchFamily="18" charset="0"/>
              </a:rPr>
              <a:t>Эх түүхээ үнэн зөвөөр бичих</a:t>
            </a:r>
          </a:p>
          <a:p>
            <a:r>
              <a:rPr lang="mn-MN" sz="2000" dirty="0" smtClean="0">
                <a:latin typeface="Times New Roman" panose="02020603050405020304" pitchFamily="18" charset="0"/>
                <a:cs typeface="Times New Roman" panose="02020603050405020304" pitchFamily="18" charset="0"/>
              </a:rPr>
              <a:t>Шүтэх, бишрэх эрх чөлөө</a:t>
            </a:r>
            <a:endParaRPr lang="mn-MN" sz="20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p:txBody>
          <a:bodyPr/>
          <a:lstStyle/>
          <a:p>
            <a:pPr algn="just"/>
            <a:r>
              <a:rPr lang="mn-MN" dirty="0" smtClean="0">
                <a:latin typeface="Times New Roman" panose="02020603050405020304" pitchFamily="18" charset="0"/>
                <a:cs typeface="Times New Roman" panose="02020603050405020304" pitchFamily="18" charset="0"/>
              </a:rPr>
              <a:t>Өнгөрсөн гучаад жилийн хугацаанд дээрх чиглэлээр цөөнгүй бүтээл туурвигдсан болно. Урлаг, уран зохиолын төрлийн нь хувьд аваад үзвэл</a:t>
            </a:r>
            <a:r>
              <a:rPr lang="en-AU" dirty="0" smtClean="0">
                <a:latin typeface="Times New Roman" panose="02020603050405020304" pitchFamily="18" charset="0"/>
                <a:cs typeface="Times New Roman" panose="02020603050405020304" pitchFamily="18" charset="0"/>
              </a:rPr>
              <a:t>;</a:t>
            </a:r>
            <a:r>
              <a:rPr lang="mn-MN" dirty="0" smtClean="0">
                <a:latin typeface="Times New Roman" panose="02020603050405020304" pitchFamily="18" charset="0"/>
                <a:cs typeface="Times New Roman" panose="02020603050405020304" pitchFamily="18" charset="0"/>
              </a:rPr>
              <a:t> </a:t>
            </a:r>
          </a:p>
          <a:p>
            <a:pPr algn="just"/>
            <a:r>
              <a:rPr lang="mn-MN" dirty="0" smtClean="0">
                <a:latin typeface="Times New Roman" panose="02020603050405020304" pitchFamily="18" charset="0"/>
                <a:cs typeface="Times New Roman" panose="02020603050405020304" pitchFamily="18" charset="0"/>
              </a:rPr>
              <a:t>– роман, - тууж, - өгүүллэг, - жүжиг зэргийг туурвихдаа эх сурвалж, түүхийн асуудал, архивын баримт, хууч яриа, аман хууч, түүх домог, тэмдэглэл гээд аман, бичгийн уламжлалыг хослуулж бүтээх болсон.</a:t>
            </a:r>
            <a:endParaRPr lang="mn-M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0564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mn-MN"/>
          </a:p>
        </p:txBody>
      </p:sp>
      <p:pic>
        <p:nvPicPr>
          <p:cNvPr id="4" name="Y2Mate.is - Эцсийн Тушаал жүжиг 1992 он-NITpzF3TLM8-360p-1637738303281_002_001_00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7333" y="265472"/>
            <a:ext cx="10118486" cy="5776554"/>
          </a:xfrm>
        </p:spPr>
      </p:pic>
    </p:spTree>
    <p:extLst>
      <p:ext uri="{BB962C8B-B14F-4D97-AF65-F5344CB8AC3E}">
        <p14:creationId xmlns:p14="http://schemas.microsoft.com/office/powerpoint/2010/main" val="2152939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is - Эцсийн Тушаал жүжиг 1992 он-NITpzF3TLM8-360p-1637738303281_002_0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7987"/>
            <a:ext cx="11621729" cy="6975987"/>
          </a:xfrm>
          <a:prstGeom prst="rect">
            <a:avLst/>
          </a:prstGeom>
        </p:spPr>
      </p:pic>
    </p:spTree>
    <p:extLst>
      <p:ext uri="{BB962C8B-B14F-4D97-AF65-F5344CB8AC3E}">
        <p14:creationId xmlns:p14="http://schemas.microsoft.com/office/powerpoint/2010/main" val="21376436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35742"/>
          </a:xfrm>
        </p:spPr>
        <p:txBody>
          <a:bodyPr>
            <a:normAutofit/>
          </a:bodyPr>
          <a:lstStyle/>
          <a:p>
            <a:pPr algn="ctr"/>
            <a:r>
              <a:rPr lang="mn-MN" sz="2400" dirty="0" smtClean="0">
                <a:latin typeface="Times New Roman" panose="02020603050405020304" pitchFamily="18" charset="0"/>
                <a:cs typeface="Times New Roman" panose="02020603050405020304" pitchFamily="18" charset="0"/>
              </a:rPr>
              <a:t>Дайны дараа олзны Япон цэргүүд, Бадрах, Лувсан нарын ангийн захирагч энд бас ял эдлээд чулууны ажил хийж байгаа.</a:t>
            </a:r>
            <a:endParaRPr lang="mn-MN" sz="2400" dirty="0">
              <a:latin typeface="Times New Roman" panose="02020603050405020304" pitchFamily="18" charset="0"/>
              <a:cs typeface="Times New Roman" panose="02020603050405020304" pitchFamily="18" charset="0"/>
            </a:endParaRPr>
          </a:p>
        </p:txBody>
      </p:sp>
      <p:pic>
        <p:nvPicPr>
          <p:cNvPr id="4" name="Y2Mate.is - Эцсийн Тушаал жүжиг 1992 он-NITpzF3TLM8-360p-1637738303281_002_00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88142" y="1445342"/>
            <a:ext cx="8285860" cy="4778477"/>
          </a:xfrm>
        </p:spPr>
      </p:pic>
    </p:spTree>
    <p:extLst>
      <p:ext uri="{BB962C8B-B14F-4D97-AF65-F5344CB8AC3E}">
        <p14:creationId xmlns:p14="http://schemas.microsoft.com/office/powerpoint/2010/main" val="25829596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97974"/>
          </a:xfrm>
        </p:spPr>
        <p:txBody>
          <a:bodyPr>
            <a:noAutofit/>
          </a:bodyPr>
          <a:lstStyle/>
          <a:p>
            <a:pPr algn="ctr"/>
            <a:r>
              <a:rPr lang="mn-MN" sz="2000" dirty="0" smtClean="0">
                <a:latin typeface="Times New Roman" panose="02020603050405020304" pitchFamily="18" charset="0"/>
                <a:cs typeface="Times New Roman" panose="02020603050405020304" pitchFamily="18" charset="0"/>
              </a:rPr>
              <a:t>Бадрахын сэтгэлтэй бүсгүй байсан Цэрмаа их олон жилийн эр нөхөр Лувсангийнхаа мөн чанарыг мэдэж, харамсан байгаа дүр зураг, түүний сэтгэлийг илэрхийлж байгаа хөгжим</a:t>
            </a:r>
            <a:endParaRPr lang="mn-MN" sz="2000" dirty="0">
              <a:latin typeface="Times New Roman" panose="02020603050405020304" pitchFamily="18" charset="0"/>
              <a:cs typeface="Times New Roman" panose="02020603050405020304" pitchFamily="18" charset="0"/>
            </a:endParaRPr>
          </a:p>
        </p:txBody>
      </p:sp>
      <p:pic>
        <p:nvPicPr>
          <p:cNvPr id="4" name="Y2Mate.is - Эцсийн Тушаал жүжиг 1992 он-NITpzF3TLM8-360p-1637738303281_002_00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400" y="1607574"/>
            <a:ext cx="8701548" cy="4748981"/>
          </a:xfrm>
        </p:spPr>
      </p:pic>
    </p:spTree>
    <p:extLst>
      <p:ext uri="{BB962C8B-B14F-4D97-AF65-F5344CB8AC3E}">
        <p14:creationId xmlns:p14="http://schemas.microsoft.com/office/powerpoint/2010/main" val="26776298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06245"/>
          </a:xfrm>
        </p:spPr>
        <p:txBody>
          <a:bodyPr>
            <a:normAutofit fontScale="90000"/>
          </a:bodyPr>
          <a:lstStyle/>
          <a:p>
            <a:pPr algn="ctr"/>
            <a:r>
              <a:rPr lang="mn-MN" sz="2400" dirty="0" smtClean="0">
                <a:latin typeface="Times New Roman" panose="02020603050405020304" pitchFamily="18" charset="0"/>
                <a:cs typeface="Times New Roman" panose="02020603050405020304" pitchFamily="18" charset="0"/>
              </a:rPr>
              <a:t>Өнгөрөн одсон цаг хугацааны энэлэн, </a:t>
            </a:r>
            <a:br>
              <a:rPr lang="mn-MN" sz="2400" dirty="0" smtClean="0">
                <a:latin typeface="Times New Roman" panose="02020603050405020304" pitchFamily="18" charset="0"/>
                <a:cs typeface="Times New Roman" panose="02020603050405020304" pitchFamily="18" charset="0"/>
              </a:rPr>
            </a:br>
            <a:r>
              <a:rPr lang="mn-MN" sz="2400" dirty="0" smtClean="0">
                <a:latin typeface="Times New Roman" panose="02020603050405020304" pitchFamily="18" charset="0"/>
                <a:cs typeface="Times New Roman" panose="02020603050405020304" pitchFamily="18" charset="0"/>
              </a:rPr>
              <a:t>шаналсан сэтгэлийн илэрхийлэл</a:t>
            </a:r>
            <a:endParaRPr lang="mn-MN" sz="2400" dirty="0">
              <a:latin typeface="Times New Roman" panose="02020603050405020304" pitchFamily="18" charset="0"/>
              <a:cs typeface="Times New Roman" panose="02020603050405020304" pitchFamily="18" charset="0"/>
            </a:endParaRPr>
          </a:p>
        </p:txBody>
      </p:sp>
      <p:pic>
        <p:nvPicPr>
          <p:cNvPr id="4" name="Y2Mate.is - Эцсийн Тушаал жүжиг 1992 он-NITpzF3TLM8-360p-1637738303281_002_00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29148" y="1814052"/>
            <a:ext cx="8344853" cy="4227973"/>
          </a:xfrm>
        </p:spPr>
      </p:pic>
    </p:spTree>
    <p:extLst>
      <p:ext uri="{BB962C8B-B14F-4D97-AF65-F5344CB8AC3E}">
        <p14:creationId xmlns:p14="http://schemas.microsoft.com/office/powerpoint/2010/main" val="1336042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26026"/>
          </a:xfrm>
        </p:spPr>
        <p:txBody>
          <a:bodyPr>
            <a:normAutofit/>
          </a:bodyPr>
          <a:lstStyle/>
          <a:p>
            <a:r>
              <a:rPr lang="mn-MN" sz="2800" dirty="0" smtClean="0">
                <a:latin typeface="Times New Roman" panose="02020603050405020304" pitchFamily="18" charset="0"/>
                <a:cs typeface="Times New Roman" panose="02020603050405020304" pitchFamily="18" charset="0"/>
              </a:rPr>
              <a:t>Лувсангийн үг:</a:t>
            </a:r>
            <a:endParaRPr lang="mn-MN" sz="2800" dirty="0">
              <a:latin typeface="Times New Roman" panose="02020603050405020304" pitchFamily="18" charset="0"/>
              <a:cs typeface="Times New Roman" panose="02020603050405020304" pitchFamily="18" charset="0"/>
            </a:endParaRPr>
          </a:p>
        </p:txBody>
      </p:sp>
      <p:pic>
        <p:nvPicPr>
          <p:cNvPr id="4" name="Y2Mate.is - Эцсийн Тушаал жүжиг 1992 он-NITpzF3TLM8-360p-1637738303281_002_005_00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5588" y="1135626"/>
            <a:ext cx="7748414" cy="4906400"/>
          </a:xfrm>
        </p:spPr>
      </p:pic>
    </p:spTree>
    <p:extLst>
      <p:ext uri="{BB962C8B-B14F-4D97-AF65-F5344CB8AC3E}">
        <p14:creationId xmlns:p14="http://schemas.microsoft.com/office/powerpoint/2010/main" val="15084859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11277"/>
          </a:xfrm>
        </p:spPr>
        <p:txBody>
          <a:bodyPr>
            <a:normAutofit/>
          </a:bodyPr>
          <a:lstStyle/>
          <a:p>
            <a:r>
              <a:rPr lang="mn-MN" sz="2400" dirty="0" smtClean="0">
                <a:latin typeface="Times New Roman" panose="02020603050405020304" pitchFamily="18" charset="0"/>
                <a:cs typeface="Times New Roman" panose="02020603050405020304" pitchFamily="18" charset="0"/>
              </a:rPr>
              <a:t>Цэрмаагийн сэтгэлийн өчил:</a:t>
            </a:r>
            <a:endParaRPr lang="mn-MN" sz="2400" dirty="0">
              <a:latin typeface="Times New Roman" panose="02020603050405020304" pitchFamily="18" charset="0"/>
              <a:cs typeface="Times New Roman" panose="02020603050405020304" pitchFamily="18" charset="0"/>
            </a:endParaRPr>
          </a:p>
        </p:txBody>
      </p:sp>
      <p:pic>
        <p:nvPicPr>
          <p:cNvPr id="4" name="Y2Mate.is - Эцсийн Тушаал жүжиг 1992 он-NITpzF3TLM8-360p-1637738303281_003_00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40310" y="1120877"/>
            <a:ext cx="8716296" cy="5176684"/>
          </a:xfrm>
        </p:spPr>
      </p:pic>
    </p:spTree>
    <p:extLst>
      <p:ext uri="{BB962C8B-B14F-4D97-AF65-F5344CB8AC3E}">
        <p14:creationId xmlns:p14="http://schemas.microsoft.com/office/powerpoint/2010/main" val="24019119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467032"/>
          </a:xfrm>
        </p:spPr>
        <p:txBody>
          <a:bodyPr>
            <a:normAutofit/>
          </a:bodyPr>
          <a:lstStyle/>
          <a:p>
            <a:r>
              <a:rPr lang="mn-MN" sz="2400" dirty="0" smtClean="0">
                <a:latin typeface="Times New Roman" panose="02020603050405020304" pitchFamily="18" charset="0"/>
                <a:cs typeface="Times New Roman" panose="02020603050405020304" pitchFamily="18" charset="0"/>
              </a:rPr>
              <a:t>Бадрах, Лувсан хоёрын залуугийн зураг.</a:t>
            </a:r>
            <a:endParaRPr lang="mn-MN" sz="2400" dirty="0">
              <a:latin typeface="Times New Roman" panose="02020603050405020304" pitchFamily="18" charset="0"/>
              <a:cs typeface="Times New Roman" panose="02020603050405020304" pitchFamily="18" charset="0"/>
            </a:endParaRPr>
          </a:p>
        </p:txBody>
      </p:sp>
      <p:pic>
        <p:nvPicPr>
          <p:cNvPr id="4" name="Y2Mate.is - Эцсийн Тушаал жүжиг 1992 он-NITpzF3TLM8-360p-1637738303281_003_00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5587" y="1076632"/>
            <a:ext cx="8341083" cy="4965394"/>
          </a:xfrm>
        </p:spPr>
      </p:pic>
    </p:spTree>
    <p:extLst>
      <p:ext uri="{BB962C8B-B14F-4D97-AF65-F5344CB8AC3E}">
        <p14:creationId xmlns:p14="http://schemas.microsoft.com/office/powerpoint/2010/main" val="13034135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65239"/>
          </a:xfrm>
        </p:spPr>
        <p:txBody>
          <a:bodyPr>
            <a:normAutofit/>
          </a:bodyPr>
          <a:lstStyle/>
          <a:p>
            <a:pPr algn="ctr"/>
            <a:r>
              <a:rPr lang="mn-MN" sz="2400" dirty="0" smtClean="0">
                <a:latin typeface="Times New Roman" panose="02020603050405020304" pitchFamily="18" charset="0"/>
                <a:cs typeface="Times New Roman" panose="02020603050405020304" pitchFamily="18" charset="0"/>
              </a:rPr>
              <a:t>Цэрмаагийн хадгалж байсан, Лувсангийн маажиж </a:t>
            </a:r>
            <a:r>
              <a:rPr lang="mn-MN" sz="2400" dirty="0" smtClean="0">
                <a:latin typeface="Times New Roman" panose="02020603050405020304" pitchFamily="18" charset="0"/>
                <a:cs typeface="Times New Roman" panose="02020603050405020304" pitchFamily="18" charset="0"/>
              </a:rPr>
              <a:t>нүүрийг </a:t>
            </a:r>
            <a:r>
              <a:rPr lang="mn-MN" sz="2400" dirty="0" smtClean="0">
                <a:latin typeface="Times New Roman" panose="02020603050405020304" pitchFamily="18" charset="0"/>
                <a:cs typeface="Times New Roman" panose="02020603050405020304" pitchFamily="18" charset="0"/>
              </a:rPr>
              <a:t>нь танигдахгүй болгосон Бадрахын зураг. /хоёр залуугийн зураг/</a:t>
            </a:r>
            <a:endParaRPr lang="mn-MN" sz="2400" dirty="0">
              <a:latin typeface="Times New Roman" panose="02020603050405020304" pitchFamily="18" charset="0"/>
              <a:cs typeface="Times New Roman" panose="02020603050405020304" pitchFamily="18" charset="0"/>
            </a:endParaRPr>
          </a:p>
        </p:txBody>
      </p:sp>
      <p:pic>
        <p:nvPicPr>
          <p:cNvPr id="4" name="Y2Mate.is - Эцсийн Тушаал жүжиг 1992 он-NITpzF3TLM8-360p-1637738303281_003_003_00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7335" y="1474840"/>
            <a:ext cx="8596667" cy="4567186"/>
          </a:xfrm>
        </p:spPr>
      </p:pic>
    </p:spTree>
    <p:extLst>
      <p:ext uri="{BB962C8B-B14F-4D97-AF65-F5344CB8AC3E}">
        <p14:creationId xmlns:p14="http://schemas.microsoft.com/office/powerpoint/2010/main" val="557779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481781"/>
          </a:xfrm>
        </p:spPr>
        <p:txBody>
          <a:bodyPr>
            <a:normAutofit fontScale="90000"/>
          </a:bodyPr>
          <a:lstStyle/>
          <a:p>
            <a:r>
              <a:rPr lang="mn-MN" sz="2800" dirty="0" smtClean="0">
                <a:latin typeface="Times New Roman" panose="02020603050405020304" pitchFamily="18" charset="0"/>
                <a:cs typeface="Times New Roman" panose="02020603050405020304" pitchFamily="18" charset="0"/>
              </a:rPr>
              <a:t>Зургийг хараад Бадрах:</a:t>
            </a:r>
            <a:endParaRPr lang="mn-MN" sz="2800" dirty="0">
              <a:latin typeface="Times New Roman" panose="02020603050405020304" pitchFamily="18" charset="0"/>
              <a:cs typeface="Times New Roman" panose="02020603050405020304" pitchFamily="18" charset="0"/>
            </a:endParaRPr>
          </a:p>
        </p:txBody>
      </p:sp>
      <p:pic>
        <p:nvPicPr>
          <p:cNvPr id="4" name="Y2Mate.is - Эцсийн Тушаал жүжиг 1992 он-NITpzF3TLM8-360p-1637738303281_003_00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29148" y="1091382"/>
            <a:ext cx="8745794" cy="4950644"/>
          </a:xfrm>
        </p:spPr>
      </p:pic>
    </p:spTree>
    <p:extLst>
      <p:ext uri="{BB962C8B-B14F-4D97-AF65-F5344CB8AC3E}">
        <p14:creationId xmlns:p14="http://schemas.microsoft.com/office/powerpoint/2010/main" val="862062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mn-MN" sz="2400" dirty="0" smtClean="0">
                <a:latin typeface="Times New Roman" panose="02020603050405020304" pitchFamily="18" charset="0"/>
                <a:cs typeface="Times New Roman" panose="02020603050405020304" pitchFamily="18" charset="0"/>
              </a:rPr>
              <a:t>Уран бүтээлийн шинэ эрэл, хайгуул хийж тухайн төрлөөр урд өмнөх зохиол бүтээлээс эрс ялгарч, уншигч, судлаачдын зүгээс онцгой анхааралд нь өртсөн зарим нэг бүтээлийг ярих болно.</a:t>
            </a:r>
            <a:endParaRPr lang="mn-MN"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77500" lnSpcReduction="20000"/>
          </a:bodyPr>
          <a:lstStyle/>
          <a:p>
            <a:r>
              <a:rPr lang="mn-MN" sz="2400" b="1" dirty="0" smtClean="0">
                <a:latin typeface="Times New Roman" panose="02020603050405020304" pitchFamily="18" charset="0"/>
                <a:cs typeface="Times New Roman" panose="02020603050405020304" pitchFamily="18" charset="0"/>
              </a:rPr>
              <a:t>РОМАН:</a:t>
            </a:r>
          </a:p>
          <a:p>
            <a:r>
              <a:rPr lang="mn-MN" sz="2300" b="1" dirty="0" smtClean="0">
                <a:latin typeface="Times New Roman" panose="02020603050405020304" pitchFamily="18" charset="0"/>
                <a:cs typeface="Times New Roman" panose="02020603050405020304" pitchFamily="18" charset="0"/>
              </a:rPr>
              <a:t>Д.Цэнджав.  </a:t>
            </a:r>
          </a:p>
          <a:p>
            <a:pPr lvl="4"/>
            <a:r>
              <a:rPr lang="mn-MN" sz="2300" b="1" dirty="0" smtClean="0">
                <a:latin typeface="Times New Roman" panose="02020603050405020304" pitchFamily="18" charset="0"/>
                <a:cs typeface="Times New Roman" panose="02020603050405020304" pitchFamily="18" charset="0"/>
              </a:rPr>
              <a:t>“Цагаагчин гахай жил” </a:t>
            </a:r>
          </a:p>
          <a:p>
            <a:pPr lvl="4"/>
            <a:r>
              <a:rPr lang="mn-MN" sz="2200" b="1" dirty="0">
                <a:latin typeface="Times New Roman" panose="02020603050405020304" pitchFamily="18" charset="0"/>
                <a:cs typeface="Times New Roman" panose="02020603050405020304" pitchFamily="18" charset="0"/>
              </a:rPr>
              <a:t> </a:t>
            </a:r>
            <a:r>
              <a:rPr lang="mn-MN" sz="2300" b="1" dirty="0" smtClean="0">
                <a:latin typeface="Times New Roman" panose="02020603050405020304" pitchFamily="18" charset="0"/>
                <a:cs typeface="Times New Roman" panose="02020603050405020304" pitchFamily="18" charset="0"/>
              </a:rPr>
              <a:t>“Цэвдэг жаран”</a:t>
            </a:r>
          </a:p>
          <a:p>
            <a:pPr lvl="4"/>
            <a:r>
              <a:rPr lang="mn-MN" sz="2300" b="1" dirty="0" smtClean="0">
                <a:latin typeface="Times New Roman" panose="02020603050405020304" pitchFamily="18" charset="0"/>
                <a:cs typeface="Times New Roman" panose="02020603050405020304" pitchFamily="18" charset="0"/>
              </a:rPr>
              <a:t>“Бөмбөгөр ногоон”</a:t>
            </a:r>
          </a:p>
          <a:p>
            <a:pPr lvl="4"/>
            <a:r>
              <a:rPr lang="mn-MN" sz="2300" b="1" dirty="0" smtClean="0">
                <a:latin typeface="Times New Roman" panose="02020603050405020304" pitchFamily="18" charset="0"/>
                <a:cs typeface="Times New Roman" panose="02020603050405020304" pitchFamily="18" charset="0"/>
              </a:rPr>
              <a:t>“Босоо жаран”</a:t>
            </a:r>
          </a:p>
          <a:p>
            <a:r>
              <a:rPr lang="mn-MN" sz="2300" b="1" dirty="0" smtClean="0">
                <a:latin typeface="Times New Roman" panose="02020603050405020304" pitchFamily="18" charset="0"/>
                <a:cs typeface="Times New Roman" panose="02020603050405020304" pitchFamily="18" charset="0"/>
              </a:rPr>
              <a:t>Г.Мэнд – Ооёо.  “Гэгээнтэн”</a:t>
            </a:r>
          </a:p>
          <a:p>
            <a:r>
              <a:rPr lang="mn-MN" sz="2300" b="1" dirty="0" smtClean="0">
                <a:latin typeface="Times New Roman" panose="02020603050405020304" pitchFamily="18" charset="0"/>
                <a:cs typeface="Times New Roman" panose="02020603050405020304" pitchFamily="18" charset="0"/>
              </a:rPr>
              <a:t>Ж.Саруулбуян.  “Хэрлэн тэнүүн”</a:t>
            </a:r>
          </a:p>
          <a:p>
            <a:r>
              <a:rPr lang="mn-MN" sz="2300" b="1" dirty="0" smtClean="0">
                <a:latin typeface="Times New Roman" panose="02020603050405020304" pitchFamily="18" charset="0"/>
                <a:cs typeface="Times New Roman" panose="02020603050405020304" pitchFamily="18" charset="0"/>
              </a:rPr>
              <a:t>Ц.Доржготов.  “Улаан </a:t>
            </a:r>
            <a:r>
              <a:rPr lang="mn-MN" sz="2300" b="1" dirty="0" err="1" smtClean="0">
                <a:latin typeface="Times New Roman" panose="02020603050405020304" pitchFamily="18" charset="0"/>
                <a:cs typeface="Times New Roman" panose="02020603050405020304" pitchFamily="18" charset="0"/>
              </a:rPr>
              <a:t>орхимжны</a:t>
            </a:r>
            <a:r>
              <a:rPr lang="mn-MN" sz="2300" b="1" dirty="0" smtClean="0">
                <a:latin typeface="Times New Roman" panose="02020603050405020304" pitchFamily="18" charset="0"/>
                <a:cs typeface="Times New Roman" panose="02020603050405020304" pitchFamily="18" charset="0"/>
              </a:rPr>
              <a:t> </a:t>
            </a:r>
            <a:r>
              <a:rPr lang="mn-MN" sz="2300" b="1" dirty="0" err="1" smtClean="0">
                <a:latin typeface="Times New Roman" panose="02020603050405020304" pitchFamily="18" charset="0"/>
                <a:cs typeface="Times New Roman" panose="02020603050405020304" pitchFamily="18" charset="0"/>
              </a:rPr>
              <a:t>давалгаа</a:t>
            </a:r>
            <a:r>
              <a:rPr lang="mn-MN" sz="2300" b="1" dirty="0" smtClean="0">
                <a:latin typeface="Times New Roman" panose="02020603050405020304" pitchFamily="18" charset="0"/>
                <a:cs typeface="Times New Roman" panose="02020603050405020304" pitchFamily="18" charset="0"/>
              </a:rPr>
              <a:t>”</a:t>
            </a:r>
          </a:p>
          <a:p>
            <a:r>
              <a:rPr lang="mn-MN" sz="2300" b="1" dirty="0" smtClean="0">
                <a:latin typeface="Times New Roman" panose="02020603050405020304" pitchFamily="18" charset="0"/>
                <a:cs typeface="Times New Roman" panose="02020603050405020304" pitchFamily="18" charset="0"/>
              </a:rPr>
              <a:t>С.Эрдэнэ.  “</a:t>
            </a:r>
            <a:r>
              <a:rPr lang="mn-MN" sz="2300" b="1" dirty="0" err="1" smtClean="0">
                <a:latin typeface="Times New Roman" panose="02020603050405020304" pitchFamily="18" charset="0"/>
                <a:cs typeface="Times New Roman" panose="02020603050405020304" pitchFamily="18" charset="0"/>
              </a:rPr>
              <a:t>Хойт</a:t>
            </a:r>
            <a:r>
              <a:rPr lang="mn-MN" sz="2300" b="1" dirty="0" smtClean="0">
                <a:latin typeface="Times New Roman" panose="02020603050405020304" pitchFamily="18" charset="0"/>
                <a:cs typeface="Times New Roman" panose="02020603050405020304" pitchFamily="18" charset="0"/>
              </a:rPr>
              <a:t> насандаа учирна”</a:t>
            </a:r>
          </a:p>
          <a:p>
            <a:r>
              <a:rPr lang="mn-MN" sz="2300" b="1" dirty="0" smtClean="0">
                <a:latin typeface="Times New Roman" panose="02020603050405020304" pitchFamily="18" charset="0"/>
                <a:cs typeface="Times New Roman" panose="02020603050405020304" pitchFamily="18" charset="0"/>
              </a:rPr>
              <a:t>Д.Төрбат. “Маршал Чойбалсан” </a:t>
            </a:r>
            <a:r>
              <a:rPr lang="en-AU" sz="2300" b="1" dirty="0" smtClean="0">
                <a:latin typeface="Times New Roman" panose="02020603050405020304" pitchFamily="18" charset="0"/>
                <a:cs typeface="Times New Roman" panose="02020603050405020304" pitchFamily="18" charset="0"/>
              </a:rPr>
              <a:t>I, II</a:t>
            </a:r>
            <a:endParaRPr lang="mn-MN" sz="2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7532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467032"/>
          </a:xfrm>
        </p:spPr>
        <p:txBody>
          <a:bodyPr>
            <a:normAutofit fontScale="90000"/>
          </a:bodyPr>
          <a:lstStyle/>
          <a:p>
            <a:pPr algn="ctr"/>
            <a:r>
              <a:rPr lang="mn-MN" sz="2400" dirty="0" smtClean="0">
                <a:latin typeface="Times New Roman" panose="02020603050405020304" pitchFamily="18" charset="0"/>
                <a:cs typeface="Times New Roman" panose="02020603050405020304" pitchFamily="18" charset="0"/>
              </a:rPr>
              <a:t>		“Эцсийн тушаал” жүжгийн тайлал, төгсгөлийн оргил хэсэг.</a:t>
            </a:r>
            <a:endParaRPr lang="mn-MN" sz="2400" dirty="0">
              <a:latin typeface="Times New Roman" panose="02020603050405020304" pitchFamily="18" charset="0"/>
              <a:cs typeface="Times New Roman" panose="02020603050405020304" pitchFamily="18" charset="0"/>
            </a:endParaRPr>
          </a:p>
        </p:txBody>
      </p:sp>
      <p:pic>
        <p:nvPicPr>
          <p:cNvPr id="4" name="Y2Mate.is - Эцсийн Тушаал жүжиг 1992 он-NITpzF3TLM8-360p-1637738303281_004_00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68361" y="1076632"/>
            <a:ext cx="9232491" cy="4965393"/>
          </a:xfrm>
        </p:spPr>
      </p:pic>
    </p:spTree>
    <p:extLst>
      <p:ext uri="{BB962C8B-B14F-4D97-AF65-F5344CB8AC3E}">
        <p14:creationId xmlns:p14="http://schemas.microsoft.com/office/powerpoint/2010/main" val="129685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767272">
            <a:off x="654307" y="135404"/>
            <a:ext cx="3295035" cy="3864077"/>
          </a:xfrm>
          <a:prstGeom prst="rect">
            <a:avLst/>
          </a:prstGeom>
        </p:spPr>
      </p:pic>
      <p:pic>
        <p:nvPicPr>
          <p:cNvPr id="3" name="Picture 2"/>
          <p:cNvPicPr>
            <a:picLocks noChangeAspect="1"/>
          </p:cNvPicPr>
          <p:nvPr/>
        </p:nvPicPr>
        <p:blipFill>
          <a:blip r:embed="rId3"/>
          <a:stretch>
            <a:fillRect/>
          </a:stretch>
        </p:blipFill>
        <p:spPr>
          <a:xfrm>
            <a:off x="4202447" y="82128"/>
            <a:ext cx="4631837" cy="2868439"/>
          </a:xfrm>
          <a:prstGeom prst="rect">
            <a:avLst/>
          </a:prstGeom>
        </p:spPr>
      </p:pic>
      <p:pic>
        <p:nvPicPr>
          <p:cNvPr id="4" name="Picture 3"/>
          <p:cNvPicPr>
            <a:picLocks noChangeAspect="1"/>
          </p:cNvPicPr>
          <p:nvPr/>
        </p:nvPicPr>
        <p:blipFill>
          <a:blip r:embed="rId4"/>
          <a:stretch>
            <a:fillRect/>
          </a:stretch>
        </p:blipFill>
        <p:spPr>
          <a:xfrm rot="901007">
            <a:off x="-184580" y="3799972"/>
            <a:ext cx="3392128" cy="3462153"/>
          </a:xfrm>
          <a:prstGeom prst="rect">
            <a:avLst/>
          </a:prstGeom>
        </p:spPr>
      </p:pic>
      <p:pic>
        <p:nvPicPr>
          <p:cNvPr id="5" name="Picture 4"/>
          <p:cNvPicPr>
            <a:picLocks noChangeAspect="1"/>
          </p:cNvPicPr>
          <p:nvPr/>
        </p:nvPicPr>
        <p:blipFill>
          <a:blip r:embed="rId5"/>
          <a:stretch>
            <a:fillRect/>
          </a:stretch>
        </p:blipFill>
        <p:spPr>
          <a:xfrm rot="1092890">
            <a:off x="8956126" y="733546"/>
            <a:ext cx="4291781" cy="4232787"/>
          </a:xfrm>
          <a:prstGeom prst="rect">
            <a:avLst/>
          </a:prstGeom>
        </p:spPr>
      </p:pic>
      <p:pic>
        <p:nvPicPr>
          <p:cNvPr id="6" name="Picture 5"/>
          <p:cNvPicPr>
            <a:picLocks noChangeAspect="1"/>
          </p:cNvPicPr>
          <p:nvPr/>
        </p:nvPicPr>
        <p:blipFill>
          <a:blip r:embed="rId6"/>
          <a:stretch>
            <a:fillRect/>
          </a:stretch>
        </p:blipFill>
        <p:spPr>
          <a:xfrm rot="19914739">
            <a:off x="3268147" y="4149353"/>
            <a:ext cx="3531824" cy="3392394"/>
          </a:xfrm>
          <a:prstGeom prst="rect">
            <a:avLst/>
          </a:prstGeom>
        </p:spPr>
      </p:pic>
      <p:pic>
        <p:nvPicPr>
          <p:cNvPr id="7" name="Picture 6"/>
          <p:cNvPicPr>
            <a:picLocks noChangeAspect="1"/>
          </p:cNvPicPr>
          <p:nvPr/>
        </p:nvPicPr>
        <p:blipFill>
          <a:blip r:embed="rId7"/>
          <a:stretch>
            <a:fillRect/>
          </a:stretch>
        </p:blipFill>
        <p:spPr>
          <a:xfrm rot="940004">
            <a:off x="6228635" y="2804515"/>
            <a:ext cx="2644372" cy="3067496"/>
          </a:xfrm>
          <a:prstGeom prst="rect">
            <a:avLst/>
          </a:prstGeom>
        </p:spPr>
      </p:pic>
    </p:spTree>
    <p:extLst>
      <p:ext uri="{BB962C8B-B14F-4D97-AF65-F5344CB8AC3E}">
        <p14:creationId xmlns:p14="http://schemas.microsoft.com/office/powerpoint/2010/main" val="3595105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n-MN" sz="2400" dirty="0" smtClean="0">
                <a:latin typeface="Times New Roman" panose="02020603050405020304" pitchFamily="18" charset="0"/>
                <a:cs typeface="Times New Roman" panose="02020603050405020304" pitchFamily="18" charset="0"/>
              </a:rPr>
              <a:t>	“Эцсийн тушаал” </a:t>
            </a:r>
            <a:r>
              <a:rPr lang="mn-MN" sz="2400" dirty="0">
                <a:latin typeface="Times New Roman" panose="02020603050405020304" pitchFamily="18" charset="0"/>
                <a:cs typeface="Times New Roman" panose="02020603050405020304" pitchFamily="18" charset="0"/>
              </a:rPr>
              <a:t>жүжигт </a:t>
            </a:r>
            <a:r>
              <a:rPr lang="mn-MN" sz="2400" b="1" i="1" dirty="0">
                <a:latin typeface="Times New Roman" panose="02020603050405020304" pitchFamily="18" charset="0"/>
                <a:cs typeface="Times New Roman" panose="02020603050405020304" pitchFamily="18" charset="0"/>
              </a:rPr>
              <a:t>“хэлмэгдүүлэлт”-ийн тухай </a:t>
            </a:r>
            <a:r>
              <a:rPr lang="mn-MN" sz="2400" dirty="0">
                <a:latin typeface="Times New Roman" panose="02020603050405020304" pitchFamily="18" charset="0"/>
                <a:cs typeface="Times New Roman" panose="02020603050405020304" pitchFamily="18" charset="0"/>
              </a:rPr>
              <a:t>өгүүлж</a:t>
            </a:r>
            <a:r>
              <a:rPr lang="mn-MN" sz="2400" dirty="0" smtClean="0">
                <a:latin typeface="Times New Roman" panose="02020603050405020304" pitchFamily="18" charset="0"/>
                <a:cs typeface="Times New Roman" panose="02020603050405020304" pitchFamily="18" charset="0"/>
              </a:rPr>
              <a:t>, дүрсэлж, </a:t>
            </a:r>
            <a:r>
              <a:rPr lang="mn-MN" sz="2400" smtClean="0">
                <a:latin typeface="Times New Roman" panose="02020603050405020304" pitchFamily="18" charset="0"/>
                <a:cs typeface="Times New Roman" panose="02020603050405020304" pitchFamily="18" charset="0"/>
              </a:rPr>
              <a:t>үзүүлсэн энэ </a:t>
            </a:r>
            <a:r>
              <a:rPr lang="mn-MN" sz="2400" dirty="0" smtClean="0">
                <a:latin typeface="Times New Roman" panose="02020603050405020304" pitchFamily="18" charset="0"/>
                <a:cs typeface="Times New Roman" panose="02020603050405020304" pitchFamily="18" charset="0"/>
              </a:rPr>
              <a:t>бүтээл урд өмнөх олон бүтээлүүдээс эрс ялгарч байгаа нь</a:t>
            </a:r>
            <a:r>
              <a:rPr lang="en-AU" sz="2400" dirty="0" smtClean="0">
                <a:latin typeface="Times New Roman" panose="02020603050405020304" pitchFamily="18" charset="0"/>
                <a:cs typeface="Times New Roman" panose="02020603050405020304" pitchFamily="18" charset="0"/>
              </a:rPr>
              <a:t>;</a:t>
            </a:r>
            <a:r>
              <a:rPr lang="mn-MN" sz="2400" dirty="0" smtClean="0">
                <a:latin typeface="Times New Roman" panose="02020603050405020304" pitchFamily="18" charset="0"/>
                <a:cs typeface="Times New Roman" panose="02020603050405020304" pitchFamily="18" charset="0"/>
              </a:rPr>
              <a:t> </a:t>
            </a:r>
            <a:endParaRPr lang="mn-MN"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77334" y="1930400"/>
            <a:ext cx="8596668" cy="4455651"/>
          </a:xfrm>
        </p:spPr>
        <p:txBody>
          <a:bodyPr>
            <a:noAutofit/>
          </a:bodyPr>
          <a:lstStyle/>
          <a:p>
            <a:pPr algn="just"/>
            <a:r>
              <a:rPr lang="mn-MN" sz="2000" dirty="0" smtClean="0">
                <a:latin typeface="Times New Roman" panose="02020603050405020304" pitchFamily="18" charset="0"/>
                <a:cs typeface="Times New Roman" panose="02020603050405020304" pitchFamily="18" charset="0"/>
              </a:rPr>
              <a:t>Нэгдүгээрт: Дүрийн сэтгэл зүйн байдлыг дүрслэхдээ эргэн дурсах, санагалзах, санаашрах, бодол ухаарал, </a:t>
            </a:r>
            <a:r>
              <a:rPr lang="mn-MN" sz="2000" dirty="0" err="1" smtClean="0">
                <a:latin typeface="Times New Roman" panose="02020603050405020304" pitchFamily="18" charset="0"/>
                <a:cs typeface="Times New Roman" panose="02020603050405020304" pitchFamily="18" charset="0"/>
              </a:rPr>
              <a:t>монолог</a:t>
            </a:r>
            <a:r>
              <a:rPr lang="mn-MN" sz="2000" dirty="0" smtClean="0">
                <a:latin typeface="Times New Roman" panose="02020603050405020304" pitchFamily="18" charset="0"/>
                <a:cs typeface="Times New Roman" panose="02020603050405020304" pitchFamily="18" charset="0"/>
              </a:rPr>
              <a:t> маягийн сэтгэлийн өчил, хөгжмийн аялгуу зэргийг энгийн ахуйтай холбож өгсөн.</a:t>
            </a:r>
          </a:p>
          <a:p>
            <a:pPr algn="just"/>
            <a:r>
              <a:rPr lang="mn-MN" sz="2000" dirty="0" smtClean="0">
                <a:latin typeface="Times New Roman" panose="02020603050405020304" pitchFamily="18" charset="0"/>
                <a:cs typeface="Times New Roman" panose="02020603050405020304" pitchFamily="18" charset="0"/>
              </a:rPr>
              <a:t>Хоёрдугаарт: </a:t>
            </a:r>
            <a:r>
              <a:rPr lang="mn-MN" sz="2000" dirty="0">
                <a:latin typeface="Times New Roman" panose="02020603050405020304" pitchFamily="18" charset="0"/>
                <a:cs typeface="Times New Roman" panose="02020603050405020304" pitchFamily="18" charset="0"/>
              </a:rPr>
              <a:t>З</a:t>
            </a:r>
            <a:r>
              <a:rPr lang="mn-MN" sz="2000" dirty="0" smtClean="0">
                <a:latin typeface="Times New Roman" panose="02020603050405020304" pitchFamily="18" charset="0"/>
                <a:cs typeface="Times New Roman" panose="02020603050405020304" pitchFamily="18" charset="0"/>
              </a:rPr>
              <a:t>охиолын өгүүлэмжийг дүрсээр илэрхийлэхэд, найруулагчийн тавилтын ур чадвар, дүр сонголт, аялгуу хөгжим, орчны байдал, гэрэл сүүдрийн/өнгөний/, зураглаачийн гээд олон хүчин зүйлүүд төгс цогцолсон.</a:t>
            </a:r>
          </a:p>
          <a:p>
            <a:pPr algn="just"/>
            <a:r>
              <a:rPr lang="mn-MN" sz="2000" dirty="0" smtClean="0">
                <a:latin typeface="Times New Roman" panose="02020603050405020304" pitchFamily="18" charset="0"/>
                <a:cs typeface="Times New Roman" panose="02020603050405020304" pitchFamily="18" charset="0"/>
              </a:rPr>
              <a:t>Гуравдугаарт: Зохиолын хэл, найруулга, найруулагчийн дэгийн хоршил бүрэн нийцэж тохирсон бөгөөд шигтгэл хэсгүүд /гол дүрийн унаж яваа унаа хүлэг, нүүрийг нь маажиж </a:t>
            </a:r>
            <a:r>
              <a:rPr lang="mn-MN" sz="2000" dirty="0" err="1" smtClean="0">
                <a:latin typeface="Times New Roman" panose="02020603050405020304" pitchFamily="18" charset="0"/>
                <a:cs typeface="Times New Roman" panose="02020603050405020304" pitchFamily="18" charset="0"/>
              </a:rPr>
              <a:t>холцолсон</a:t>
            </a:r>
            <a:r>
              <a:rPr lang="mn-MN" sz="2000" dirty="0" smtClean="0">
                <a:latin typeface="Times New Roman" panose="02020603050405020304" pitchFamily="18" charset="0"/>
                <a:cs typeface="Times New Roman" panose="02020603050405020304" pitchFamily="18" charset="0"/>
              </a:rPr>
              <a:t> гэрэл зураг, дотоодын хамгаалахын ажилтны дуу хоолойны хахир өнгийг илэрхийлэхэд хээрийн цэргийн ангийн майханд үдэш бүрий цаг, асаасан лаа гэх мэт/-ийг хоёр уран бүтээлч сайтар бодож боловсруулсан.  </a:t>
            </a:r>
            <a:endParaRPr lang="mn-M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0829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mn-MN" sz="2400" dirty="0" smtClean="0">
                <a:latin typeface="Times New Roman" panose="02020603050405020304" pitchFamily="18" charset="0"/>
                <a:cs typeface="Times New Roman" panose="02020603050405020304" pitchFamily="18" charset="0"/>
              </a:rPr>
              <a:t>	Зохиолч Д.</a:t>
            </a:r>
            <a:r>
              <a:rPr lang="mn-MN" sz="2400" dirty="0" err="1" smtClean="0">
                <a:latin typeface="Times New Roman" panose="02020603050405020304" pitchFamily="18" charset="0"/>
                <a:cs typeface="Times New Roman" panose="02020603050405020304" pitchFamily="18" charset="0"/>
              </a:rPr>
              <a:t>Норовын</a:t>
            </a:r>
            <a:r>
              <a:rPr lang="mn-MN" sz="2400" dirty="0" smtClean="0">
                <a:latin typeface="Times New Roman" panose="02020603050405020304" pitchFamily="18" charset="0"/>
                <a:cs typeface="Times New Roman" panose="02020603050405020304" pitchFamily="18" charset="0"/>
              </a:rPr>
              <a:t> “Эцсийн тушаал” жүжгийн үнэ цэний оршихуй:</a:t>
            </a:r>
            <a:endParaRPr lang="mn-MN"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77334" y="2035277"/>
            <a:ext cx="8596668" cy="4006086"/>
          </a:xfrm>
        </p:spPr>
        <p:txBody>
          <a:bodyPr>
            <a:normAutofit/>
          </a:bodyPr>
          <a:lstStyle/>
          <a:p>
            <a:pPr algn="just"/>
            <a:r>
              <a:rPr lang="mn-MN" sz="2000" dirty="0" smtClean="0">
                <a:latin typeface="Times New Roman" panose="02020603050405020304" pitchFamily="18" charset="0"/>
                <a:cs typeface="Times New Roman" panose="02020603050405020304" pitchFamily="18" charset="0"/>
              </a:rPr>
              <a:t>Дөрөвдүгээрт</a:t>
            </a:r>
            <a:r>
              <a:rPr lang="mn-MN" sz="2000" dirty="0">
                <a:latin typeface="Times New Roman" panose="02020603050405020304" pitchFamily="18" charset="0"/>
                <a:cs typeface="Times New Roman" panose="02020603050405020304" pitchFamily="18" charset="0"/>
              </a:rPr>
              <a:t>: </a:t>
            </a:r>
            <a:r>
              <a:rPr lang="mn-MN" sz="2000" dirty="0" smtClean="0">
                <a:latin typeface="Times New Roman" panose="02020603050405020304" pitchFamily="18" charset="0"/>
                <a:cs typeface="Times New Roman" panose="02020603050405020304" pitchFamily="18" charset="0"/>
              </a:rPr>
              <a:t>Уран </a:t>
            </a:r>
            <a:r>
              <a:rPr lang="mn-MN" sz="2000" dirty="0">
                <a:latin typeface="Times New Roman" panose="02020603050405020304" pitchFamily="18" charset="0"/>
                <a:cs typeface="Times New Roman" panose="02020603050405020304" pitchFamily="18" charset="0"/>
              </a:rPr>
              <a:t>сайхны сэтгэлгээний тодорхой маяг нь зохиолчийн </a:t>
            </a:r>
            <a:r>
              <a:rPr lang="mn-MN" sz="2000" dirty="0" smtClean="0">
                <a:latin typeface="Times New Roman" panose="02020603050405020304" pitchFamily="18" charset="0"/>
                <a:cs typeface="Times New Roman" panose="02020603050405020304" pitchFamily="18" charset="0"/>
              </a:rPr>
              <a:t>дүрээр </a:t>
            </a:r>
            <a:r>
              <a:rPr lang="mn-MN" sz="2000" dirty="0">
                <a:latin typeface="Times New Roman" panose="02020603050405020304" pitchFamily="18" charset="0"/>
                <a:cs typeface="Times New Roman" panose="02020603050405020304" pitchFamily="18" charset="0"/>
              </a:rPr>
              <a:t>сэтгэх </a:t>
            </a:r>
            <a:r>
              <a:rPr lang="mn-MN" sz="2000" dirty="0" smtClean="0">
                <a:latin typeface="Times New Roman" panose="02020603050405020304" pitchFamily="18" charset="0"/>
                <a:cs typeface="Times New Roman" panose="02020603050405020304" pitchFamily="18" charset="0"/>
              </a:rPr>
              <a:t>авьяас чадвараар тод томруунаар илэрхийлэгдсэн</a:t>
            </a:r>
          </a:p>
          <a:p>
            <a:pPr algn="just"/>
            <a:r>
              <a:rPr lang="mn-MN" sz="2000" dirty="0">
                <a:latin typeface="Times New Roman" panose="02020603050405020304" pitchFamily="18" charset="0"/>
                <a:cs typeface="Times New Roman" panose="02020603050405020304" pitchFamily="18" charset="0"/>
              </a:rPr>
              <a:t>Тавдугаарт: </a:t>
            </a:r>
            <a:r>
              <a:rPr lang="mn-MN" sz="2000" b="1" dirty="0">
                <a:latin typeface="Times New Roman" panose="02020603050405020304" pitchFamily="18" charset="0"/>
                <a:cs typeface="Times New Roman" panose="02020603050405020304" pitchFamily="18" charset="0"/>
              </a:rPr>
              <a:t>“Эцсийн тушаал” </a:t>
            </a:r>
            <a:r>
              <a:rPr lang="mn-MN" sz="2000" dirty="0">
                <a:latin typeface="Times New Roman" panose="02020603050405020304" pitchFamily="18" charset="0"/>
                <a:cs typeface="Times New Roman" panose="02020603050405020304" pitchFamily="18" charset="0"/>
              </a:rPr>
              <a:t>хэмээх жүжигт фронтын </a:t>
            </a:r>
            <a:r>
              <a:rPr lang="mn-MN" sz="2000" b="1" i="1" dirty="0">
                <a:latin typeface="Times New Roman" panose="02020603050405020304" pitchFamily="18" charset="0"/>
                <a:cs typeface="Times New Roman" panose="02020603050405020304" pitchFamily="18" charset="0"/>
              </a:rPr>
              <a:t>“эрэлхэг тагнуулч Лувсан”</a:t>
            </a:r>
            <a:r>
              <a:rPr lang="mn-MN" sz="2000" i="1" dirty="0">
                <a:latin typeface="Times New Roman" panose="02020603050405020304" pitchFamily="18" charset="0"/>
                <a:cs typeface="Times New Roman" panose="02020603050405020304" pitchFamily="18" charset="0"/>
              </a:rPr>
              <a:t>, </a:t>
            </a:r>
            <a:r>
              <a:rPr lang="mn-MN" sz="2000" b="1" i="1" dirty="0">
                <a:latin typeface="Times New Roman" panose="02020603050405020304" pitchFamily="18" charset="0"/>
                <a:cs typeface="Times New Roman" panose="02020603050405020304" pitchFamily="18" charset="0"/>
              </a:rPr>
              <a:t>“эсэргүү Бадрах”, “энхрий Цэрмаа</a:t>
            </a:r>
            <a:r>
              <a:rPr lang="mn-MN" sz="2000" dirty="0">
                <a:latin typeface="Times New Roman" panose="02020603050405020304" pitchFamily="18" charset="0"/>
                <a:cs typeface="Times New Roman" panose="02020603050405020304" pitchFamily="18" charset="0"/>
              </a:rPr>
              <a:t>” </a:t>
            </a:r>
            <a:r>
              <a:rPr lang="mn-MN" sz="2000" dirty="0" smtClean="0">
                <a:latin typeface="Times New Roman" panose="02020603050405020304" pitchFamily="18" charset="0"/>
                <a:cs typeface="Times New Roman" panose="02020603050405020304" pitchFamily="18" charset="0"/>
              </a:rPr>
              <a:t>нарын дүрээр </a:t>
            </a:r>
            <a:r>
              <a:rPr lang="mn-MN" sz="2000" dirty="0">
                <a:latin typeface="Times New Roman" panose="02020603050405020304" pitchFamily="18" charset="0"/>
                <a:cs typeface="Times New Roman" panose="02020603050405020304" pitchFamily="18" charset="0"/>
              </a:rPr>
              <a:t>тухайн нийгэм цаг үеийг </a:t>
            </a:r>
            <a:r>
              <a:rPr lang="mn-MN" sz="2000" dirty="0" smtClean="0">
                <a:latin typeface="Times New Roman" panose="02020603050405020304" pitchFamily="18" charset="0"/>
                <a:cs typeface="Times New Roman" panose="02020603050405020304" pitchFamily="18" charset="0"/>
              </a:rPr>
              <a:t>илэрхийлснээс гадна, тэдний сэтгэлийн гүнд өрнөх эмзэглэл, зөрчил, хадгалагдаж үлдсэн нандин хайр, </a:t>
            </a:r>
            <a:r>
              <a:rPr lang="mn-MN" sz="2000" dirty="0">
                <a:latin typeface="Times New Roman" panose="02020603050405020304" pitchFamily="18" charset="0"/>
                <a:cs typeface="Times New Roman" panose="02020603050405020304" pitchFamily="18" charset="0"/>
              </a:rPr>
              <a:t>гашуун </a:t>
            </a:r>
            <a:r>
              <a:rPr lang="mn-MN" sz="2000" dirty="0" smtClean="0">
                <a:latin typeface="Times New Roman" panose="02020603050405020304" pitchFamily="18" charset="0"/>
                <a:cs typeface="Times New Roman" panose="02020603050405020304" pitchFamily="18" charset="0"/>
              </a:rPr>
              <a:t>нулимсны шорвог амт, </a:t>
            </a:r>
            <a:r>
              <a:rPr lang="mn-MN" sz="2000" dirty="0">
                <a:latin typeface="Times New Roman" panose="02020603050405020304" pitchFamily="18" charset="0"/>
                <a:cs typeface="Times New Roman" panose="02020603050405020304" pitchFamily="18" charset="0"/>
              </a:rPr>
              <a:t>эмтэрсэн сэтгэлийн илэрхийлэл “</a:t>
            </a:r>
            <a:r>
              <a:rPr lang="mn-MN" sz="2000" dirty="0" smtClean="0">
                <a:latin typeface="Times New Roman" panose="02020603050405020304" pitchFamily="18" charset="0"/>
                <a:cs typeface="Times New Roman" panose="02020603050405020304" pitchFamily="18" charset="0"/>
              </a:rPr>
              <a:t>даалин”,”халцарсан зураг”, “бүх насаараа надаас </a:t>
            </a:r>
            <a:r>
              <a:rPr lang="mn-MN" sz="2000" dirty="0">
                <a:latin typeface="Times New Roman" panose="02020603050405020304" pitchFamily="18" charset="0"/>
                <a:cs typeface="Times New Roman" panose="02020603050405020304" pitchFamily="18" charset="0"/>
              </a:rPr>
              <a:t>нуусан </a:t>
            </a:r>
            <a:r>
              <a:rPr lang="mn-MN" sz="2000" dirty="0" smtClean="0">
                <a:latin typeface="Times New Roman" panose="02020603050405020304" pitchFamily="18" charset="0"/>
                <a:cs typeface="Times New Roman" panose="02020603050405020304" pitchFamily="18" charset="0"/>
              </a:rPr>
              <a:t>бүхэн”, “чамаас нуусан”.., гээд эмзэгхэн бүсгүй </a:t>
            </a:r>
            <a:r>
              <a:rPr lang="mn-MN" sz="2000" dirty="0">
                <a:latin typeface="Times New Roman" panose="02020603050405020304" pitchFamily="18" charset="0"/>
                <a:cs typeface="Times New Roman" panose="02020603050405020304" pitchFamily="18" charset="0"/>
              </a:rPr>
              <a:t>хүний зүрхийг </a:t>
            </a:r>
            <a:r>
              <a:rPr lang="mn-MN" sz="2000" dirty="0" smtClean="0">
                <a:latin typeface="Times New Roman" panose="02020603050405020304" pitchFamily="18" charset="0"/>
                <a:cs typeface="Times New Roman" panose="02020603050405020304" pitchFamily="18" charset="0"/>
              </a:rPr>
              <a:t>урах </a:t>
            </a:r>
            <a:r>
              <a:rPr lang="mn-MN" sz="2000" dirty="0">
                <a:latin typeface="Times New Roman" panose="02020603050405020304" pitchFamily="18" charset="0"/>
                <a:cs typeface="Times New Roman" panose="02020603050405020304" pitchFamily="18" charset="0"/>
              </a:rPr>
              <a:t>утас, </a:t>
            </a:r>
            <a:r>
              <a:rPr lang="mn-MN" sz="2000" dirty="0" smtClean="0">
                <a:latin typeface="Times New Roman" panose="02020603050405020304" pitchFamily="18" charset="0"/>
                <a:cs typeface="Times New Roman" panose="02020603050405020304" pitchFamily="18" charset="0"/>
              </a:rPr>
              <a:t>сийчих зүүний </a:t>
            </a:r>
            <a:r>
              <a:rPr lang="mn-MN" sz="2000" dirty="0">
                <a:latin typeface="Times New Roman" panose="02020603050405020304" pitchFamily="18" charset="0"/>
                <a:cs typeface="Times New Roman" panose="02020603050405020304" pitchFamily="18" charset="0"/>
              </a:rPr>
              <a:t>зангилаа </a:t>
            </a:r>
            <a:r>
              <a:rPr lang="mn-MN" sz="2000" dirty="0" smtClean="0">
                <a:latin typeface="Times New Roman" panose="02020603050405020304" pitchFamily="18" charset="0"/>
                <a:cs typeface="Times New Roman" panose="02020603050405020304" pitchFamily="18" charset="0"/>
              </a:rPr>
              <a:t>зэрэг нь энэ бүтээлийн үнэ цэнийг тодорхойлно. </a:t>
            </a:r>
            <a:endParaRPr lang="mn-M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200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mn-MN" dirty="0" smtClean="0"/>
              <a:t>		</a:t>
            </a:r>
            <a:br>
              <a:rPr lang="mn-MN" dirty="0" smtClean="0"/>
            </a:br>
            <a:r>
              <a:rPr lang="mn-MN" dirty="0" smtClean="0"/>
              <a:t/>
            </a:r>
            <a:br>
              <a:rPr lang="mn-MN" dirty="0" smtClean="0"/>
            </a:br>
            <a:r>
              <a:rPr lang="mn-MN" dirty="0"/>
              <a:t/>
            </a:r>
            <a:br>
              <a:rPr lang="mn-MN" dirty="0"/>
            </a:br>
            <a:r>
              <a:rPr lang="mn-MN" dirty="0" smtClean="0"/>
              <a:t>			</a:t>
            </a:r>
            <a:br>
              <a:rPr lang="mn-MN" dirty="0" smtClean="0"/>
            </a:br>
            <a:r>
              <a:rPr lang="mn-MN" dirty="0"/>
              <a:t>	</a:t>
            </a:r>
            <a:r>
              <a:rPr lang="mn-MN" dirty="0" smtClean="0"/>
              <a:t>		</a:t>
            </a:r>
            <a:r>
              <a:rPr lang="mn-MN" sz="3200" b="1" i="1" dirty="0" smtClean="0">
                <a:latin typeface="Times New Roman" panose="02020603050405020304" pitchFamily="18" charset="0"/>
                <a:cs typeface="Times New Roman" panose="02020603050405020304" pitchFamily="18" charset="0"/>
              </a:rPr>
              <a:t>АНХААРАЛ ТАВЬСАНД БАЯРЛАЛАА</a:t>
            </a:r>
            <a:endParaRPr lang="mn-MN"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4278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mn-MN" dirty="0" smtClean="0">
                <a:latin typeface="Times New Roman" panose="02020603050405020304" pitchFamily="18" charset="0"/>
                <a:cs typeface="Times New Roman" panose="02020603050405020304" pitchFamily="18" charset="0"/>
              </a:rPr>
              <a:t>Түүхэн баримтат, </a:t>
            </a:r>
            <a:r>
              <a:rPr lang="mn-MN" dirty="0" err="1" smtClean="0">
                <a:latin typeface="Times New Roman" panose="02020603050405020304" pitchFamily="18" charset="0"/>
                <a:cs typeface="Times New Roman" panose="02020603050405020304" pitchFamily="18" charset="0"/>
              </a:rPr>
              <a:t>эссэ</a:t>
            </a:r>
            <a:r>
              <a:rPr lang="mn-MN" dirty="0" smtClean="0">
                <a:latin typeface="Times New Roman" panose="02020603050405020304" pitchFamily="18" charset="0"/>
                <a:cs typeface="Times New Roman" panose="02020603050405020304" pitchFamily="18" charset="0"/>
              </a:rPr>
              <a:t> намтарчилсан, хөрөг дурсамж</a:t>
            </a:r>
            <a:endParaRPr lang="mn-MN"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stretch>
            <a:fillRect/>
          </a:stretch>
        </p:blipFill>
        <p:spPr>
          <a:xfrm>
            <a:off x="122830" y="2160589"/>
            <a:ext cx="3466531" cy="3881437"/>
          </a:xfrm>
          <a:prstGeom prst="rect">
            <a:avLst/>
          </a:prstGeo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2795054" y="2653851"/>
            <a:ext cx="3881437" cy="2893326"/>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52153" y="2790333"/>
            <a:ext cx="3881437" cy="2620370"/>
          </a:xfrm>
          <a:prstGeom prst="rect">
            <a:avLst/>
          </a:prstGeom>
        </p:spPr>
      </p:pic>
    </p:spTree>
    <p:extLst>
      <p:ext uri="{BB962C8B-B14F-4D97-AF65-F5344CB8AC3E}">
        <p14:creationId xmlns:p14="http://schemas.microsoft.com/office/powerpoint/2010/main" val="1484510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5"/>
            <a:ext cx="3854528" cy="794220"/>
          </a:xfrm>
        </p:spPr>
        <p:txBody>
          <a:bodyPr>
            <a:noAutofit/>
          </a:bodyPr>
          <a:lstStyle/>
          <a:p>
            <a:r>
              <a:rPr lang="mn-MN" sz="2400" dirty="0" smtClean="0">
                <a:latin typeface="Times New Roman" panose="02020603050405020304" pitchFamily="18" charset="0"/>
                <a:cs typeface="Times New Roman" panose="02020603050405020304" pitchFamily="18" charset="0"/>
              </a:rPr>
              <a:t>Дээрх гурван роман хэний тухай? Юуны тухай? болох</a:t>
            </a:r>
            <a:endParaRPr lang="mn-MN"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en-AU" sz="2400" dirty="0">
                <a:latin typeface="Times New Roman" panose="02020603050405020304" pitchFamily="18" charset="0"/>
                <a:cs typeface="Times New Roman" panose="02020603050405020304" pitchFamily="18" charset="0"/>
              </a:rPr>
              <a:t>XIX </a:t>
            </a:r>
            <a:r>
              <a:rPr lang="mn-MN" sz="2400" dirty="0">
                <a:latin typeface="Times New Roman" panose="02020603050405020304" pitchFamily="18" charset="0"/>
                <a:cs typeface="Times New Roman" panose="02020603050405020304" pitchFamily="18" charset="0"/>
              </a:rPr>
              <a:t>зууны Монголын нийгэм, Богд хаант Монгол Улсын үе, түүхэн хүмүүсийн сонирхолтой дүр, дүрслэл</a:t>
            </a:r>
          </a:p>
          <a:p>
            <a:pPr algn="just"/>
            <a:r>
              <a:rPr lang="en-AU" sz="2400" dirty="0">
                <a:latin typeface="Times New Roman" panose="02020603050405020304" pitchFamily="18" charset="0"/>
                <a:cs typeface="Times New Roman" panose="02020603050405020304" pitchFamily="18" charset="0"/>
              </a:rPr>
              <a:t>V </a:t>
            </a:r>
            <a:r>
              <a:rPr lang="mn-MN" sz="2400" dirty="0">
                <a:latin typeface="Times New Roman" panose="02020603050405020304" pitchFamily="18" charset="0"/>
                <a:cs typeface="Times New Roman" panose="02020603050405020304" pitchFamily="18" charset="0"/>
              </a:rPr>
              <a:t>Ноён хутагт Өлзийтийн Данзанравжаагийн тухай, хутагтын шарилын сүмийн үе үеийн тахилчид, </a:t>
            </a:r>
            <a:r>
              <a:rPr lang="mn-MN" sz="2400" dirty="0" err="1">
                <a:latin typeface="Times New Roman" panose="02020603050405020304" pitchFamily="18" charset="0"/>
                <a:cs typeface="Times New Roman" panose="02020603050405020304" pitchFamily="18" charset="0"/>
              </a:rPr>
              <a:t>Балчинчойжоо</a:t>
            </a:r>
            <a:r>
              <a:rPr lang="mn-MN" sz="2400" dirty="0">
                <a:latin typeface="Times New Roman" panose="02020603050405020304" pitchFamily="18" charset="0"/>
                <a:cs typeface="Times New Roman" panose="02020603050405020304" pitchFamily="18" charset="0"/>
              </a:rPr>
              <a:t>, Түдэв нар</a:t>
            </a:r>
          </a:p>
          <a:p>
            <a:pPr algn="just"/>
            <a:r>
              <a:rPr lang="mn-MN" sz="2400" dirty="0" err="1">
                <a:latin typeface="Times New Roman" panose="02020603050405020304" pitchFamily="18" charset="0"/>
                <a:cs typeface="Times New Roman" panose="02020603050405020304" pitchFamily="18" charset="0"/>
              </a:rPr>
              <a:t>Даншигийн</a:t>
            </a:r>
            <a:r>
              <a:rPr lang="mn-MN" sz="2400" dirty="0">
                <a:latin typeface="Times New Roman" panose="02020603050405020304" pitchFamily="18" charset="0"/>
                <a:cs typeface="Times New Roman" panose="02020603050405020304" pitchFamily="18" charset="0"/>
              </a:rPr>
              <a:t> аварга бөх Мөрринчин, арван засгийн арслан Майдарын Жунай бөх</a:t>
            </a:r>
          </a:p>
        </p:txBody>
      </p:sp>
      <p:sp>
        <p:nvSpPr>
          <p:cNvPr id="4" name="Text Placeholder 3"/>
          <p:cNvSpPr>
            <a:spLocks noGrp="1"/>
          </p:cNvSpPr>
          <p:nvPr>
            <p:ph type="body" sz="half" idx="2"/>
          </p:nvPr>
        </p:nvSpPr>
        <p:spPr>
          <a:xfrm>
            <a:off x="677334" y="2777069"/>
            <a:ext cx="3854528" cy="3264292"/>
          </a:xfrm>
        </p:spPr>
        <p:txBody>
          <a:bodyPr>
            <a:noAutofit/>
          </a:bodyPr>
          <a:lstStyle/>
          <a:p>
            <a:endParaRPr lang="en-AU" sz="1800" dirty="0" smtClean="0">
              <a:latin typeface="Times New Roman" panose="02020603050405020304" pitchFamily="18" charset="0"/>
              <a:cs typeface="Times New Roman" panose="02020603050405020304" pitchFamily="18" charset="0"/>
            </a:endParaRPr>
          </a:p>
          <a:p>
            <a:endParaRPr lang="en-AU" sz="1800" dirty="0">
              <a:latin typeface="Times New Roman" panose="02020603050405020304" pitchFamily="18" charset="0"/>
              <a:cs typeface="Times New Roman" panose="02020603050405020304" pitchFamily="18" charset="0"/>
            </a:endParaRPr>
          </a:p>
          <a:p>
            <a:r>
              <a:rPr lang="en-AU" sz="2400" b="1" i="1" dirty="0" smtClean="0">
                <a:latin typeface="Times New Roman" panose="02020603050405020304" pitchFamily="18" charset="0"/>
                <a:cs typeface="Times New Roman" panose="02020603050405020304" pitchFamily="18" charset="0"/>
              </a:rPr>
              <a:t>I. </a:t>
            </a:r>
            <a:r>
              <a:rPr lang="mn-MN" sz="2400" b="1" i="1" dirty="0" smtClean="0">
                <a:latin typeface="Times New Roman" panose="02020603050405020304" pitchFamily="18" charset="0"/>
                <a:cs typeface="Times New Roman" panose="02020603050405020304" pitchFamily="18" charset="0"/>
              </a:rPr>
              <a:t>“Цагаагчин гахай жил”</a:t>
            </a:r>
          </a:p>
          <a:p>
            <a:r>
              <a:rPr lang="en-AU" sz="2400" b="1" i="1" dirty="0" smtClean="0">
                <a:latin typeface="Times New Roman" panose="02020603050405020304" pitchFamily="18" charset="0"/>
                <a:cs typeface="Times New Roman" panose="02020603050405020304" pitchFamily="18" charset="0"/>
              </a:rPr>
              <a:t>II. </a:t>
            </a:r>
            <a:r>
              <a:rPr lang="mn-MN" sz="2400" b="1" i="1" dirty="0" smtClean="0">
                <a:latin typeface="Times New Roman" panose="02020603050405020304" pitchFamily="18" charset="0"/>
                <a:cs typeface="Times New Roman" panose="02020603050405020304" pitchFamily="18" charset="0"/>
              </a:rPr>
              <a:t>“Гэгээнтэн”</a:t>
            </a:r>
          </a:p>
          <a:p>
            <a:r>
              <a:rPr lang="en-AU" sz="2400" b="1" i="1" dirty="0" smtClean="0">
                <a:latin typeface="Times New Roman" panose="02020603050405020304" pitchFamily="18" charset="0"/>
                <a:cs typeface="Times New Roman" panose="02020603050405020304" pitchFamily="18" charset="0"/>
              </a:rPr>
              <a:t>III. </a:t>
            </a:r>
            <a:r>
              <a:rPr lang="mn-MN" sz="2400" b="1" i="1" dirty="0" smtClean="0">
                <a:latin typeface="Times New Roman" panose="02020603050405020304" pitchFamily="18" charset="0"/>
                <a:cs typeface="Times New Roman" panose="02020603050405020304" pitchFamily="18" charset="0"/>
              </a:rPr>
              <a:t>“Хэрлэн тэнүүн”</a:t>
            </a:r>
            <a:endParaRPr lang="mn-MN"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4679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n-MN" dirty="0" smtClean="0"/>
              <a:t>		</a:t>
            </a:r>
            <a:r>
              <a:rPr lang="en-AU" dirty="0" smtClean="0"/>
              <a:t>VIII</a:t>
            </a:r>
            <a:r>
              <a:rPr lang="mn-MN" dirty="0" smtClean="0"/>
              <a:t> Богд </a:t>
            </a:r>
            <a:r>
              <a:rPr lang="mn-MN" dirty="0" err="1" smtClean="0"/>
              <a:t>Жибзундамба</a:t>
            </a:r>
            <a:r>
              <a:rPr lang="mn-MN" dirty="0" smtClean="0"/>
              <a:t> хутагт</a:t>
            </a:r>
            <a:endParaRPr lang="mn-MN" dirty="0"/>
          </a:p>
        </p:txBody>
      </p:sp>
      <p:pic>
        <p:nvPicPr>
          <p:cNvPr id="5" name="Content Placeholder 4"/>
          <p:cNvPicPr>
            <a:picLocks noGrp="1" noChangeAspect="1"/>
          </p:cNvPicPr>
          <p:nvPr>
            <p:ph sz="half" idx="1"/>
          </p:nvPr>
        </p:nvPicPr>
        <p:blipFill>
          <a:blip r:embed="rId2"/>
          <a:stretch>
            <a:fillRect/>
          </a:stretch>
        </p:blipFill>
        <p:spPr>
          <a:xfrm>
            <a:off x="914400" y="1583140"/>
            <a:ext cx="3354424" cy="4458885"/>
          </a:xfrm>
          <a:prstGeom prst="rect">
            <a:avLst/>
          </a:prstGeom>
        </p:spPr>
      </p:pic>
      <p:pic>
        <p:nvPicPr>
          <p:cNvPr id="8" name="Content Placeholder 7"/>
          <p:cNvPicPr>
            <a:picLocks noGrp="1" noChangeAspect="1"/>
          </p:cNvPicPr>
          <p:nvPr>
            <p:ph sz="half" idx="2"/>
          </p:nvPr>
        </p:nvPicPr>
        <p:blipFill>
          <a:blip r:embed="rId3"/>
          <a:stretch>
            <a:fillRect/>
          </a:stretch>
        </p:blipFill>
        <p:spPr>
          <a:xfrm>
            <a:off x="4954138" y="1583140"/>
            <a:ext cx="3485766" cy="4804012"/>
          </a:xfrm>
          <a:prstGeom prst="rect">
            <a:avLst/>
          </a:prstGeom>
        </p:spPr>
      </p:pic>
    </p:spTree>
    <p:extLst>
      <p:ext uri="{BB962C8B-B14F-4D97-AF65-F5344CB8AC3E}">
        <p14:creationId xmlns:p14="http://schemas.microsoft.com/office/powerpoint/2010/main" val="3661218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95785"/>
            <a:ext cx="8596668" cy="1534615"/>
          </a:xfrm>
        </p:spPr>
        <p:txBody>
          <a:bodyPr>
            <a:noAutofit/>
          </a:bodyPr>
          <a:lstStyle/>
          <a:p>
            <a:pPr algn="ctr"/>
            <a:r>
              <a:rPr lang="en-AU" sz="2400" dirty="0" smtClean="0">
                <a:latin typeface="Times New Roman" panose="02020603050405020304" pitchFamily="18" charset="0"/>
                <a:cs typeface="Times New Roman" panose="02020603050405020304" pitchFamily="18" charset="0"/>
              </a:rPr>
              <a:t>V</a:t>
            </a:r>
            <a:r>
              <a:rPr lang="mn-MN" sz="2400" dirty="0" smtClean="0">
                <a:latin typeface="Times New Roman" panose="02020603050405020304" pitchFamily="18" charset="0"/>
                <a:cs typeface="Times New Roman" panose="02020603050405020304" pitchFamily="18" charset="0"/>
              </a:rPr>
              <a:t> Ноён хутагт </a:t>
            </a:r>
            <a:r>
              <a:rPr lang="mn-MN" sz="2400" dirty="0">
                <a:latin typeface="Times New Roman" panose="02020603050405020304" pitchFamily="18" charset="0"/>
                <a:cs typeface="Times New Roman" panose="02020603050405020304" pitchFamily="18" charset="0"/>
              </a:rPr>
              <a:t>Өлзийтийн </a:t>
            </a:r>
            <a:r>
              <a:rPr lang="mn-MN" sz="2400" dirty="0" smtClean="0">
                <a:latin typeface="Times New Roman" panose="02020603050405020304" pitchFamily="18" charset="0"/>
                <a:cs typeface="Times New Roman" panose="02020603050405020304" pitchFamily="18" charset="0"/>
              </a:rPr>
              <a:t>Данзанравжаагийн </a:t>
            </a:r>
            <a:r>
              <a:rPr lang="mn-MN" sz="2400" dirty="0">
                <a:latin typeface="Times New Roman" panose="02020603050405020304" pitchFamily="18" charset="0"/>
                <a:cs typeface="Times New Roman" panose="02020603050405020304" pitchFamily="18" charset="0"/>
              </a:rPr>
              <a:t>энэхүү гэрэл зураг Дорноговь аймгийн Урчуудын Эвлэлийн Хорооны зураач агсан Г.Халтарын хувийн </a:t>
            </a:r>
            <a:r>
              <a:rPr lang="mn-MN" sz="2400" dirty="0" err="1">
                <a:latin typeface="Times New Roman" panose="02020603050405020304" pitchFamily="18" charset="0"/>
                <a:cs typeface="Times New Roman" panose="02020603050405020304" pitchFamily="18" charset="0"/>
              </a:rPr>
              <a:t>архивт</a:t>
            </a:r>
            <a:r>
              <a:rPr lang="mn-MN" sz="2400" dirty="0">
                <a:latin typeface="Times New Roman" panose="02020603050405020304" pitchFamily="18" charset="0"/>
                <a:cs typeface="Times New Roman" panose="02020603050405020304" pitchFamily="18" charset="0"/>
              </a:rPr>
              <a:t> хадгалагдаж байсан бөгөөд бид энэ зургийг түүний гэргийгээс авсан болно. </a:t>
            </a:r>
          </a:p>
        </p:txBody>
      </p:sp>
      <p:pic>
        <p:nvPicPr>
          <p:cNvPr id="4" name="Content Placeholder 3"/>
          <p:cNvPicPr>
            <a:picLocks noGrp="1" noChangeAspect="1"/>
          </p:cNvPicPr>
          <p:nvPr>
            <p:ph idx="1"/>
          </p:nvPr>
        </p:nvPicPr>
        <p:blipFill>
          <a:blip r:embed="rId2"/>
          <a:stretch>
            <a:fillRect/>
          </a:stretch>
        </p:blipFill>
        <p:spPr>
          <a:xfrm>
            <a:off x="2674961" y="2160588"/>
            <a:ext cx="4476466" cy="4697412"/>
          </a:xfrm>
          <a:prstGeom prst="rect">
            <a:avLst/>
          </a:prstGeom>
        </p:spPr>
      </p:pic>
    </p:spTree>
    <p:extLst>
      <p:ext uri="{BB962C8B-B14F-4D97-AF65-F5344CB8AC3E}">
        <p14:creationId xmlns:p14="http://schemas.microsoft.com/office/powerpoint/2010/main" val="3939302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6006" y="1467137"/>
            <a:ext cx="5663822" cy="412162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735772" y="1473961"/>
            <a:ext cx="5663821" cy="4107977"/>
          </a:xfrm>
          <a:prstGeom prst="rect">
            <a:avLst/>
          </a:prstGeom>
        </p:spPr>
      </p:pic>
    </p:spTree>
    <p:extLst>
      <p:ext uri="{BB962C8B-B14F-4D97-AF65-F5344CB8AC3E}">
        <p14:creationId xmlns:p14="http://schemas.microsoft.com/office/powerpoint/2010/main" val="337402117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467</TotalTime>
  <Words>1664</Words>
  <Application>Microsoft Office PowerPoint</Application>
  <PresentationFormat>Widescreen</PresentationFormat>
  <Paragraphs>108</Paragraphs>
  <Slides>44</Slides>
  <Notes>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Times New Roman</vt:lpstr>
      <vt:lpstr>Trebuchet MS</vt:lpstr>
      <vt:lpstr>Wingdings 3</vt:lpstr>
      <vt:lpstr>Facet</vt:lpstr>
      <vt:lpstr>Нэн шинэ үеийн Монголын уран зохиолд “хэлмэгдүүлэлтийн үе”-ийг  дүрслэн үзүүлсэн нь </vt:lpstr>
      <vt:lpstr>Ардчилсан хувьсгалаас хойших буюу 1980-ад оны сүүлч 1990-эд оноос эдүгээхийг хүртэл “Нэн шинэ үе” хэмээн нэрийдэж байна.</vt:lpstr>
      <vt:lpstr>1980-ад оны сүүлч, 1990-эд оны эхнээс нийгмийн оюун санааны ертөнцөд дэвшил гарч олон ургалч үзлээр бүтээх, туурвих боломж бололцоо уран бүтээлчдийн хувьд нээгдсэн билээ. </vt:lpstr>
      <vt:lpstr>Уран бүтээлийн шинэ эрэл, хайгуул хийж тухайн төрлөөр урд өмнөх зохиол бүтээлээс эрс ялгарч, уншигч, судлаачдын зүгээс онцгой анхааралд нь өртсөн зарим нэг бүтээлийг ярих болно.</vt:lpstr>
      <vt:lpstr>Түүхэн баримтат, эссэ намтарчилсан, хөрөг дурсамж</vt:lpstr>
      <vt:lpstr>Дээрх гурван роман хэний тухай? Юуны тухай? болох</vt:lpstr>
      <vt:lpstr>  VIII Богд Жибзундамба хутагт</vt:lpstr>
      <vt:lpstr>V Ноён хутагт Өлзийтийн Данзанравжаагийн энэхүү гэрэл зураг Дорноговь аймгийн Урчуудын Эвлэлийн Хорооны зураач агсан Г.Халтарын хувийн архивт хадгалагдаж байсан бөгөөд бид энэ зургийг түүний гэргийгээс авсан болно. </vt:lpstr>
      <vt:lpstr>PowerPoint Presentation</vt:lpstr>
      <vt:lpstr>Ялангуяа нийгмийн хамгийн оюунлаг, сэхээлэг, бичиг номын сор болсон буддын шашны зүтгэлтнүүд гэвш сахилтнаас хамба цолтон хүртэлх лам нарын аймшигт хядлага, тэднийг хоморголон устгасан хар бараан түүхийн баримтыг уран сайхнаар боловсруулсан болно. </vt:lpstr>
      <vt:lpstr>БНМАУ-ын маршал, бүх цэргийн жанжин, Бага хурлын тэргүүлэгчдийн дарга ..,</vt:lpstr>
      <vt:lpstr>Тухайн цагт Монголын орчин цагийн театрын анхдагч Хүрээний жүжгийн хүрээлэнгийнхэн, холбогдох түүхэн хүмүүсийн тухай баримт, гэрч, мэдээ занги зэрэг</vt:lpstr>
      <vt:lpstr>Түүхэн баримтыг уран бүтээлийн түвшинд хүртэл огт боловсруулаагүй, ядаж бүтээл гэдэг зүйлд ойртуулж ч очоогүй бичвэр </vt:lpstr>
      <vt:lpstr>      Тууж бичлэг</vt:lpstr>
      <vt:lpstr>       Хоёр дах хэвлэл, дэлгэцийн бүтээл</vt:lpstr>
      <vt:lpstr>Зохиолч Сан.Пүрэвийн “Усны гудамж”, “Сүнс, сүүдэр” бэсрэг роман/1990/, Ц.Намсрайн “Хувь заяаны эргүүлэг” бэсрэг тууж/2017/</vt:lpstr>
      <vt:lpstr>Зохиолч Далхаагийн Норовын “Мөнхийн дуудлага” тууж/1983/. Хожим “Зүрхэнд шивнэсэн үг”/2001/ дэлгэцийн бүтээл болсон.</vt:lpstr>
      <vt:lpstr>    Баримтат богино өгүүллэг. Г.Дүйнхэржав”Тамын тогоонд таван жил”/1991/, Ц.Базаррагчаа “Нохойн дуу” /1987,1988/</vt:lpstr>
      <vt:lpstr> Зохиолч С.Эрдэнийн “Нууц тарни”, “Бэлэвсэн хүүхнүүдийн найр”/1997/ хоёр өгүүллэг нь утга зохиолд сэдэв чөлөөтэй болсноос хойш бичсэн, хүнийг байгалийн амьтан болохыг нь онцолж үзүүлсэн байдаг.</vt:lpstr>
      <vt:lpstr> Уран бүтээлч, зохиолчдын ярианаас /З.Ядмаа, Ч.Гомбо нарын дурсамжаас/</vt:lpstr>
      <vt:lpstr>Жүжгийн зохиолын хувьд харьцангуй  цөөвтөр бүтээл байна.</vt:lpstr>
      <vt:lpstr>“Бөмбөгөр ногоон” театрын жүжигчин Дашзэвэгийн Ичинхорлоо, алдарт зохиолч Мөрдэндэвийн Ядамсүрэн нар</vt:lpstr>
      <vt:lpstr> Ардын жүжигчин Д.Ичинхорлоогийн бүтээсэн Д.Намдагийн “Нүгэл буян” киноны Тоохуар /Насанжаргал бүсгүйн дүр/-ын дүр тайз, дэлгэцийн урлагийн сонгодог дүр юм.</vt:lpstr>
      <vt:lpstr> “Хэлмэгдүүлэлт” хэмээх энэхүү хар, бараан сэдвийн тухай өгүүлсэн, бичсэн, туурвисан, үзүүлсэн ямар ч уран бүтээлд уран зохиолын, урлагийн үнэт зүйлийг уран сайхнаар үзүүлэхэд уран бүтээлчдээс ихээхэн ур чадвар, ухаан, тэвчээр шаардагдах ажээ.</vt:lpstr>
      <vt:lpstr>Жүжиг, бүрэн хэмжээний уран сайхны кино</vt:lpstr>
      <vt:lpstr>PowerPoint Presentation</vt:lpstr>
      <vt:lpstr>“Теле жүжиг”/Тeleplge – Телевизионная пьеса/-ийн тухай судлаачид</vt:lpstr>
      <vt:lpstr>“Эцсийн тушаал” теле жүжиг /1991/</vt:lpstr>
      <vt:lpstr>“Халхын гол”-ын дайнд хамт явсан нэг голын хоёр залуу Бадрах, Лувсан</vt:lpstr>
      <vt:lpstr>PowerPoint Presentation</vt:lpstr>
      <vt:lpstr>PowerPoint Presentation</vt:lpstr>
      <vt:lpstr>Дайны дараа олзны Япон цэргүүд, Бадрах, Лувсан нарын ангийн захирагч энд бас ял эдлээд чулууны ажил хийж байгаа.</vt:lpstr>
      <vt:lpstr>Бадрахын сэтгэлтэй бүсгүй байсан Цэрмаа их олон жилийн эр нөхөр Лувсангийнхаа мөн чанарыг мэдэж, харамсан байгаа дүр зураг, түүний сэтгэлийг илэрхийлж байгаа хөгжим</vt:lpstr>
      <vt:lpstr>Өнгөрөн одсон цаг хугацааны энэлэн,  шаналсан сэтгэлийн илэрхийлэл</vt:lpstr>
      <vt:lpstr>Лувсангийн үг:</vt:lpstr>
      <vt:lpstr>Цэрмаагийн сэтгэлийн өчил:</vt:lpstr>
      <vt:lpstr>Бадрах, Лувсан хоёрын залуугийн зураг.</vt:lpstr>
      <vt:lpstr>Цэрмаагийн хадгалж байсан, Лувсангийн маажиж нүүрийг нь танигдахгүй болгосон Бадрахын зураг. /хоёр залуугийн зураг/</vt:lpstr>
      <vt:lpstr>Зургийг хараад Бадрах:</vt:lpstr>
      <vt:lpstr>  “Эцсийн тушаал” жүжгийн тайлал, төгсгөлийн оргил хэсэг.</vt:lpstr>
      <vt:lpstr>PowerPoint Presentation</vt:lpstr>
      <vt:lpstr> “Эцсийн тушаал” жүжигт “хэлмэгдүүлэлт”-ийн тухай өгүүлж, дүрсэлж, үзүүлсэн энэ бүтээл урд өмнөх олон бүтээлүүдээс эрс ялгарч байгаа нь; </vt:lpstr>
      <vt:lpstr> Зохиолч Д.Норовын “Эцсийн тушаал” жүжгийн үнэ цэний оршихуй:</vt:lpstr>
      <vt:lpstr>            АНХААРАЛ ТАВЬСАНД БАЯРЛАЛАА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Нэн шинэ үеийн Монголын уран зохиолд хэлмэгдүүлэлтийн үеийг  дүрслэн үзүүлсэн нь</dc:title>
  <dc:creator>Khishigsukh Byambasuren</dc:creator>
  <cp:lastModifiedBy>Khishigsukh Byambasuren</cp:lastModifiedBy>
  <cp:revision>65</cp:revision>
  <dcterms:created xsi:type="dcterms:W3CDTF">2021-11-27T05:33:55Z</dcterms:created>
  <dcterms:modified xsi:type="dcterms:W3CDTF">2021-11-30T08:10:06Z</dcterms:modified>
</cp:coreProperties>
</file>