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65" r:id="rId4"/>
    <p:sldId id="366" r:id="rId5"/>
    <p:sldId id="368" r:id="rId6"/>
    <p:sldId id="320" r:id="rId7"/>
    <p:sldId id="367" r:id="rId8"/>
    <p:sldId id="369" r:id="rId9"/>
    <p:sldId id="370" r:id="rId10"/>
    <p:sldId id="342" r:id="rId11"/>
    <p:sldId id="343" r:id="rId12"/>
    <p:sldId id="344" r:id="rId13"/>
    <p:sldId id="345" r:id="rId14"/>
    <p:sldId id="346" r:id="rId15"/>
    <p:sldId id="354" r:id="rId16"/>
    <p:sldId id="372" r:id="rId17"/>
    <p:sldId id="349" r:id="rId18"/>
    <p:sldId id="351" r:id="rId19"/>
    <p:sldId id="352" r:id="rId20"/>
    <p:sldId id="374" r:id="rId21"/>
    <p:sldId id="375" r:id="rId22"/>
    <p:sldId id="376" r:id="rId23"/>
    <p:sldId id="379" r:id="rId24"/>
    <p:sldId id="373" r:id="rId25"/>
    <p:sldId id="377" r:id="rId26"/>
    <p:sldId id="356" r:id="rId27"/>
    <p:sldId id="358" r:id="rId28"/>
    <p:sldId id="360" r:id="rId29"/>
    <p:sldId id="361" r:id="rId30"/>
    <p:sldId id="362" r:id="rId31"/>
    <p:sldId id="363" r:id="rId32"/>
    <p:sldId id="319" r:id="rId33"/>
    <p:sldId id="37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FD52-9E3A-47A4-9C1D-A4B656782CF0}" type="datetimeFigureOut">
              <a:rPr lang="cs-CZ" smtClean="0"/>
              <a:pPr/>
              <a:t>4.4.2022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3AF9-EF55-4D3A-BC9E-CA67EB1E81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2448272"/>
          </a:xfrm>
        </p:spPr>
        <p:txBody>
          <a:bodyPr>
            <a:normAutofit/>
          </a:bodyPr>
          <a:lstStyle/>
          <a:p>
            <a:r>
              <a:rPr lang="cs-CZ" sz="3500" b="1" cap="small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Elizabethan</a:t>
            </a:r>
            <a:r>
              <a:rPr lang="cs-CZ" sz="3500" b="1" cap="small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500" b="1" cap="small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Theatre</a:t>
            </a:r>
            <a:endParaRPr lang="cs-CZ" sz="3000" b="1" cap="small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endParaRPr lang="cs-CZ" sz="800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r>
              <a:rPr lang="cs-CZ" sz="2200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Filip </a:t>
            </a:r>
            <a:r>
              <a:rPr lang="cs-CZ" sz="2200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Krajník</a:t>
            </a:r>
            <a:br>
              <a:rPr lang="cs-CZ" sz="2200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</a:br>
            <a:r>
              <a:rPr lang="cs-CZ" sz="2200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Masaryk University</a:t>
            </a:r>
            <a:endParaRPr lang="en-US" sz="2200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endParaRPr lang="cs-CZ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27650" name="Picture 2" descr="Sights, Sounds, and Smells of Elizabethan Theater | Folger Shakespeare 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01844" cy="38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Medieval Theatre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187624" y="5949280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A Village Fair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(</a:t>
            </a:r>
            <a:r>
              <a:rPr lang="cs-CZ" sz="2100" b="1" dirty="0" err="1" smtClean="0">
                <a:latin typeface="Baskerville Old Face" pitchFamily="18" charset="0"/>
                <a:cs typeface="Arabic Typesetting" pitchFamily="66" charset="-78"/>
              </a:rPr>
              <a:t>Pieter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100" b="1" dirty="0" err="1" smtClean="0">
                <a:latin typeface="Baskerville Old Face" pitchFamily="18" charset="0"/>
                <a:cs typeface="Arabic Typesetting" pitchFamily="66" charset="-78"/>
              </a:rPr>
              <a:t>Breugel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the Younger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, 1632)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762" y="1180928"/>
            <a:ext cx="6592606" cy="46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Playhouses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043608" y="5949280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Globe</a:t>
            </a: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 Theatre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(1599–1613, 1614–1642)</a:t>
            </a:r>
          </a:p>
        </p:txBody>
      </p:sp>
      <p:pic>
        <p:nvPicPr>
          <p:cNvPr id="40962" name="Picture 2" descr="Shakespeare&amp;#39;s Globe | Globe Theater Facts | DK Find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884" y="1010431"/>
            <a:ext cx="6501468" cy="4794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Playhouses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043608" y="5949280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100" b="1" dirty="0" err="1" smtClean="0">
                <a:latin typeface="Baskerville Old Face" pitchFamily="18" charset="0"/>
                <a:cs typeface="Arabic Typesetting" pitchFamily="66" charset="-78"/>
              </a:rPr>
              <a:t>Swan</a:t>
            </a: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 Theatre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/>
            </a:r>
            <a:b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</a:b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(</a:t>
            </a:r>
            <a:r>
              <a:rPr lang="cs-CZ" sz="2100" b="1" dirty="0" err="1" smtClean="0">
                <a:latin typeface="Baskerville Old Face" pitchFamily="18" charset="0"/>
                <a:cs typeface="Arabic Typesetting" pitchFamily="66" charset="-78"/>
              </a:rPr>
              <a:t>Johannes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de </a:t>
            </a:r>
            <a:r>
              <a:rPr lang="cs-CZ" sz="2100" b="1" dirty="0" err="1" smtClean="0">
                <a:latin typeface="Baskerville Old Face" pitchFamily="18" charset="0"/>
                <a:cs typeface="Arabic Typesetting" pitchFamily="66" charset="-78"/>
              </a:rPr>
              <a:t>Witt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, 1596)</a:t>
            </a:r>
          </a:p>
        </p:txBody>
      </p:sp>
      <p:pic>
        <p:nvPicPr>
          <p:cNvPr id="43010" name="Picture 2" descr="File:The Swan cropped.pn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1"/>
            <a:ext cx="4176464" cy="498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Playhouses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752528"/>
          </a:xfrm>
        </p:spPr>
        <p:txBody>
          <a:bodyPr>
            <a:noAutofit/>
          </a:bodyPr>
          <a:lstStyle/>
          <a:p>
            <a:pPr marL="360000" indent="-457200" algn="l"/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From </a:t>
            </a:r>
            <a:r>
              <a:rPr lang="en-US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 Midsummer Night’s Dream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:</a:t>
            </a:r>
          </a:p>
          <a:p>
            <a:pPr marL="360000" indent="-457200" algn="l"/>
            <a:endParaRPr lang="en-US" sz="2300" b="1" i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pPr marL="360000" indent="-457200" algn="l"/>
            <a:r>
              <a:rPr lang="en-US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Quince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. Pat, pat; and here’s a </a:t>
            </a:r>
            <a:r>
              <a:rPr lang="en-US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marvellous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convenient place for our rehearsal. This green plot shall be our stage, this hawthorn-brake our tiring-house; and we will do it in action as we will do it before the duke.</a:t>
            </a:r>
          </a:p>
          <a:p>
            <a:pPr marL="360000" indent="-457200" algn="r"/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(Act 3, Scene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Playhouses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043608" y="5949280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100" b="1" dirty="0" err="1" smtClean="0">
                <a:latin typeface="Baskerville Old Face" pitchFamily="18" charset="0"/>
                <a:cs typeface="Arabic Typesetting" pitchFamily="66" charset="-78"/>
              </a:rPr>
              <a:t>Blackfriars</a:t>
            </a: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 Theatre, a reconstruction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(1608–1642)</a:t>
            </a:r>
          </a:p>
        </p:txBody>
      </p:sp>
      <p:pic>
        <p:nvPicPr>
          <p:cNvPr id="6" name="Picture 2" descr="F:\alzbetini_prednaska\Blackfriars-Play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534"/>
            <a:ext cx="5940914" cy="47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Costumes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5661248"/>
            <a:ext cx="799288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A scene from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en-US" sz="2100" b="1" i="1" dirty="0" smtClean="0">
                <a:latin typeface="Baskerville Old Face" pitchFamily="18" charset="0"/>
                <a:cs typeface="Arabic Typesetting" pitchFamily="66" charset="-78"/>
              </a:rPr>
              <a:t>Titus Andronicus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(</a:t>
            </a: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ca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 1594)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7" name="Picture 2" descr="C:\Users\Filip\Downloads\alzbetinske_drama_prednaska\ti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653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Acting Companies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616624"/>
          </a:xfrm>
        </p:spPr>
        <p:txBody>
          <a:bodyPr>
            <a:noAutofit/>
          </a:bodyPr>
          <a:lstStyle/>
          <a:p>
            <a:pPr marL="360000" indent="-457200" algn="l"/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Lord Chamberlain’</a:t>
            </a:r>
            <a:r>
              <a:rPr lang="cs-CZ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s </a:t>
            </a:r>
            <a:r>
              <a:rPr lang="cs-CZ" sz="2300" b="1" u="sng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Men</a:t>
            </a:r>
            <a:r>
              <a:rPr lang="cs-CZ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/King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’</a:t>
            </a:r>
            <a:r>
              <a:rPr lang="cs-CZ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s </a:t>
            </a:r>
            <a:r>
              <a:rPr lang="cs-CZ" sz="2300" b="1" u="sng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Men</a:t>
            </a:r>
            <a:r>
              <a:rPr lang="cs-CZ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(1594</a:t>
            </a:r>
            <a:r>
              <a:rPr lang="cs-CZ" sz="2400" b="1" u="sng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lang="cs-CZ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1642):</a:t>
            </a:r>
          </a:p>
          <a:p>
            <a:pPr marL="360000" indent="-457200" algn="l"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ca 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8 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core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actors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(26 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in total 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by 1623)</a:t>
            </a:r>
          </a:p>
          <a:p>
            <a:pPr marL="360000" indent="-457200" algn="l">
              <a:buFont typeface="Arial" pitchFamily="34" charset="0"/>
              <a:buChar char="•"/>
            </a:pP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ca 8 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hired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men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(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minor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parts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)</a:t>
            </a:r>
          </a:p>
          <a:p>
            <a:pPr marL="360000" indent="-457200" algn="l">
              <a:buFont typeface="Arial" pitchFamily="34" charset="0"/>
              <a:buChar char="•"/>
            </a:pP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4</a:t>
            </a:r>
            <a:r>
              <a:rPr lang="cs-CZ" sz="24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6 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boys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(</a:t>
            </a: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apprenctices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)</a:t>
            </a:r>
          </a:p>
          <a:p>
            <a:pPr marL="360000" indent="-457200" algn="l">
              <a:buFont typeface="Arial" pitchFamily="34" charset="0"/>
              <a:buChar char="•"/>
            </a:pPr>
            <a:r>
              <a:rPr lang="cs-CZ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musicians</a:t>
            </a:r>
            <a:endParaRPr lang="cs-CZ" sz="2300" b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pPr marL="360000" indent="-457200" algn="l"/>
            <a:endParaRPr lang="cs-CZ" sz="2300" b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pPr marL="360000" indent="-457200" algn="l"/>
            <a:r>
              <a:rPr lang="cs-CZ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Hamlet</a:t>
            </a:r>
            <a:r>
              <a:rPr lang="cs-CZ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.</a:t>
            </a:r>
            <a:r>
              <a:rPr lang="cs-CZ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He that plays 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 king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shall be welcome; his majesty shall have tribute of me; 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 adventurous knight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shall use his foil and target; 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 lover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shall not sigh gratis; 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 </a:t>
            </a:r>
            <a:r>
              <a:rPr lang="en-US" sz="2300" b="1" u="sng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humourous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man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shall end his part in peace; 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 clown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shall make those laugh whose lungs are tickled o’ the sere; and </a:t>
            </a:r>
            <a:r>
              <a:rPr lang="en-US" sz="2300" b="1" u="sng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 lady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shall say her mind freely, or the blank verse shall halt </a:t>
            </a:r>
            <a:r>
              <a:rPr lang="en-US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for’t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.</a:t>
            </a:r>
          </a:p>
          <a:p>
            <a:pPr marL="360000" indent="-457200" algn="r"/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(</a:t>
            </a:r>
            <a:r>
              <a:rPr lang="en-US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Hamlet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, Act 2, Scene 2)</a:t>
            </a:r>
            <a:endParaRPr lang="cs-CZ" sz="2300" b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pPr marL="360000" indent="-457200" algn="l"/>
            <a:endParaRPr lang="cs-CZ" sz="2300" b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pPr marL="360000" indent="-457200" algn="l"/>
            <a:endParaRPr lang="cs-CZ" sz="2300" b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Character-Types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4905"/>
            <a:ext cx="7496497" cy="14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74691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99708"/>
            <a:ext cx="7560840" cy="19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Actors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411760" y="6093296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Richard </a:t>
            </a: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Burbage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(1568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1619)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49154" name="Picture 2" descr="Richard Burbage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674" y="1124744"/>
            <a:ext cx="40195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5877272"/>
            <a:ext cx="3384376" cy="360040"/>
          </a:xfrm>
        </p:spPr>
        <p:txBody>
          <a:bodyPr>
            <a:noAutofit/>
          </a:bodyPr>
          <a:lstStyle/>
          <a:p>
            <a:r>
              <a:rPr lang="cs-CZ" sz="21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Robert </a:t>
            </a:r>
            <a:r>
              <a:rPr lang="cs-CZ" sz="21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Armin</a:t>
            </a:r>
            <a:r>
              <a:rPr lang="cs-CZ" sz="21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(1568</a:t>
            </a:r>
            <a:r>
              <a:rPr lang="en-US" sz="21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?</a:t>
            </a:r>
            <a:r>
              <a:rPr lang="cs-CZ" sz="21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–1615)</a:t>
            </a:r>
            <a:endParaRPr lang="cs-CZ" sz="2100" b="1" dirty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Actors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99592" y="5877272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Will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Kemp (1560?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1603?)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51202" name="Picture 2" descr="Will Kemp (unknown-1603) - Find A Grave 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528392" cy="4262299"/>
          </a:xfrm>
          <a:prstGeom prst="rect">
            <a:avLst/>
          </a:prstGeom>
          <a:noFill/>
        </p:spPr>
      </p:pic>
      <p:pic>
        <p:nvPicPr>
          <p:cNvPr id="51204" name="Picture 4" descr="Category:Robert Armin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024336" cy="423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Birth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of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 Drama in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Europe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skerville Old Face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5805264"/>
            <a:ext cx="8229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</a:rPr>
              <a:t>Ancient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</a:rPr>
              <a:t>Greece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</a:rPr>
              <a:t> (6th cent. BC)</a:t>
            </a:r>
          </a:p>
        </p:txBody>
      </p:sp>
      <p:pic>
        <p:nvPicPr>
          <p:cNvPr id="8" name="Picture 2" descr="C:\Users\Filip\Downloads\alzbetinske_drama_prednaska\The-Mystery-of-Modern-Acoustic-in-Ancient-Greek-Theatre-Solv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46888" cy="432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en-US" sz="2100" b="1" dirty="0">
              <a:latin typeface="Baskerville Old Face" pitchFamily="18" charset="0"/>
            </a:endParaRPr>
          </a:p>
          <a:p>
            <a:pPr algn="ctr"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21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2100" b="1" dirty="0" smtClean="0">
                <a:latin typeface="Baskerville Old Face" pitchFamily="18" charset="0"/>
              </a:rPr>
              <a:t>          Shakespeare’s F1 (c. 30x38 cm)               Q1 of </a:t>
            </a:r>
            <a:r>
              <a:rPr lang="en-US" sz="2100" b="1" i="1" dirty="0" smtClean="0">
                <a:latin typeface="Baskerville Old Face" pitchFamily="18" charset="0"/>
              </a:rPr>
              <a:t>Hamlet</a:t>
            </a:r>
            <a:r>
              <a:rPr lang="en-US" sz="2100" b="1" dirty="0" smtClean="0">
                <a:latin typeface="Baskerville Old Face" pitchFamily="18" charset="0"/>
              </a:rPr>
              <a:t> (c. 24x30 cm)</a:t>
            </a:r>
            <a:endParaRPr lang="cs-CZ" sz="2100" b="1" dirty="0" smtClean="0">
              <a:latin typeface="Baskerville Old Face" pitchFamily="18" charset="0"/>
            </a:endParaRPr>
          </a:p>
        </p:txBody>
      </p:sp>
      <p:pic>
        <p:nvPicPr>
          <p:cNvPr id="6146" name="Picture 2" descr="C:\Users\Filip\Downloads\alzbetinske_drama_prednaska\shakespeare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938" y="1124744"/>
            <a:ext cx="3152030" cy="4824536"/>
          </a:xfrm>
          <a:prstGeom prst="rect">
            <a:avLst/>
          </a:prstGeom>
          <a:noFill/>
        </p:spPr>
      </p:pic>
      <p:pic>
        <p:nvPicPr>
          <p:cNvPr id="6147" name="Picture 3" descr="C:\Users\Filip\Downloads\alzbetinske_drama_prednaska\Hamlet_Q1_Frontispiece_1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18167"/>
            <a:ext cx="2448272" cy="3731113"/>
          </a:xfrm>
          <a:prstGeom prst="rect">
            <a:avLst/>
          </a:prstGeom>
          <a:noFill/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Shakespeare in Print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4116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100" b="1" i="1" dirty="0" smtClean="0">
              <a:latin typeface="Baskerville Old Face" pitchFamily="18" charset="0"/>
            </a:endParaRPr>
          </a:p>
          <a:p>
            <a:pPr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>
                <a:latin typeface="Baskerville Old Face" pitchFamily="18" charset="0"/>
              </a:rPr>
              <a:t>Hamlet</a:t>
            </a:r>
            <a:r>
              <a:rPr lang="cs-CZ" sz="2100" b="1" dirty="0">
                <a:latin typeface="Baskerville Old Face" pitchFamily="18" charset="0"/>
              </a:rPr>
              <a:t> (</a:t>
            </a:r>
            <a:r>
              <a:rPr lang="cs-CZ" sz="2100" b="1" dirty="0" smtClean="0">
                <a:latin typeface="Baskerville Old Face" pitchFamily="18" charset="0"/>
              </a:rPr>
              <a:t>160</a:t>
            </a:r>
            <a:r>
              <a:rPr lang="en-GB" sz="2100" b="1" dirty="0" smtClean="0">
                <a:latin typeface="Baskerville Old Face" pitchFamily="18" charset="0"/>
              </a:rPr>
              <a:t>3</a:t>
            </a:r>
            <a:r>
              <a:rPr lang="cs-CZ" sz="2100" b="1" dirty="0" smtClean="0">
                <a:latin typeface="Baskerville Old Face" pitchFamily="18" charset="0"/>
              </a:rPr>
              <a:t>, </a:t>
            </a:r>
            <a:r>
              <a:rPr lang="en-GB" sz="2100" b="1" dirty="0" smtClean="0">
                <a:latin typeface="Baskerville Old Face" pitchFamily="18" charset="0"/>
              </a:rPr>
              <a:t>“First </a:t>
            </a:r>
            <a:r>
              <a:rPr lang="en-GB" sz="2100" b="1" dirty="0">
                <a:latin typeface="Baskerville Old Face" pitchFamily="18" charset="0"/>
              </a:rPr>
              <a:t>Quarto”</a:t>
            </a:r>
            <a:r>
              <a:rPr lang="cs-CZ" sz="2100" b="1" dirty="0">
                <a:latin typeface="Baskerville Old Face" pitchFamily="18" charset="0"/>
              </a:rPr>
              <a:t>)</a:t>
            </a:r>
            <a:endParaRPr lang="cs-CZ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US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 smtClean="0">
                <a:latin typeface="Baskerville Old Face" pitchFamily="18" charset="0"/>
              </a:rPr>
              <a:t>Hamlet</a:t>
            </a:r>
            <a:r>
              <a:rPr lang="cs-CZ" sz="2100" b="1" dirty="0" smtClean="0">
                <a:latin typeface="Baskerville Old Face" pitchFamily="18" charset="0"/>
              </a:rPr>
              <a:t> (1604/5, </a:t>
            </a:r>
            <a:r>
              <a:rPr lang="en-GB" sz="2100" b="1" dirty="0" smtClean="0">
                <a:latin typeface="Baskerville Old Face" pitchFamily="18" charset="0"/>
              </a:rPr>
              <a:t>“Second Quarto”</a:t>
            </a:r>
            <a:r>
              <a:rPr lang="cs-CZ" sz="2100" b="1" dirty="0" smtClean="0">
                <a:latin typeface="Baskerville Old Face" pitchFamily="18" charset="0"/>
              </a:rPr>
              <a:t>)</a:t>
            </a:r>
            <a:endParaRPr lang="en-GB" sz="21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>
                <a:latin typeface="Baskerville Old Face" pitchFamily="18" charset="0"/>
              </a:rPr>
              <a:t>Hamlet</a:t>
            </a:r>
            <a:r>
              <a:rPr lang="cs-CZ" sz="2100" b="1" dirty="0">
                <a:latin typeface="Baskerville Old Face" pitchFamily="18" charset="0"/>
              </a:rPr>
              <a:t> (</a:t>
            </a:r>
            <a:r>
              <a:rPr lang="cs-CZ" sz="2100" b="1" dirty="0" smtClean="0">
                <a:latin typeface="Baskerville Old Face" pitchFamily="18" charset="0"/>
              </a:rPr>
              <a:t>16</a:t>
            </a:r>
            <a:r>
              <a:rPr lang="en-GB" sz="2100" b="1" dirty="0" smtClean="0">
                <a:latin typeface="Baskerville Old Face" pitchFamily="18" charset="0"/>
              </a:rPr>
              <a:t>23</a:t>
            </a:r>
            <a:r>
              <a:rPr lang="cs-CZ" sz="2100" b="1" dirty="0" smtClean="0">
                <a:latin typeface="Baskerville Old Face" pitchFamily="18" charset="0"/>
              </a:rPr>
              <a:t>, </a:t>
            </a:r>
            <a:r>
              <a:rPr lang="en-GB" sz="2100" b="1" dirty="0" smtClean="0">
                <a:latin typeface="Baskerville Old Face" pitchFamily="18" charset="0"/>
              </a:rPr>
              <a:t>“First Folio”</a:t>
            </a:r>
            <a:r>
              <a:rPr lang="cs-CZ" sz="2100" b="1" dirty="0">
                <a:latin typeface="Baskerville Old Face" pitchFamily="18" charset="0"/>
              </a:rPr>
              <a:t>)</a:t>
            </a:r>
            <a:endParaRPr lang="en-GB" sz="2100" b="1" dirty="0">
              <a:latin typeface="Baskerville Old Face" pitchFamily="18" charset="0"/>
            </a:endParaRPr>
          </a:p>
          <a:p>
            <a:pPr algn="ctr">
              <a:buNone/>
            </a:pPr>
            <a:endParaRPr lang="cs-CZ" sz="2100" b="1" dirty="0">
              <a:latin typeface="Baskerville Old Face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1047" y="3052834"/>
            <a:ext cx="5561905" cy="11682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651" y="1481205"/>
            <a:ext cx="5612698" cy="9396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725144"/>
            <a:ext cx="5616566" cy="1096246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i="1" dirty="0" smtClean="0">
                <a:latin typeface="Baskerville Old Face" pitchFamily="18" charset="0"/>
                <a:cs typeface="Arabic Typesetting" pitchFamily="66" charset="-78"/>
              </a:rPr>
              <a:t>Hamlet</a:t>
            </a: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: Quartos vs. Folio</a:t>
            </a:r>
            <a:endParaRPr lang="cs-CZ" sz="3000" b="1" i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5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 smtClean="0">
                <a:latin typeface="Baskerville Old Face" pitchFamily="18" charset="0"/>
              </a:rPr>
              <a:t>Hamlet</a:t>
            </a:r>
            <a:r>
              <a:rPr lang="cs-CZ" sz="2100" b="1" dirty="0" smtClean="0">
                <a:latin typeface="Baskerville Old Face" pitchFamily="18" charset="0"/>
              </a:rPr>
              <a:t> (1604/5, </a:t>
            </a:r>
            <a:r>
              <a:rPr lang="en-GB" sz="2100" b="1" dirty="0" smtClean="0">
                <a:latin typeface="Baskerville Old Face" pitchFamily="18" charset="0"/>
              </a:rPr>
              <a:t>“Second Quarto”</a:t>
            </a:r>
            <a:r>
              <a:rPr lang="cs-CZ" sz="2100" b="1" dirty="0" smtClean="0">
                <a:latin typeface="Baskerville Old Face" pitchFamily="18" charset="0"/>
              </a:rPr>
              <a:t>)</a:t>
            </a:r>
            <a:endParaRPr lang="en-GB" sz="21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 smtClean="0">
                <a:latin typeface="Baskerville Old Face" pitchFamily="18" charset="0"/>
              </a:rPr>
              <a:t>Hamlet</a:t>
            </a:r>
            <a:r>
              <a:rPr lang="cs-CZ" sz="2100" b="1" dirty="0" smtClean="0">
                <a:latin typeface="Baskerville Old Face" pitchFamily="18" charset="0"/>
              </a:rPr>
              <a:t> </a:t>
            </a:r>
            <a:r>
              <a:rPr lang="cs-CZ" sz="2100" b="1" dirty="0">
                <a:latin typeface="Baskerville Old Face" pitchFamily="18" charset="0"/>
              </a:rPr>
              <a:t>(</a:t>
            </a:r>
            <a:r>
              <a:rPr lang="cs-CZ" sz="2100" b="1" dirty="0" smtClean="0">
                <a:latin typeface="Baskerville Old Face" pitchFamily="18" charset="0"/>
              </a:rPr>
              <a:t>16</a:t>
            </a:r>
            <a:r>
              <a:rPr lang="en-GB" sz="2100" b="1" dirty="0" smtClean="0">
                <a:latin typeface="Baskerville Old Face" pitchFamily="18" charset="0"/>
              </a:rPr>
              <a:t>23</a:t>
            </a:r>
            <a:r>
              <a:rPr lang="cs-CZ" sz="2100" b="1" dirty="0" smtClean="0">
                <a:latin typeface="Baskerville Old Face" pitchFamily="18" charset="0"/>
              </a:rPr>
              <a:t>, </a:t>
            </a:r>
            <a:r>
              <a:rPr lang="en-GB" sz="2100" b="1" dirty="0" smtClean="0">
                <a:latin typeface="Baskerville Old Face" pitchFamily="18" charset="0"/>
              </a:rPr>
              <a:t>“First Folio”</a:t>
            </a:r>
            <a:r>
              <a:rPr lang="cs-CZ" sz="2100" b="1" dirty="0">
                <a:latin typeface="Baskerville Old Face" pitchFamily="18" charset="0"/>
              </a:rPr>
              <a:t>)</a:t>
            </a:r>
            <a:endParaRPr lang="en-GB" sz="2100" b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cs-CZ" sz="2100" b="1" dirty="0">
              <a:latin typeface="Baskerville Old Face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891" y="1312548"/>
            <a:ext cx="4952381" cy="20444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115" y="4192868"/>
            <a:ext cx="5054165" cy="1756412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i="1" dirty="0" smtClean="0">
                <a:latin typeface="Baskerville Old Face" pitchFamily="18" charset="0"/>
                <a:cs typeface="Arabic Typesetting" pitchFamily="66" charset="-78"/>
              </a:rPr>
              <a:t>Hamlet</a:t>
            </a: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: Quartos vs. Folio</a:t>
            </a:r>
            <a:endParaRPr lang="cs-CZ" sz="3000" b="1" i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 smtClean="0">
                <a:latin typeface="Baskerville Old Face" pitchFamily="18" charset="0"/>
              </a:rPr>
              <a:t>Hamlet</a:t>
            </a:r>
            <a:r>
              <a:rPr lang="cs-CZ" sz="2100" b="1" dirty="0" smtClean="0">
                <a:latin typeface="Baskerville Old Face" pitchFamily="18" charset="0"/>
              </a:rPr>
              <a:t> (1604/5, </a:t>
            </a:r>
            <a:r>
              <a:rPr lang="en-GB" sz="2100" b="1" dirty="0" smtClean="0">
                <a:latin typeface="Baskerville Old Face" pitchFamily="18" charset="0"/>
              </a:rPr>
              <a:t>“Second Quarto”</a:t>
            </a:r>
            <a:r>
              <a:rPr lang="cs-CZ" sz="2100" b="1" dirty="0" smtClean="0">
                <a:latin typeface="Baskerville Old Face" pitchFamily="18" charset="0"/>
              </a:rPr>
              <a:t>)</a:t>
            </a:r>
            <a:endParaRPr lang="en-GB" sz="21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cs-CZ" sz="2100" b="1" i="1" dirty="0" smtClean="0">
                <a:latin typeface="Baskerville Old Face" pitchFamily="18" charset="0"/>
              </a:rPr>
              <a:t>Hamlet</a:t>
            </a:r>
            <a:r>
              <a:rPr lang="cs-CZ" sz="2100" b="1" dirty="0" smtClean="0">
                <a:latin typeface="Baskerville Old Face" pitchFamily="18" charset="0"/>
              </a:rPr>
              <a:t> </a:t>
            </a:r>
            <a:r>
              <a:rPr lang="cs-CZ" sz="2100" b="1" dirty="0">
                <a:latin typeface="Baskerville Old Face" pitchFamily="18" charset="0"/>
              </a:rPr>
              <a:t>(</a:t>
            </a:r>
            <a:r>
              <a:rPr lang="cs-CZ" sz="2100" b="1" dirty="0" smtClean="0">
                <a:latin typeface="Baskerville Old Face" pitchFamily="18" charset="0"/>
              </a:rPr>
              <a:t>160</a:t>
            </a:r>
            <a:r>
              <a:rPr lang="en-GB" sz="2100" b="1" dirty="0" smtClean="0">
                <a:latin typeface="Baskerville Old Face" pitchFamily="18" charset="0"/>
              </a:rPr>
              <a:t>3</a:t>
            </a:r>
            <a:r>
              <a:rPr lang="cs-CZ" sz="2100" b="1" dirty="0" smtClean="0">
                <a:latin typeface="Baskerville Old Face" pitchFamily="18" charset="0"/>
              </a:rPr>
              <a:t>, </a:t>
            </a:r>
            <a:r>
              <a:rPr lang="en-GB" sz="2100" b="1" dirty="0" smtClean="0">
                <a:latin typeface="Baskerville Old Face" pitchFamily="18" charset="0"/>
              </a:rPr>
              <a:t>“First </a:t>
            </a:r>
            <a:r>
              <a:rPr lang="cs-CZ" sz="2100" b="1" dirty="0" err="1" smtClean="0">
                <a:latin typeface="Baskerville Old Face" pitchFamily="18" charset="0"/>
              </a:rPr>
              <a:t>Quarto</a:t>
            </a:r>
            <a:r>
              <a:rPr lang="en-GB" sz="2100" b="1" dirty="0" smtClean="0">
                <a:latin typeface="Baskerville Old Face" pitchFamily="18" charset="0"/>
              </a:rPr>
              <a:t>”</a:t>
            </a:r>
            <a:r>
              <a:rPr lang="cs-CZ" sz="2100" b="1" dirty="0">
                <a:latin typeface="Baskerville Old Face" pitchFamily="18" charset="0"/>
              </a:rPr>
              <a:t>)</a:t>
            </a:r>
            <a:endParaRPr lang="en-GB" sz="2100" b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>
              <a:latin typeface="Baskerville Old Face" pitchFamily="18" charset="0"/>
            </a:endParaRPr>
          </a:p>
          <a:p>
            <a:pPr algn="ctr">
              <a:buNone/>
            </a:pPr>
            <a:endParaRPr lang="en-GB" sz="2100" b="1" i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cs-CZ" sz="2100" b="1" dirty="0">
              <a:latin typeface="Baskerville Old Face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891" y="1312548"/>
            <a:ext cx="4952381" cy="2044444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i="1" dirty="0" smtClean="0">
                <a:latin typeface="Baskerville Old Face" pitchFamily="18" charset="0"/>
                <a:cs typeface="Arabic Typesetting" pitchFamily="66" charset="-78"/>
              </a:rPr>
              <a:t>Hamlet</a:t>
            </a: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: Quartos vs. Folio</a:t>
            </a:r>
            <a:endParaRPr lang="cs-CZ" sz="3000" b="1" i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115" y="3933056"/>
            <a:ext cx="540018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8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Shakespeare’s Manuscript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6146" name="Picture 2" descr="The play's the thing - T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486" y="1129630"/>
            <a:ext cx="6419850" cy="4819650"/>
          </a:xfrm>
          <a:prstGeom prst="rect">
            <a:avLst/>
          </a:prstGeom>
          <a:noFill/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187624" y="6021288"/>
            <a:ext cx="64087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“Hand D” in </a:t>
            </a:r>
            <a:r>
              <a:rPr lang="en-US" sz="2100" b="1" i="1" dirty="0" smtClean="0">
                <a:latin typeface="Baskerville Old Face" pitchFamily="18" charset="0"/>
                <a:cs typeface="Arabic Typesetting" pitchFamily="66" charset="-78"/>
              </a:rPr>
              <a:t>Sir Thomas More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“Elizabethan” Genres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752528"/>
          </a:xfrm>
        </p:spPr>
        <p:txBody>
          <a:bodyPr>
            <a:noAutofit/>
          </a:bodyPr>
          <a:lstStyle/>
          <a:p>
            <a:pPr marL="360000" indent="-457200" algn="l"/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From </a:t>
            </a:r>
            <a:r>
              <a:rPr lang="en-US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Hamlet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:</a:t>
            </a:r>
          </a:p>
          <a:p>
            <a:pPr marL="360000" indent="-457200" algn="l"/>
            <a:endParaRPr lang="en-US" sz="2300" b="1" i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  <a:p>
            <a:pPr marL="360000" indent="-457200" algn="l"/>
            <a:r>
              <a:rPr lang="en-US" sz="2300" b="1" i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Polonius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. The best actors in the world, either for tragedy, comedy, history, pastoral, pastoral-comical, historical-pastoral, </a:t>
            </a:r>
            <a:r>
              <a:rPr lang="en-US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tragical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-historical, </a:t>
            </a:r>
            <a:r>
              <a:rPr lang="en-US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tragical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-comical-historical-pastoral, scene </a:t>
            </a:r>
            <a:r>
              <a:rPr lang="en-US" sz="23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individable</a:t>
            </a:r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, or poem unlimited: Seneca cannot be too heavy, nor Plautus too light. For the law of writ and the liberty, these are the only men.</a:t>
            </a:r>
          </a:p>
          <a:p>
            <a:pPr marL="360000" indent="-457200" algn="r"/>
            <a:r>
              <a:rPr lang="en-US" sz="23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(Act 2, Scene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“Elizabethan” Genres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38665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“Elizabethan” Genres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816424" cy="52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The Merchant of Venice, Quarto 1 (Boston Public Library), page 1 ::  Facsimile Viewer :: Internet Shakespeare Edi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62801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Early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-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Modern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English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Playwrights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411760" y="6093296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Christopher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</a:t>
            </a: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Marlowe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(1564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1593)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58370" name="Picture 2" descr="Quote by Christopher Marlowe: “Who ever loved that loved not at first  sight?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896" y="980728"/>
            <a:ext cx="3972320" cy="498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Early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-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Modern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English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Playwrights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411760" y="6093296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Ben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</a:t>
            </a: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Jonson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(1572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1637)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60418" name="Picture 2" descr="About Ben Jonson - Poem Anal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27223"/>
            <a:ext cx="3744416" cy="492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Greek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 Drama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skerville Old Face" pitchFamily="18" charset="0"/>
              <a:ea typeface="+mj-ea"/>
              <a:cs typeface="Aharoni" pitchFamily="2" charset="-79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629955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3000" b="1" dirty="0" err="1" smtClean="0">
                <a:latin typeface="Baskerville Old Face" pitchFamily="18" charset="0"/>
              </a:rPr>
              <a:t>Tragedy</a:t>
            </a:r>
            <a:endParaRPr lang="cs-CZ" sz="3000" b="1" dirty="0" smtClean="0">
              <a:latin typeface="Baskerville Old Face" pitchFamily="18" charset="0"/>
            </a:endParaRPr>
          </a:p>
          <a:p>
            <a:pPr lvl="1"/>
            <a:r>
              <a:rPr lang="cs-CZ" sz="3000" dirty="0" smtClean="0">
                <a:latin typeface="Baskerville Old Face" pitchFamily="18" charset="0"/>
              </a:rPr>
              <a:t>- </a:t>
            </a:r>
            <a:r>
              <a:rPr lang="cs-CZ" sz="3000" dirty="0" err="1" smtClean="0">
                <a:latin typeface="Baskerville Old Face" pitchFamily="18" charset="0"/>
              </a:rPr>
              <a:t>Aeschilus</a:t>
            </a:r>
            <a:r>
              <a:rPr lang="cs-CZ" sz="3000" dirty="0" smtClean="0">
                <a:latin typeface="Baskerville Old Face" pitchFamily="18" charset="0"/>
              </a:rPr>
              <a:t>, </a:t>
            </a:r>
            <a:r>
              <a:rPr lang="cs-CZ" sz="3000" dirty="0" err="1" smtClean="0">
                <a:latin typeface="Baskerville Old Face" pitchFamily="18" charset="0"/>
              </a:rPr>
              <a:t>Sophocles</a:t>
            </a:r>
            <a:r>
              <a:rPr lang="cs-CZ" sz="3000" dirty="0" smtClean="0">
                <a:latin typeface="Baskerville Old Face" pitchFamily="18" charset="0"/>
              </a:rPr>
              <a:t>, </a:t>
            </a:r>
            <a:r>
              <a:rPr lang="cs-CZ" sz="3000" dirty="0" err="1" smtClean="0">
                <a:latin typeface="Baskerville Old Face" pitchFamily="18" charset="0"/>
              </a:rPr>
              <a:t>Eurepides</a:t>
            </a:r>
            <a:endParaRPr lang="cs-CZ" sz="30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cs-CZ" sz="3000" b="1" dirty="0" err="1" smtClean="0">
                <a:latin typeface="Baskerville Old Face" pitchFamily="18" charset="0"/>
              </a:rPr>
              <a:t>Comedy</a:t>
            </a:r>
            <a:endParaRPr lang="cs-CZ" sz="3000" b="1" dirty="0" smtClean="0">
              <a:latin typeface="Baskerville Old Face" pitchFamily="18" charset="0"/>
            </a:endParaRPr>
          </a:p>
          <a:p>
            <a:pPr lvl="1"/>
            <a:r>
              <a:rPr lang="cs-CZ" sz="3000" dirty="0" smtClean="0">
                <a:latin typeface="Baskerville Old Face" pitchFamily="18" charset="0"/>
              </a:rPr>
              <a:t>- </a:t>
            </a:r>
            <a:r>
              <a:rPr lang="cs-CZ" sz="3000" dirty="0" err="1" smtClean="0">
                <a:latin typeface="Baskerville Old Face" pitchFamily="18" charset="0"/>
              </a:rPr>
              <a:t>Aristophanes</a:t>
            </a:r>
            <a:endParaRPr lang="cs-CZ" sz="30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cs-CZ" sz="3000" b="1" dirty="0" err="1" smtClean="0">
                <a:latin typeface="Baskerville Old Face" pitchFamily="18" charset="0"/>
              </a:rPr>
              <a:t>Satyric</a:t>
            </a:r>
            <a:r>
              <a:rPr lang="cs-CZ" sz="3000" b="1" dirty="0" smtClean="0">
                <a:latin typeface="Baskerville Old Face" pitchFamily="18" charset="0"/>
              </a:rPr>
              <a:t> play</a:t>
            </a:r>
          </a:p>
          <a:p>
            <a:pPr lvl="1"/>
            <a:r>
              <a:rPr lang="cs-CZ" sz="3000" dirty="0" smtClean="0">
                <a:latin typeface="Baskerville Old Face" pitchFamily="18" charset="0"/>
              </a:rPr>
              <a:t>- </a:t>
            </a:r>
            <a:r>
              <a:rPr lang="cs-CZ" sz="3000" dirty="0" err="1" smtClean="0">
                <a:latin typeface="Baskerville Old Face" pitchFamily="18" charset="0"/>
              </a:rPr>
              <a:t>Sophocles</a:t>
            </a:r>
            <a:r>
              <a:rPr lang="cs-CZ" sz="3000" dirty="0" smtClean="0">
                <a:latin typeface="Baskerville Old Face" pitchFamily="18" charset="0"/>
              </a:rPr>
              <a:t>, </a:t>
            </a:r>
            <a:r>
              <a:rPr lang="cs-CZ" sz="3000" dirty="0" err="1" smtClean="0">
                <a:latin typeface="Baskerville Old Face" pitchFamily="18" charset="0"/>
              </a:rPr>
              <a:t>Eurepides</a:t>
            </a:r>
            <a:endParaRPr lang="cs-CZ" sz="3000" dirty="0" smtClean="0">
              <a:latin typeface="Baskerville Old Face" pitchFamily="18" charset="0"/>
            </a:endParaRPr>
          </a:p>
          <a:p>
            <a:pPr>
              <a:buNone/>
            </a:pPr>
            <a:endParaRPr lang="cs-CZ" sz="30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cs-CZ" sz="3000" b="1" dirty="0" err="1" smtClean="0">
                <a:latin typeface="Baskerville Old Face" pitchFamily="18" charset="0"/>
              </a:rPr>
              <a:t>Aristotle</a:t>
            </a:r>
            <a:r>
              <a:rPr lang="en-US" sz="3000" b="1" dirty="0" smtClean="0">
                <a:latin typeface="Baskerville Old Face" pitchFamily="18" charset="0"/>
              </a:rPr>
              <a:t>’s </a:t>
            </a:r>
            <a:r>
              <a:rPr lang="cs-CZ" sz="3000" b="1" i="1" dirty="0" err="1" smtClean="0">
                <a:latin typeface="Baskerville Old Face" pitchFamily="18" charset="0"/>
              </a:rPr>
              <a:t>Poetics</a:t>
            </a:r>
            <a:r>
              <a:rPr lang="cs-CZ" sz="3000" b="1" i="1" dirty="0" smtClean="0">
                <a:latin typeface="Baskerville Old Face" pitchFamily="18" charset="0"/>
              </a:rPr>
              <a:t> </a:t>
            </a:r>
            <a:r>
              <a:rPr lang="cs-CZ" sz="3000" b="1" dirty="0" smtClean="0">
                <a:latin typeface="Baskerville Old Face" pitchFamily="18" charset="0"/>
              </a:rPr>
              <a:t>(</a:t>
            </a:r>
            <a:r>
              <a:rPr lang="el-GR" sz="3000" b="1" dirty="0" smtClean="0"/>
              <a:t>Περὶ ποιητικῆς</a:t>
            </a:r>
            <a:r>
              <a:rPr lang="en-US" sz="3000" b="1" dirty="0" smtClean="0">
                <a:latin typeface="Baskerville Old Face" pitchFamily="18" charset="0"/>
              </a:rPr>
              <a:t>, 335 BC</a:t>
            </a:r>
            <a:r>
              <a:rPr lang="cs-CZ" sz="3000" b="1" dirty="0" smtClean="0">
                <a:latin typeface="Baskerville Old Face" pitchFamily="18" charset="0"/>
              </a:rPr>
              <a:t>)</a:t>
            </a:r>
          </a:p>
          <a:p>
            <a:pPr lvl="1">
              <a:buNone/>
            </a:pPr>
            <a:r>
              <a:rPr lang="cs-CZ" sz="3000" dirty="0" smtClean="0">
                <a:latin typeface="Baskerville Old Face" pitchFamily="18" charset="0"/>
              </a:rPr>
              <a:t>– </a:t>
            </a:r>
            <a:r>
              <a:rPr lang="cs-CZ" sz="3000" dirty="0" err="1" smtClean="0">
                <a:latin typeface="Baskerville Old Face" pitchFamily="18" charset="0"/>
              </a:rPr>
              <a:t>first</a:t>
            </a:r>
            <a:r>
              <a:rPr lang="cs-CZ" sz="3000" dirty="0" smtClean="0">
                <a:latin typeface="Baskerville Old Face" pitchFamily="18" charset="0"/>
              </a:rPr>
              <a:t> </a:t>
            </a:r>
            <a:r>
              <a:rPr lang="cs-CZ" sz="3000" dirty="0" err="1" smtClean="0">
                <a:latin typeface="Baskerville Old Face" pitchFamily="18" charset="0"/>
              </a:rPr>
              <a:t>treatise</a:t>
            </a:r>
            <a:r>
              <a:rPr lang="cs-CZ" sz="3000" dirty="0" smtClean="0">
                <a:latin typeface="Baskerville Old Face" pitchFamily="18" charset="0"/>
              </a:rPr>
              <a:t> on </a:t>
            </a:r>
            <a:r>
              <a:rPr lang="cs-CZ" sz="3000" dirty="0" err="1" smtClean="0">
                <a:latin typeface="Baskerville Old Face" pitchFamily="18" charset="0"/>
              </a:rPr>
              <a:t>dramatic</a:t>
            </a:r>
            <a:r>
              <a:rPr lang="cs-CZ" sz="3000" dirty="0" smtClean="0">
                <a:latin typeface="Baskerville Old Face" pitchFamily="18" charset="0"/>
              </a:rPr>
              <a:t> (</a:t>
            </a:r>
            <a:r>
              <a:rPr lang="cs-CZ" sz="3000" dirty="0" err="1" smtClean="0">
                <a:latin typeface="Baskerville Old Face" pitchFamily="18" charset="0"/>
              </a:rPr>
              <a:t>and</a:t>
            </a:r>
            <a:r>
              <a:rPr lang="cs-CZ" sz="3000" dirty="0" smtClean="0">
                <a:latin typeface="Baskerville Old Face" pitchFamily="18" charset="0"/>
              </a:rPr>
              <a:t> </a:t>
            </a:r>
            <a:r>
              <a:rPr lang="cs-CZ" sz="3000" dirty="0" err="1" smtClean="0">
                <a:latin typeface="Baskerville Old Face" pitchFamily="18" charset="0"/>
              </a:rPr>
              <a:t>literary</a:t>
            </a:r>
            <a:r>
              <a:rPr lang="cs-CZ" sz="3000" dirty="0" smtClean="0">
                <a:latin typeface="Baskerville Old Face" pitchFamily="18" charset="0"/>
              </a:rPr>
              <a:t>) </a:t>
            </a:r>
            <a:r>
              <a:rPr lang="cs-CZ" sz="3000" dirty="0" err="1" smtClean="0">
                <a:latin typeface="Baskerville Old Face" pitchFamily="18" charset="0"/>
              </a:rPr>
              <a:t>theory</a:t>
            </a:r>
            <a:endParaRPr lang="cs-CZ" sz="3000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Early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-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Modern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English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Playwrights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411760" y="6093296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Thomas</a:t>
            </a:r>
            <a:r>
              <a:rPr kumimoji="0" lang="cs-CZ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</a:t>
            </a:r>
            <a:r>
              <a:rPr kumimoji="0" lang="cs-CZ" sz="21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Middleton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(1580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1657)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61442" name="Picture 2" descr="https://upload.wikimedia.org/wikipedia/commons/thumb/4/42/Thomas_Middleton.jpg/220px-Thomas_Midd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34407"/>
            <a:ext cx="3744416" cy="4986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Early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-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Modern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English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Playwrights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411760" y="6093296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John </a:t>
            </a:r>
            <a:r>
              <a:rPr kumimoji="0" lang="cs-CZ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Fletcher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(1579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–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1625)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62466" name="Picture 2" descr="John Fletche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744416" cy="488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5877272"/>
            <a:ext cx="3456384" cy="360040"/>
          </a:xfrm>
        </p:spPr>
        <p:txBody>
          <a:bodyPr>
            <a:noAutofit/>
          </a:bodyPr>
          <a:lstStyle/>
          <a:p>
            <a:r>
              <a:rPr lang="en-US" sz="21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Charles </a:t>
            </a:r>
            <a:r>
              <a:rPr lang="cs-CZ" sz="21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I (1625–1649)</a:t>
            </a:r>
            <a:endParaRPr lang="cs-CZ" sz="2100" b="1" dirty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“Jacobean” and “Caroline” Theatre</a:t>
            </a:r>
            <a:endParaRPr kumimoji="0" lang="cs-CZ" sz="3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37890" name="Picture 2" descr="Charles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456384" cy="4262875"/>
          </a:xfrm>
          <a:prstGeom prst="rect">
            <a:avLst/>
          </a:prstGeom>
          <a:noFill/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683568" y="5877272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James</a:t>
            </a:r>
            <a:r>
              <a:rPr kumimoji="0" lang="cs-CZ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I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(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1603–1625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25602" name="Picture 2" descr="King James I 1566-1625, Ruled England by Everett | King james, Uk history,  British royal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90" y="1484784"/>
            <a:ext cx="293144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The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End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of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Early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-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Modern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English</a:t>
            </a:r>
            <a:r>
              <a:rPr lang="cs-CZ" sz="3000" b="1" dirty="0" smtClean="0"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3000" b="1" dirty="0" err="1" smtClean="0">
                <a:latin typeface="Baskerville Old Face" pitchFamily="18" charset="0"/>
                <a:cs typeface="Arabic Typesetting" pitchFamily="66" charset="-78"/>
              </a:rPr>
              <a:t>Theatre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136904" cy="1512168"/>
          </a:xfrm>
        </p:spPr>
        <p:txBody>
          <a:bodyPr>
            <a:noAutofit/>
          </a:bodyPr>
          <a:lstStyle/>
          <a:p>
            <a:pPr marL="360000" indent="-457200" algn="l"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September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2nd, 1642 –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an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edict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closing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all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public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and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</a:b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                                      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private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theatres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“to appease and avert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</a:b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                                      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the</a:t>
            </a:r>
            <a:r>
              <a:rPr lang="cs-CZ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  <a:cs typeface="Arabic Typesetting" pitchFamily="66" charset="-78"/>
              </a:rPr>
              <a:t>wrath of God”</a:t>
            </a:r>
            <a:endParaRPr lang="en-US" sz="2300" b="1" dirty="0" smtClean="0">
              <a:solidFill>
                <a:schemeClr val="tx1"/>
              </a:solidFill>
              <a:latin typeface="Baskerville Old Face" pitchFamily="18" charset="0"/>
              <a:cs typeface="Arabic Typesetting" pitchFamily="66" charset="-78"/>
            </a:endParaRPr>
          </a:p>
        </p:txBody>
      </p:sp>
      <p:pic>
        <p:nvPicPr>
          <p:cNvPr id="1026" name="Picture 2" descr="https://upload.wikimedia.org/wikipedia/commons/1/12/Battle_of_Nase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32866"/>
            <a:ext cx="5238750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Baskerville Old Face" pitchFamily="18" charset="0"/>
                <a:ea typeface="+mj-ea"/>
                <a:cs typeface="Aharoni" pitchFamily="2" charset="-79"/>
              </a:rPr>
              <a:t>Roman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j-ea"/>
                <a:cs typeface="Aharoni" pitchFamily="2" charset="-79"/>
              </a:rPr>
              <a:t> Drama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skerville Old Face" pitchFamily="18" charset="0"/>
              <a:ea typeface="+mj-ea"/>
              <a:cs typeface="Aharoni" pitchFamily="2" charset="-79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629955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3000" b="1" dirty="0" err="1" smtClean="0">
                <a:latin typeface="Baskerville Old Face" pitchFamily="18" charset="0"/>
              </a:rPr>
              <a:t>Tragedy</a:t>
            </a:r>
            <a:endParaRPr lang="cs-CZ" sz="3000" b="1" dirty="0" smtClean="0">
              <a:latin typeface="Baskerville Old Face" pitchFamily="18" charset="0"/>
            </a:endParaRPr>
          </a:p>
          <a:p>
            <a:pPr lvl="1"/>
            <a:r>
              <a:rPr lang="cs-CZ" sz="3000" dirty="0" smtClean="0">
                <a:latin typeface="Baskerville Old Face" pitchFamily="18" charset="0"/>
              </a:rPr>
              <a:t>- Seneca (4 BC-AD 65)</a:t>
            </a:r>
          </a:p>
          <a:p>
            <a:pPr>
              <a:buNone/>
            </a:pPr>
            <a:r>
              <a:rPr lang="cs-CZ" sz="3000" b="1" dirty="0" err="1" smtClean="0">
                <a:latin typeface="Baskerville Old Face" pitchFamily="18" charset="0"/>
              </a:rPr>
              <a:t>Comedy</a:t>
            </a:r>
            <a:endParaRPr lang="cs-CZ" sz="3000" b="1" dirty="0" smtClean="0">
              <a:latin typeface="Baskerville Old Face" pitchFamily="18" charset="0"/>
            </a:endParaRPr>
          </a:p>
          <a:p>
            <a:pPr lvl="1"/>
            <a:r>
              <a:rPr lang="cs-CZ" sz="3000" dirty="0" smtClean="0">
                <a:latin typeface="Baskerville Old Face" pitchFamily="18" charset="0"/>
              </a:rPr>
              <a:t>- </a:t>
            </a:r>
            <a:r>
              <a:rPr lang="cs-CZ" sz="3000" dirty="0" err="1" smtClean="0">
                <a:latin typeface="Baskerville Old Face" pitchFamily="18" charset="0"/>
              </a:rPr>
              <a:t>Plautus</a:t>
            </a:r>
            <a:r>
              <a:rPr lang="cs-CZ" sz="3000" dirty="0" smtClean="0">
                <a:latin typeface="Baskerville Old Face" pitchFamily="18" charset="0"/>
              </a:rPr>
              <a:t> (254-184 BC)</a:t>
            </a:r>
          </a:p>
          <a:p>
            <a:pPr>
              <a:buNone/>
            </a:pPr>
            <a:endParaRPr lang="cs-CZ" sz="3000" b="1" dirty="0" smtClean="0">
              <a:latin typeface="Baskerville Old Face" pitchFamily="18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571" y="3140968"/>
            <a:ext cx="381088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latin typeface="Baskerville Old Face" pitchFamily="18" charset="0"/>
                <a:cs typeface="Aharoni" pitchFamily="2" charset="-79"/>
              </a:rPr>
              <a:t>Medieval </a:t>
            </a:r>
            <a:r>
              <a:rPr lang="en-US" sz="3000" b="1" dirty="0" smtClean="0">
                <a:latin typeface="Baskerville Old Face" pitchFamily="18" charset="0"/>
                <a:cs typeface="Aharoni" pitchFamily="2" charset="-79"/>
              </a:rPr>
              <a:t>Theatre</a:t>
            </a:r>
            <a:r>
              <a:rPr lang="cs-CZ" sz="3000" b="1" dirty="0" smtClean="0">
                <a:latin typeface="Baskerville Old Face" pitchFamily="18" charset="0"/>
                <a:cs typeface="Aharoni" pitchFamily="2" charset="-79"/>
              </a:rPr>
              <a:t> (9th cent. AD)</a:t>
            </a:r>
            <a:endParaRPr lang="en-US" sz="3000" b="1" dirty="0">
              <a:latin typeface="Baskerville Old Face" pitchFamily="18" charset="0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Baskerville Old Face" pitchFamily="18" charset="0"/>
              </a:rPr>
              <a:t>Celebration</a:t>
            </a:r>
            <a:r>
              <a:rPr lang="cs-CZ" dirty="0" smtClean="0">
                <a:latin typeface="Baskerville Old Face" pitchFamily="18" charset="0"/>
              </a:rPr>
              <a:t> </a:t>
            </a:r>
            <a:r>
              <a:rPr lang="cs-CZ" dirty="0" err="1" smtClean="0">
                <a:latin typeface="Baskerville Old Face" pitchFamily="18" charset="0"/>
              </a:rPr>
              <a:t>of</a:t>
            </a:r>
            <a:r>
              <a:rPr lang="cs-CZ" dirty="0" smtClean="0">
                <a:latin typeface="Baskerville Old Face" pitchFamily="18" charset="0"/>
              </a:rPr>
              <a:t> </a:t>
            </a:r>
            <a:r>
              <a:rPr lang="cs-CZ" dirty="0" err="1" smtClean="0">
                <a:latin typeface="Baskerville Old Face" pitchFamily="18" charset="0"/>
              </a:rPr>
              <a:t>principal</a:t>
            </a:r>
            <a:r>
              <a:rPr lang="cs-CZ" dirty="0" smtClean="0">
                <a:latin typeface="Baskerville Old Face" pitchFamily="18" charset="0"/>
              </a:rPr>
              <a:t/>
            </a:r>
            <a:br>
              <a:rPr lang="cs-CZ" dirty="0" smtClean="0">
                <a:latin typeface="Baskerville Old Face" pitchFamily="18" charset="0"/>
              </a:rPr>
            </a:br>
            <a:r>
              <a:rPr lang="cs-CZ" dirty="0" smtClean="0">
                <a:latin typeface="Baskerville Old Face" pitchFamily="18" charset="0"/>
              </a:rPr>
              <a:t>Christian </a:t>
            </a:r>
            <a:r>
              <a:rPr lang="cs-CZ" dirty="0" err="1" smtClean="0">
                <a:latin typeface="Baskerville Old Face" pitchFamily="18" charset="0"/>
              </a:rPr>
              <a:t>feasts</a:t>
            </a:r>
            <a:endParaRPr lang="cs-CZ" dirty="0" smtClean="0">
              <a:latin typeface="Baskerville Old Face" pitchFamily="18" charset="0"/>
            </a:endParaRPr>
          </a:p>
          <a:p>
            <a:r>
              <a:rPr lang="cs-CZ" dirty="0" err="1" smtClean="0">
                <a:latin typeface="Baskerville Old Face" pitchFamily="18" charset="0"/>
              </a:rPr>
              <a:t>Biblical</a:t>
            </a:r>
            <a:r>
              <a:rPr lang="cs-CZ" dirty="0" smtClean="0">
                <a:latin typeface="Baskerville Old Face" pitchFamily="18" charset="0"/>
              </a:rPr>
              <a:t> </a:t>
            </a:r>
            <a:r>
              <a:rPr lang="cs-CZ" dirty="0" err="1" smtClean="0">
                <a:latin typeface="Baskerville Old Face" pitchFamily="18" charset="0"/>
              </a:rPr>
              <a:t>material</a:t>
            </a:r>
            <a:r>
              <a:rPr lang="cs-CZ" dirty="0" smtClean="0">
                <a:latin typeface="Baskerville Old Face" pitchFamily="18" charset="0"/>
              </a:rPr>
              <a:t> –</a:t>
            </a:r>
            <a:br>
              <a:rPr lang="cs-CZ" dirty="0" smtClean="0">
                <a:latin typeface="Baskerville Old Face" pitchFamily="18" charset="0"/>
              </a:rPr>
            </a:br>
            <a:r>
              <a:rPr lang="cs-CZ" dirty="0" smtClean="0">
                <a:latin typeface="Baskerville Old Face" pitchFamily="18" charset="0"/>
              </a:rPr>
              <a:t>re-</a:t>
            </a:r>
            <a:r>
              <a:rPr lang="cs-CZ" dirty="0" err="1" smtClean="0">
                <a:latin typeface="Baskerville Old Face" pitchFamily="18" charset="0"/>
              </a:rPr>
              <a:t>enacting</a:t>
            </a:r>
            <a:r>
              <a:rPr lang="cs-CZ" dirty="0" smtClean="0">
                <a:latin typeface="Baskerville Old Face" pitchFamily="18" charset="0"/>
              </a:rPr>
              <a:t> </a:t>
            </a:r>
            <a:r>
              <a:rPr lang="cs-CZ" dirty="0" err="1" smtClean="0">
                <a:latin typeface="Baskerville Old Face" pitchFamily="18" charset="0"/>
              </a:rPr>
              <a:t>popular</a:t>
            </a:r>
            <a:r>
              <a:rPr lang="cs-CZ" dirty="0" smtClean="0">
                <a:latin typeface="Baskerville Old Face" pitchFamily="18" charset="0"/>
              </a:rPr>
              <a:t> </a:t>
            </a:r>
            <a:r>
              <a:rPr lang="cs-CZ" dirty="0" err="1" smtClean="0">
                <a:latin typeface="Baskerville Old Face" pitchFamily="18" charset="0"/>
              </a:rPr>
              <a:t>stories</a:t>
            </a:r>
            <a:r>
              <a:rPr lang="cs-CZ" dirty="0" smtClean="0">
                <a:latin typeface="Baskerville Old Face" pitchFamily="18" charset="0"/>
              </a:rPr>
              <a:t/>
            </a:r>
            <a:br>
              <a:rPr lang="cs-CZ" dirty="0" smtClean="0">
                <a:latin typeface="Baskerville Old Face" pitchFamily="18" charset="0"/>
              </a:rPr>
            </a:br>
            <a:r>
              <a:rPr lang="cs-CZ" dirty="0" err="1" smtClean="0">
                <a:latin typeface="Baskerville Old Face" pitchFamily="18" charset="0"/>
              </a:rPr>
              <a:t>of</a:t>
            </a:r>
            <a:r>
              <a:rPr lang="cs-CZ" dirty="0" smtClean="0">
                <a:latin typeface="Baskerville Old Face" pitchFamily="18" charset="0"/>
              </a:rPr>
              <a:t> Christian </a:t>
            </a:r>
            <a:r>
              <a:rPr lang="cs-CZ" dirty="0" err="1" smtClean="0">
                <a:latin typeface="Baskerville Old Face" pitchFamily="18" charset="0"/>
              </a:rPr>
              <a:t>myth</a:t>
            </a:r>
            <a:endParaRPr lang="cs-CZ" dirty="0" smtClean="0">
              <a:latin typeface="Baskerville Old Face" pitchFamily="18" charset="0"/>
            </a:endParaRPr>
          </a:p>
        </p:txBody>
      </p:sp>
      <p:pic>
        <p:nvPicPr>
          <p:cNvPr id="3074" name="Picture 2" descr="C:\Users\Filip\Downloads\alzbetinske_drama_prednaska\Medieval_church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401" y="1628800"/>
            <a:ext cx="318548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Medieval Theatre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87824" y="5805264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Innocent III (1198–1216)</a:t>
            </a:r>
          </a:p>
        </p:txBody>
      </p:sp>
      <p:pic>
        <p:nvPicPr>
          <p:cNvPr id="8" name="Picture 2" descr="C:\Users\Filip\Downloads\alzbetinske_drama_prednaska\Innozen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35285"/>
            <a:ext cx="38396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Early-Modern English Theatre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15816" y="6165304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100" b="1" dirty="0" smtClean="0">
                <a:latin typeface="Baskerville Old Face" pitchFamily="18" charset="0"/>
                <a:cs typeface="Arabic Typesetting" pitchFamily="66" charset="-78"/>
              </a:rPr>
              <a:t>Henry VIII (1509–1547)</a:t>
            </a:r>
          </a:p>
        </p:txBody>
      </p:sp>
      <p:pic>
        <p:nvPicPr>
          <p:cNvPr id="8" name="Picture 2" descr="C:\Users\Filip\Downloads\alzbetinske_drama_prednaska\640px-Hans_Holbein,_the_Younger,_Around_1497-1543_-_Portrait_of_Henry_VIII_of_England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43842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“Elizabethan” Theatre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15816" y="6165304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Elizabeth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 I (</a:t>
            </a:r>
            <a:r>
              <a:rPr lang="cs-CZ" sz="2100" b="1" dirty="0" smtClean="0">
                <a:latin typeface="Baskerville Old Face" pitchFamily="18" charset="0"/>
                <a:cs typeface="Arabic Typesetting" pitchFamily="66" charset="-78"/>
              </a:rPr>
              <a:t>1558–1603</a:t>
            </a:r>
            <a:r>
              <a:rPr kumimoji="0" 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Arabic Typesetting" pitchFamily="66" charset="-78"/>
              </a:rPr>
              <a:t>)</a:t>
            </a:r>
            <a:endParaRPr kumimoji="0" lang="cs-CZ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Arabic Typesetting" pitchFamily="66" charset="-78"/>
            </a:endParaRPr>
          </a:p>
        </p:txBody>
      </p:sp>
      <p:pic>
        <p:nvPicPr>
          <p:cNvPr id="7" name="Picture 2" descr="C:\Users\Filip\Downloads\alzbetinske_drama_prednaska\446px-Elizabeth_I_in_coronation_r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18498"/>
            <a:ext cx="3672408" cy="493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39552" y="332656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>
                <a:latin typeface="Baskerville Old Face" pitchFamily="18" charset="0"/>
                <a:cs typeface="Arabic Typesetting" pitchFamily="66" charset="-78"/>
              </a:rPr>
              <a:t>“Elizabethan” Theatre</a:t>
            </a:r>
            <a:endParaRPr lang="cs-CZ" sz="3000" b="1" dirty="0" smtClean="0">
              <a:latin typeface="Baskerville Old Face" pitchFamily="18" charset="0"/>
              <a:cs typeface="Arabic Typesetting" pitchFamily="66" charset="-7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3568" y="1859340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sng" dirty="0" smtClean="0">
                <a:latin typeface="Baskerville Old Face" pitchFamily="18" charset="0"/>
              </a:rPr>
              <a:t>The Vagabonds Act of 1572:</a:t>
            </a:r>
          </a:p>
          <a:p>
            <a:endParaRPr lang="en-US" sz="2300" b="1" dirty="0" smtClean="0">
              <a:latin typeface="Baskerville Old Face" pitchFamily="18" charset="0"/>
            </a:endParaRPr>
          </a:p>
          <a:p>
            <a:r>
              <a:rPr lang="en-US" sz="2300" b="1" dirty="0" smtClean="0">
                <a:latin typeface="Baskerville Old Face" pitchFamily="18" charset="0"/>
              </a:rPr>
              <a:t>… all fencers, bear-wards, common players of interludes, and minstrels wandering abroad (other than players of interludes belonging to any baron of this realm, or any other </a:t>
            </a:r>
            <a:r>
              <a:rPr lang="en-US" sz="2300" b="1" dirty="0" err="1" smtClean="0">
                <a:latin typeface="Baskerville Old Face" pitchFamily="18" charset="0"/>
              </a:rPr>
              <a:t>honourable</a:t>
            </a:r>
            <a:r>
              <a:rPr lang="en-US" sz="2300" b="1" dirty="0" smtClean="0">
                <a:latin typeface="Baskerville Old Face" pitchFamily="18" charset="0"/>
              </a:rPr>
              <a:t> personage of greater degree to be </a:t>
            </a:r>
            <a:r>
              <a:rPr lang="en-US" sz="2300" b="1" dirty="0" err="1" smtClean="0">
                <a:latin typeface="Baskerville Old Face" pitchFamily="18" charset="0"/>
              </a:rPr>
              <a:t>authorised</a:t>
            </a:r>
            <a:r>
              <a:rPr lang="en-US" sz="2300" b="1" dirty="0" smtClean="0">
                <a:latin typeface="Baskerville Old Face" pitchFamily="18" charset="0"/>
              </a:rPr>
              <a:t> to play, under the hand or seal of arms of such baron or personage) shall be taken, adjudged, and deemed as rogues-vagabonds…</a:t>
            </a:r>
            <a:endParaRPr lang="en-US" sz="23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708</Words>
  <Application>Microsoft Office PowerPoint</Application>
  <PresentationFormat>Předvádění na obrazovce (4:3)</PresentationFormat>
  <Paragraphs>146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Snímek 1</vt:lpstr>
      <vt:lpstr>Snímek 2</vt:lpstr>
      <vt:lpstr>Snímek 3</vt:lpstr>
      <vt:lpstr>Snímek 4</vt:lpstr>
      <vt:lpstr>Medieval Theatre (9th cent. AD)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Filip</dc:creator>
  <cp:lastModifiedBy>Filip</cp:lastModifiedBy>
  <cp:revision>199</cp:revision>
  <dcterms:created xsi:type="dcterms:W3CDTF">2018-08-26T08:22:22Z</dcterms:created>
  <dcterms:modified xsi:type="dcterms:W3CDTF">2022-04-04T19:44:13Z</dcterms:modified>
</cp:coreProperties>
</file>