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9" r:id="rId1"/>
  </p:sldMasterIdLst>
  <p:notesMasterIdLst>
    <p:notesMasterId r:id="rId54"/>
  </p:notesMasterIdLst>
  <p:handoutMasterIdLst>
    <p:handoutMasterId r:id="rId55"/>
  </p:handoutMasterIdLst>
  <p:sldIdLst>
    <p:sldId id="256" r:id="rId2"/>
    <p:sldId id="292" r:id="rId3"/>
    <p:sldId id="271" r:id="rId4"/>
    <p:sldId id="294" r:id="rId5"/>
    <p:sldId id="323" r:id="rId6"/>
    <p:sldId id="324" r:id="rId7"/>
    <p:sldId id="327" r:id="rId8"/>
    <p:sldId id="326" r:id="rId9"/>
    <p:sldId id="335" r:id="rId10"/>
    <p:sldId id="328" r:id="rId11"/>
    <p:sldId id="330" r:id="rId12"/>
    <p:sldId id="329" r:id="rId13"/>
    <p:sldId id="336" r:id="rId14"/>
    <p:sldId id="332" r:id="rId15"/>
    <p:sldId id="333" r:id="rId16"/>
    <p:sldId id="337" r:id="rId17"/>
    <p:sldId id="338" r:id="rId18"/>
    <p:sldId id="339" r:id="rId19"/>
    <p:sldId id="274" r:id="rId20"/>
    <p:sldId id="340" r:id="rId21"/>
    <p:sldId id="341" r:id="rId22"/>
    <p:sldId id="298" r:id="rId23"/>
    <p:sldId id="293" r:id="rId24"/>
    <p:sldId id="278" r:id="rId25"/>
    <p:sldId id="322" r:id="rId26"/>
    <p:sldId id="281" r:id="rId27"/>
    <p:sldId id="282" r:id="rId28"/>
    <p:sldId id="284" r:id="rId29"/>
    <p:sldId id="285" r:id="rId30"/>
    <p:sldId id="286" r:id="rId31"/>
    <p:sldId id="287" r:id="rId32"/>
    <p:sldId id="283" r:id="rId33"/>
    <p:sldId id="342" r:id="rId34"/>
    <p:sldId id="343" r:id="rId35"/>
    <p:sldId id="344" r:id="rId36"/>
    <p:sldId id="345" r:id="rId37"/>
    <p:sldId id="346" r:id="rId38"/>
    <p:sldId id="347" r:id="rId39"/>
    <p:sldId id="348" r:id="rId40"/>
    <p:sldId id="349" r:id="rId41"/>
    <p:sldId id="350" r:id="rId42"/>
    <p:sldId id="351" r:id="rId43"/>
    <p:sldId id="352" r:id="rId44"/>
    <p:sldId id="353" r:id="rId45"/>
    <p:sldId id="354" r:id="rId46"/>
    <p:sldId id="355" r:id="rId47"/>
    <p:sldId id="356" r:id="rId48"/>
    <p:sldId id="357" r:id="rId49"/>
    <p:sldId id="358" r:id="rId50"/>
    <p:sldId id="359" r:id="rId51"/>
    <p:sldId id="360" r:id="rId52"/>
    <p:sldId id="361" r:id="rId53"/>
  </p:sldIdLst>
  <p:sldSz cx="9144000" cy="6858000" type="screen4x3"/>
  <p:notesSz cx="6834188" cy="99790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13D3FFB-521D-4E59-B77D-4B4E5323ABFD}">
          <p14:sldIdLst>
            <p14:sldId id="256"/>
            <p14:sldId id="292"/>
            <p14:sldId id="271"/>
            <p14:sldId id="294"/>
            <p14:sldId id="323"/>
            <p14:sldId id="324"/>
            <p14:sldId id="327"/>
            <p14:sldId id="326"/>
            <p14:sldId id="335"/>
            <p14:sldId id="328"/>
            <p14:sldId id="330"/>
            <p14:sldId id="329"/>
            <p14:sldId id="336"/>
            <p14:sldId id="332"/>
            <p14:sldId id="333"/>
            <p14:sldId id="337"/>
            <p14:sldId id="338"/>
            <p14:sldId id="339"/>
            <p14:sldId id="274"/>
            <p14:sldId id="340"/>
            <p14:sldId id="341"/>
            <p14:sldId id="298"/>
            <p14:sldId id="293"/>
            <p14:sldId id="278"/>
            <p14:sldId id="322"/>
            <p14:sldId id="281"/>
            <p14:sldId id="282"/>
            <p14:sldId id="284"/>
            <p14:sldId id="285"/>
            <p14:sldId id="286"/>
            <p14:sldId id="287"/>
            <p14:sldId id="283"/>
            <p14:sldId id="342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 snapToObjects="1">
      <p:cViewPr varScale="1">
        <p:scale>
          <a:sx n="115" d="100"/>
          <a:sy n="115" d="100"/>
        </p:scale>
        <p:origin x="147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49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62275" cy="498475"/>
          </a:xfrm>
          <a:prstGeom prst="rect">
            <a:avLst/>
          </a:prstGeom>
        </p:spPr>
        <p:txBody>
          <a:bodyPr vert="horz" lIns="91434" tIns="45718" rIns="91434" bIns="4571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71915" y="2"/>
            <a:ext cx="2960687" cy="498475"/>
          </a:xfrm>
          <a:prstGeom prst="rect">
            <a:avLst/>
          </a:prstGeom>
        </p:spPr>
        <p:txBody>
          <a:bodyPr vert="horz" lIns="91434" tIns="45718" rIns="91434" bIns="45718" rtlCol="0"/>
          <a:lstStyle>
            <a:lvl1pPr algn="r">
              <a:defRPr sz="1200"/>
            </a:lvl1pPr>
          </a:lstStyle>
          <a:p>
            <a:fld id="{99F9B250-EF9C-4E81-8F10-8A4915403BA5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78965"/>
            <a:ext cx="2962275" cy="498475"/>
          </a:xfrm>
          <a:prstGeom prst="rect">
            <a:avLst/>
          </a:prstGeom>
        </p:spPr>
        <p:txBody>
          <a:bodyPr vert="horz" lIns="91434" tIns="45718" rIns="91434" bIns="4571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71915" y="9478965"/>
            <a:ext cx="2960687" cy="498475"/>
          </a:xfrm>
          <a:prstGeom prst="rect">
            <a:avLst/>
          </a:prstGeom>
        </p:spPr>
        <p:txBody>
          <a:bodyPr vert="horz" lIns="91434" tIns="45718" rIns="91434" bIns="45718" rtlCol="0" anchor="b"/>
          <a:lstStyle>
            <a:lvl1pPr algn="r">
              <a:defRPr sz="1200"/>
            </a:lvl1pPr>
          </a:lstStyle>
          <a:p>
            <a:fld id="{78F0E0F9-9A39-4E43-8DDB-D21328BBFA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227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62275" cy="500063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71914" y="0"/>
            <a:ext cx="2960687" cy="500063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82D972C2-CC17-4333-AA08-5B85D45B3646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1247775"/>
            <a:ext cx="4489450" cy="3367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4213" y="4802188"/>
            <a:ext cx="5467350" cy="3929062"/>
          </a:xfrm>
          <a:prstGeom prst="rect">
            <a:avLst/>
          </a:prstGeom>
        </p:spPr>
        <p:txBody>
          <a:bodyPr vert="horz" lIns="91437" tIns="45719" rIns="91437" bIns="45719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78963"/>
            <a:ext cx="2962275" cy="500062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71914" y="9478963"/>
            <a:ext cx="2960687" cy="500062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FFF5EEB2-4EF6-4867-9CE7-8E14A17B4D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216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970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269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6810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1346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4523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16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153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774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636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149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79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55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674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5EEB2-4EF6-4867-9CE7-8E14A17B4D3F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28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1B4E8D-FBB1-46C7-A111-7E2DF088909F}" type="datetimeFigureOut">
              <a:rPr lang="en-US" smtClean="0"/>
              <a:pPr>
                <a:defRPr/>
              </a:pPr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9D390-6293-405D-925E-FE605EC801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78E0C1-9D9C-4A08-9EA6-7DE7C9253691}" type="datetimeFigureOut">
              <a:rPr lang="en-US" smtClean="0"/>
              <a:pPr>
                <a:defRPr/>
              </a:pPr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E50B6-73A5-4B48-B135-C42D384552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45791F-B1A8-4775-BC56-3CA54504AC45}" type="datetimeFigureOut">
              <a:rPr lang="en-US" smtClean="0"/>
              <a:pPr>
                <a:defRPr/>
              </a:pPr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AE330-43FB-4AF8-BF76-64FCAE38E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5FC572-F328-4B11-ACEC-4C1F4DA0C3C8}" type="datetimeFigureOut">
              <a:rPr lang="en-US" smtClean="0"/>
              <a:pPr>
                <a:defRPr/>
              </a:pPr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84FBB-AFF3-44FE-BAF3-A7600D7528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27CF7D-5476-4665-8770-0F4C55A5B35C}" type="datetimeFigureOut">
              <a:rPr lang="en-US" smtClean="0"/>
              <a:pPr>
                <a:defRPr/>
              </a:pPr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BC1063-2F3E-4710-AB6E-359B8F2CA0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3C8FEF-53BF-4DC8-B9FE-12917B4E2681}" type="datetimeFigureOut">
              <a:rPr lang="en-US" smtClean="0"/>
              <a:pPr>
                <a:defRPr/>
              </a:pPr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C38BF-D661-4167-B771-02E4949E32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D18497-F61E-447C-A4CF-22FC110E39C4}" type="datetimeFigureOut">
              <a:rPr lang="en-US" smtClean="0"/>
              <a:pPr>
                <a:defRPr/>
              </a:pPr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3F91B-8338-46CC-B014-D126D7D9DE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ABA9DA-E791-4CCF-B800-62040AC6C136}" type="datetimeFigureOut">
              <a:rPr lang="en-US" smtClean="0"/>
              <a:pPr>
                <a:defRPr/>
              </a:pPr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0822F-C769-4595-935C-2B83013A37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153C1C-C4C3-474D-AB80-C53089D0FD45}" type="datetimeFigureOut">
              <a:rPr lang="en-US" smtClean="0"/>
              <a:pPr>
                <a:defRPr/>
              </a:pPr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A009F4-C905-479D-88A4-63A9742E29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71F297-710A-4F97-BB8F-5149291AFFB0}" type="datetimeFigureOut">
              <a:rPr lang="en-US" smtClean="0"/>
              <a:pPr>
                <a:defRPr/>
              </a:pPr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4F069-68F1-460D-90EC-F7F34B2173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049701-B5D7-498C-BB78-809CBD0B18A7}" type="datetimeFigureOut">
              <a:rPr lang="en-US" smtClean="0"/>
              <a:pPr>
                <a:defRPr/>
              </a:pPr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BCB0E-3C7B-44B7-83F8-991AEA04F3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9FAD798A-F3FA-414C-AC3C-11D22DAA3348}" type="datetimeFigureOut">
              <a:rPr lang="en-US" smtClean="0"/>
              <a:pPr>
                <a:defRPr/>
              </a:pPr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1AF5DA03-D8CE-4C03-99FB-C4085836C9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soud.cz/fileadmin/user_upload/ustavni_soud_www/Pravni_uprava/Listina_zakladnich_prav_a_svobod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mailto:jakub.machacka@centrum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29294"/>
            <a:ext cx="8334375" cy="1993299"/>
          </a:xfrm>
        </p:spPr>
        <p:txBody>
          <a:bodyPr>
            <a:noAutofit/>
          </a:bodyPr>
          <a:lstStyle/>
          <a:p>
            <a:pPr marL="182880" indent="0" algn="ctr" fontAlgn="auto">
              <a:spcAft>
                <a:spcPts val="0"/>
              </a:spcAft>
              <a:buNone/>
              <a:defRPr/>
            </a:pPr>
            <a:r>
              <a:rPr lang="cs-CZ" sz="9600" dirty="0" smtClean="0"/>
              <a:t>Lidská práva</a:t>
            </a:r>
            <a:endParaRPr lang="en-US" sz="9600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381001" y="3531234"/>
            <a:ext cx="8417942" cy="2292518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/>
              <a:t>Mgr. Jakub </a:t>
            </a:r>
            <a:r>
              <a:rPr lang="cs-CZ" sz="3200" dirty="0" err="1" smtClean="0"/>
              <a:t>Machačka</a:t>
            </a:r>
            <a:endParaRPr lang="cs-CZ" sz="3200" dirty="0" smtClean="0"/>
          </a:p>
          <a:p>
            <a:pPr algn="ctr"/>
            <a:r>
              <a:rPr lang="cs-CZ" sz="3200" dirty="0" smtClean="0"/>
              <a:t>tajemník a vedoucí sekretariátu Rady vlády pro lidská práva</a:t>
            </a:r>
          </a:p>
          <a:p>
            <a:pPr algn="ctr"/>
            <a:r>
              <a:rPr lang="cs-CZ" sz="3200" dirty="0" smtClean="0"/>
              <a:t>Úřad vlády ČR</a:t>
            </a:r>
            <a:endParaRPr lang="cs-CZ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22" y="338599"/>
            <a:ext cx="8865946" cy="1081828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800" dirty="0" smtClean="0"/>
              <a:t>Otázky k dokumentu</a:t>
            </a:r>
            <a:endParaRPr lang="en-US" sz="48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40529"/>
            <a:ext cx="9144000" cy="5517472"/>
          </a:xfrm>
        </p:spPr>
        <p:txBody>
          <a:bodyPr>
            <a:normAutofit fontScale="62500" lnSpcReduction="20000"/>
          </a:bodyPr>
          <a:lstStyle/>
          <a:p>
            <a:pPr marL="788670" lvl="0" indent="-742950">
              <a:buFont typeface="+mj-lt"/>
              <a:buAutoNum type="arabicPeriod"/>
            </a:pPr>
            <a:r>
              <a:rPr lang="cs-CZ" sz="5100" b="1" dirty="0"/>
              <a:t>Co je zdrojem a jaká je povaha uvedených práv?</a:t>
            </a:r>
            <a:endParaRPr lang="cs-CZ" sz="5100" dirty="0"/>
          </a:p>
          <a:p>
            <a:pPr marL="788670" indent="-742950">
              <a:buFont typeface="+mj-lt"/>
              <a:buAutoNum type="arabicPeriod"/>
            </a:pPr>
            <a:r>
              <a:rPr lang="cs-CZ" sz="5100" b="1" dirty="0" smtClean="0"/>
              <a:t>Komu </a:t>
            </a:r>
            <a:r>
              <a:rPr lang="cs-CZ" sz="5100" b="1" dirty="0"/>
              <a:t>jsou tato práva přiznána a jaká je jejich úloha ve státu a společnosti?</a:t>
            </a:r>
            <a:endParaRPr lang="cs-CZ" sz="5100" dirty="0"/>
          </a:p>
          <a:p>
            <a:pPr marL="788670" indent="-742950">
              <a:buFont typeface="+mj-lt"/>
              <a:buAutoNum type="arabicPeriod"/>
            </a:pPr>
            <a:r>
              <a:rPr lang="cs-CZ" sz="5100" b="1" dirty="0" smtClean="0"/>
              <a:t>Jaká </a:t>
            </a:r>
            <a:r>
              <a:rPr lang="cs-CZ" sz="5100" b="1" dirty="0"/>
              <a:t>je role státu ve vztahu k těmto právům? Jaké jsou principy a cíle jeho fungování podle dokumentů? </a:t>
            </a:r>
            <a:endParaRPr lang="cs-CZ" sz="5100" dirty="0"/>
          </a:p>
          <a:p>
            <a:pPr marL="788670" indent="-742950">
              <a:buFont typeface="+mj-lt"/>
              <a:buAutoNum type="arabicPeriod"/>
            </a:pPr>
            <a:r>
              <a:rPr lang="cs-CZ" sz="5100" b="1" dirty="0" smtClean="0"/>
              <a:t>Mají </a:t>
            </a:r>
            <a:r>
              <a:rPr lang="cs-CZ" sz="5100" b="1" dirty="0"/>
              <a:t>tato práva nějaké meze a hranice? Jaké případně?</a:t>
            </a:r>
            <a:endParaRPr lang="cs-CZ" sz="5100" dirty="0"/>
          </a:p>
          <a:p>
            <a:pPr marL="788670" indent="-742950">
              <a:buFont typeface="+mj-lt"/>
              <a:buAutoNum type="arabicPeriod"/>
            </a:pPr>
            <a:r>
              <a:rPr lang="cs-CZ" sz="5100" b="1" dirty="0" smtClean="0"/>
              <a:t>Jaká </a:t>
            </a:r>
            <a:r>
              <a:rPr lang="cs-CZ" sz="5100" b="1" dirty="0"/>
              <a:t>práva a principy jsou v dokumentech obsaženy? Proč myslíte, že zrovna tyto</a:t>
            </a:r>
            <a:r>
              <a:rPr lang="cs-CZ" sz="5100" b="1" dirty="0" smtClean="0"/>
              <a:t>?</a:t>
            </a:r>
            <a:endParaRPr lang="cs-CZ" alt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428223808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419" y="338601"/>
            <a:ext cx="8602463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Další vývoj v 19. století 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45721"/>
            <a:ext cx="9144000" cy="5512279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cs-CZ" altLang="cs-CZ" sz="3500" dirty="0" smtClean="0"/>
              <a:t>Vývoj ve Francii během revoluce </a:t>
            </a:r>
          </a:p>
          <a:p>
            <a:pPr lvl="1">
              <a:buFont typeface="Arial" charset="0"/>
              <a:buChar char="•"/>
            </a:pPr>
            <a:r>
              <a:rPr lang="cs-CZ" altLang="cs-CZ" sz="3300" dirty="0" smtClean="0"/>
              <a:t>ústavy 1793, 1795, 1799</a:t>
            </a:r>
          </a:p>
          <a:p>
            <a:pPr>
              <a:buFont typeface="Arial" charset="0"/>
              <a:buChar char="•"/>
            </a:pPr>
            <a:r>
              <a:rPr lang="cs-CZ" altLang="cs-CZ" sz="3500" dirty="0" smtClean="0"/>
              <a:t>Napoleonské války – recepce Deklarace práv člověka a občana v ústavách obsazených států </a:t>
            </a:r>
          </a:p>
          <a:p>
            <a:pPr lvl="1">
              <a:buFont typeface="Arial" charset="0"/>
              <a:buChar char="•"/>
            </a:pPr>
            <a:r>
              <a:rPr lang="cs-CZ" altLang="cs-CZ" sz="3300" dirty="0" smtClean="0"/>
              <a:t>Německo, Itálie, Švýcarsko, Holandsko, Španělsko</a:t>
            </a:r>
          </a:p>
          <a:p>
            <a:pPr>
              <a:buFont typeface="Arial" charset="0"/>
              <a:buChar char="•"/>
            </a:pPr>
            <a:r>
              <a:rPr lang="cs-CZ" altLang="cs-CZ" sz="3500" dirty="0" smtClean="0"/>
              <a:t>Po 1815 – útlum lidskoprávních kodifikací </a:t>
            </a:r>
          </a:p>
          <a:p>
            <a:pPr lvl="1">
              <a:buFont typeface="Arial" charset="0"/>
              <a:buChar char="•"/>
            </a:pPr>
            <a:r>
              <a:rPr lang="cs-CZ" altLang="cs-CZ" sz="3300" dirty="0" smtClean="0"/>
              <a:t>Konstituční charta (1814), </a:t>
            </a:r>
          </a:p>
          <a:p>
            <a:pPr lvl="1">
              <a:buFont typeface="Arial" charset="0"/>
              <a:buChar char="•"/>
            </a:pPr>
            <a:r>
              <a:rPr lang="cs-CZ" altLang="cs-CZ" sz="3300" dirty="0" smtClean="0"/>
              <a:t>Spolková akta a ústavy v německých státech (1815)</a:t>
            </a:r>
          </a:p>
          <a:p>
            <a:pPr lvl="1">
              <a:buFont typeface="Arial" charset="0"/>
              <a:buChar char="•"/>
            </a:pPr>
            <a:r>
              <a:rPr lang="cs-CZ" altLang="cs-CZ" sz="3300" dirty="0" smtClean="0"/>
              <a:t>ústavy Belgie (1830), Hesenska (1832)…</a:t>
            </a:r>
          </a:p>
          <a:p>
            <a:pPr>
              <a:buFont typeface="Arial" charset="0"/>
              <a:buChar char="•"/>
            </a:pPr>
            <a:r>
              <a:rPr lang="cs-CZ" altLang="cs-CZ" sz="3800" dirty="0" smtClean="0"/>
              <a:t>Revoluce 1848</a:t>
            </a:r>
          </a:p>
          <a:p>
            <a:pPr lvl="1">
              <a:buFont typeface="Arial" charset="0"/>
              <a:buChar char="•"/>
            </a:pPr>
            <a:r>
              <a:rPr lang="cs-CZ" altLang="cs-CZ" sz="3300" dirty="0" smtClean="0"/>
              <a:t>nové demokratické ústavy ve Francii, Německu, Itálii s hospodářskými, sociálními a kulturními prvky</a:t>
            </a:r>
            <a:endParaRPr lang="cs-CZ" altLang="cs-CZ" sz="3600" dirty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78589316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419" y="338601"/>
            <a:ext cx="8602463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Lidská práva v českých zemích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45721"/>
            <a:ext cx="9144000" cy="5305245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3500" dirty="0" smtClean="0"/>
              <a:t>Ústavní listiny 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Dubnová ústava (1848) – oktrojovaná, katalog občanských práv a svobod, nevstoupila v platnost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Kroměřížská ústava (1848/9) – katalog základních práv schválený částečně sněmem, nevstoupila v platnost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Březnová ústava (1849) – oktrojovaná, katalog občanských a základních práv, platná do 1851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Únorová ústava (1861) – bez katalogu práv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Prosincová ústava (1867) – zákon o </a:t>
            </a:r>
            <a:r>
              <a:rPr lang="cs-CZ" sz="3000" dirty="0"/>
              <a:t>všeobecných občanských </a:t>
            </a:r>
            <a:r>
              <a:rPr lang="cs-CZ" sz="3000" dirty="0" smtClean="0"/>
              <a:t>právech</a:t>
            </a:r>
            <a:endParaRPr lang="cs-CZ" altLang="cs-CZ" sz="3000" dirty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9509718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419" y="338601"/>
            <a:ext cx="8602463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Lidská práva v českých zemích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45721"/>
            <a:ext cx="9144000" cy="5512279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cs-CZ" altLang="cs-CZ" sz="3500" dirty="0" smtClean="0"/>
              <a:t>Občanská práva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daná shora z moci císaře</a:t>
            </a:r>
            <a:r>
              <a:rPr lang="cs-CZ" altLang="cs-CZ" sz="2800" dirty="0"/>
              <a:t>, bez obecných záruk a </a:t>
            </a:r>
            <a:r>
              <a:rPr lang="cs-CZ" altLang="cs-CZ" sz="2800" dirty="0" smtClean="0"/>
              <a:t>principů, provádění zákony, omezení válkou či výjimečným stavem, 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osobní </a:t>
            </a:r>
            <a:r>
              <a:rPr lang="cs-CZ" altLang="cs-CZ" sz="2800" dirty="0"/>
              <a:t>svoboda a </a:t>
            </a:r>
            <a:r>
              <a:rPr lang="cs-CZ" altLang="cs-CZ" sz="2800" dirty="0" smtClean="0"/>
              <a:t>procesní záruky</a:t>
            </a:r>
            <a:r>
              <a:rPr lang="cs-CZ" altLang="cs-CZ" sz="2800" dirty="0"/>
              <a:t>, </a:t>
            </a:r>
            <a:r>
              <a:rPr lang="cs-CZ" altLang="cs-CZ" sz="2800" dirty="0" smtClean="0"/>
              <a:t>domovní svoboda, listovní </a:t>
            </a:r>
            <a:r>
              <a:rPr lang="cs-CZ" altLang="cs-CZ" sz="2800" dirty="0"/>
              <a:t>tajemství, </a:t>
            </a:r>
            <a:r>
              <a:rPr lang="cs-CZ" altLang="cs-CZ" sz="2800" dirty="0" smtClean="0"/>
              <a:t>svoboda pohybu a pobytu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vlastnické právo rovné a obecné, svoboda výkonu povolání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svoboda projevu </a:t>
            </a:r>
            <a:r>
              <a:rPr lang="cs-CZ" altLang="cs-CZ" sz="2800" dirty="0" smtClean="0"/>
              <a:t>a tisku bez </a:t>
            </a:r>
            <a:r>
              <a:rPr lang="cs-CZ" altLang="cs-CZ" sz="2800" dirty="0" smtClean="0"/>
              <a:t>cenzury, petiční právo, svoboda shromažďovací a sdružovací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rovnost před zákonem, zánik poddanství, přístup k úřadům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procesní práva a záruky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svoboda víry</a:t>
            </a:r>
            <a:r>
              <a:rPr lang="cs-CZ" altLang="cs-CZ" sz="2800" dirty="0"/>
              <a:t> </a:t>
            </a:r>
            <a:r>
              <a:rPr lang="cs-CZ" altLang="cs-CZ" sz="2800" dirty="0" smtClean="0"/>
              <a:t>a náboženská svoboda, rovnost </a:t>
            </a:r>
            <a:r>
              <a:rPr lang="cs-CZ" altLang="cs-CZ" sz="2800" dirty="0" smtClean="0"/>
              <a:t>vyznání, výhrada občanských povinností</a:t>
            </a:r>
            <a:endParaRPr lang="cs-CZ" altLang="cs-CZ" sz="2800" dirty="0" smtClean="0"/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svoboda vzdělání a výzkumu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národnostní rovnost a práva</a:t>
            </a:r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28467496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419" y="338601"/>
            <a:ext cx="8602463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Další vývoj v 19. a 20. století 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45721"/>
            <a:ext cx="9144000" cy="5512279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cs-CZ" altLang="cs-CZ" sz="2800" dirty="0"/>
              <a:t>Válečné a humanitární </a:t>
            </a:r>
            <a:r>
              <a:rPr lang="cs-CZ" altLang="cs-CZ" sz="2800" dirty="0" smtClean="0"/>
              <a:t>právo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založení Červeného kříže (1863) Ženevské úmluvy (1864)</a:t>
            </a:r>
            <a:endParaRPr lang="cs-CZ" altLang="cs-CZ" sz="2600" dirty="0"/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Zrušení otroctví 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Velká Británie (1833), Francie (1848) Spojené státy americké (1863), Mezinárodní úmluva (1926)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Ochrana menšinových práv – uznání jazykových, náboženských a kulturních práv menšinových skupin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Berlínský mír (1878), mírové smlouvy po 1.světové válce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Hospodářská a sociální spravedlnost – odborové hnutí, sociální pojištění, podpora pracujících</a:t>
            </a:r>
            <a:r>
              <a:rPr lang="cs-CZ" altLang="cs-CZ" sz="2800" dirty="0"/>
              <a:t>, </a:t>
            </a:r>
            <a:r>
              <a:rPr lang="cs-CZ" altLang="cs-CZ" sz="2800" dirty="0" err="1" smtClean="0"/>
              <a:t>dětí,chudých</a:t>
            </a:r>
            <a:r>
              <a:rPr lang="cs-CZ" altLang="cs-CZ" sz="2800" dirty="0" smtClean="0"/>
              <a:t> 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/>
              <a:t>e</a:t>
            </a:r>
            <a:r>
              <a:rPr lang="cs-CZ" altLang="cs-CZ" sz="2600" dirty="0" smtClean="0"/>
              <a:t>ncyklika </a:t>
            </a:r>
            <a:r>
              <a:rPr lang="cs-CZ" altLang="cs-CZ" sz="2600" dirty="0" err="1" smtClean="0"/>
              <a:t>Rerum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Novarum</a:t>
            </a:r>
            <a:r>
              <a:rPr lang="cs-CZ" altLang="cs-CZ" sz="2600" dirty="0" smtClean="0"/>
              <a:t> (1891) Mezinárodní organizace práce (1919)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Ženské hnutí – rovnost žen a mužů, právní uznání žen, volební právo, majetková práva, přístup ke vzdělání atd. </a:t>
            </a:r>
          </a:p>
          <a:p>
            <a:pPr lvl="1">
              <a:buFont typeface="Arial" charset="0"/>
              <a:buChar char="•"/>
            </a:pPr>
            <a:endParaRPr lang="cs-CZ" altLang="cs-CZ" sz="2600" dirty="0" smtClean="0"/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81581825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419" y="338601"/>
            <a:ext cx="8602463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Lidská práva v Československu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45721"/>
            <a:ext cx="9144000" cy="530524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cs-CZ" altLang="cs-CZ" sz="3500" dirty="0" smtClean="0"/>
              <a:t>Ústavní listiny 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Ústava (1920) – demokratická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Ústava (1948) – lidově demokratická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Ústava (1960) - socialistická</a:t>
            </a:r>
          </a:p>
          <a:p>
            <a:pPr marL="45720" indent="0">
              <a:buNone/>
            </a:pPr>
            <a:endParaRPr lang="cs-CZ" altLang="cs-CZ" sz="2800" dirty="0" smtClean="0"/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1374758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419" y="338601"/>
            <a:ext cx="8602463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Ústava 1920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45721"/>
            <a:ext cx="9144000" cy="5512279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 smtClean="0"/>
              <a:t>Práva a svobody jakožto i povinnosti občanské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Lid </a:t>
            </a:r>
            <a:r>
              <a:rPr lang="cs-CZ" altLang="cs-CZ" sz="3200" dirty="0" smtClean="0"/>
              <a:t>zdrojem moci, občanská práva=meze </a:t>
            </a:r>
            <a:r>
              <a:rPr lang="cs-CZ" altLang="cs-CZ" sz="3200" dirty="0" smtClean="0"/>
              <a:t>jejího výkonu 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rovnost všech, zánik šlechtických výsad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/>
              <a:t>s</a:t>
            </a:r>
            <a:r>
              <a:rPr lang="cs-CZ" altLang="cs-CZ" sz="3000" dirty="0" smtClean="0"/>
              <a:t>voboda osobní, pobytu a pohybu, 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/>
              <a:t>v</a:t>
            </a:r>
            <a:r>
              <a:rPr lang="cs-CZ" altLang="cs-CZ" sz="3000" dirty="0" smtClean="0"/>
              <a:t>lastnické právo, domovní svoboda, listovní tajemství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/>
              <a:t>s</a:t>
            </a:r>
            <a:r>
              <a:rPr lang="cs-CZ" altLang="cs-CZ" sz="3000" dirty="0" smtClean="0"/>
              <a:t>voboda tisku a projevu, svoboda </a:t>
            </a:r>
            <a:r>
              <a:rPr lang="cs-CZ" altLang="cs-CZ" sz="3000" dirty="0" smtClean="0"/>
              <a:t>učení, umění a </a:t>
            </a:r>
            <a:r>
              <a:rPr lang="cs-CZ" altLang="cs-CZ" sz="3000" dirty="0" smtClean="0"/>
              <a:t>vědy, svoboda shromažďovací a sdružovací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svoboda svědomí, víry</a:t>
            </a:r>
            <a:r>
              <a:rPr lang="cs-CZ" altLang="cs-CZ" sz="3000" dirty="0"/>
              <a:t> </a:t>
            </a:r>
            <a:r>
              <a:rPr lang="cs-CZ" altLang="cs-CZ" sz="3000" dirty="0" smtClean="0"/>
              <a:t>a vyznání, rovnost náboženství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ochrana manželství, mateřství a rodiny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branná povinnost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rovnost na základě </a:t>
            </a:r>
            <a:r>
              <a:rPr lang="cs-CZ" altLang="cs-CZ" sz="3000" dirty="0" smtClean="0"/>
              <a:t>národnosti, rasy a víry, </a:t>
            </a:r>
            <a:r>
              <a:rPr lang="cs-CZ" altLang="cs-CZ" sz="3000" dirty="0" smtClean="0"/>
              <a:t>jazyková a menšinová práva</a:t>
            </a:r>
          </a:p>
          <a:p>
            <a:pPr marL="45720" indent="0">
              <a:buNone/>
            </a:pPr>
            <a:endParaRPr lang="cs-CZ" altLang="cs-CZ" sz="2800" dirty="0" smtClean="0"/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43495417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419" y="338601"/>
            <a:ext cx="8602463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Ústava 1948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45721"/>
            <a:ext cx="9144000" cy="5512279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 smtClean="0"/>
              <a:t>Práva a povinnosti občanů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Lidově demokratický režim-lid jako zdroj moci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povinnost práce ve prospěch celku a věrnosti a obrany státu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zákaz ohrožování státu a jeho zřízení a zneužívání svobod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stát zaručuje svobodu osobnosti a rovné příležitosti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sociální práva (práce, odměna, odpočinek, zdraví, vzdělání)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státní vlastnictví půdy, ochrana osobního vlastnictví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/>
              <a:t>r</a:t>
            </a:r>
            <a:r>
              <a:rPr lang="cs-CZ" altLang="cs-CZ" sz="2800" dirty="0" smtClean="0"/>
              <a:t>ovnost mužů a žen, ochrana všech dětí a mládeže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osobní a domovní svoboda, listovní tajemství, svoboda pohybu a pobytu, shromažďování a sdružování, právo petiční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svoboda svědomí, víry a vyznání s výhradou občanských povinností, 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svoboda projevu, vědy a umění v souladu s lidově-demokratickým režimem, právo na kulturní statky a plody</a:t>
            </a:r>
          </a:p>
          <a:p>
            <a:pPr marL="45720" indent="0">
              <a:buNone/>
            </a:pPr>
            <a:endParaRPr lang="cs-CZ" altLang="cs-CZ" sz="2800" dirty="0" smtClean="0"/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700100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419" y="338601"/>
            <a:ext cx="8602463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Ústava 1960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63535"/>
            <a:ext cx="9144000" cy="5594465"/>
          </a:xfrm>
        </p:spPr>
        <p:txBody>
          <a:bodyPr>
            <a:normAutofit fontScale="25000" lnSpcReduction="20000"/>
          </a:bodyPr>
          <a:lstStyle/>
          <a:p>
            <a:pPr>
              <a:buFont typeface="Arial" charset="0"/>
              <a:buChar char="•"/>
            </a:pPr>
            <a:r>
              <a:rPr lang="cs-CZ" altLang="cs-CZ" sz="9600" dirty="0" smtClean="0"/>
              <a:t>Práva a povinnosti občanů</a:t>
            </a:r>
          </a:p>
          <a:p>
            <a:pPr lvl="1">
              <a:buFont typeface="Arial" charset="0"/>
              <a:buChar char="•"/>
            </a:pPr>
            <a:r>
              <a:rPr lang="cs-CZ" altLang="cs-CZ" sz="9600" dirty="0" smtClean="0"/>
              <a:t>moc patří lidu, demokratický centralismus </a:t>
            </a:r>
          </a:p>
          <a:p>
            <a:pPr lvl="1">
              <a:buFont typeface="Arial" charset="0"/>
              <a:buChar char="•"/>
            </a:pPr>
            <a:r>
              <a:rPr lang="cs-CZ" altLang="cs-CZ" sz="9600" dirty="0" smtClean="0"/>
              <a:t>státní, </a:t>
            </a:r>
            <a:r>
              <a:rPr lang="cs-CZ" altLang="cs-CZ" sz="9600" dirty="0" smtClean="0"/>
              <a:t>družstevní (povinná ochrana) </a:t>
            </a:r>
            <a:r>
              <a:rPr lang="cs-CZ" altLang="cs-CZ" sz="9600" dirty="0" smtClean="0"/>
              <a:t>+ drobné soukromé a osobní vlastnictví</a:t>
            </a:r>
          </a:p>
          <a:p>
            <a:pPr lvl="1">
              <a:buFont typeface="Arial" charset="0"/>
              <a:buChar char="•"/>
            </a:pPr>
            <a:r>
              <a:rPr lang="cs-CZ" altLang="cs-CZ" sz="9600" dirty="0"/>
              <a:t>povinnost dbát zájmů </a:t>
            </a:r>
            <a:r>
              <a:rPr lang="cs-CZ" altLang="cs-CZ" sz="9600" dirty="0" smtClean="0"/>
              <a:t>státu, </a:t>
            </a:r>
            <a:r>
              <a:rPr lang="cs-CZ" altLang="cs-CZ" sz="9600" smtClean="0"/>
              <a:t>bránit jej, </a:t>
            </a:r>
            <a:r>
              <a:rPr lang="cs-CZ" altLang="cs-CZ" sz="9600" dirty="0" smtClean="0"/>
              <a:t>soc. zákonnost</a:t>
            </a:r>
          </a:p>
          <a:p>
            <a:pPr lvl="1">
              <a:buFont typeface="Arial" charset="0"/>
              <a:buChar char="•"/>
            </a:pPr>
            <a:r>
              <a:rPr lang="cs-CZ" altLang="cs-CZ" sz="9600" dirty="0" smtClean="0"/>
              <a:t>rozvoj </a:t>
            </a:r>
            <a:r>
              <a:rPr lang="cs-CZ" altLang="cs-CZ" sz="9600" dirty="0" smtClean="0"/>
              <a:t>národního </a:t>
            </a:r>
            <a:r>
              <a:rPr lang="cs-CZ" altLang="cs-CZ" sz="9600" dirty="0" smtClean="0"/>
              <a:t>hospodářství, zachovávání </a:t>
            </a:r>
            <a:r>
              <a:rPr lang="cs-CZ" altLang="cs-CZ" sz="9600" dirty="0" smtClean="0"/>
              <a:t>pracovní </a:t>
            </a:r>
            <a:r>
              <a:rPr lang="cs-CZ" altLang="cs-CZ" sz="9600" dirty="0" smtClean="0"/>
              <a:t>kázně </a:t>
            </a:r>
            <a:r>
              <a:rPr lang="cs-CZ" altLang="cs-CZ" sz="9600" dirty="0" smtClean="0"/>
              <a:t>a </a:t>
            </a:r>
            <a:r>
              <a:rPr lang="cs-CZ" altLang="cs-CZ" sz="9600" dirty="0" smtClean="0"/>
              <a:t>pravidel </a:t>
            </a:r>
            <a:r>
              <a:rPr lang="cs-CZ" altLang="cs-CZ" sz="9600" dirty="0" smtClean="0"/>
              <a:t>socialistického soužití</a:t>
            </a:r>
          </a:p>
          <a:p>
            <a:pPr lvl="1">
              <a:buFont typeface="Arial" charset="0"/>
              <a:buChar char="•"/>
            </a:pPr>
            <a:r>
              <a:rPr lang="cs-CZ" altLang="cs-CZ" sz="9600" dirty="0" smtClean="0"/>
              <a:t>vzdělání, kultura, věda a umění v duchu světonázoru marxismu-leninismu pro všechen lid</a:t>
            </a:r>
          </a:p>
          <a:p>
            <a:pPr lvl="1">
              <a:buFont typeface="Arial" charset="0"/>
              <a:buChar char="•"/>
            </a:pPr>
            <a:r>
              <a:rPr lang="cs-CZ" altLang="cs-CZ" sz="9600" dirty="0" smtClean="0"/>
              <a:t>rozvoj jedince = rozvoj společnosti, </a:t>
            </a:r>
            <a:endParaRPr lang="cs-CZ" altLang="cs-CZ" sz="9600" dirty="0" smtClean="0"/>
          </a:p>
          <a:p>
            <a:pPr lvl="1">
              <a:buFont typeface="Arial" charset="0"/>
              <a:buChar char="•"/>
            </a:pPr>
            <a:r>
              <a:rPr lang="cs-CZ" altLang="cs-CZ" sz="9600" dirty="0" smtClean="0"/>
              <a:t>nejdříve </a:t>
            </a:r>
            <a:r>
              <a:rPr lang="cs-CZ" altLang="cs-CZ" sz="9600" dirty="0" smtClean="0"/>
              <a:t>rovnost a sociální </a:t>
            </a:r>
            <a:r>
              <a:rPr lang="cs-CZ" altLang="cs-CZ" sz="9600" dirty="0" smtClean="0"/>
              <a:t>práva (práce, odpočinek, zdraví, vzdělání)</a:t>
            </a:r>
            <a:endParaRPr lang="cs-CZ" altLang="cs-CZ" sz="9600" dirty="0" smtClean="0"/>
          </a:p>
          <a:p>
            <a:pPr lvl="1">
              <a:buFont typeface="Arial" charset="0"/>
              <a:buChar char="•"/>
            </a:pPr>
            <a:r>
              <a:rPr lang="cs-CZ" altLang="cs-CZ" sz="9600" dirty="0" smtClean="0"/>
              <a:t>pak svoboda projevu, shromažďování a sdružování v souladu se zájmy pracujících, právo petiční, osobní svoboda, listovní tajemství, svoboda pobytu, svoboda víry a vyznání s výhradou občanských </a:t>
            </a:r>
            <a:r>
              <a:rPr lang="cs-CZ" altLang="cs-CZ" sz="9600" dirty="0" smtClean="0"/>
              <a:t>povinností (chybí svědomí)</a:t>
            </a:r>
            <a:endParaRPr lang="cs-CZ" altLang="cs-CZ" sz="2800" dirty="0" smtClean="0"/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5524892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08" y="338601"/>
            <a:ext cx="8738558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Vývoj ve 20. století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28468"/>
            <a:ext cx="8669547" cy="5443267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2800" dirty="0" smtClean="0"/>
              <a:t>Mezinárodní kodifikace lidských práv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Všeobecná deklarace lidských práv (1948) 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Mezinárodní pakt o občanských a politických právech (1966)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Mezinárodní pakt o hospodářských, sociálních a kulturních právech (1966)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další smlouvy OSN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Evropská úmluva o ochraně lidských práv a základních svobod (1950)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Evropská sociální charta (1961)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další regionální úmluvy (Amerika, Afrika)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Listina základních práv EU (2000)</a:t>
            </a:r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4386955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817581" y="998805"/>
            <a:ext cx="7601800" cy="5458265"/>
          </a:xfrm>
        </p:spPr>
        <p:txBody>
          <a:bodyPr/>
          <a:lstStyle/>
          <a:p>
            <a:pPr>
              <a:buNone/>
            </a:pPr>
            <a:r>
              <a:rPr lang="cs-CZ" sz="6000" dirty="0" smtClean="0"/>
              <a:t/>
            </a:r>
            <a:br>
              <a:rPr lang="cs-CZ" sz="6000" dirty="0" smtClean="0"/>
            </a:br>
            <a:r>
              <a:rPr lang="cs-CZ" sz="6000" dirty="0" smtClean="0"/>
              <a:t>Co si představíte pod pojmem </a:t>
            </a:r>
            <a:br>
              <a:rPr lang="cs-CZ" sz="6000" dirty="0" smtClean="0"/>
            </a:br>
            <a:r>
              <a:rPr lang="cs-CZ" sz="6000" dirty="0"/>
              <a:t/>
            </a:r>
            <a:br>
              <a:rPr lang="cs-CZ" sz="6000" dirty="0"/>
            </a:br>
            <a:r>
              <a:rPr lang="cs-CZ" sz="7200" dirty="0" smtClean="0"/>
              <a:t>LIDSKÁ PRÁVA?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215544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Listina základních práv a svobod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37094"/>
            <a:ext cx="8669547" cy="4795258"/>
          </a:xfrm>
        </p:spPr>
        <p:txBody>
          <a:bodyPr>
            <a:normAutofit/>
          </a:bodyPr>
          <a:lstStyle/>
          <a:p>
            <a:pPr marL="560070" lvl="0" indent="-514350">
              <a:buFont typeface="+mj-lt"/>
              <a:buAutoNum type="arabicPeriod"/>
            </a:pPr>
            <a:r>
              <a:rPr lang="cs-CZ" sz="3200" dirty="0"/>
              <a:t>Na čem jsou založena lidská práva podle Listiny? </a:t>
            </a:r>
          </a:p>
          <a:p>
            <a:pPr marL="560070" lvl="0" indent="-514350">
              <a:buFont typeface="+mj-lt"/>
              <a:buAutoNum type="arabicPeriod"/>
            </a:pPr>
            <a:r>
              <a:rPr lang="cs-CZ" sz="3200" dirty="0"/>
              <a:t>Jaké jsou základní vlastnosti lidských práv?</a:t>
            </a:r>
          </a:p>
          <a:p>
            <a:pPr marL="560070" lvl="0" indent="-514350">
              <a:buFont typeface="+mj-lt"/>
              <a:buAutoNum type="arabicPeriod"/>
            </a:pPr>
            <a:r>
              <a:rPr lang="cs-CZ" sz="3200" dirty="0"/>
              <a:t>Jaký je vztah lidských práv a státu a jeho role vůči lidským právům?</a:t>
            </a:r>
          </a:p>
          <a:p>
            <a:pPr marL="560070" lvl="0" indent="-514350">
              <a:buFont typeface="+mj-lt"/>
              <a:buAutoNum type="arabicPeriod"/>
            </a:pPr>
            <a:r>
              <a:rPr lang="cs-CZ" sz="3200" dirty="0"/>
              <a:t>Jak se stanovují meze lidských práv podle Listiny?</a:t>
            </a:r>
          </a:p>
          <a:p>
            <a:pPr marL="560070" lvl="0" indent="-514350">
              <a:buFont typeface="+mj-lt"/>
              <a:buAutoNum type="arabicPeriod"/>
            </a:pPr>
            <a:r>
              <a:rPr lang="cs-CZ" sz="3200" dirty="0"/>
              <a:t>Jaká práva Listina obsahuje a proč?</a:t>
            </a:r>
          </a:p>
          <a:p>
            <a:pPr marL="502920" indent="-457200" algn="just">
              <a:buFont typeface="+mj-lt"/>
              <a:buAutoNum type="arabicPeriod"/>
            </a:pPr>
            <a:endParaRPr lang="cs-CZ" dirty="0" smtClean="0"/>
          </a:p>
          <a:p>
            <a:pPr marL="4572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5124589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Listina základních práv a svobod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37094"/>
            <a:ext cx="9143999" cy="5520906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800" dirty="0" smtClean="0"/>
              <a:t>Lidé </a:t>
            </a:r>
            <a:r>
              <a:rPr lang="cs-CZ" sz="3800" dirty="0"/>
              <a:t>jsou svobodní a rovní v důstojnosti i v právech. Základní práva a svobody jsou nezadatelné, nezcizitelné, nepromlčitelné a nezrušitelné.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800" dirty="0" smtClean="0"/>
              <a:t>Stát </a:t>
            </a:r>
            <a:r>
              <a:rPr lang="cs-CZ" sz="3800" dirty="0"/>
              <a:t>je založen na demokratických hodnotách a nesmí se vázat ani na výlučnou ideologii, ani na náboženské vyznání. </a:t>
            </a:r>
            <a:r>
              <a:rPr lang="cs-CZ" sz="3800" dirty="0" smtClean="0"/>
              <a:t>Státní </a:t>
            </a:r>
            <a:r>
              <a:rPr lang="cs-CZ" sz="3800" dirty="0"/>
              <a:t>moc lze uplatňovat jen v případech a v mezích stanovených zákonem, a to způsobem, který zákon stanoví. </a:t>
            </a:r>
            <a:r>
              <a:rPr lang="cs-CZ" sz="3800" dirty="0" smtClean="0"/>
              <a:t>Každý </a:t>
            </a:r>
            <a:r>
              <a:rPr lang="cs-CZ" sz="3800" dirty="0"/>
              <a:t>může činit, co není zákonem zakázáno, a nikdo nesmí být nucen činit, co zákon neukládá.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800" dirty="0" smtClean="0"/>
              <a:t>Základní </a:t>
            </a:r>
            <a:r>
              <a:rPr lang="cs-CZ" sz="3800" dirty="0"/>
              <a:t>práva a svobody se zaručují všem bez rozdílu pohlaví, rasy, barvy pleti, jazyka, víry a náboženství, politického či jiného smýšlení, národního nebo sociálního původu, příslušnosti k národnostní nebo etnické menšině, majetku, rodu nebo jiného postavení.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800" dirty="0" smtClean="0"/>
              <a:t>Povinnosti </a:t>
            </a:r>
            <a:r>
              <a:rPr lang="cs-CZ" sz="3800" dirty="0"/>
              <a:t>mohou být ukládány toliko na základě zákona a v jeho mezích a jen při zachování základních práv a svobod. </a:t>
            </a:r>
            <a:r>
              <a:rPr lang="cs-CZ" sz="3800" dirty="0" smtClean="0"/>
              <a:t>Meze základních práv a svobod mohou být za podmínek stanovených Listinou upraveny pouze zákonem. Zákonná </a:t>
            </a:r>
            <a:r>
              <a:rPr lang="cs-CZ" sz="3800" dirty="0"/>
              <a:t>omezení základních práv a svobod musí platit stejně pro všechny případy, které splňují stanovené podmínky.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800" dirty="0" smtClean="0"/>
              <a:t>Při </a:t>
            </a:r>
            <a:r>
              <a:rPr lang="cs-CZ" sz="3800" dirty="0"/>
              <a:t>používání ustanovení o mezích základních práv a svobod musí být šetřeno jejich podstaty a smyslu. Taková omezení nesmějí být zneužívána k jiným účelům, než pro které byla stanovena.</a:t>
            </a:r>
          </a:p>
          <a:p>
            <a:pPr marL="502920" indent="-457200" algn="just">
              <a:buFont typeface="+mj-lt"/>
              <a:buAutoNum type="arabicPeriod"/>
            </a:pPr>
            <a:endParaRPr lang="cs-CZ" dirty="0" smtClean="0"/>
          </a:p>
          <a:p>
            <a:pPr marL="4572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6043994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57" y="338601"/>
            <a:ext cx="7931736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Lidská práva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163902" y="1311216"/>
            <a:ext cx="8845873" cy="5546784"/>
          </a:xfrm>
        </p:spPr>
        <p:txBody>
          <a:bodyPr>
            <a:normAutofit fontScale="25000" lnSpcReduction="20000"/>
          </a:bodyPr>
          <a:lstStyle/>
          <a:p>
            <a:pPr>
              <a:buFont typeface="Arial" charset="0"/>
              <a:buChar char="•"/>
            </a:pPr>
            <a:r>
              <a:rPr lang="cs-CZ" altLang="cs-CZ" sz="12800" dirty="0" smtClean="0"/>
              <a:t>patří každému člověku na základě jeho lidství</a:t>
            </a:r>
          </a:p>
          <a:p>
            <a:pPr>
              <a:buFont typeface="Arial" charset="0"/>
              <a:buChar char="•"/>
            </a:pPr>
            <a:r>
              <a:rPr lang="cs-CZ" altLang="cs-CZ" sz="12800" dirty="0" smtClean="0"/>
              <a:t>jsou </a:t>
            </a:r>
            <a:r>
              <a:rPr lang="cs-CZ" altLang="cs-CZ" sz="12800" b="1" dirty="0" smtClean="0"/>
              <a:t>nezadatelná</a:t>
            </a:r>
            <a:r>
              <a:rPr lang="cs-CZ" altLang="cs-CZ" sz="12800" dirty="0" smtClean="0"/>
              <a:t> – člověku jsou vrozená a nemůže je ztratit	</a:t>
            </a:r>
          </a:p>
          <a:p>
            <a:pPr>
              <a:buFont typeface="Arial" charset="0"/>
              <a:buChar char="•"/>
            </a:pPr>
            <a:r>
              <a:rPr lang="cs-CZ" altLang="cs-CZ" sz="12800" dirty="0" smtClean="0"/>
              <a:t>jsou </a:t>
            </a:r>
            <a:r>
              <a:rPr lang="cs-CZ" altLang="cs-CZ" sz="12800" b="1" dirty="0" smtClean="0"/>
              <a:t>nezcizitelná</a:t>
            </a:r>
            <a:r>
              <a:rPr lang="cs-CZ" altLang="cs-CZ" sz="12800" dirty="0" smtClean="0"/>
              <a:t> – člověk se jich nemůže vzdát či přenést je na jiné osoby</a:t>
            </a:r>
          </a:p>
          <a:p>
            <a:pPr>
              <a:buFont typeface="Arial" charset="0"/>
              <a:buChar char="•"/>
            </a:pPr>
            <a:r>
              <a:rPr lang="cs-CZ" altLang="cs-CZ" sz="12800" dirty="0"/>
              <a:t>jsou </a:t>
            </a:r>
            <a:r>
              <a:rPr lang="cs-CZ" altLang="cs-CZ" sz="12800" b="1" dirty="0" smtClean="0"/>
              <a:t>nepromlčitelná</a:t>
            </a:r>
            <a:r>
              <a:rPr lang="cs-CZ" altLang="cs-CZ" sz="12800" dirty="0" smtClean="0"/>
              <a:t> – </a:t>
            </a:r>
            <a:r>
              <a:rPr lang="cs-CZ" altLang="cs-CZ" sz="12800" dirty="0"/>
              <a:t>člověk </a:t>
            </a:r>
            <a:r>
              <a:rPr lang="cs-CZ" altLang="cs-CZ" sz="12800" dirty="0" smtClean="0"/>
              <a:t>neztrácí </a:t>
            </a:r>
            <a:r>
              <a:rPr lang="cs-CZ" altLang="cs-CZ" sz="12800" dirty="0"/>
              <a:t>právo je </a:t>
            </a:r>
            <a:r>
              <a:rPr lang="cs-CZ" altLang="cs-CZ" sz="12800" dirty="0" smtClean="0"/>
              <a:t>mít, </a:t>
            </a:r>
            <a:r>
              <a:rPr lang="cs-CZ" altLang="cs-CZ" sz="12800" dirty="0"/>
              <a:t>i </a:t>
            </a:r>
            <a:r>
              <a:rPr lang="cs-CZ" altLang="cs-CZ" sz="12800" dirty="0" smtClean="0"/>
              <a:t>když je momentálně nevyužívá</a:t>
            </a:r>
          </a:p>
          <a:p>
            <a:pPr>
              <a:buFont typeface="Arial" charset="0"/>
              <a:buChar char="•"/>
            </a:pPr>
            <a:r>
              <a:rPr lang="cs-CZ" altLang="cs-CZ" sz="12800" dirty="0" smtClean="0"/>
              <a:t>jsou </a:t>
            </a:r>
            <a:r>
              <a:rPr lang="cs-CZ" altLang="cs-CZ" sz="12800" b="1" dirty="0" smtClean="0"/>
              <a:t>nezrušitelná</a:t>
            </a:r>
            <a:r>
              <a:rPr lang="cs-CZ" altLang="cs-CZ" sz="12800" dirty="0" smtClean="0"/>
              <a:t> – stát je nemůže zrušit</a:t>
            </a:r>
          </a:p>
          <a:p>
            <a:pPr>
              <a:buFont typeface="Arial" charset="0"/>
              <a:buChar char="•"/>
            </a:pPr>
            <a:r>
              <a:rPr lang="cs-CZ" altLang="cs-CZ" sz="12800" dirty="0" smtClean="0"/>
              <a:t>stát </a:t>
            </a:r>
            <a:r>
              <a:rPr lang="cs-CZ" altLang="cs-CZ" sz="12800" dirty="0"/>
              <a:t>je neuděluje, jen uznává ve svém právu</a:t>
            </a:r>
          </a:p>
          <a:p>
            <a:pPr>
              <a:buFont typeface="Arial" charset="0"/>
              <a:buChar char="•"/>
            </a:pPr>
            <a:r>
              <a:rPr lang="cs-CZ" altLang="cs-CZ" sz="12800" dirty="0"/>
              <a:t>stát je povinen je respektovat, chránit a </a:t>
            </a:r>
            <a:r>
              <a:rPr lang="cs-CZ" altLang="cs-CZ" sz="12800" dirty="0" smtClean="0"/>
              <a:t>naplňovat</a:t>
            </a:r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793806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552260"/>
            <a:ext cx="6923638" cy="1276539"/>
          </a:xfrm>
        </p:spPr>
        <p:txBody>
          <a:bodyPr/>
          <a:lstStyle/>
          <a:p>
            <a:pPr algn="ctr">
              <a:buNone/>
            </a:pPr>
            <a:r>
              <a:rPr lang="cs-CZ" sz="4800" dirty="0" smtClean="0"/>
              <a:t>Typy lidských práv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42613" y="1475117"/>
            <a:ext cx="8725341" cy="5201729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/>
              <a:t>u</a:t>
            </a:r>
            <a:r>
              <a:rPr lang="cs-CZ" altLang="cs-CZ" sz="3200" dirty="0" smtClean="0"/>
              <a:t>niverzalita lidských práv bez hierarchie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Generace lidských práv (Karel Vašák)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>
                <a:solidFill>
                  <a:schemeClr val="accent1"/>
                </a:solidFill>
              </a:rPr>
              <a:t>I. generace – práva základní, občanská a politická 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>
                <a:solidFill>
                  <a:schemeClr val="accent6"/>
                </a:solidFill>
              </a:rPr>
              <a:t>II. generace – práva hospodářská, sociální a kulturní</a:t>
            </a:r>
            <a:endParaRPr lang="cs-CZ" altLang="cs-CZ" sz="3200" dirty="0">
              <a:solidFill>
                <a:schemeClr val="accent6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cs-CZ" altLang="cs-CZ" sz="3200" dirty="0" smtClean="0">
                <a:solidFill>
                  <a:schemeClr val="accent3">
                    <a:lumMod val="50000"/>
                  </a:schemeClr>
                </a:solidFill>
              </a:rPr>
              <a:t>III. generace – práva skupinové (právo na příznivé životní prostředí</a:t>
            </a:r>
            <a:r>
              <a:rPr lang="cs-CZ" altLang="cs-CZ" sz="3200" dirty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cs-CZ" altLang="cs-CZ" sz="3200" dirty="0" smtClean="0">
                <a:solidFill>
                  <a:schemeClr val="accent3">
                    <a:lumMod val="50000"/>
                  </a:schemeClr>
                </a:solidFill>
              </a:rPr>
              <a:t> udržitelný rozvoj, sebeurčení národů, práva menšin…)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66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Listina základních práv a svobod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45721"/>
            <a:ext cx="9143999" cy="536563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 smtClean="0"/>
              <a:t>lidskoprávní katalog ČR včleňující lidská práva jako základní práva do platného práva 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součást ústavního pořádku = lidská práva chráněna předpisem nejvyšší právní síly ve státě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povinný soulad právního řádu i jednání státních orgánů s Listinou pod kontrolou Ústavního soudu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nezměnitelná podstatná náležitost demokratick</a:t>
            </a:r>
            <a:r>
              <a:rPr lang="cs-CZ" altLang="cs-CZ" sz="3200" dirty="0"/>
              <a:t>é</a:t>
            </a:r>
            <a:r>
              <a:rPr lang="cs-CZ" altLang="cs-CZ" sz="3200" dirty="0" smtClean="0"/>
              <a:t>ho právního státu = nelze snižovat již dosaženou úroveň ochrany lidských práv</a:t>
            </a:r>
          </a:p>
        </p:txBody>
      </p:sp>
    </p:spTree>
    <p:extLst>
      <p:ext uri="{BB962C8B-B14F-4D97-AF65-F5344CB8AC3E}">
        <p14:creationId xmlns:p14="http://schemas.microsoft.com/office/powerpoint/2010/main" val="88382834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9" y="930783"/>
            <a:ext cx="8553451" cy="5675757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  <a:defRPr/>
            </a:pPr>
            <a:r>
              <a:rPr lang="cs-CZ" sz="5300" dirty="0" smtClean="0"/>
              <a:t>Celý text Listiny např. zde:</a:t>
            </a:r>
            <a:br>
              <a:rPr lang="cs-CZ" sz="5300" dirty="0" smtClean="0"/>
            </a:br>
            <a:r>
              <a:rPr lang="cs-CZ" sz="5300" dirty="0" smtClean="0"/>
              <a:t/>
            </a:r>
            <a:br>
              <a:rPr lang="cs-CZ" sz="5300" dirty="0" smtClean="0"/>
            </a:br>
            <a:r>
              <a:rPr lang="cs-CZ" sz="5300" dirty="0" smtClean="0">
                <a:hlinkClick r:id="rId2"/>
              </a:rPr>
              <a:t>https</a:t>
            </a:r>
            <a:r>
              <a:rPr lang="cs-CZ" sz="5300" dirty="0">
                <a:hlinkClick r:id="rId2"/>
              </a:rPr>
              <a:t>://</a:t>
            </a:r>
            <a:r>
              <a:rPr lang="cs-CZ" sz="5300" dirty="0" smtClean="0">
                <a:hlinkClick r:id="rId2"/>
              </a:rPr>
              <a:t>www.usoud.cz/fileadmin/user_upload/ustavni_soud_www/Pravni_uprava/Listina_zakladnich_prav_a_svobod.pdf</a:t>
            </a:r>
            <a:r>
              <a:rPr lang="cs-CZ" sz="5300" dirty="0" smtClean="0"/>
              <a:t> 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/>
              <a:t/>
            </a:r>
            <a:br>
              <a:rPr lang="cs-CZ" sz="5400" dirty="0"/>
            </a:br>
            <a:endParaRPr lang="en-US" sz="2222" dirty="0"/>
          </a:p>
        </p:txBody>
      </p:sp>
    </p:spTree>
    <p:extLst>
      <p:ext uri="{BB962C8B-B14F-4D97-AF65-F5344CB8AC3E}">
        <p14:creationId xmlns:p14="http://schemas.microsoft.com/office/powerpoint/2010/main" val="252525269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Základní lidská práva a svobody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45721"/>
            <a:ext cx="8669547" cy="5365630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cs-CZ" altLang="cs-CZ" sz="3800" dirty="0" smtClean="0"/>
              <a:t>právo na život (včetně směřování k ochraně již před narozením), zákaz trestu smrti</a:t>
            </a:r>
          </a:p>
          <a:p>
            <a:pPr>
              <a:buFont typeface="Arial" charset="0"/>
              <a:buChar char="•"/>
            </a:pPr>
            <a:r>
              <a:rPr lang="cs-CZ" altLang="cs-CZ" sz="3800" dirty="0" smtClean="0"/>
              <a:t>zákaz mučení a špatného zacházení, ochrana tělesné integrity</a:t>
            </a:r>
          </a:p>
          <a:p>
            <a:pPr>
              <a:buFont typeface="Arial" charset="0"/>
              <a:buChar char="•"/>
            </a:pPr>
            <a:r>
              <a:rPr lang="cs-CZ" altLang="cs-CZ" sz="3800" dirty="0"/>
              <a:t>o</a:t>
            </a:r>
            <a:r>
              <a:rPr lang="cs-CZ" altLang="cs-CZ" sz="3800" dirty="0" smtClean="0"/>
              <a:t>sobní svoboda </a:t>
            </a:r>
          </a:p>
          <a:p>
            <a:pPr>
              <a:buFont typeface="Arial" charset="0"/>
              <a:buChar char="•"/>
            </a:pPr>
            <a:r>
              <a:rPr lang="cs-CZ" altLang="cs-CZ" sz="3800" dirty="0" smtClean="0"/>
              <a:t>zákaz nucených prací</a:t>
            </a:r>
          </a:p>
          <a:p>
            <a:pPr>
              <a:buFont typeface="Arial" charset="0"/>
              <a:buChar char="•"/>
            </a:pPr>
            <a:r>
              <a:rPr lang="cs-CZ" altLang="cs-CZ" sz="3800" dirty="0" smtClean="0"/>
              <a:t>ochrana soukromí a rodinného života včetně osobních údajů, domovní svobody a komunikace</a:t>
            </a:r>
          </a:p>
          <a:p>
            <a:pPr>
              <a:buFont typeface="Arial" charset="0"/>
              <a:buChar char="•"/>
            </a:pPr>
            <a:r>
              <a:rPr lang="cs-CZ" altLang="cs-CZ" sz="3800" dirty="0"/>
              <a:t>v</a:t>
            </a:r>
            <a:r>
              <a:rPr lang="cs-CZ" altLang="cs-CZ" sz="3800" dirty="0" smtClean="0"/>
              <a:t>lastnické právo </a:t>
            </a:r>
          </a:p>
          <a:p>
            <a:pPr>
              <a:buFont typeface="Arial" charset="0"/>
              <a:buChar char="•"/>
            </a:pPr>
            <a:r>
              <a:rPr lang="cs-CZ" altLang="cs-CZ" sz="3800" dirty="0" smtClean="0"/>
              <a:t>svoboda pohybu a pobytu </a:t>
            </a:r>
          </a:p>
          <a:p>
            <a:pPr>
              <a:buFont typeface="Arial" charset="0"/>
              <a:buChar char="•"/>
            </a:pPr>
            <a:r>
              <a:rPr lang="cs-CZ" altLang="cs-CZ" sz="3800" dirty="0" smtClean="0"/>
              <a:t>svoboda myšlení, svědomí a náboženského vyznání včetně jeho praktikování</a:t>
            </a:r>
            <a:endParaRPr lang="cs-CZ" altLang="cs-CZ" sz="3300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97331593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9219" grpId="0" build="p"/>
      <p:bldP spid="9219" grpI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Občanská a politická práva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45721"/>
            <a:ext cx="8669547" cy="536563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 smtClean="0"/>
              <a:t>svoboda projevu a právo na informace 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právo petiční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svoboda shromažďovací a sdružovací včetně politických stran a hnutí a jejich svobodné politické soutěže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právo volební a právo podílet se na správě věcí veřejných 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právo na odpor při odstraňování demokratického řádu, pokud nelze použít zákonných prostředků ochrany </a:t>
            </a:r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4422866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Hospodářská práva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45721"/>
            <a:ext cx="8669547" cy="5365630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/>
              <a:t>p</a:t>
            </a:r>
            <a:r>
              <a:rPr lang="cs-CZ" altLang="cs-CZ" sz="3200" dirty="0" smtClean="0"/>
              <a:t>rávo na svobodnou volbu povolání a na získávání prostředků pro život prací (ne právo na práci)</a:t>
            </a:r>
          </a:p>
          <a:p>
            <a:pPr>
              <a:buFont typeface="Arial" charset="0"/>
              <a:buChar char="•"/>
            </a:pPr>
            <a:r>
              <a:rPr lang="cs-CZ" altLang="cs-CZ" sz="3200" dirty="0"/>
              <a:t>p</a:t>
            </a:r>
            <a:r>
              <a:rPr lang="cs-CZ" altLang="cs-CZ" sz="3200" dirty="0" smtClean="0"/>
              <a:t>rávo podnikat či provozovat hospodářskou činnost</a:t>
            </a:r>
          </a:p>
          <a:p>
            <a:pPr>
              <a:buFont typeface="Arial" charset="0"/>
              <a:buChar char="•"/>
            </a:pPr>
            <a:r>
              <a:rPr lang="cs-CZ" altLang="cs-CZ" sz="3200" dirty="0"/>
              <a:t>právo na spravedlivou odměnu za práci a na uspokojivé pracovní podmínky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právo sdružovat se na ochranu hospodářských zájmů v odborech či jiných profesních </a:t>
            </a:r>
            <a:r>
              <a:rPr lang="cs-CZ" altLang="cs-CZ" sz="3200" dirty="0"/>
              <a:t>organizacích </a:t>
            </a:r>
            <a:endParaRPr lang="cs-CZ" altLang="cs-CZ" sz="3200" dirty="0" smtClean="0"/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právo na stávku</a:t>
            </a:r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998239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Sociální práva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45721"/>
            <a:ext cx="8669547" cy="5365630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 smtClean="0"/>
              <a:t>právo na hmotné zabezpečení ve stáří, při nezpůsobilosti k práci (invalidé) a při nemožnosti vykonávat práci (nezaměstnaní)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právo na zajištění základních životních podmínek v hmotné nouzi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právo na ochranu zdraví a na bezplatnou zdravotní péči na základě veřejného zdravotního pojištění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ochrana dětí, těhotných žen a rodiny včetně práv rodičů a dětí na vzájemnou péči a výchovu a práva na pomoc od státu</a:t>
            </a:r>
            <a:endParaRPr lang="cs-CZ" altLang="cs-CZ" sz="2400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692653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57" y="338601"/>
            <a:ext cx="7931736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Lidská práva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45721"/>
            <a:ext cx="9143999" cy="541906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 smtClean="0"/>
              <a:t>normy upravující práva a postavení člověka v demokratické </a:t>
            </a:r>
            <a:r>
              <a:rPr lang="cs-CZ" altLang="cs-CZ" sz="3200" dirty="0"/>
              <a:t>společnosti </a:t>
            </a:r>
            <a:r>
              <a:rPr lang="cs-CZ" altLang="cs-CZ" sz="3200" dirty="0" smtClean="0"/>
              <a:t>a právním státu</a:t>
            </a:r>
          </a:p>
          <a:p>
            <a:pPr>
              <a:buFont typeface="Arial" charset="0"/>
              <a:buChar char="•"/>
            </a:pPr>
            <a:r>
              <a:rPr lang="cs-CZ" altLang="cs-CZ" sz="3200" dirty="0"/>
              <a:t>u</a:t>
            </a:r>
            <a:r>
              <a:rPr lang="cs-CZ" altLang="cs-CZ" sz="3200" dirty="0" smtClean="0"/>
              <a:t>rčují vztahy mezi 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státem a jeho obyvateli i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mezi jeho obyvateli navzájem</a:t>
            </a:r>
          </a:p>
          <a:p>
            <a:pPr>
              <a:buFont typeface="Arial" charset="0"/>
              <a:buChar char="•"/>
            </a:pPr>
            <a:r>
              <a:rPr lang="cs-CZ" altLang="cs-CZ" sz="3200" dirty="0"/>
              <a:t>c</a:t>
            </a:r>
            <a:r>
              <a:rPr lang="cs-CZ" altLang="cs-CZ" sz="3200" dirty="0" smtClean="0"/>
              <a:t>ílem je zajistit 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svobodný rozvoj člověka v mezilidských vztazích</a:t>
            </a:r>
          </a:p>
          <a:p>
            <a:pPr lvl="1">
              <a:buFont typeface="Arial" charset="0"/>
              <a:buChar char="•"/>
            </a:pPr>
            <a:r>
              <a:rPr lang="cs-CZ" altLang="cs-CZ" sz="3000" dirty="0" smtClean="0"/>
              <a:t>při zachování jeho důstojnosti, rovnosti a vzájemného respektu</a:t>
            </a:r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45744830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19" grpI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Kulturní práva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45721"/>
            <a:ext cx="8669547" cy="5365630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3600" dirty="0"/>
              <a:t>p</a:t>
            </a:r>
            <a:r>
              <a:rPr lang="cs-CZ" altLang="cs-CZ" sz="3600" dirty="0" smtClean="0"/>
              <a:t>rávo na vzdělání včetně bezplatného základního a středního vzdělávání a povinné školní docházky</a:t>
            </a:r>
          </a:p>
          <a:p>
            <a:pPr>
              <a:buFont typeface="Arial" charset="0"/>
              <a:buChar char="•"/>
            </a:pPr>
            <a:r>
              <a:rPr lang="cs-CZ" altLang="cs-CZ" sz="3600" dirty="0" smtClean="0"/>
              <a:t>práva autorská i tvůrčí</a:t>
            </a:r>
          </a:p>
          <a:p>
            <a:pPr>
              <a:buFont typeface="Arial" charset="0"/>
              <a:buChar char="•"/>
            </a:pPr>
            <a:r>
              <a:rPr lang="cs-CZ" altLang="cs-CZ" sz="3600" dirty="0" smtClean="0"/>
              <a:t>právo na přístup ke kulturnímu bohatství a statkům</a:t>
            </a:r>
          </a:p>
          <a:p>
            <a:pPr>
              <a:buFont typeface="Arial" charset="0"/>
              <a:buChar char="•"/>
            </a:pPr>
            <a:r>
              <a:rPr lang="cs-CZ" altLang="cs-CZ" sz="3600" dirty="0" smtClean="0"/>
              <a:t>právo na příznivé životní prostředí a informace o něm </a:t>
            </a:r>
          </a:p>
          <a:p>
            <a:pPr lvl="1">
              <a:buFont typeface="Arial" charset="0"/>
              <a:buChar char="•"/>
            </a:pPr>
            <a:r>
              <a:rPr lang="cs-CZ" altLang="cs-CZ" sz="3400" dirty="0" smtClean="0"/>
              <a:t>včetně zákazu jeho ohrožení a poškození nad přiměřenou zákonnou míru</a:t>
            </a:r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681862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Právo na soudní ochranu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45721"/>
            <a:ext cx="8669547" cy="5365630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Char char="•"/>
            </a:pPr>
            <a:r>
              <a:rPr lang="cs-CZ" altLang="cs-CZ" sz="2800" dirty="0" smtClean="0"/>
              <a:t>právo domáhat se ochrany svých práv u nezávislého soudu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právo na rychlé</a:t>
            </a:r>
            <a:r>
              <a:rPr lang="cs-CZ" altLang="cs-CZ" sz="2800" dirty="0"/>
              <a:t> </a:t>
            </a:r>
            <a:r>
              <a:rPr lang="cs-CZ" altLang="cs-CZ" sz="2800" dirty="0" smtClean="0"/>
              <a:t>a veřejné projednání věci ve své přítomnosti, právo na zákonného soudce, </a:t>
            </a:r>
            <a:r>
              <a:rPr lang="cs-CZ" altLang="cs-CZ" sz="2800" dirty="0"/>
              <a:t>rovnost účastníků </a:t>
            </a:r>
            <a:r>
              <a:rPr lang="cs-CZ" altLang="cs-CZ" sz="2800" dirty="0" smtClean="0"/>
              <a:t>řízení, právo vyjádřit se v řízení</a:t>
            </a:r>
            <a:endParaRPr lang="cs-CZ" altLang="cs-CZ" sz="2800" dirty="0"/>
          </a:p>
          <a:p>
            <a:pPr>
              <a:buFont typeface="Arial" charset="0"/>
              <a:buChar char="•"/>
            </a:pPr>
            <a:r>
              <a:rPr lang="cs-CZ" altLang="cs-CZ" sz="2800" dirty="0"/>
              <a:t>právo na právní pomoc v soudních i správních řízeních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práva v trestním řízení: výhrada zákona v trestním právu, </a:t>
            </a:r>
            <a:r>
              <a:rPr lang="cs-CZ" altLang="cs-CZ" sz="2800" dirty="0"/>
              <a:t>vázanost platným </a:t>
            </a:r>
            <a:r>
              <a:rPr lang="cs-CZ" altLang="cs-CZ" sz="2800" dirty="0" smtClean="0"/>
              <a:t>zákonem, soudní rozhodování o vině a trestu, presumpce neviny, právo odepřít výpověď, právo na obhajobu 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právo </a:t>
            </a:r>
            <a:r>
              <a:rPr lang="cs-CZ" altLang="cs-CZ" sz="2800" dirty="0"/>
              <a:t>na náhradu škody způsobené orgánem při výkonu veřejné moci</a:t>
            </a:r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8807460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Práva menšinová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1" y="1345721"/>
            <a:ext cx="8936966" cy="536563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3600" dirty="0" smtClean="0"/>
              <a:t>svobodná volba národnosti a rovné postavení všech národností a etnik</a:t>
            </a:r>
          </a:p>
          <a:p>
            <a:pPr>
              <a:buFont typeface="Arial" charset="0"/>
              <a:buChar char="•"/>
            </a:pPr>
            <a:r>
              <a:rPr lang="cs-CZ" altLang="cs-CZ" sz="3600" dirty="0" smtClean="0"/>
              <a:t>právo na ochranu menšinové kultury a identity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právo používat vlastní jazyk v úředním styku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právo na vzdělání ve vlastním jazyce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právo na veřejnou správu svých věcí 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právo vydávat tisk a literaturu ve svém jazyce</a:t>
            </a:r>
            <a:endParaRPr lang="cs-CZ" altLang="cs-CZ" sz="2400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29161101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Funkce lidských práv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422693" y="1345720"/>
            <a:ext cx="8264107" cy="5391509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cs-CZ" altLang="cs-CZ" sz="2800" dirty="0" smtClean="0"/>
              <a:t>ochrana před neoprávněnými zásahy </a:t>
            </a:r>
            <a:r>
              <a:rPr lang="cs-CZ" altLang="cs-CZ" sz="2800" dirty="0" smtClean="0"/>
              <a:t>do </a:t>
            </a:r>
            <a:r>
              <a:rPr lang="cs-CZ" altLang="cs-CZ" sz="2800" dirty="0" smtClean="0"/>
              <a:t>života osob (negativní závazek)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zajištění životních podmínek a naplnění práv (pozitivní závazek)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hodnotové </a:t>
            </a:r>
            <a:r>
              <a:rPr lang="cs-CZ" altLang="cs-CZ" sz="2800" dirty="0" smtClean="0"/>
              <a:t>měřítko pro výkon veřejné moci 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moc zákonodárná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/>
              <a:t>m</a:t>
            </a:r>
            <a:r>
              <a:rPr lang="cs-CZ" altLang="cs-CZ" sz="2800" dirty="0" smtClean="0"/>
              <a:t>oc výkonná 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moc </a:t>
            </a:r>
            <a:r>
              <a:rPr lang="cs-CZ" altLang="cs-CZ" sz="2800" dirty="0" smtClean="0"/>
              <a:t>soudní</a:t>
            </a:r>
          </a:p>
          <a:p>
            <a:pPr>
              <a:buFont typeface="Arial" charset="0"/>
              <a:buChar char="•"/>
            </a:pPr>
            <a:r>
              <a:rPr lang="cs-CZ" altLang="cs-CZ" sz="3000" dirty="0" smtClean="0"/>
              <a:t>z lidských práv plynou povinnosti 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pro stát 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pro soukromé osoby (zprostředkovaně)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71590414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299276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Povinnosti státu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45721"/>
            <a:ext cx="8669547" cy="5365797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cs-CZ" altLang="cs-CZ" sz="2800" dirty="0" smtClean="0"/>
              <a:t>stát je povinen lidská práva 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 smtClean="0"/>
              <a:t>respektovat – nezasahovat do nich, pokud to není nutné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 smtClean="0"/>
              <a:t>chránit – chránit jejich nositele před zásahy jiných osob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 smtClean="0"/>
              <a:t>naplňovat – vytvářet vhodné podmínky pro jejich užívání</a:t>
            </a:r>
            <a:endParaRPr lang="cs-CZ" sz="2400" dirty="0" smtClean="0"/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právní předpisy, </a:t>
            </a:r>
            <a:endParaRPr lang="cs-CZ" altLang="cs-CZ" sz="2800" dirty="0" smtClean="0"/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jejich </a:t>
            </a:r>
            <a:r>
              <a:rPr lang="cs-CZ" altLang="cs-CZ" sz="2800" dirty="0" smtClean="0"/>
              <a:t>aplikace státními orgány </a:t>
            </a:r>
            <a:r>
              <a:rPr lang="cs-CZ" altLang="cs-CZ" sz="2800" dirty="0" smtClean="0"/>
              <a:t>a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jejich </a:t>
            </a:r>
            <a:r>
              <a:rPr lang="cs-CZ" altLang="cs-CZ" sz="2800" dirty="0"/>
              <a:t>interpretace soudy </a:t>
            </a:r>
            <a:endParaRPr lang="cs-CZ" altLang="cs-CZ" sz="2800" dirty="0" smtClean="0"/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musí </a:t>
            </a:r>
            <a:r>
              <a:rPr lang="cs-CZ" altLang="cs-CZ" sz="2800" dirty="0"/>
              <a:t>být v souladu s </a:t>
            </a:r>
            <a:r>
              <a:rPr lang="cs-CZ" altLang="cs-CZ" sz="2800" dirty="0" smtClean="0"/>
              <a:t>lidskými právy</a:t>
            </a:r>
          </a:p>
          <a:p>
            <a:pPr marL="45720" indent="0">
              <a:buNone/>
            </a:pPr>
            <a:r>
              <a:rPr lang="cs-CZ" altLang="cs-CZ" sz="2400" dirty="0" smtClean="0"/>
              <a:t>	</a:t>
            </a:r>
          </a:p>
          <a:p>
            <a:pPr>
              <a:buNone/>
            </a:pPr>
            <a:endParaRPr lang="cs-CZ" altLang="cs-CZ" sz="2000" dirty="0" smtClean="0"/>
          </a:p>
          <a:p>
            <a:pPr>
              <a:buFont typeface="Arial" charset="0"/>
              <a:buChar char="•"/>
            </a:pPr>
            <a:endParaRPr lang="en-US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20689652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552262"/>
            <a:ext cx="8048444" cy="845218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sz="4000" dirty="0" smtClean="0"/>
              <a:t>Povinnosti soukromých osob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" y="1397480"/>
            <a:ext cx="9144000" cy="546052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cs-CZ" altLang="cs-CZ" sz="2800" dirty="0" smtClean="0"/>
              <a:t>soukromá osoba není primárně vázána lidskými právy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ovšem musí </a:t>
            </a:r>
            <a:r>
              <a:rPr lang="cs-CZ" altLang="cs-CZ" sz="2800" dirty="0" smtClean="0"/>
              <a:t>respektovat </a:t>
            </a:r>
            <a:r>
              <a:rPr lang="cs-CZ" altLang="cs-CZ" sz="2800" dirty="0" smtClean="0"/>
              <a:t>lidská </a:t>
            </a:r>
            <a:r>
              <a:rPr lang="cs-CZ" altLang="cs-CZ" sz="2800" dirty="0"/>
              <a:t>práva </a:t>
            </a:r>
            <a:r>
              <a:rPr lang="cs-CZ" altLang="cs-CZ" sz="2800" dirty="0" smtClean="0"/>
              <a:t>ostatních osob 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výkon </a:t>
            </a:r>
            <a:r>
              <a:rPr lang="cs-CZ" altLang="cs-CZ" sz="2600" dirty="0" smtClean="0"/>
              <a:t>práv jednoho končí tam, kde začíná výkon práv </a:t>
            </a:r>
            <a:r>
              <a:rPr lang="cs-CZ" altLang="cs-CZ" sz="2600" dirty="0" smtClean="0"/>
              <a:t>druhého</a:t>
            </a:r>
            <a:endParaRPr lang="cs-CZ" altLang="cs-CZ" sz="2600" dirty="0" smtClean="0"/>
          </a:p>
          <a:p>
            <a:pPr>
              <a:buFont typeface="Arial" charset="0"/>
              <a:buChar char="•"/>
            </a:pPr>
            <a:r>
              <a:rPr lang="cs-CZ" sz="2800" dirty="0" smtClean="0"/>
              <a:t>v</a:t>
            </a:r>
            <a:r>
              <a:rPr lang="cs-CZ" altLang="cs-CZ" sz="2800" dirty="0" smtClean="0"/>
              <a:t> případě konfliktu spor řeší státní orgány, </a:t>
            </a:r>
            <a:endParaRPr lang="cs-CZ" altLang="cs-CZ" sz="2800" dirty="0" smtClean="0"/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řešení</a:t>
            </a:r>
            <a:r>
              <a:rPr lang="cs-CZ" altLang="cs-CZ" sz="2600" dirty="0" smtClean="0"/>
              <a:t>, které </a:t>
            </a:r>
            <a:r>
              <a:rPr lang="cs-CZ" altLang="cs-CZ" sz="2600" dirty="0" smtClean="0"/>
              <a:t>všechna </a:t>
            </a:r>
            <a:r>
              <a:rPr lang="cs-CZ" altLang="cs-CZ" sz="2600" dirty="0"/>
              <a:t>dotčena práva </a:t>
            </a:r>
            <a:r>
              <a:rPr lang="cs-CZ" altLang="cs-CZ" sz="2600" dirty="0" smtClean="0"/>
              <a:t>omezí </a:t>
            </a:r>
            <a:r>
              <a:rPr lang="cs-CZ" altLang="cs-CZ" sz="2600" dirty="0" smtClean="0"/>
              <a:t>jen v nezbytně nutné míře</a:t>
            </a:r>
          </a:p>
        </p:txBody>
      </p:sp>
    </p:spTree>
    <p:extLst>
      <p:ext uri="{BB962C8B-B14F-4D97-AF65-F5344CB8AC3E}">
        <p14:creationId xmlns:p14="http://schemas.microsoft.com/office/powerpoint/2010/main" val="429206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552260"/>
            <a:ext cx="6923638" cy="1138517"/>
          </a:xfrm>
        </p:spPr>
        <p:txBody>
          <a:bodyPr/>
          <a:lstStyle/>
          <a:p>
            <a:pPr algn="ctr">
              <a:buNone/>
            </a:pPr>
            <a:r>
              <a:rPr lang="cs-CZ" sz="4800" dirty="0" smtClean="0"/>
              <a:t>Ochrana lidských práv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68676" y="1423358"/>
            <a:ext cx="8762259" cy="4923121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cs-CZ" altLang="cs-CZ" sz="2600" dirty="0" smtClean="0"/>
              <a:t>Ochrana práv </a:t>
            </a:r>
            <a:r>
              <a:rPr lang="cs-CZ" altLang="cs-CZ" sz="2600" dirty="0" smtClean="0"/>
              <a:t>náleží v ČR primárně soudům, byť je musí respektovat všechny </a:t>
            </a:r>
            <a:r>
              <a:rPr lang="cs-CZ" altLang="cs-CZ" sz="2600" dirty="0"/>
              <a:t>veřejné orgány </a:t>
            </a:r>
            <a:endParaRPr lang="cs-CZ" altLang="cs-CZ" sz="2600" dirty="0" smtClean="0"/>
          </a:p>
          <a:p>
            <a:pPr>
              <a:buFont typeface="Arial" charset="0"/>
              <a:buChar char="•"/>
            </a:pPr>
            <a:r>
              <a:rPr lang="cs-CZ" altLang="cs-CZ" sz="2600" dirty="0" smtClean="0"/>
              <a:t>Vrcholným orgánem </a:t>
            </a:r>
            <a:r>
              <a:rPr lang="cs-CZ" altLang="cs-CZ" sz="2600" dirty="0" smtClean="0"/>
              <a:t>ochrany práv </a:t>
            </a:r>
            <a:r>
              <a:rPr lang="cs-CZ" altLang="cs-CZ" sz="2600" dirty="0" smtClean="0"/>
              <a:t>v ČR je Ústavní </a:t>
            </a:r>
            <a:r>
              <a:rPr lang="cs-CZ" altLang="cs-CZ" sz="2600" dirty="0" smtClean="0"/>
              <a:t>soud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 smtClean="0"/>
              <a:t>lidská </a:t>
            </a:r>
            <a:r>
              <a:rPr lang="cs-CZ" altLang="cs-CZ" sz="2400" dirty="0" smtClean="0"/>
              <a:t>práva jsou skrze Listinu součástí ústavního pořádku</a:t>
            </a:r>
          </a:p>
          <a:p>
            <a:pPr>
              <a:buFont typeface="Arial" charset="0"/>
              <a:buChar char="•"/>
            </a:pPr>
            <a:r>
              <a:rPr lang="cs-CZ" altLang="cs-CZ" sz="2600" dirty="0" smtClean="0"/>
              <a:t>Mezinárodní ochranné mechanismy 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 smtClean="0"/>
              <a:t>Evropský soud pro lidská práva (závazná rozhodnutí), 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/>
              <a:t>orgány </a:t>
            </a:r>
            <a:r>
              <a:rPr lang="cs-CZ" altLang="cs-CZ" sz="2400" dirty="0" smtClean="0"/>
              <a:t>OSN, </a:t>
            </a:r>
            <a:r>
              <a:rPr lang="cs-CZ" altLang="cs-CZ" sz="2400" dirty="0"/>
              <a:t>další </a:t>
            </a:r>
            <a:r>
              <a:rPr lang="cs-CZ" altLang="cs-CZ" sz="2400" dirty="0" smtClean="0"/>
              <a:t>regionální mechanismy (nezávazná rozhodnutí)</a:t>
            </a:r>
            <a:endParaRPr lang="cs-CZ" altLang="cs-CZ" dirty="0" smtClean="0"/>
          </a:p>
          <a:p>
            <a:pPr lvl="1">
              <a:buFont typeface="Arial" charset="0"/>
              <a:buChar char="•"/>
            </a:pPr>
            <a:endParaRPr lang="cs-CZ" alt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66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836763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Omezení a konflikty lidských </a:t>
            </a:r>
            <a:r>
              <a:rPr lang="cs-CZ" sz="4000" dirty="0"/>
              <a:t>práv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603848" y="1009291"/>
            <a:ext cx="7850039" cy="5193101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 smtClean="0"/>
              <a:t>lidská práva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absolutní – nejsou nijak a ničím omezitelná</a:t>
            </a:r>
          </a:p>
          <a:p>
            <a:pPr lvl="2">
              <a:buFont typeface="Arial" charset="0"/>
              <a:buChar char="•"/>
            </a:pPr>
            <a:r>
              <a:rPr lang="cs-CZ" altLang="cs-CZ" sz="2400" dirty="0" smtClean="0"/>
              <a:t>zákaz mučení a špatného zacházení</a:t>
            </a:r>
          </a:p>
          <a:p>
            <a:pPr lvl="2">
              <a:buFont typeface="Arial" charset="0"/>
              <a:buChar char="•"/>
            </a:pPr>
            <a:r>
              <a:rPr lang="cs-CZ" altLang="cs-CZ" sz="2400" dirty="0" smtClean="0"/>
              <a:t>zákaz otroctví a nucených prací </a:t>
            </a:r>
          </a:p>
          <a:p>
            <a:pPr lvl="2">
              <a:buFont typeface="Arial" charset="0"/>
              <a:buChar char="•"/>
            </a:pPr>
            <a:r>
              <a:rPr lang="cs-CZ" altLang="cs-CZ" sz="2400" dirty="0" smtClean="0"/>
              <a:t>právní subjektivita člověka a způsobilost mít práva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relativní – mohou být omezena z důvodu </a:t>
            </a:r>
          </a:p>
          <a:p>
            <a:pPr lvl="2">
              <a:buFont typeface="Arial" charset="0"/>
              <a:buChar char="•"/>
            </a:pPr>
            <a:r>
              <a:rPr lang="cs-CZ" altLang="cs-CZ" sz="2400" dirty="0" smtClean="0"/>
              <a:t>výkonu jiného lidského práva </a:t>
            </a:r>
            <a:endParaRPr lang="cs-CZ" altLang="cs-CZ" sz="2400" dirty="0"/>
          </a:p>
          <a:p>
            <a:pPr lvl="2">
              <a:buFont typeface="Arial" charset="0"/>
              <a:buChar char="•"/>
            </a:pPr>
            <a:r>
              <a:rPr lang="cs-CZ" altLang="cs-CZ" sz="2400" dirty="0"/>
              <a:t>ú</a:t>
            </a:r>
            <a:r>
              <a:rPr lang="cs-CZ" altLang="cs-CZ" sz="2400" dirty="0" smtClean="0"/>
              <a:t>stavně chráněného </a:t>
            </a:r>
            <a:r>
              <a:rPr lang="cs-CZ" altLang="cs-CZ" sz="2400" dirty="0" smtClean="0"/>
              <a:t>veřejného zájmu</a:t>
            </a:r>
          </a:p>
          <a:p>
            <a:pPr lvl="1"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46817640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836763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Podmínky omezení </a:t>
            </a:r>
            <a:r>
              <a:rPr lang="cs-CZ" sz="4000" dirty="0"/>
              <a:t>lidských práv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336430" y="1009292"/>
            <a:ext cx="8298612" cy="5615796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cs-CZ" altLang="cs-CZ" sz="3200" dirty="0" smtClean="0"/>
              <a:t>omezeni lidského práva 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může být provedeno jen na základě zákona</a:t>
            </a:r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musí být odůvodněno </a:t>
            </a:r>
          </a:p>
          <a:p>
            <a:pPr lvl="2">
              <a:buFont typeface="Arial" charset="0"/>
              <a:buChar char="•"/>
            </a:pPr>
            <a:r>
              <a:rPr lang="cs-CZ" altLang="cs-CZ" sz="2400" dirty="0" smtClean="0"/>
              <a:t>ochranou jiného lidského práva či </a:t>
            </a:r>
          </a:p>
          <a:p>
            <a:pPr lvl="2">
              <a:buFont typeface="Arial" charset="0"/>
              <a:buChar char="•"/>
            </a:pPr>
            <a:r>
              <a:rPr lang="cs-CZ" altLang="cs-CZ" sz="2400" dirty="0" smtClean="0"/>
              <a:t>ústavně chráněného veřejného zájmu </a:t>
            </a:r>
          </a:p>
          <a:p>
            <a:pPr lvl="3">
              <a:buFont typeface="Arial" charset="0"/>
              <a:buChar char="•"/>
            </a:pPr>
            <a:r>
              <a:rPr lang="cs-CZ" altLang="cs-CZ" sz="2000" dirty="0" smtClean="0"/>
              <a:t>veřejná bezpečnost</a:t>
            </a:r>
          </a:p>
          <a:p>
            <a:pPr lvl="3">
              <a:buFont typeface="Arial" charset="0"/>
              <a:buChar char="•"/>
            </a:pPr>
            <a:r>
              <a:rPr lang="cs-CZ" altLang="cs-CZ" sz="2000" dirty="0" smtClean="0"/>
              <a:t>veřejný pořádek</a:t>
            </a:r>
          </a:p>
          <a:p>
            <a:pPr lvl="3">
              <a:buFont typeface="Arial" charset="0"/>
              <a:buChar char="•"/>
            </a:pPr>
            <a:r>
              <a:rPr lang="cs-CZ" altLang="cs-CZ" sz="2000" dirty="0" smtClean="0"/>
              <a:t>ochrana zdraví</a:t>
            </a:r>
          </a:p>
          <a:p>
            <a:pPr lvl="3">
              <a:buFont typeface="Arial" charset="0"/>
              <a:buChar char="•"/>
            </a:pPr>
            <a:r>
              <a:rPr lang="cs-CZ" altLang="cs-CZ" sz="2000" dirty="0" smtClean="0"/>
              <a:t>…</a:t>
            </a:r>
            <a:endParaRPr lang="cs-CZ" altLang="cs-CZ" sz="2000" dirty="0" smtClean="0"/>
          </a:p>
          <a:p>
            <a:pPr lvl="1">
              <a:buFont typeface="Arial" charset="0"/>
              <a:buChar char="•"/>
            </a:pPr>
            <a:r>
              <a:rPr lang="cs-CZ" altLang="cs-CZ" sz="2800" dirty="0" smtClean="0"/>
              <a:t>muže být provedeno pouze v míře nezbytně nutné v demokratické společnosti</a:t>
            </a:r>
          </a:p>
          <a:p>
            <a:pPr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2588106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836763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Konflikt </a:t>
            </a:r>
            <a:r>
              <a:rPr lang="cs-CZ" sz="4000" dirty="0" smtClean="0"/>
              <a:t>mezi lidskými </a:t>
            </a:r>
            <a:r>
              <a:rPr lang="cs-CZ" sz="4000" dirty="0" smtClean="0"/>
              <a:t>právy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923027"/>
            <a:ext cx="9144000" cy="5934974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cs-CZ" altLang="cs-CZ" sz="3200" dirty="0" smtClean="0"/>
              <a:t>LISTINA ZÁKLADNÍCH PRÁV A SVOBOD</a:t>
            </a:r>
          </a:p>
          <a:p>
            <a:pPr marL="45720" indent="0" algn="ctr">
              <a:buNone/>
            </a:pPr>
            <a:r>
              <a:rPr lang="cs-CZ" altLang="cs-CZ" sz="2800" dirty="0" smtClean="0"/>
              <a:t>Článek </a:t>
            </a:r>
            <a:r>
              <a:rPr lang="cs-CZ" altLang="cs-CZ" sz="2800" dirty="0" smtClean="0"/>
              <a:t>4 odst. 4</a:t>
            </a:r>
            <a:endParaRPr lang="cs-CZ" altLang="cs-CZ" sz="2800" dirty="0" smtClean="0"/>
          </a:p>
          <a:p>
            <a:pPr>
              <a:buFont typeface="Arial" charset="0"/>
              <a:buChar char="•"/>
            </a:pPr>
            <a:r>
              <a:rPr lang="cs-CZ" sz="3200" dirty="0"/>
              <a:t>Při </a:t>
            </a:r>
            <a:r>
              <a:rPr lang="cs-CZ" sz="3200" dirty="0"/>
              <a:t>používání ustanovení o mezích základních práv a svobod musí být šetřeno jejich podstaty a smyslu. </a:t>
            </a:r>
            <a:endParaRPr lang="cs-CZ" sz="3200" dirty="0"/>
          </a:p>
          <a:p>
            <a:pPr>
              <a:buFont typeface="Arial" charset="0"/>
              <a:buChar char="•"/>
            </a:pPr>
            <a:r>
              <a:rPr lang="cs-CZ" altLang="cs-CZ" sz="3200" dirty="0"/>
              <a:t>konflikt </a:t>
            </a:r>
            <a:r>
              <a:rPr lang="cs-CZ" altLang="cs-CZ" sz="3200" dirty="0" smtClean="0"/>
              <a:t>se řeší </a:t>
            </a:r>
            <a:r>
              <a:rPr lang="cs-CZ" altLang="cs-CZ" sz="3200" dirty="0"/>
              <a:t>podle principu </a:t>
            </a:r>
            <a:r>
              <a:rPr lang="cs-CZ" altLang="cs-CZ" sz="3200" dirty="0"/>
              <a:t>proporcionality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omezující právo či veřejný zájem musí být v dané situaci důležitější</a:t>
            </a:r>
          </a:p>
          <a:p>
            <a:pPr>
              <a:buFont typeface="Arial" charset="0"/>
              <a:buChar char="•"/>
            </a:pPr>
            <a:r>
              <a:rPr lang="cs-CZ" altLang="cs-CZ" sz="3200" dirty="0" smtClean="0"/>
              <a:t>pozitiva vzešlá z omezení musí převažovat nad negativy</a:t>
            </a:r>
          </a:p>
        </p:txBody>
      </p:sp>
    </p:spTree>
    <p:extLst>
      <p:ext uri="{BB962C8B-B14F-4D97-AF65-F5344CB8AC3E}">
        <p14:creationId xmlns:p14="http://schemas.microsoft.com/office/powerpoint/2010/main" val="10859105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57" y="338601"/>
            <a:ext cx="7931736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Historie lidských práv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100342" y="1315403"/>
            <a:ext cx="8936966" cy="551227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altLang="cs-CZ" sz="3200" dirty="0"/>
              <a:t>S</a:t>
            </a:r>
            <a:r>
              <a:rPr lang="cs-CZ" altLang="cs-CZ" sz="3200" dirty="0" smtClean="0"/>
              <a:t>tarověk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 smtClean="0"/>
              <a:t>Zlaté pravidlo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400" dirty="0" smtClean="0"/>
              <a:t>Co </a:t>
            </a:r>
            <a:r>
              <a:rPr lang="pl-PL" sz="2400" dirty="0"/>
              <a:t>nechceš, aby ti jiní činili, nečiň ty jim</a:t>
            </a:r>
            <a:r>
              <a:rPr lang="pl-PL" sz="2400" dirty="0" smtClean="0"/>
              <a:t>.</a:t>
            </a:r>
            <a:r>
              <a:rPr lang="pl-PL" sz="2400" dirty="0"/>
              <a:t>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400" dirty="0" smtClean="0"/>
              <a:t>Jak </a:t>
            </a:r>
            <a:r>
              <a:rPr lang="pl-PL" sz="2400" dirty="0"/>
              <a:t>chcete, aby lidé jednali s vámi, </a:t>
            </a:r>
            <a:r>
              <a:rPr lang="pl-PL" sz="2400" dirty="0" smtClean="0"/>
              <a:t>tak jednejte </a:t>
            </a:r>
            <a:r>
              <a:rPr lang="pl-PL" sz="2400" dirty="0"/>
              <a:t>vy s nimi.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err="1" smtClean="0"/>
              <a:t>Kyrův</a:t>
            </a:r>
            <a:r>
              <a:rPr lang="cs-CZ" altLang="cs-CZ" sz="2800" dirty="0" smtClean="0"/>
              <a:t> válec (6.st. BC) – náboženské </a:t>
            </a:r>
            <a:r>
              <a:rPr lang="cs-CZ" altLang="cs-CZ" sz="2800" dirty="0"/>
              <a:t>svobody, práva </a:t>
            </a:r>
            <a:r>
              <a:rPr lang="cs-CZ" altLang="cs-CZ" sz="2800" dirty="0" smtClean="0"/>
              <a:t>etnických skupin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Řecko – politické </a:t>
            </a:r>
            <a:r>
              <a:rPr lang="cs-CZ" altLang="cs-CZ" sz="2800" dirty="0"/>
              <a:t>uspořádání </a:t>
            </a:r>
            <a:r>
              <a:rPr lang="cs-CZ" altLang="cs-CZ" sz="2800" dirty="0" smtClean="0"/>
              <a:t>městských států (demokracie, práva občanů polis, otroctví)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Řím – stoa (Cicero, Seneca), přirozené právo, rovnost všech občanů, rozum = svoboda jednání</a:t>
            </a:r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9178592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1 – A</a:t>
            </a:r>
            <a:r>
              <a:rPr lang="cs-CZ" sz="4000" dirty="0" smtClean="0">
                <a:effectLst/>
              </a:rPr>
              <a:t>rchívy STB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12054"/>
            <a:ext cx="9144000" cy="5845947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257453" y="1402647"/>
          <a:ext cx="8627754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3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Práva a principy</a:t>
                      </a:r>
                      <a:r>
                        <a:rPr lang="cs-CZ" altLang="cs-CZ" sz="2000" baseline="0" dirty="0" smtClean="0"/>
                        <a:t> </a:t>
                      </a:r>
                      <a:r>
                        <a:rPr lang="cs-CZ" altLang="cs-CZ" sz="2000" dirty="0" smtClean="0"/>
                        <a:t>v konfliktu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altLang="cs-CZ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257453" y="2565647"/>
          <a:ext cx="8627754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8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9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64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Posuzování Ústavním soudem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cs-CZ" altLang="cs-CZ" sz="1800" dirty="0" smtClean="0"/>
                        <a:t>1.</a:t>
                      </a:r>
                      <a:r>
                        <a:rPr lang="cs-CZ" altLang="cs-CZ" sz="1800" baseline="0" dirty="0" smtClean="0"/>
                        <a:t> </a:t>
                      </a:r>
                      <a:r>
                        <a:rPr lang="cs-CZ" altLang="cs-CZ" sz="1800" dirty="0" smtClean="0"/>
                        <a:t>Jakému</a:t>
                      </a:r>
                      <a:r>
                        <a:rPr lang="cs-CZ" altLang="cs-CZ" sz="1800" baseline="0" dirty="0" smtClean="0"/>
                        <a:t> právu či principu dává Ústavní soud přednost</a:t>
                      </a:r>
                      <a:r>
                        <a:rPr lang="cs-CZ" altLang="cs-CZ" sz="1800" dirty="0" smtClean="0"/>
                        <a:t> ?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cs-CZ" sz="1800" dirty="0" smtClean="0"/>
                        <a:t>2. </a:t>
                      </a:r>
                      <a:r>
                        <a:rPr lang="cs-CZ" altLang="cs-CZ" sz="1800" dirty="0" smtClean="0"/>
                        <a:t>Jak</a:t>
                      </a:r>
                      <a:r>
                        <a:rPr lang="cs-CZ" altLang="cs-CZ" sz="1800" baseline="0" dirty="0" smtClean="0"/>
                        <a:t> to Ústavní soud odůvodňuje ?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cs-CZ" sz="1800" dirty="0" smtClean="0"/>
                        <a:t>3. </a:t>
                      </a:r>
                      <a:r>
                        <a:rPr lang="cs-CZ" altLang="cs-CZ" sz="1800" dirty="0" smtClean="0"/>
                        <a:t>Jakému právu či principu dává</a:t>
                      </a:r>
                      <a:r>
                        <a:rPr lang="cs-CZ" altLang="cs-CZ" sz="1800" baseline="0" dirty="0" smtClean="0"/>
                        <a:t> přednost odlišné stanovisko ?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cs-CZ" sz="1800" dirty="0" smtClean="0"/>
                        <a:t>4. Jak to odůvodňuje ?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211486" y="6225442"/>
          <a:ext cx="862775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7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Výsledek: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5390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1 – A</a:t>
            </a:r>
            <a:r>
              <a:rPr lang="cs-CZ" sz="4000" dirty="0" smtClean="0">
                <a:effectLst/>
              </a:rPr>
              <a:t>rchívy STB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12054"/>
            <a:ext cx="9144000" cy="5845947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159799" y="1199047"/>
          <a:ext cx="8815525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3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1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Práva a principy</a:t>
                      </a:r>
                      <a:r>
                        <a:rPr lang="cs-CZ" altLang="cs-CZ" sz="2000" baseline="0" dirty="0" smtClean="0"/>
                        <a:t> </a:t>
                      </a:r>
                      <a:r>
                        <a:rPr lang="cs-CZ" altLang="cs-CZ" sz="2000" dirty="0" smtClean="0"/>
                        <a:t>v konfliktu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altLang="cs-CZ" sz="2000" b="1" dirty="0" smtClean="0"/>
                        <a:t>Právo na informace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1" dirty="0" smtClean="0"/>
                        <a:t>Právo na ochranu soukromí a osobních údajů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168680" y="2311278"/>
          <a:ext cx="879777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64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Posuzování Ústavním soudem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altLang="cs-CZ" sz="1800" dirty="0" smtClean="0"/>
                        <a:t>1.</a:t>
                      </a:r>
                      <a:r>
                        <a:rPr lang="cs-CZ" altLang="cs-CZ" sz="1800" baseline="0" dirty="0" smtClean="0"/>
                        <a:t> </a:t>
                      </a:r>
                      <a:r>
                        <a:rPr lang="cs-CZ" altLang="cs-CZ" sz="1800" dirty="0" smtClean="0"/>
                        <a:t>Jakému</a:t>
                      </a:r>
                      <a:r>
                        <a:rPr lang="cs-CZ" altLang="cs-CZ" sz="1800" baseline="0" dirty="0" smtClean="0"/>
                        <a:t> právu či principu dává Ústavní soud přednost</a:t>
                      </a:r>
                      <a:r>
                        <a:rPr lang="cs-CZ" altLang="cs-CZ" sz="1800" dirty="0" smtClean="0"/>
                        <a:t> ?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Právo na informace</a:t>
                      </a:r>
                      <a:endParaRPr lang="cs-CZ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2. </a:t>
                      </a:r>
                      <a:r>
                        <a:rPr lang="cs-CZ" altLang="cs-CZ" sz="1800" dirty="0" smtClean="0"/>
                        <a:t>Jak</a:t>
                      </a:r>
                      <a:r>
                        <a:rPr lang="cs-CZ" altLang="cs-CZ" sz="1800" baseline="0" dirty="0" smtClean="0"/>
                        <a:t> to Ústavní soud odůvodňuje ?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AutoNum type="alphaLcParenR"/>
                      </a:pPr>
                      <a:r>
                        <a:rPr lang="cs-CZ" sz="1600" dirty="0" smtClean="0"/>
                        <a:t>nutnost poznání minulosti a poučení se</a:t>
                      </a:r>
                    </a:p>
                    <a:p>
                      <a:pPr marL="342900" indent="-342900">
                        <a:buFontTx/>
                        <a:buAutoNum type="alphaLcParenR"/>
                      </a:pPr>
                      <a:r>
                        <a:rPr lang="cs-CZ" sz="1600" dirty="0" smtClean="0"/>
                        <a:t>souhlas dotčené</a:t>
                      </a:r>
                      <a:r>
                        <a:rPr lang="cs-CZ" sz="1600" baseline="0" dirty="0" smtClean="0"/>
                        <a:t> osoby s využíváním informací</a:t>
                      </a:r>
                      <a:endParaRPr lang="cs-CZ" sz="1600" dirty="0" smtClean="0"/>
                    </a:p>
                    <a:p>
                      <a:pPr marL="342900" indent="-342900">
                        <a:buFontTx/>
                        <a:buAutoNum type="alphaLcParenR"/>
                      </a:pPr>
                      <a:r>
                        <a:rPr lang="cs-CZ" sz="1600" dirty="0" smtClean="0"/>
                        <a:t>povinnost</a:t>
                      </a:r>
                      <a:r>
                        <a:rPr lang="cs-CZ" sz="1600" baseline="0" dirty="0" smtClean="0"/>
                        <a:t> ochrany osobních údajů při nakládání se zjištěnými informacemi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3. </a:t>
                      </a:r>
                      <a:r>
                        <a:rPr lang="cs-CZ" altLang="cs-CZ" sz="1800" dirty="0" smtClean="0"/>
                        <a:t>Jakému právu či principu dává</a:t>
                      </a:r>
                      <a:r>
                        <a:rPr lang="cs-CZ" altLang="cs-CZ" sz="1800" baseline="0" dirty="0" smtClean="0"/>
                        <a:t> přednost odlišné stanovisko ?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1600" b="1" dirty="0" smtClean="0"/>
                        <a:t>Právo na ochranu soukromí a osobních údajů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4. Jak to odůvodňuje ?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cs-CZ" sz="1600" baseline="0" dirty="0" smtClean="0"/>
                        <a:t>přístup k údajům není nijak účelově omezen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600" baseline="0" dirty="0" smtClean="0"/>
                        <a:t>k informacím se může dostat de facto každý a není nutné je zveřejňovat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159799" y="6380069"/>
          <a:ext cx="8824403" cy="395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4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5056">
                <a:tc>
                  <a:txBody>
                    <a:bodyPr/>
                    <a:lstStyle/>
                    <a:p>
                      <a:r>
                        <a:rPr lang="cs-CZ" dirty="0" smtClean="0"/>
                        <a:t>Výsledek:  Převážilo</a:t>
                      </a:r>
                      <a:r>
                        <a:rPr lang="cs-CZ" baseline="0" dirty="0" smtClean="0"/>
                        <a:t> právo na informace a nedochází k zásahu do práv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01911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</a:t>
            </a:r>
            <a:r>
              <a:rPr lang="cs-CZ" sz="4000" dirty="0"/>
              <a:t>2</a:t>
            </a:r>
            <a:r>
              <a:rPr lang="cs-CZ" sz="4000" dirty="0" smtClean="0"/>
              <a:t> – </a:t>
            </a:r>
            <a:r>
              <a:rPr lang="cs-CZ" sz="4000" dirty="0"/>
              <a:t>Vědecké bádání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12054"/>
            <a:ext cx="9144000" cy="5845947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257453" y="1402647"/>
          <a:ext cx="8627754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Práva v konfliktu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altLang="cs-CZ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257453" y="2565647"/>
          <a:ext cx="8627754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64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Posuzování Ústavním soudem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altLang="cs-CZ" sz="2000" dirty="0" smtClean="0"/>
                        <a:t>1.</a:t>
                      </a:r>
                      <a:r>
                        <a:rPr lang="cs-CZ" altLang="cs-CZ" sz="2000" baseline="0" dirty="0" smtClean="0"/>
                        <a:t> </a:t>
                      </a:r>
                      <a:r>
                        <a:rPr lang="cs-CZ" altLang="cs-CZ" sz="2000" dirty="0" smtClean="0"/>
                        <a:t>Jakému</a:t>
                      </a:r>
                      <a:r>
                        <a:rPr lang="cs-CZ" altLang="cs-CZ" sz="2000" baseline="0" dirty="0" smtClean="0"/>
                        <a:t> právu či principu dává Ústavní soud přednost</a:t>
                      </a:r>
                      <a:r>
                        <a:rPr lang="cs-CZ" altLang="cs-CZ" sz="2000" dirty="0" smtClean="0"/>
                        <a:t> ?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2. </a:t>
                      </a:r>
                      <a:r>
                        <a:rPr lang="cs-CZ" altLang="cs-CZ" sz="2000" dirty="0" smtClean="0"/>
                        <a:t>Jak</a:t>
                      </a:r>
                      <a:r>
                        <a:rPr lang="cs-CZ" altLang="cs-CZ" sz="2000" baseline="0" dirty="0" smtClean="0"/>
                        <a:t> to Ústavní soud odůvodňuje 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257454" y="5912961"/>
          <a:ext cx="862775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7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Výsledek:</a:t>
                      </a:r>
                      <a:endParaRPr lang="cs-CZ" alt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22758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</a:t>
            </a:r>
            <a:r>
              <a:rPr lang="cs-CZ" sz="4000" dirty="0"/>
              <a:t>2</a:t>
            </a:r>
            <a:r>
              <a:rPr lang="cs-CZ" sz="4000" dirty="0" smtClean="0"/>
              <a:t> – </a:t>
            </a:r>
            <a:r>
              <a:rPr lang="cs-CZ" sz="4000" dirty="0"/>
              <a:t>Vědecké bádání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12054"/>
            <a:ext cx="9144000" cy="5845947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257453" y="1402647"/>
          <a:ext cx="862775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Práva v konfliktu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altLang="cs-CZ" sz="2000" b="1" dirty="0" smtClean="0"/>
                        <a:t>Svoboda projevu	</a:t>
                      </a:r>
                    </a:p>
                    <a:p>
                      <a:r>
                        <a:rPr lang="cs-CZ" altLang="cs-CZ" sz="2000" b="1" dirty="0" smtClean="0"/>
                        <a:t>Svoboda vědeckého bádání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1" dirty="0" smtClean="0"/>
                        <a:t>Právo na soukromí,</a:t>
                      </a:r>
                      <a:r>
                        <a:rPr lang="cs-CZ" altLang="cs-CZ" sz="2000" b="1" baseline="0" dirty="0" smtClean="0"/>
                        <a:t> čest </a:t>
                      </a:r>
                      <a:r>
                        <a:rPr lang="cs-CZ" altLang="cs-CZ" sz="2000" b="1" dirty="0" smtClean="0"/>
                        <a:t>a dobrou pověst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257452" y="2565647"/>
          <a:ext cx="8627755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64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Posuzování Ústavním soudem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altLang="cs-CZ" sz="2000" dirty="0" smtClean="0"/>
                        <a:t>1.</a:t>
                      </a:r>
                      <a:r>
                        <a:rPr lang="cs-CZ" altLang="cs-CZ" sz="2000" baseline="0" dirty="0" smtClean="0"/>
                        <a:t> </a:t>
                      </a:r>
                      <a:r>
                        <a:rPr lang="cs-CZ" altLang="cs-CZ" sz="2000" dirty="0" smtClean="0"/>
                        <a:t>Jakému</a:t>
                      </a:r>
                      <a:r>
                        <a:rPr lang="cs-CZ" altLang="cs-CZ" sz="2000" baseline="0" dirty="0" smtClean="0"/>
                        <a:t> právu či principu dává Ústavní soud přednost</a:t>
                      </a:r>
                      <a:r>
                        <a:rPr lang="cs-CZ" altLang="cs-CZ" sz="2000" dirty="0" smtClean="0"/>
                        <a:t> ?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1800" b="0" dirty="0" smtClean="0"/>
                        <a:t>Právo na soukromí,</a:t>
                      </a:r>
                      <a:r>
                        <a:rPr lang="cs-CZ" altLang="cs-CZ" sz="1800" b="0" baseline="0" dirty="0" smtClean="0"/>
                        <a:t> čest </a:t>
                      </a:r>
                      <a:r>
                        <a:rPr lang="cs-CZ" altLang="cs-CZ" sz="1800" b="0" dirty="0" smtClean="0"/>
                        <a:t>a dobrou pověst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2. </a:t>
                      </a:r>
                      <a:r>
                        <a:rPr lang="cs-CZ" altLang="cs-CZ" sz="2000" dirty="0" smtClean="0"/>
                        <a:t>Jak</a:t>
                      </a:r>
                      <a:r>
                        <a:rPr lang="cs-CZ" altLang="cs-CZ" sz="2000" baseline="0" dirty="0" smtClean="0"/>
                        <a:t> to Ústavní soud odůvodňuje 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altLang="cs-CZ" dirty="0" smtClean="0"/>
                        <a:t>Kritika nebyla podložená a fakta byla volně interpretována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altLang="cs-CZ" dirty="0" smtClean="0"/>
                        <a:t>Kritika se nedržela v mezích slušnosti a byla nepřiměřená</a:t>
                      </a:r>
                      <a:endParaRPr 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257454" y="5912961"/>
          <a:ext cx="862775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7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Výsledek: Právo</a:t>
                      </a:r>
                      <a:r>
                        <a:rPr lang="cs-CZ" baseline="0" dirty="0" smtClean="0"/>
                        <a:t> na osobní čest a dobrou pověst bylo porušeno</a:t>
                      </a:r>
                      <a:endParaRPr lang="cs-CZ" alt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67022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</a:t>
            </a:r>
            <a:r>
              <a:rPr lang="cs-CZ" sz="4000" dirty="0"/>
              <a:t>3</a:t>
            </a:r>
            <a:r>
              <a:rPr lang="cs-CZ" sz="4000" dirty="0" smtClean="0"/>
              <a:t> – Striktní zákon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12054"/>
            <a:ext cx="9144000" cy="5845947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257453" y="1402647"/>
          <a:ext cx="8627754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Práva a principy v konfliktu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altLang="cs-CZ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257453" y="2565647"/>
          <a:ext cx="8627754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64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Posuzování Ústavním soudem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altLang="cs-CZ" sz="2000" dirty="0" smtClean="0"/>
                        <a:t>1.</a:t>
                      </a:r>
                      <a:r>
                        <a:rPr lang="cs-CZ" altLang="cs-CZ" sz="2000" baseline="0" dirty="0" smtClean="0"/>
                        <a:t> </a:t>
                      </a:r>
                      <a:r>
                        <a:rPr lang="cs-CZ" altLang="cs-CZ" sz="2000" dirty="0" smtClean="0"/>
                        <a:t>Jakému</a:t>
                      </a:r>
                      <a:r>
                        <a:rPr lang="cs-CZ" altLang="cs-CZ" sz="2000" baseline="0" dirty="0" smtClean="0"/>
                        <a:t> právu dává Ústavní soud přednost</a:t>
                      </a:r>
                      <a:r>
                        <a:rPr lang="cs-CZ" altLang="cs-CZ" sz="2000" dirty="0" smtClean="0"/>
                        <a:t> ?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2. </a:t>
                      </a:r>
                      <a:r>
                        <a:rPr lang="cs-CZ" altLang="cs-CZ" sz="2000" dirty="0" smtClean="0"/>
                        <a:t>Jak</a:t>
                      </a:r>
                      <a:r>
                        <a:rPr lang="cs-CZ" altLang="cs-CZ" sz="2000" baseline="0" dirty="0" smtClean="0"/>
                        <a:t> to Ústavní soud odůvodňuje 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1" y="5912961"/>
          <a:ext cx="9143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Výsledek:</a:t>
                      </a:r>
                      <a:endParaRPr lang="cs-CZ" alt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62350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</a:t>
            </a:r>
            <a:r>
              <a:rPr lang="cs-CZ" sz="4000" dirty="0"/>
              <a:t>3</a:t>
            </a:r>
            <a:r>
              <a:rPr lang="cs-CZ" sz="4000" dirty="0" smtClean="0"/>
              <a:t> – Striktní zákon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12054"/>
            <a:ext cx="9144000" cy="5845947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257453" y="1402647"/>
          <a:ext cx="8627754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Práva a principy v konfliktu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Rovnost v</a:t>
                      </a:r>
                      <a:r>
                        <a:rPr lang="cs-CZ" sz="2000" b="1" baseline="0" dirty="0" smtClean="0"/>
                        <a:t> přístupu k odškodnění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1" dirty="0" smtClean="0"/>
                        <a:t>Rovnost</a:t>
                      </a:r>
                      <a:r>
                        <a:rPr lang="cs-CZ" altLang="cs-CZ" sz="2000" b="1" baseline="0" dirty="0" smtClean="0"/>
                        <a:t> v podmínkách odškodnění</a:t>
                      </a:r>
                      <a:endParaRPr lang="cs-CZ" altLang="cs-CZ" sz="20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257453" y="2565647"/>
          <a:ext cx="862775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64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Posuzování Ústavním soudem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altLang="cs-CZ" sz="2000" dirty="0" smtClean="0"/>
                        <a:t>1.</a:t>
                      </a:r>
                      <a:r>
                        <a:rPr lang="cs-CZ" altLang="cs-CZ" sz="2000" baseline="0" dirty="0" smtClean="0"/>
                        <a:t> </a:t>
                      </a:r>
                      <a:r>
                        <a:rPr lang="cs-CZ" altLang="cs-CZ" sz="2000" dirty="0" smtClean="0"/>
                        <a:t>Jakému</a:t>
                      </a:r>
                      <a:r>
                        <a:rPr lang="cs-CZ" altLang="cs-CZ" sz="2000" baseline="0" dirty="0" smtClean="0"/>
                        <a:t> právu dává Ústavní soud přednost</a:t>
                      </a:r>
                      <a:r>
                        <a:rPr lang="cs-CZ" altLang="cs-CZ" sz="2000" dirty="0" smtClean="0"/>
                        <a:t> ?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1800" b="1" dirty="0" smtClean="0"/>
                        <a:t>Rovnost</a:t>
                      </a:r>
                      <a:r>
                        <a:rPr lang="cs-CZ" altLang="cs-CZ" sz="1800" b="1" baseline="0" dirty="0" smtClean="0"/>
                        <a:t> v podmínkách odškodnění</a:t>
                      </a:r>
                      <a:endParaRPr lang="cs-CZ" altLang="cs-CZ" sz="1800" b="1" dirty="0" smtClean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2. </a:t>
                      </a:r>
                      <a:r>
                        <a:rPr lang="cs-CZ" altLang="cs-CZ" sz="2000" dirty="0" smtClean="0"/>
                        <a:t>Jak</a:t>
                      </a:r>
                      <a:r>
                        <a:rPr lang="cs-CZ" altLang="cs-CZ" sz="2000" baseline="0" dirty="0" smtClean="0"/>
                        <a:t> to Ústavní soud odůvodňuje 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cs-CZ" baseline="0" dirty="0" smtClean="0"/>
                        <a:t>stejné podmínky pro všechny v přístupu k odškodnění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baseline="0" dirty="0" smtClean="0"/>
                        <a:t>nutnost vymezení podmínek 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baseline="0" dirty="0" smtClean="0"/>
                        <a:t>neexistence obecného práva na odškodnění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257454" y="5912961"/>
          <a:ext cx="862775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7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Výsledek: nedochází k nerovnému</a:t>
                      </a:r>
                      <a:r>
                        <a:rPr lang="cs-CZ" baseline="0" dirty="0" smtClean="0"/>
                        <a:t> zacházení a diskriminaci</a:t>
                      </a:r>
                      <a:endParaRPr lang="cs-CZ" alt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6585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</a:t>
            </a:r>
            <a:r>
              <a:rPr lang="cs-CZ" sz="4000" dirty="0"/>
              <a:t>4</a:t>
            </a:r>
            <a:r>
              <a:rPr lang="cs-CZ" sz="4000" dirty="0" smtClean="0"/>
              <a:t> – Sirotek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12054"/>
            <a:ext cx="9144000" cy="5845947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257453" y="1402647"/>
          <a:ext cx="8627754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Práva a principy v konfliktu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altLang="cs-CZ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257453" y="2565647"/>
          <a:ext cx="8627754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64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Posuzování Ústavním soudem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altLang="cs-CZ" sz="2000" dirty="0" smtClean="0"/>
                        <a:t>1.</a:t>
                      </a:r>
                      <a:r>
                        <a:rPr lang="cs-CZ" altLang="cs-CZ" sz="2000" baseline="0" dirty="0" smtClean="0"/>
                        <a:t> </a:t>
                      </a:r>
                      <a:r>
                        <a:rPr lang="cs-CZ" altLang="cs-CZ" sz="2000" dirty="0" smtClean="0"/>
                        <a:t>Jakému</a:t>
                      </a:r>
                      <a:r>
                        <a:rPr lang="cs-CZ" altLang="cs-CZ" sz="2000" baseline="0" dirty="0" smtClean="0"/>
                        <a:t> právu či principu dává Ústavní soud přednost</a:t>
                      </a:r>
                      <a:r>
                        <a:rPr lang="cs-CZ" altLang="cs-CZ" sz="2000" dirty="0" smtClean="0"/>
                        <a:t> ?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2. </a:t>
                      </a:r>
                      <a:r>
                        <a:rPr lang="cs-CZ" altLang="cs-CZ" sz="2000" dirty="0" smtClean="0"/>
                        <a:t>Jak</a:t>
                      </a:r>
                      <a:r>
                        <a:rPr lang="cs-CZ" altLang="cs-CZ" sz="2000" baseline="0" dirty="0" smtClean="0"/>
                        <a:t> to Ústavní soud odůvodňuje 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1" y="5912961"/>
          <a:ext cx="9143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Výsledek:</a:t>
                      </a:r>
                      <a:endParaRPr lang="cs-CZ" alt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02000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</a:t>
            </a:r>
            <a:r>
              <a:rPr lang="cs-CZ" sz="4000" dirty="0"/>
              <a:t>4</a:t>
            </a:r>
            <a:r>
              <a:rPr lang="cs-CZ" sz="4000" dirty="0" smtClean="0"/>
              <a:t> – Sirotek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12054"/>
            <a:ext cx="9144000" cy="5845947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257453" y="1402647"/>
          <a:ext cx="862775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5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2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Práva a principy v konfliktu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Vlastnické</a:t>
                      </a:r>
                      <a:r>
                        <a:rPr lang="cs-CZ" sz="2000" b="1" baseline="0" dirty="0" smtClean="0"/>
                        <a:t> právo</a:t>
                      </a:r>
                    </a:p>
                    <a:p>
                      <a:r>
                        <a:rPr lang="cs-CZ" sz="2000" b="1" baseline="0" dirty="0" smtClean="0"/>
                        <a:t>Právo na soukromý a rodinný život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1" dirty="0" smtClean="0"/>
                        <a:t>Právní jistota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altLang="cs-CZ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257453" y="2565647"/>
          <a:ext cx="862775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5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2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64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Posuzování Ústavním soudem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altLang="cs-CZ" sz="2000" dirty="0" smtClean="0"/>
                        <a:t>1.</a:t>
                      </a:r>
                      <a:r>
                        <a:rPr lang="cs-CZ" altLang="cs-CZ" sz="2000" baseline="0" dirty="0" smtClean="0"/>
                        <a:t> </a:t>
                      </a:r>
                      <a:r>
                        <a:rPr lang="cs-CZ" altLang="cs-CZ" sz="2000" dirty="0" smtClean="0"/>
                        <a:t>Jakému</a:t>
                      </a:r>
                      <a:r>
                        <a:rPr lang="cs-CZ" altLang="cs-CZ" sz="2000" baseline="0" dirty="0" smtClean="0"/>
                        <a:t> právu dává Ústavní soud přednost</a:t>
                      </a:r>
                      <a:r>
                        <a:rPr lang="cs-CZ" altLang="cs-CZ" sz="2000" dirty="0" smtClean="0"/>
                        <a:t> ?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Vlastnické</a:t>
                      </a:r>
                      <a:r>
                        <a:rPr lang="cs-CZ" sz="1800" b="1" baseline="0" dirty="0" smtClean="0"/>
                        <a:t> právo</a:t>
                      </a:r>
                    </a:p>
                    <a:p>
                      <a:r>
                        <a:rPr lang="cs-CZ" sz="1800" b="1" baseline="0" dirty="0" smtClean="0"/>
                        <a:t>Právo na soukromý a rodinný život</a:t>
                      </a:r>
                      <a:endParaRPr lang="cs-CZ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2. </a:t>
                      </a:r>
                      <a:r>
                        <a:rPr lang="cs-CZ" altLang="cs-CZ" sz="2000" dirty="0" smtClean="0"/>
                        <a:t>Jak</a:t>
                      </a:r>
                      <a:r>
                        <a:rPr lang="cs-CZ" altLang="cs-CZ" sz="2000" baseline="0" dirty="0" smtClean="0"/>
                        <a:t> to Ústavní soud odůvodňuje 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cs-CZ" dirty="0" smtClean="0"/>
                        <a:t>výjimečné</a:t>
                      </a:r>
                      <a:r>
                        <a:rPr lang="cs-CZ" baseline="0" dirty="0" smtClean="0"/>
                        <a:t> okolnosti případu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baseline="0" dirty="0" smtClean="0"/>
                        <a:t>individuální situace žadatele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baseline="0" dirty="0" smtClean="0"/>
                        <a:t>princip spravedlnosti a odčinění křivd z minulosti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257453" y="5912961"/>
          <a:ext cx="86912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1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Výsledek: vlastnickému</a:t>
                      </a:r>
                      <a:r>
                        <a:rPr lang="cs-CZ" baseline="0" dirty="0" smtClean="0"/>
                        <a:t> právu byla poskytnuta výjimečná ochrana</a:t>
                      </a:r>
                      <a:endParaRPr lang="cs-CZ" alt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800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</a:t>
            </a:r>
            <a:r>
              <a:rPr lang="cs-CZ" sz="4000" dirty="0"/>
              <a:t>5</a:t>
            </a:r>
            <a:r>
              <a:rPr lang="cs-CZ" sz="4000" dirty="0" smtClean="0"/>
              <a:t> – Dědictví po babičce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12054"/>
            <a:ext cx="9144000" cy="5845947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257453" y="1402647"/>
          <a:ext cx="8627754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Práva a principy v konfliktu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altLang="cs-CZ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257453" y="2565647"/>
          <a:ext cx="862775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64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Posuzování Evropským</a:t>
                      </a:r>
                      <a:r>
                        <a:rPr lang="cs-CZ" altLang="cs-CZ" sz="2000" baseline="0" dirty="0" smtClean="0"/>
                        <a:t> </a:t>
                      </a:r>
                      <a:r>
                        <a:rPr lang="cs-CZ" altLang="cs-CZ" sz="2000" dirty="0" smtClean="0"/>
                        <a:t>soudem pro lidská práva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altLang="cs-CZ" sz="2000" dirty="0" smtClean="0"/>
                        <a:t>1.</a:t>
                      </a:r>
                      <a:r>
                        <a:rPr lang="cs-CZ" altLang="cs-CZ" sz="2000" baseline="0" dirty="0" smtClean="0"/>
                        <a:t> </a:t>
                      </a:r>
                      <a:r>
                        <a:rPr lang="cs-CZ" altLang="cs-CZ" sz="2000" dirty="0" smtClean="0"/>
                        <a:t>Jakému</a:t>
                      </a:r>
                      <a:r>
                        <a:rPr lang="cs-CZ" altLang="cs-CZ" sz="2000" baseline="0" dirty="0" smtClean="0"/>
                        <a:t> právu či principu dává soud přednost</a:t>
                      </a:r>
                      <a:r>
                        <a:rPr lang="cs-CZ" altLang="cs-CZ" sz="2000" dirty="0" smtClean="0"/>
                        <a:t> ?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2. </a:t>
                      </a:r>
                      <a:r>
                        <a:rPr lang="cs-CZ" altLang="cs-CZ" sz="2000" dirty="0" smtClean="0"/>
                        <a:t>Jak</a:t>
                      </a:r>
                      <a:r>
                        <a:rPr lang="cs-CZ" altLang="cs-CZ" sz="2000" baseline="0" dirty="0" smtClean="0"/>
                        <a:t> to soud odůvodňuje 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3. </a:t>
                      </a:r>
                      <a:r>
                        <a:rPr lang="cs-CZ" altLang="cs-CZ" sz="2000" dirty="0" smtClean="0"/>
                        <a:t>Jakému</a:t>
                      </a:r>
                      <a:r>
                        <a:rPr lang="cs-CZ" altLang="cs-CZ" sz="2000" baseline="0" dirty="0" smtClean="0"/>
                        <a:t> právu či principu dává odlišné stanovisko přednost</a:t>
                      </a:r>
                      <a:r>
                        <a:rPr lang="cs-CZ" altLang="cs-CZ" sz="2000" dirty="0" smtClean="0"/>
                        <a:t> ? </a:t>
                      </a:r>
                      <a:endParaRPr lang="cs-CZ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2. </a:t>
                      </a:r>
                      <a:r>
                        <a:rPr lang="cs-CZ" altLang="cs-CZ" sz="2000" dirty="0" smtClean="0"/>
                        <a:t>Jak</a:t>
                      </a:r>
                      <a:r>
                        <a:rPr lang="cs-CZ" altLang="cs-CZ" sz="2000" baseline="0" dirty="0" smtClean="0"/>
                        <a:t> to odůvodňuje ?</a:t>
                      </a:r>
                      <a:endParaRPr lang="cs-CZ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257454" y="5912961"/>
          <a:ext cx="862775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7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Výsledek:</a:t>
                      </a:r>
                      <a:endParaRPr lang="cs-CZ" alt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02476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</a:t>
            </a:r>
            <a:r>
              <a:rPr lang="cs-CZ" sz="4000" dirty="0"/>
              <a:t>5</a:t>
            </a:r>
            <a:r>
              <a:rPr lang="cs-CZ" sz="4000" dirty="0" smtClean="0"/>
              <a:t> – Dědictví po babičce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12054"/>
            <a:ext cx="9144000" cy="5845947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257453" y="1402647"/>
          <a:ext cx="8627754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Práva a principy v konfliktu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Rovnost mezi biologickými</a:t>
                      </a:r>
                      <a:r>
                        <a:rPr lang="cs-CZ" b="1" baseline="0" dirty="0" smtClean="0"/>
                        <a:t> a adoptivními dětmi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1800" b="1" dirty="0" smtClean="0"/>
                        <a:t>Vlastnické</a:t>
                      </a:r>
                      <a:r>
                        <a:rPr lang="cs-CZ" altLang="cs-CZ" sz="1800" b="1" baseline="0" dirty="0" smtClean="0"/>
                        <a:t> právo, svoboda nakládání s vlastnictvím včetně odkazu</a:t>
                      </a:r>
                      <a:endParaRPr lang="cs-CZ" altLang="cs-CZ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257453" y="2565647"/>
          <a:ext cx="8627754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64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Posuzování Evropským</a:t>
                      </a:r>
                      <a:r>
                        <a:rPr lang="cs-CZ" altLang="cs-CZ" sz="2000" baseline="0" dirty="0" smtClean="0"/>
                        <a:t> </a:t>
                      </a:r>
                      <a:r>
                        <a:rPr lang="cs-CZ" altLang="cs-CZ" sz="2000" dirty="0" smtClean="0"/>
                        <a:t>soudem pro lidská práva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altLang="cs-CZ" sz="1800" dirty="0" smtClean="0"/>
                        <a:t>1.</a:t>
                      </a:r>
                      <a:r>
                        <a:rPr lang="cs-CZ" altLang="cs-CZ" sz="1800" baseline="0" dirty="0" smtClean="0"/>
                        <a:t> </a:t>
                      </a:r>
                      <a:r>
                        <a:rPr lang="cs-CZ" altLang="cs-CZ" sz="1800" dirty="0" smtClean="0"/>
                        <a:t>Jakému</a:t>
                      </a:r>
                      <a:r>
                        <a:rPr lang="cs-CZ" altLang="cs-CZ" sz="1800" baseline="0" dirty="0" smtClean="0"/>
                        <a:t> právu či principu dává soud přednost</a:t>
                      </a:r>
                      <a:r>
                        <a:rPr lang="cs-CZ" altLang="cs-CZ" sz="1800" dirty="0" smtClean="0"/>
                        <a:t> ?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/>
                        <a:t>Rovnost mezi biologickými</a:t>
                      </a:r>
                      <a:r>
                        <a:rPr lang="cs-CZ" sz="1600" b="0" baseline="0" dirty="0" smtClean="0"/>
                        <a:t> a adoptivními dětmi</a:t>
                      </a:r>
                      <a:endParaRPr lang="cs-CZ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2. </a:t>
                      </a:r>
                      <a:r>
                        <a:rPr lang="cs-CZ" altLang="cs-CZ" sz="1800" dirty="0" smtClean="0"/>
                        <a:t>Jak</a:t>
                      </a:r>
                      <a:r>
                        <a:rPr lang="cs-CZ" altLang="cs-CZ" sz="1800" baseline="0" dirty="0" smtClean="0"/>
                        <a:t> to soud odůvodňuje ?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cs-CZ" sz="1600" dirty="0" smtClean="0"/>
                        <a:t>jeden</a:t>
                      </a:r>
                      <a:r>
                        <a:rPr lang="cs-CZ" sz="1600" baseline="0" dirty="0" smtClean="0"/>
                        <a:t> ze základních principů současného práva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600" baseline="0" dirty="0" smtClean="0"/>
                        <a:t>zůstavitelka adoptivní potomky výslovně nevyloučila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3. </a:t>
                      </a:r>
                      <a:r>
                        <a:rPr lang="cs-CZ" altLang="cs-CZ" sz="1800" dirty="0" smtClean="0"/>
                        <a:t>Jakému</a:t>
                      </a:r>
                      <a:r>
                        <a:rPr lang="cs-CZ" altLang="cs-CZ" sz="1800" baseline="0" dirty="0" smtClean="0"/>
                        <a:t> právu či principu dává odlišné stanovisko přednost</a:t>
                      </a:r>
                      <a:r>
                        <a:rPr lang="cs-CZ" altLang="cs-CZ" sz="1800" dirty="0" smtClean="0"/>
                        <a:t> ? </a:t>
                      </a:r>
                      <a:endParaRPr lang="cs-C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1600" b="0" dirty="0" smtClean="0"/>
                        <a:t>Vlastnické</a:t>
                      </a:r>
                      <a:r>
                        <a:rPr lang="cs-CZ" altLang="cs-CZ" sz="1600" b="0" baseline="0" dirty="0" smtClean="0"/>
                        <a:t> právo, svoboda nakládání s vlastnictvím včetně odkazu</a:t>
                      </a:r>
                      <a:endParaRPr lang="cs-CZ" altLang="cs-CZ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2. </a:t>
                      </a:r>
                      <a:r>
                        <a:rPr lang="cs-CZ" altLang="cs-CZ" sz="1800" dirty="0" smtClean="0"/>
                        <a:t>Jak</a:t>
                      </a:r>
                      <a:r>
                        <a:rPr lang="cs-CZ" altLang="cs-CZ" sz="1800" baseline="0" dirty="0" smtClean="0"/>
                        <a:t> to odůvodňuje ?</a:t>
                      </a:r>
                      <a:endParaRPr lang="cs-C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cs-CZ" sz="1600" dirty="0" smtClean="0"/>
                        <a:t>zůstavitel má právo zvolit si dědice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600" dirty="0" smtClean="0"/>
                        <a:t>přístup odpovídá vnímání</a:t>
                      </a:r>
                      <a:r>
                        <a:rPr lang="cs-CZ" sz="1600" baseline="0" dirty="0" smtClean="0"/>
                        <a:t> v době sepsání  závěti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257454" y="6187564"/>
          <a:ext cx="862775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7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Výsledek: adoptivní potomci</a:t>
                      </a:r>
                      <a:r>
                        <a:rPr lang="cs-CZ" baseline="0" dirty="0" smtClean="0"/>
                        <a:t> mohou dědit</a:t>
                      </a:r>
                      <a:endParaRPr lang="cs-CZ" alt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65144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57" y="338601"/>
            <a:ext cx="7931736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Historie lidských práv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1" y="1345721"/>
            <a:ext cx="9223898" cy="5512279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altLang="cs-CZ" sz="2800" dirty="0" smtClean="0"/>
              <a:t>Křesťanství 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 smtClean="0"/>
              <a:t>rovnost lidí před Bohem, důstojnost člověka stvořeného k obrazu Božímu, 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/>
              <a:t>etická </a:t>
            </a:r>
            <a:r>
              <a:rPr lang="cs-CZ" altLang="cs-CZ" sz="2400" dirty="0" smtClean="0"/>
              <a:t>teologická přikázání (Desatero), nikoliv politické a společenské principy</a:t>
            </a:r>
          </a:p>
          <a:p>
            <a:pPr marL="45720" indent="0">
              <a:buNone/>
            </a:pPr>
            <a:r>
              <a:rPr lang="cs-CZ" altLang="cs-CZ" sz="2800" dirty="0"/>
              <a:t>S</a:t>
            </a:r>
            <a:r>
              <a:rPr lang="cs-CZ" altLang="cs-CZ" sz="2800" dirty="0" smtClean="0"/>
              <a:t>tředověk 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stavovská společnost, práva stavů vůči panovníkovi</a:t>
            </a:r>
          </a:p>
          <a:p>
            <a:pPr marL="45720" indent="0">
              <a:buNone/>
            </a:pPr>
            <a:r>
              <a:rPr lang="cs-CZ" altLang="cs-CZ" sz="2800" dirty="0" smtClean="0"/>
              <a:t>Magna </a:t>
            </a:r>
            <a:r>
              <a:rPr lang="cs-CZ" altLang="cs-CZ" sz="2800" dirty="0" err="1" smtClean="0"/>
              <a:t>Carta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Libertatum</a:t>
            </a:r>
            <a:r>
              <a:rPr lang="cs-CZ" altLang="cs-CZ" sz="2800" dirty="0" smtClean="0"/>
              <a:t> (1215)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 smtClean="0"/>
              <a:t>práva panovníka a stavů (Královská rada – Parlament)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/>
              <a:t>povolování </a:t>
            </a:r>
            <a:r>
              <a:rPr lang="cs-CZ" altLang="cs-CZ" sz="2400" dirty="0" smtClean="0"/>
              <a:t>daní stavy</a:t>
            </a:r>
            <a:endParaRPr lang="cs-CZ" altLang="cs-CZ" sz="2400" dirty="0"/>
          </a:p>
          <a:p>
            <a:pPr lvl="1">
              <a:buFont typeface="Arial" charset="0"/>
              <a:buChar char="•"/>
            </a:pPr>
            <a:r>
              <a:rPr lang="cs-CZ" altLang="cs-CZ" sz="2400" dirty="0"/>
              <a:t>přiměřenost trestů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 smtClean="0"/>
              <a:t>omezení osobní svobody pod soudní ochranou (</a:t>
            </a:r>
            <a:r>
              <a:rPr lang="cs-CZ" altLang="cs-CZ" sz="2400" dirty="0" err="1" smtClean="0"/>
              <a:t>habeas</a:t>
            </a:r>
            <a:r>
              <a:rPr lang="cs-CZ" altLang="cs-CZ" sz="2400" dirty="0" smtClean="0"/>
              <a:t> corpus)</a:t>
            </a:r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77192866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6 – Letadlo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12054"/>
            <a:ext cx="9144000" cy="5845947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257453" y="1402647"/>
          <a:ext cx="8627754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3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Práva a principy v konfliktu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" indent="0">
                        <a:buNone/>
                      </a:pPr>
                      <a:endParaRPr lang="cs-CZ" altLang="cs-CZ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257453" y="5930741"/>
          <a:ext cx="862775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7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5720" indent="0">
                        <a:buNone/>
                      </a:pPr>
                      <a:r>
                        <a:rPr lang="cs-CZ" dirty="0" smtClean="0"/>
                        <a:t>Výsledek:</a:t>
                      </a:r>
                      <a:endParaRPr lang="cs-CZ" altLang="cs-CZ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257454" y="2463187"/>
          <a:ext cx="8627754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64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Posuzování německým</a:t>
                      </a:r>
                      <a:r>
                        <a:rPr lang="cs-CZ" altLang="cs-CZ" sz="2000" baseline="0" dirty="0" smtClean="0"/>
                        <a:t> Spolkovým ústavním </a:t>
                      </a:r>
                      <a:r>
                        <a:rPr lang="cs-CZ" altLang="cs-CZ" sz="2000" dirty="0" smtClean="0"/>
                        <a:t>soudem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altLang="cs-CZ" sz="2000" dirty="0" smtClean="0"/>
                        <a:t>1.</a:t>
                      </a:r>
                      <a:r>
                        <a:rPr lang="cs-CZ" altLang="cs-CZ" sz="2000" baseline="0" dirty="0" smtClean="0"/>
                        <a:t> </a:t>
                      </a:r>
                      <a:r>
                        <a:rPr lang="cs-CZ" altLang="cs-CZ" sz="2000" dirty="0" smtClean="0"/>
                        <a:t>Jakému</a:t>
                      </a:r>
                      <a:r>
                        <a:rPr lang="cs-CZ" altLang="cs-CZ" sz="2000" baseline="0" dirty="0" smtClean="0"/>
                        <a:t> právu či principu dává soud přednost</a:t>
                      </a:r>
                      <a:r>
                        <a:rPr lang="cs-CZ" altLang="cs-CZ" sz="2000" dirty="0" smtClean="0"/>
                        <a:t> ?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2. </a:t>
                      </a:r>
                      <a:r>
                        <a:rPr lang="cs-CZ" altLang="cs-CZ" sz="2000" dirty="0" smtClean="0"/>
                        <a:t>Jak</a:t>
                      </a:r>
                      <a:r>
                        <a:rPr lang="cs-CZ" altLang="cs-CZ" sz="2000" baseline="0" dirty="0" smtClean="0"/>
                        <a:t> to soud odůvodňuje 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40052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78" y="172528"/>
            <a:ext cx="8709229" cy="102654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4000" dirty="0" smtClean="0"/>
              <a:t>Příklad 6 – Letadlo</a:t>
            </a:r>
            <a:endParaRPr lang="en-US" sz="4000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12054"/>
            <a:ext cx="9144000" cy="5845947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cs-CZ" altLang="cs-CZ" dirty="0"/>
          </a:p>
          <a:p>
            <a:pPr>
              <a:buFont typeface="Arial" charset="0"/>
              <a:buChar char="•"/>
            </a:pPr>
            <a:endParaRPr lang="cs-CZ" alt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257453" y="1402647"/>
          <a:ext cx="8627754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3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Práva a principy v konfliktu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altLang="cs-CZ" sz="1800" b="1" dirty="0" smtClean="0"/>
                        <a:t>Právo na život osob v letadle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1800" b="1" dirty="0" smtClean="0"/>
                        <a:t>Veřejná bezpečnost</a:t>
                      </a:r>
                    </a:p>
                    <a:p>
                      <a:pPr marL="45720" indent="0">
                        <a:buNone/>
                      </a:pPr>
                      <a:r>
                        <a:rPr lang="cs-CZ" altLang="cs-CZ" sz="1800" b="1" dirty="0" smtClean="0"/>
                        <a:t>Právo na život osob na zemi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257453" y="5930741"/>
          <a:ext cx="862775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7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5720" indent="0">
                        <a:buNone/>
                      </a:pPr>
                      <a:r>
                        <a:rPr lang="cs-CZ" dirty="0" smtClean="0"/>
                        <a:t>Výsledek: </a:t>
                      </a:r>
                      <a:r>
                        <a:rPr lang="cs-CZ" altLang="cs-CZ" sz="1800" b="1" dirty="0" smtClean="0"/>
                        <a:t>nelze život jedněch zachránit obětováním</a:t>
                      </a:r>
                      <a:r>
                        <a:rPr lang="cs-CZ" altLang="cs-CZ" sz="1800" b="1" baseline="0" dirty="0" smtClean="0"/>
                        <a:t> života</a:t>
                      </a:r>
                      <a:r>
                        <a:rPr lang="cs-CZ" altLang="cs-CZ" sz="1800" b="1" dirty="0" smtClean="0"/>
                        <a:t> druhých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257454" y="2463187"/>
          <a:ext cx="8627754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8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64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/>
                        <a:t>Posuzování německým</a:t>
                      </a:r>
                      <a:r>
                        <a:rPr lang="cs-CZ" altLang="cs-CZ" sz="2000" baseline="0" dirty="0" smtClean="0"/>
                        <a:t> Spolkovým ústavním </a:t>
                      </a:r>
                      <a:r>
                        <a:rPr lang="cs-CZ" altLang="cs-CZ" sz="2000" dirty="0" smtClean="0"/>
                        <a:t>soudem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altLang="cs-CZ" sz="2000" dirty="0" smtClean="0"/>
                        <a:t>1.</a:t>
                      </a:r>
                      <a:r>
                        <a:rPr lang="cs-CZ" altLang="cs-CZ" sz="2000" baseline="0" dirty="0" smtClean="0"/>
                        <a:t> </a:t>
                      </a:r>
                      <a:r>
                        <a:rPr lang="cs-CZ" altLang="cs-CZ" sz="2000" dirty="0" smtClean="0"/>
                        <a:t>Jakému</a:t>
                      </a:r>
                      <a:r>
                        <a:rPr lang="cs-CZ" altLang="cs-CZ" sz="2000" baseline="0" dirty="0" smtClean="0"/>
                        <a:t> právu či principu dává soud přednost</a:t>
                      </a:r>
                      <a:r>
                        <a:rPr lang="cs-CZ" altLang="cs-CZ" sz="2000" dirty="0" smtClean="0"/>
                        <a:t> ?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Právo na život a lidská důstojnost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64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2. </a:t>
                      </a:r>
                      <a:r>
                        <a:rPr lang="cs-CZ" altLang="cs-CZ" sz="2000" dirty="0" smtClean="0"/>
                        <a:t>Jak</a:t>
                      </a:r>
                      <a:r>
                        <a:rPr lang="cs-CZ" altLang="cs-CZ" sz="2000" baseline="0" dirty="0" smtClean="0"/>
                        <a:t> to soud odůvodňuje 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cs-CZ" dirty="0" smtClean="0"/>
                        <a:t>nelze sestřelit letadlo s nevinnými lidmi pro záchranu lidí</a:t>
                      </a:r>
                      <a:r>
                        <a:rPr lang="cs-CZ" baseline="0" dirty="0" smtClean="0"/>
                        <a:t> na zemi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baseline="0" dirty="0" smtClean="0"/>
                        <a:t>nelze z lidí v letadle dělat nástroj záchrany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baseline="0" dirty="0" smtClean="0"/>
                        <a:t>nelze od lidí v letadle očekávat, že jsou srozuměni se svým obětováním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baseline="0" dirty="0" smtClean="0"/>
                        <a:t>lze sestřelit letadlo, ve kterém je jen </a:t>
                      </a:r>
                      <a:r>
                        <a:rPr lang="cs-CZ" baseline="0" smtClean="0"/>
                        <a:t>pachatel útoku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175969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9" y="930783"/>
            <a:ext cx="8553451" cy="5675757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  <a:defRPr/>
            </a:pP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5300" dirty="0" smtClean="0"/>
              <a:t>Děkuji Vám za pozornost</a:t>
            </a:r>
            <a:br>
              <a:rPr lang="cs-CZ" sz="5300" dirty="0" smtClean="0"/>
            </a:br>
            <a:r>
              <a:rPr lang="cs-CZ" sz="5300" dirty="0" smtClean="0"/>
              <a:t/>
            </a:r>
            <a:br>
              <a:rPr lang="cs-CZ" sz="5300" dirty="0" smtClean="0"/>
            </a:br>
            <a:r>
              <a:rPr lang="cs-CZ" sz="5300" dirty="0" smtClean="0">
                <a:hlinkClick r:id="rId2"/>
              </a:rPr>
              <a:t>jakub.machacka@centrum.cz</a:t>
            </a:r>
            <a:r>
              <a:rPr lang="cs-CZ" sz="5300" dirty="0" smtClean="0"/>
              <a:t>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/>
            </a:r>
            <a:br>
              <a:rPr lang="cs-CZ" sz="5400" dirty="0" smtClean="0"/>
            </a:br>
            <a:endParaRPr lang="en-US" sz="2222" dirty="0"/>
          </a:p>
        </p:txBody>
      </p:sp>
    </p:spTree>
    <p:extLst>
      <p:ext uri="{BB962C8B-B14F-4D97-AF65-F5344CB8AC3E}">
        <p14:creationId xmlns:p14="http://schemas.microsoft.com/office/powerpoint/2010/main" val="112241553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57" y="338601"/>
            <a:ext cx="7931736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Historie lidských práv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1" y="1345721"/>
            <a:ext cx="9143999" cy="5512279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cs-CZ" altLang="cs-CZ" sz="2800" dirty="0" smtClean="0"/>
              <a:t>Renesance 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důstojnost člověka jako obrazu Božího, svoboda a rozum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centralizace a posilování role státu (Jean </a:t>
            </a:r>
            <a:r>
              <a:rPr lang="cs-CZ" altLang="cs-CZ" sz="2600" dirty="0" err="1" smtClean="0"/>
              <a:t>Bodin</a:t>
            </a:r>
            <a:r>
              <a:rPr lang="cs-CZ" altLang="cs-CZ" sz="2600" dirty="0"/>
              <a:t>) </a:t>
            </a:r>
            <a:endParaRPr lang="cs-CZ" altLang="cs-CZ" sz="2400" dirty="0" smtClean="0"/>
          </a:p>
          <a:p>
            <a:pPr marL="45720" indent="0">
              <a:buNone/>
            </a:pPr>
            <a:r>
              <a:rPr lang="cs-CZ" altLang="cs-CZ" sz="2800" dirty="0" smtClean="0"/>
              <a:t>Reformace 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svoboda vyznání (cui </a:t>
            </a:r>
            <a:r>
              <a:rPr lang="cs-CZ" altLang="cs-CZ" sz="2600" dirty="0" err="1" smtClean="0"/>
              <a:t>regio</a:t>
            </a:r>
            <a:r>
              <a:rPr lang="cs-CZ" altLang="cs-CZ" sz="2600" dirty="0" smtClean="0"/>
              <a:t>, </a:t>
            </a:r>
            <a:r>
              <a:rPr lang="cs-CZ" altLang="cs-CZ" sz="2600" dirty="0" err="1" smtClean="0"/>
              <a:t>eius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reiligio</a:t>
            </a:r>
            <a:r>
              <a:rPr lang="cs-CZ" altLang="cs-CZ" sz="2600" dirty="0" smtClean="0"/>
              <a:t>)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 smtClean="0"/>
              <a:t>právo na odpor proti panovníkovi, který neplní své povinnosti</a:t>
            </a:r>
          </a:p>
          <a:p>
            <a:pPr marL="45720" indent="0">
              <a:buNone/>
            </a:pPr>
            <a:r>
              <a:rPr lang="cs-CZ" altLang="cs-CZ" sz="2800" dirty="0" smtClean="0"/>
              <a:t>Zámořské objevy</a:t>
            </a:r>
          </a:p>
          <a:p>
            <a:pPr lvl="1">
              <a:buFont typeface="Arial" charset="0"/>
              <a:buChar char="•"/>
            </a:pPr>
            <a:r>
              <a:rPr lang="cs-CZ" altLang="cs-CZ" sz="2600" dirty="0"/>
              <a:t>r</a:t>
            </a:r>
            <a:r>
              <a:rPr lang="cs-CZ" altLang="cs-CZ" sz="2600" dirty="0" smtClean="0"/>
              <a:t>ovná práva a postavení amerických indiánů–</a:t>
            </a:r>
            <a:r>
              <a:rPr lang="cs-CZ" altLang="cs-CZ" sz="2600" dirty="0" err="1" smtClean="0"/>
              <a:t>Burgoské</a:t>
            </a:r>
            <a:r>
              <a:rPr lang="cs-CZ" altLang="cs-CZ" sz="2600" dirty="0" smtClean="0"/>
              <a:t> zákony</a:t>
            </a:r>
          </a:p>
          <a:p>
            <a:pPr marL="45720" indent="0">
              <a:buNone/>
            </a:pPr>
            <a:r>
              <a:rPr lang="cs-CZ" altLang="cs-CZ" sz="2800" dirty="0"/>
              <a:t>Přirozené právo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600" dirty="0"/>
              <a:t>r</a:t>
            </a:r>
            <a:r>
              <a:rPr lang="cs-CZ" altLang="cs-CZ" sz="2600" dirty="0" smtClean="0"/>
              <a:t>ovná obecná práva a svobody všech občanů v rámci stavů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600" dirty="0" smtClean="0"/>
              <a:t>svoboda jednoho konči tam, kde začíná svoboda druhého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600" dirty="0" smtClean="0"/>
              <a:t>stát na základě smlouvy ochraňuje </a:t>
            </a:r>
            <a:r>
              <a:rPr lang="cs-CZ" altLang="cs-CZ" sz="2600" dirty="0"/>
              <a:t>a garantuje práva </a:t>
            </a:r>
            <a:r>
              <a:rPr lang="cs-CZ" altLang="cs-CZ" sz="2600" dirty="0" smtClean="0"/>
              <a:t>lidí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0807788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57" y="338601"/>
            <a:ext cx="7931736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Historie lidských práv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1" y="1345721"/>
            <a:ext cx="9143999" cy="5512279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altLang="cs-CZ" sz="3200" dirty="0" smtClean="0"/>
              <a:t>Novověk</a:t>
            </a:r>
            <a:r>
              <a:rPr lang="cs-CZ" altLang="cs-CZ" sz="2800" dirty="0" smtClean="0"/>
              <a:t> 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Anglie – boje mezi královskou mocí a parlamentem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/>
              <a:t>Petice práv (1628</a:t>
            </a:r>
            <a:r>
              <a:rPr lang="cs-CZ" altLang="cs-CZ" sz="2400" dirty="0" smtClean="0"/>
              <a:t>) – deklarace starých práv Parlamentem</a:t>
            </a:r>
            <a:endParaRPr lang="cs-CZ" altLang="cs-CZ" sz="2400" dirty="0"/>
          </a:p>
          <a:p>
            <a:pPr lvl="1">
              <a:buFont typeface="Arial" charset="0"/>
              <a:buChar char="•"/>
            </a:pPr>
            <a:r>
              <a:rPr lang="cs-CZ" altLang="cs-CZ" sz="2400" dirty="0"/>
              <a:t>Zákon o </a:t>
            </a:r>
            <a:r>
              <a:rPr lang="cs-CZ" altLang="cs-CZ" sz="2400" dirty="0" err="1"/>
              <a:t>Habeas</a:t>
            </a:r>
            <a:r>
              <a:rPr lang="cs-CZ" altLang="cs-CZ" sz="2400" dirty="0"/>
              <a:t> Corpus (1679</a:t>
            </a:r>
            <a:r>
              <a:rPr lang="cs-CZ" altLang="cs-CZ" sz="2400" dirty="0" smtClean="0"/>
              <a:t>) – soudní ochrana osobní svobody</a:t>
            </a:r>
            <a:endParaRPr lang="cs-CZ" altLang="cs-CZ" sz="2400" dirty="0"/>
          </a:p>
          <a:p>
            <a:pPr lvl="1">
              <a:buFont typeface="Arial" charset="0"/>
              <a:buChar char="•"/>
            </a:pPr>
            <a:r>
              <a:rPr lang="cs-CZ" altLang="cs-CZ" sz="2400" dirty="0"/>
              <a:t>Listina práv (1689</a:t>
            </a:r>
            <a:r>
              <a:rPr lang="cs-CZ" altLang="cs-CZ" sz="2400" dirty="0" smtClean="0"/>
              <a:t>) – parlamentní monarchie, základní práva a svobody Angličanů (svoboda slova…)</a:t>
            </a:r>
          </a:p>
          <a:p>
            <a:pPr>
              <a:buFont typeface="Arial" charset="0"/>
              <a:buChar char="•"/>
            </a:pPr>
            <a:r>
              <a:rPr lang="cs-CZ" altLang="cs-CZ" sz="2800" dirty="0" smtClean="0"/>
              <a:t>díla filosofů (Thomas Hobbes, John Locke)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 smtClean="0"/>
              <a:t>vztahy mezi lidmi navzájem a mezi jedincem a státem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/>
              <a:t>ú</a:t>
            </a:r>
            <a:r>
              <a:rPr lang="cs-CZ" altLang="cs-CZ" sz="2400" dirty="0" smtClean="0"/>
              <a:t>koly státu vůči jedinci a jeho postavení ve státě</a:t>
            </a:r>
          </a:p>
          <a:p>
            <a:pPr lvl="1">
              <a:buFont typeface="Arial" charset="0"/>
              <a:buChar char="•"/>
            </a:pPr>
            <a:r>
              <a:rPr lang="cs-CZ" altLang="cs-CZ" sz="2400" dirty="0" smtClean="0"/>
              <a:t>stát jako ochránce rovných práv všech lidí (život, svoboda, vlastnictví)</a:t>
            </a:r>
            <a:endParaRPr lang="cs-CZ" altLang="cs-CZ" sz="2400" dirty="0"/>
          </a:p>
          <a:p>
            <a:pPr lvl="1">
              <a:buFont typeface="Arial" charset="0"/>
              <a:buChar char="•"/>
            </a:pPr>
            <a:endParaRPr lang="cs-CZ" altLang="cs-CZ" sz="2400" dirty="0"/>
          </a:p>
          <a:p>
            <a:pPr lvl="1"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4368758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57" y="338601"/>
            <a:ext cx="7931736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dirty="0" smtClean="0"/>
              <a:t>Deklarace lidských práv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267419" y="1345721"/>
            <a:ext cx="8669547" cy="530524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altLang="cs-CZ" sz="3600" dirty="0" smtClean="0"/>
              <a:t>Dokumenty vyhlašující </a:t>
            </a:r>
          </a:p>
          <a:p>
            <a:pPr>
              <a:buFont typeface="Arial" charset="0"/>
              <a:buChar char="•"/>
            </a:pPr>
            <a:r>
              <a:rPr lang="cs-CZ" altLang="cs-CZ" sz="3600" dirty="0"/>
              <a:t>j</a:t>
            </a:r>
            <a:r>
              <a:rPr lang="cs-CZ" altLang="cs-CZ" sz="3600" dirty="0" smtClean="0"/>
              <a:t>ednotlivá </a:t>
            </a:r>
            <a:r>
              <a:rPr lang="cs-CZ" altLang="cs-CZ" sz="3600" dirty="0"/>
              <a:t>práva </a:t>
            </a:r>
            <a:r>
              <a:rPr lang="cs-CZ" altLang="cs-CZ" sz="3600" dirty="0" smtClean="0"/>
              <a:t>lidí a</a:t>
            </a:r>
          </a:p>
          <a:p>
            <a:pPr>
              <a:buFont typeface="Arial" charset="0"/>
              <a:buChar char="•"/>
            </a:pPr>
            <a:r>
              <a:rPr lang="cs-CZ" altLang="cs-CZ" sz="3600" dirty="0" smtClean="0"/>
              <a:t>základní principy jejich uplatňování  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Virginské prohlášení práv (1776)</a:t>
            </a:r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Prohlášení </a:t>
            </a:r>
            <a:r>
              <a:rPr lang="cs-CZ" altLang="cs-CZ" sz="3200" dirty="0"/>
              <a:t>nezávislosti </a:t>
            </a:r>
            <a:r>
              <a:rPr lang="cs-CZ" altLang="cs-CZ" sz="3200" dirty="0" smtClean="0"/>
              <a:t>(1776)</a:t>
            </a:r>
            <a:endParaRPr lang="cs-CZ" altLang="cs-CZ" sz="3200" dirty="0"/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„</a:t>
            </a:r>
            <a:r>
              <a:rPr lang="cs-CZ" altLang="cs-CZ" sz="3200" dirty="0"/>
              <a:t>Listina </a:t>
            </a:r>
            <a:r>
              <a:rPr lang="cs-CZ" altLang="cs-CZ" sz="3200" dirty="0" smtClean="0"/>
              <a:t>práv“–10 </a:t>
            </a:r>
            <a:r>
              <a:rPr lang="cs-CZ" altLang="cs-CZ" sz="3200" dirty="0"/>
              <a:t>dodatků americké Ústavy </a:t>
            </a:r>
            <a:r>
              <a:rPr lang="cs-CZ" altLang="cs-CZ" sz="3200" dirty="0" smtClean="0"/>
              <a:t>(1789)</a:t>
            </a:r>
            <a:endParaRPr lang="cs-CZ" altLang="cs-CZ" sz="3200" dirty="0"/>
          </a:p>
          <a:p>
            <a:pPr lvl="1">
              <a:buFont typeface="Arial" charset="0"/>
              <a:buChar char="•"/>
            </a:pPr>
            <a:r>
              <a:rPr lang="cs-CZ" altLang="cs-CZ" sz="3200" dirty="0" smtClean="0"/>
              <a:t>Prohlášení práv člověka a občana (1789) </a:t>
            </a:r>
          </a:p>
          <a:p>
            <a:pPr>
              <a:buFont typeface="Arial" charset="0"/>
              <a:buChar char="•"/>
            </a:pPr>
            <a:endParaRPr lang="cs-CZ" altLang="cs-CZ" sz="36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67068759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601"/>
            <a:ext cx="9144000" cy="80008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altLang="cs-CZ" sz="4400" dirty="0"/>
              <a:t>Prohlášení práv člověka a </a:t>
            </a:r>
            <a:r>
              <a:rPr lang="cs-CZ" altLang="cs-CZ" sz="4400" dirty="0" smtClean="0"/>
              <a:t>občana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3"/>
          </p:nvPr>
        </p:nvSpPr>
        <p:spPr>
          <a:xfrm>
            <a:off x="1" y="1254281"/>
            <a:ext cx="9143999" cy="5603719"/>
          </a:xfrm>
        </p:spPr>
        <p:txBody>
          <a:bodyPr>
            <a:normAutofit fontScale="25000" lnSpcReduction="20000"/>
          </a:bodyPr>
          <a:lstStyle/>
          <a:p>
            <a:pPr>
              <a:buFont typeface="Arial" charset="0"/>
              <a:buChar char="•"/>
            </a:pPr>
            <a:r>
              <a:rPr lang="cs-CZ" sz="9600" dirty="0" smtClean="0"/>
              <a:t>Lidé </a:t>
            </a:r>
            <a:r>
              <a:rPr lang="cs-CZ" sz="9600" dirty="0"/>
              <a:t>se rodí a zůstávají svobodnými a rovnými ve svých právech</a:t>
            </a:r>
            <a:r>
              <a:rPr lang="cs-CZ" sz="9600" dirty="0" smtClean="0"/>
              <a:t>.</a:t>
            </a:r>
            <a:r>
              <a:rPr lang="cs-CZ" sz="11200" dirty="0"/>
              <a:t> </a:t>
            </a:r>
            <a:r>
              <a:rPr lang="cs-CZ" sz="9600" dirty="0"/>
              <a:t>Společenské rozdíly se mohou zakládat pouze na prospěšnosti pro celek</a:t>
            </a:r>
            <a:r>
              <a:rPr lang="cs-CZ" sz="9600" dirty="0"/>
              <a:t>.</a:t>
            </a:r>
          </a:p>
          <a:p>
            <a:pPr>
              <a:buFont typeface="Arial" charset="0"/>
              <a:buChar char="•"/>
            </a:pPr>
            <a:r>
              <a:rPr lang="cs-CZ" sz="9600" dirty="0" smtClean="0"/>
              <a:t>Účelem </a:t>
            </a:r>
            <a:r>
              <a:rPr lang="cs-CZ" sz="9600" dirty="0"/>
              <a:t>každého politického společenství je zachování přirozených a nezadatelných práv člověka</a:t>
            </a:r>
            <a:r>
              <a:rPr lang="cs-CZ" sz="9600" dirty="0" smtClean="0"/>
              <a:t>. </a:t>
            </a:r>
            <a:r>
              <a:rPr lang="cs-CZ" sz="9600" dirty="0"/>
              <a:t>Tato práva jsou: svoboda, vlastnictví, bezpečnost a právo na odpor proti útlaku</a:t>
            </a:r>
            <a:r>
              <a:rPr lang="cs-CZ" sz="9600" dirty="0" smtClean="0"/>
              <a:t>.</a:t>
            </a:r>
            <a:endParaRPr lang="cs-CZ" sz="9600" dirty="0" smtClean="0"/>
          </a:p>
          <a:p>
            <a:pPr>
              <a:buFont typeface="Arial" charset="0"/>
              <a:buChar char="•"/>
            </a:pPr>
            <a:r>
              <a:rPr lang="cs-CZ" sz="9600" dirty="0" smtClean="0"/>
              <a:t>Svoboda </a:t>
            </a:r>
            <a:r>
              <a:rPr lang="cs-CZ" sz="9600" dirty="0"/>
              <a:t>spočívá v tom, že každý může činit vše, co neškodí </a:t>
            </a:r>
            <a:r>
              <a:rPr lang="cs-CZ" sz="9600" dirty="0" smtClean="0"/>
              <a:t>druhému. </a:t>
            </a:r>
            <a:r>
              <a:rPr lang="cs-CZ" sz="9600" dirty="0"/>
              <a:t>Proto výkon přirozených práv každého člověka nemá jiných mezí než ty, které zajišťují ostatním členům společnosti užívání týchž práv</a:t>
            </a:r>
            <a:r>
              <a:rPr lang="cs-CZ" sz="9600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cs-CZ" sz="9600" dirty="0"/>
              <a:t>Zákon má právo zakazovat pouze činy škodlivé společnosti. Nikomu nemůže být bráněno v </a:t>
            </a:r>
            <a:r>
              <a:rPr lang="cs-CZ" sz="9600" dirty="0" err="1" smtClean="0"/>
              <a:t>tom,co</a:t>
            </a:r>
            <a:r>
              <a:rPr lang="cs-CZ" sz="9600" dirty="0" smtClean="0"/>
              <a:t> </a:t>
            </a:r>
            <a:r>
              <a:rPr lang="cs-CZ" sz="9600" dirty="0"/>
              <a:t>není zakázáno zákonem, a nikdo nemůže být nucen činit něco, co zákon nenařizuje.</a:t>
            </a:r>
            <a:endParaRPr lang="cs-CZ" sz="6400" dirty="0"/>
          </a:p>
          <a:p>
            <a:pPr>
              <a:buFont typeface="Arial" charset="0"/>
              <a:buChar char="•"/>
            </a:pPr>
            <a:r>
              <a:rPr lang="cs-CZ" sz="9600" dirty="0" smtClean="0"/>
              <a:t>Záruka </a:t>
            </a:r>
            <a:r>
              <a:rPr lang="cs-CZ" sz="9600" dirty="0"/>
              <a:t>práv člověka a občana vyžaduje existenci veřejné moci; tato moc je tedy zřízena ve prospěch všech a ne tedy k osobnímu užitku těch, kterým je svěřena</a:t>
            </a:r>
            <a:r>
              <a:rPr lang="cs-CZ" sz="9600" dirty="0" smtClean="0"/>
              <a:t>.</a:t>
            </a:r>
          </a:p>
          <a:p>
            <a:pPr marL="45720" indent="0">
              <a:buNone/>
            </a:pPr>
            <a:endParaRPr lang="cs-CZ" sz="5900" dirty="0" smtClean="0"/>
          </a:p>
          <a:p>
            <a:pPr>
              <a:buFont typeface="Arial" charset="0"/>
              <a:buChar char="•"/>
            </a:pPr>
            <a:endParaRPr lang="cs-CZ" altLang="cs-CZ" sz="36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 marL="45720" indent="0">
              <a:buNone/>
            </a:pPr>
            <a:endParaRPr lang="cs-CZ" altLang="cs-CZ" sz="2800" dirty="0" smtClean="0"/>
          </a:p>
          <a:p>
            <a:pPr>
              <a:buFont typeface="Arial" charset="0"/>
              <a:buChar char="•"/>
            </a:pPr>
            <a:endParaRPr lang="cs-CZ" altLang="cs-CZ" sz="2800" dirty="0" smtClean="0"/>
          </a:p>
          <a:p>
            <a:pPr>
              <a:buNone/>
            </a:pPr>
            <a:endParaRPr lang="cs-CZ" altLang="cs-CZ" dirty="0" smtClean="0"/>
          </a:p>
          <a:p>
            <a:pPr>
              <a:buFont typeface="Arial" charset="0"/>
              <a:buChar char="•"/>
            </a:pP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15450209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111874</TotalTime>
  <Words>3527</Words>
  <Application>Microsoft Office PowerPoint</Application>
  <PresentationFormat>Předvádění na obrazovce (4:3)</PresentationFormat>
  <Paragraphs>508</Paragraphs>
  <Slides>52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8" baseType="lpstr">
      <vt:lpstr>Arial</vt:lpstr>
      <vt:lpstr>Calibri</vt:lpstr>
      <vt:lpstr>Franklin Gothic Book</vt:lpstr>
      <vt:lpstr>Georgia</vt:lpstr>
      <vt:lpstr>Trebuchet MS</vt:lpstr>
      <vt:lpstr>Aerodynamika</vt:lpstr>
      <vt:lpstr>Lidská práva</vt:lpstr>
      <vt:lpstr> Co si představíte pod pojmem   LIDSKÁ PRÁVA?</vt:lpstr>
      <vt:lpstr>Lidská práva</vt:lpstr>
      <vt:lpstr>Historie lidských práv</vt:lpstr>
      <vt:lpstr>Historie lidských práv</vt:lpstr>
      <vt:lpstr>Historie lidských práv</vt:lpstr>
      <vt:lpstr>Historie lidských práv</vt:lpstr>
      <vt:lpstr>Deklarace lidských práv</vt:lpstr>
      <vt:lpstr>Prohlášení práv člověka a občana</vt:lpstr>
      <vt:lpstr>Otázky k dokumentu</vt:lpstr>
      <vt:lpstr>Další vývoj v 19. století </vt:lpstr>
      <vt:lpstr>Lidská práva v českých zemích</vt:lpstr>
      <vt:lpstr>Lidská práva v českých zemích</vt:lpstr>
      <vt:lpstr>Další vývoj v 19. a 20. století </vt:lpstr>
      <vt:lpstr>Lidská práva v Československu</vt:lpstr>
      <vt:lpstr>Ústava 1920</vt:lpstr>
      <vt:lpstr>Ústava 1948</vt:lpstr>
      <vt:lpstr>Ústava 1960</vt:lpstr>
      <vt:lpstr>Vývoj ve 20. století</vt:lpstr>
      <vt:lpstr>Listina základních práv a svobod</vt:lpstr>
      <vt:lpstr>Listina základních práv a svobod</vt:lpstr>
      <vt:lpstr>Lidská práva</vt:lpstr>
      <vt:lpstr>Typy lidských práv</vt:lpstr>
      <vt:lpstr>Listina základních práv a svobod</vt:lpstr>
      <vt:lpstr>Celý text Listiny např. zde:  https://www.usoud.cz/fileadmin/user_upload/ustavni_soud_www/Pravni_uprava/Listina_zakladnich_prav_a_svobod.pdf      </vt:lpstr>
      <vt:lpstr>Základní lidská práva a svobody</vt:lpstr>
      <vt:lpstr>Občanská a politická práva</vt:lpstr>
      <vt:lpstr>Hospodářská práva</vt:lpstr>
      <vt:lpstr>Sociální práva</vt:lpstr>
      <vt:lpstr>Kulturní práva</vt:lpstr>
      <vt:lpstr>Právo na soudní ochranu</vt:lpstr>
      <vt:lpstr>Práva menšinová</vt:lpstr>
      <vt:lpstr>Funkce lidských práv</vt:lpstr>
      <vt:lpstr>Povinnosti státu</vt:lpstr>
      <vt:lpstr>Povinnosti soukromých osob </vt:lpstr>
      <vt:lpstr>Ochrana lidských práv</vt:lpstr>
      <vt:lpstr>Omezení a konflikty lidských práv</vt:lpstr>
      <vt:lpstr>Podmínky omezení lidských práv</vt:lpstr>
      <vt:lpstr>Konflikt mezi lidskými právy</vt:lpstr>
      <vt:lpstr>Příklad 1 – Archívy STB</vt:lpstr>
      <vt:lpstr>Příklad 1 – Archívy STB</vt:lpstr>
      <vt:lpstr>Příklad 2 – Vědecké bádání</vt:lpstr>
      <vt:lpstr>Příklad 2 – Vědecké bádání</vt:lpstr>
      <vt:lpstr>Příklad 3 – Striktní zákon</vt:lpstr>
      <vt:lpstr>Příklad 3 – Striktní zákon</vt:lpstr>
      <vt:lpstr>Příklad 4 – Sirotek</vt:lpstr>
      <vt:lpstr>Příklad 4 – Sirotek</vt:lpstr>
      <vt:lpstr>Příklad 5 – Dědictví po babičce</vt:lpstr>
      <vt:lpstr>Příklad 5 – Dědictví po babičce</vt:lpstr>
      <vt:lpstr>Příklad 6 – Letadlo</vt:lpstr>
      <vt:lpstr>Příklad 6 – Letadlo</vt:lpstr>
      <vt:lpstr> Děkuji Vám za pozornost  jakub.machacka@centrum.cz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Build Political Support for Human Rights Instruments on Older People’s Rights  in Europe: Practical Examples</dc:title>
  <dc:creator>Aneta Plavinová</dc:creator>
  <cp:lastModifiedBy>Machačka Jakub</cp:lastModifiedBy>
  <cp:revision>279</cp:revision>
  <cp:lastPrinted>2022-11-28T08:22:34Z</cp:lastPrinted>
  <dcterms:created xsi:type="dcterms:W3CDTF">2012-12-05T19:34:14Z</dcterms:created>
  <dcterms:modified xsi:type="dcterms:W3CDTF">2022-11-30T11:42:18Z</dcterms:modified>
</cp:coreProperties>
</file>