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2"/>
  </p:notesMasterIdLst>
  <p:sldIdLst>
    <p:sldId id="256" r:id="rId2"/>
    <p:sldId id="257" r:id="rId3"/>
    <p:sldId id="258" r:id="rId4"/>
    <p:sldId id="264" r:id="rId5"/>
    <p:sldId id="266" r:id="rId6"/>
    <p:sldId id="278" r:id="rId7"/>
    <p:sldId id="279" r:id="rId8"/>
    <p:sldId id="280" r:id="rId9"/>
    <p:sldId id="297" r:id="rId10"/>
    <p:sldId id="284" r:id="rId11"/>
    <p:sldId id="285" r:id="rId12"/>
    <p:sldId id="286" r:id="rId13"/>
    <p:sldId id="287" r:id="rId14"/>
    <p:sldId id="289" r:id="rId15"/>
    <p:sldId id="290" r:id="rId16"/>
    <p:sldId id="292" r:id="rId17"/>
    <p:sldId id="296" r:id="rId18"/>
    <p:sldId id="29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9D1D1-5E2D-4F4B-98F2-BD95318C13C4}" type="datetimeFigureOut">
              <a:rPr lang="cs-CZ" smtClean="0"/>
              <a:t>14.12.2022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DA663-18FB-4114-8F2A-73EA3AB51B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24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ADA663-18FB-4114-8F2A-73EA3AB51B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703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88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293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30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269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034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320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40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79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9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08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31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8116B41-D50B-4815-8F3F-CB973073AC53}" type="datetimeFigureOut">
              <a:rPr lang="cs-CZ" smtClean="0"/>
              <a:pPr/>
              <a:t>14.12.2022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C2D480C5-ED7E-4191-93B3-4F6D2D95B7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3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citace.zcu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h0IWy8V8sw&amp;list=PLFU_fTc3yaH0zbL6YdCWnDhCIaCsTl8G9" TargetMode="External"/><Relationship Id="rId2" Type="http://schemas.openxmlformats.org/officeDocument/2006/relationships/hyperlink" Target="https://www.youtube.com/watch?v=IPxLEjckIh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data/handle/11222.digilib/130405/monography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e.org/" TargetMode="External"/><Relationship Id="rId2" Type="http://schemas.openxmlformats.org/officeDocument/2006/relationships/hyperlink" Target="https://ezdroje.mun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s.muni.cz/do/rect/el/estud/ff/js07/informace/materialy/kurz_prace_s_informacemi.html" TargetMode="External"/><Relationship Id="rId4" Type="http://schemas.openxmlformats.org/officeDocument/2006/relationships/hyperlink" Target="https://theses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" TargetMode="External"/><Relationship Id="rId7" Type="http://schemas.openxmlformats.org/officeDocument/2006/relationships/hyperlink" Target="http://www.npu.cz/" TargetMode="External"/><Relationship Id="rId2" Type="http://schemas.openxmlformats.org/officeDocument/2006/relationships/hyperlink" Target="http://www.mz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useum.cz/" TargetMode="External"/><Relationship Id="rId5" Type="http://schemas.openxmlformats.org/officeDocument/2006/relationships/hyperlink" Target="http://www.cesarch.cz/" TargetMode="Externa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1600" y="863364"/>
            <a:ext cx="4993107" cy="5126124"/>
          </a:xfrm>
        </p:spPr>
        <p:txBody>
          <a:bodyPr anchor="ctr">
            <a:normAutofit/>
          </a:bodyPr>
          <a:lstStyle/>
          <a:p>
            <a:pPr algn="r"/>
            <a:br>
              <a:rPr lang="cs-CZ" sz="5700" dirty="0">
                <a:solidFill>
                  <a:schemeClr val="tx1"/>
                </a:solidFill>
              </a:rPr>
            </a:br>
            <a:r>
              <a:rPr lang="cs-CZ" sz="5700" dirty="0">
                <a:solidFill>
                  <a:schemeClr val="tx1"/>
                </a:solidFill>
              </a:rPr>
              <a:t>Psaní odborných textů</a:t>
            </a:r>
            <a:br>
              <a:rPr lang="cs-CZ" sz="5700" dirty="0">
                <a:solidFill>
                  <a:schemeClr val="tx1"/>
                </a:solidFill>
              </a:rPr>
            </a:br>
            <a:endParaRPr lang="cs-CZ" sz="57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64705" y="2054826"/>
            <a:ext cx="2312240" cy="3928973"/>
          </a:xfrm>
        </p:spPr>
        <p:txBody>
          <a:bodyPr anchor="ctr">
            <a:normAutofit/>
          </a:bodyPr>
          <a:lstStyle/>
          <a:p>
            <a:pPr algn="l"/>
            <a:r>
              <a:rPr lang="cs-CZ" sz="2400" dirty="0">
                <a:solidFill>
                  <a:schemeClr val="tx1"/>
                </a:solidFill>
                <a:latin typeface="+mj-lt"/>
              </a:rPr>
              <a:t>Odborný</a:t>
            </a:r>
            <a:r>
              <a:rPr lang="cs-CZ" sz="2400" dirty="0">
                <a:solidFill>
                  <a:schemeClr val="tx1"/>
                </a:solidFill>
              </a:rPr>
              <a:t> text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Rešerše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Bibliografická citace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Sekundární dokumenty</a:t>
            </a:r>
          </a:p>
          <a:p>
            <a:pPr algn="l"/>
            <a:endParaRPr lang="cs-CZ" sz="1700" dirty="0">
              <a:solidFill>
                <a:schemeClr val="tx1"/>
              </a:solidFill>
            </a:endParaRPr>
          </a:p>
          <a:p>
            <a:pPr algn="l"/>
            <a:endParaRPr lang="cs-CZ" sz="1700" dirty="0">
              <a:solidFill>
                <a:schemeClr val="tx1"/>
              </a:solidFill>
            </a:endParaRPr>
          </a:p>
          <a:p>
            <a:pPr algn="l"/>
            <a:endParaRPr lang="cs-CZ" sz="17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970932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Bibliografická citace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708920"/>
            <a:ext cx="7992888" cy="3827347"/>
          </a:xfrm>
        </p:spPr>
        <p:txBody>
          <a:bodyPr>
            <a:normAutofit/>
          </a:bodyPr>
          <a:lstStyle/>
          <a:p>
            <a:r>
              <a:rPr lang="cs-CZ" sz="2200" b="1" dirty="0">
                <a:solidFill>
                  <a:schemeClr val="tx1"/>
                </a:solidFill>
              </a:rPr>
              <a:t>bibliografická citace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přesná identifikace pramene, z něhož bylo čerpáno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zdroj informace pro čtenáře, recenzenta, oponenta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umožňuje zpětné vyhledání a ověření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zdroj odkazů na další literaturu</a:t>
            </a:r>
          </a:p>
          <a:p>
            <a:pPr lvl="1"/>
            <a:endParaRPr lang="cs-CZ" sz="2200" dirty="0">
              <a:solidFill>
                <a:schemeClr val="tx1"/>
              </a:solidFill>
            </a:endParaRPr>
          </a:p>
          <a:p>
            <a:r>
              <a:rPr lang="cs-CZ" sz="2200" b="1" dirty="0">
                <a:solidFill>
                  <a:schemeClr val="tx1"/>
                </a:solidFill>
              </a:rPr>
              <a:t>seznam bibliografických citací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seznam použitých pramenů a literatury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Odborný text a citace</a:t>
            </a: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67544" y="2636912"/>
            <a:ext cx="8435154" cy="396044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psaní odborného textu vyžaduje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uvedení odkazů na knihy, články, prameny a zdroje, které autor používal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osvědčení znalosti základních i sekundárních zdrojů vážících se ke zpracovanému tématu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dodržení autorské etiky a autorského zákona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odkazy na citace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odkaz vsunut do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poznámkový aparát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na stránce, na konci kapitoly, na konci celého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soupis zdrojů na konci dokumentu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Pravidla při psaní odborného textu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5973"/>
            <a:ext cx="8352928" cy="4245395"/>
          </a:xfrm>
        </p:spPr>
        <p:txBody>
          <a:bodyPr>
            <a:noAutofit/>
          </a:bodyPr>
          <a:lstStyle/>
          <a:p>
            <a:pPr lvl="1"/>
            <a:r>
              <a:rPr lang="cs-CZ" sz="2000" dirty="0">
                <a:solidFill>
                  <a:schemeClr val="tx1"/>
                </a:solidFill>
              </a:rPr>
              <a:t>podřízení se zásadám a zvyklostem, stanoveným na VŠ nebo vydavatelem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formální úprava a členění vlastního textu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vybavení anotacemi, abstrakty, klíčovými slovy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obrazová příloha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rejstříky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seznamy pramenů a literatury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seznamy zkratek</a:t>
            </a:r>
          </a:p>
          <a:p>
            <a:r>
              <a:rPr lang="cs-CZ" b="1" dirty="0">
                <a:solidFill>
                  <a:schemeClr val="tx1"/>
                </a:solidFill>
              </a:rPr>
              <a:t>citační normy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sjednocují zásady pro publikování/vydávání odborných textů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pokyny vydavatelů, respektující zvyklosti v daném oboru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pokyny pro autory při přípravě rukopisu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citační úzus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Mezinárodní citační normy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36912"/>
            <a:ext cx="8507162" cy="3899356"/>
          </a:xfr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chemeClr val="tx1"/>
                </a:solidFill>
              </a:rPr>
              <a:t>ČSN ISO 690</a:t>
            </a:r>
          </a:p>
          <a:p>
            <a:pPr>
              <a:buNone/>
            </a:pPr>
            <a:r>
              <a:rPr lang="cs-CZ" sz="1800" b="1" dirty="0">
                <a:solidFill>
                  <a:schemeClr val="tx1"/>
                </a:solidFill>
              </a:rPr>
              <a:t>	</a:t>
            </a:r>
            <a:r>
              <a:rPr lang="cs-CZ" sz="1800" i="1" dirty="0">
                <a:solidFill>
                  <a:schemeClr val="tx1"/>
                </a:solidFill>
              </a:rPr>
              <a:t>Bibliografická citace. Obsah, forma a struktura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platná od roku 2011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obsahuje pravidla psaní a odkazování bibliografických citací monografických publikací a jejich částí, časopiseckých (seriálových) článků, příspěvků do monografií (sborníků z konferencí) a patentovaných dokumentů</a:t>
            </a:r>
          </a:p>
          <a:p>
            <a:pPr lvl="2"/>
            <a:r>
              <a:rPr lang="cs-CZ" sz="1800" dirty="0">
                <a:solidFill>
                  <a:schemeClr val="tx1"/>
                </a:solidFill>
                <a:hlinkClick r:id="rId2"/>
              </a:rPr>
              <a:t>https://citace.zcu.cz/</a:t>
            </a:r>
            <a:endParaRPr lang="cs-CZ" sz="1800" dirty="0">
              <a:solidFill>
                <a:schemeClr val="tx1"/>
              </a:solidFill>
            </a:endParaRPr>
          </a:p>
          <a:p>
            <a:r>
              <a:rPr lang="cs-CZ" sz="1800" b="1" dirty="0">
                <a:solidFill>
                  <a:schemeClr val="tx1"/>
                </a:solidFill>
              </a:rPr>
              <a:t>ČSN ISO 690-2</a:t>
            </a:r>
          </a:p>
          <a:p>
            <a:pPr>
              <a:buNone/>
            </a:pPr>
            <a:r>
              <a:rPr lang="cs-CZ" sz="1800" dirty="0">
                <a:solidFill>
                  <a:schemeClr val="tx1"/>
                </a:solidFill>
              </a:rPr>
              <a:t>	</a:t>
            </a:r>
            <a:r>
              <a:rPr lang="cs-CZ" sz="1800" i="1" dirty="0">
                <a:solidFill>
                  <a:schemeClr val="tx1"/>
                </a:solidFill>
              </a:rPr>
              <a:t>Bibliografické citace. Část 2: Elektronické dokumenty nebo jejich části</a:t>
            </a:r>
          </a:p>
          <a:p>
            <a:pPr lvl="2"/>
            <a:r>
              <a:rPr lang="cs-CZ" sz="1800" dirty="0">
                <a:solidFill>
                  <a:schemeClr val="tx1"/>
                </a:solidFill>
              </a:rPr>
              <a:t>stanovuje způsoby citování elektronických monografií, databází a počítačových programů a jejich částí, elektronických (seriálových) publikací (časopisy) a jejich částí (články), elektronických nástěnek, diskusních fór a elektronických zpráv, a to jak pro elektronické publikace na příslušných nosičích   (CD ROM, disk), tak i pro online dokumenty, u nichž je třeba ještě uvést dostupnost v počítačové síti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686352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Obecné citační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476672"/>
            <a:ext cx="5465380" cy="6120679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přehlednost a jednotnost</a:t>
            </a:r>
          </a:p>
          <a:p>
            <a:r>
              <a:rPr lang="cs-CZ" dirty="0">
                <a:solidFill>
                  <a:schemeClr val="tx1"/>
                </a:solidFill>
              </a:rPr>
              <a:t>přesnost a úplnost</a:t>
            </a:r>
          </a:p>
          <a:p>
            <a:r>
              <a:rPr lang="cs-CZ" dirty="0">
                <a:solidFill>
                  <a:schemeClr val="tx1"/>
                </a:solidFill>
              </a:rPr>
              <a:t>citování primárních pramenů</a:t>
            </a:r>
          </a:p>
          <a:p>
            <a:r>
              <a:rPr lang="cs-CZ" dirty="0">
                <a:solidFill>
                  <a:schemeClr val="tx1"/>
                </a:solidFill>
              </a:rPr>
              <a:t>nezkracovat slova obsažená v údajích o citované publikaci</a:t>
            </a:r>
          </a:p>
          <a:p>
            <a:r>
              <a:rPr lang="cs-CZ" dirty="0">
                <a:solidFill>
                  <a:schemeClr val="tx1"/>
                </a:solidFill>
              </a:rPr>
              <a:t>zásada zachování pravopisných norem pro daný jazyk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cizojazyčná literatura</a:t>
            </a:r>
          </a:p>
          <a:p>
            <a:r>
              <a:rPr lang="cs-CZ" dirty="0">
                <a:solidFill>
                  <a:schemeClr val="tx1"/>
                </a:solidFill>
              </a:rPr>
              <a:t>zásada zachování jazyka knihy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nepřekládáme údaje 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o autorovi, názvu, vydání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1st </a:t>
            </a:r>
            <a:r>
              <a:rPr lang="cs-CZ" sz="2000" dirty="0" err="1">
                <a:solidFill>
                  <a:schemeClr val="tx1"/>
                </a:solidFill>
              </a:rPr>
              <a:t>edition</a:t>
            </a:r>
            <a:r>
              <a:rPr lang="cs-CZ" sz="2000" dirty="0">
                <a:solidFill>
                  <a:schemeClr val="tx1"/>
                </a:solidFill>
              </a:rPr>
              <a:t>, 2nd </a:t>
            </a:r>
            <a:r>
              <a:rPr lang="cs-CZ" sz="2000" dirty="0" err="1">
                <a:solidFill>
                  <a:schemeClr val="tx1"/>
                </a:solidFill>
              </a:rPr>
              <a:t>ed</a:t>
            </a:r>
            <a:r>
              <a:rPr lang="cs-CZ" sz="2000" dirty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fyzickém popisu 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320 p. (</a:t>
            </a:r>
            <a:r>
              <a:rPr lang="cs-CZ" sz="2000" dirty="0" err="1">
                <a:solidFill>
                  <a:schemeClr val="tx1"/>
                </a:solidFill>
              </a:rPr>
              <a:t>pages</a:t>
            </a:r>
            <a:r>
              <a:rPr lang="cs-CZ" sz="2000" dirty="0">
                <a:solidFill>
                  <a:schemeClr val="tx1"/>
                </a:solidFill>
              </a:rPr>
              <a:t>), 320 S. (</a:t>
            </a:r>
            <a:r>
              <a:rPr lang="cs-CZ" sz="2000" dirty="0" err="1">
                <a:solidFill>
                  <a:schemeClr val="tx1"/>
                </a:solidFill>
              </a:rPr>
              <a:t>Seiten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jména nakladatelů</a:t>
            </a:r>
          </a:p>
          <a:p>
            <a:r>
              <a:rPr lang="cs-CZ" dirty="0">
                <a:solidFill>
                  <a:schemeClr val="tx1"/>
                </a:solidFill>
              </a:rPr>
              <a:t>chybějící údaj přeskočit, vynechat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Zdroje údajů pro citace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36912"/>
            <a:ext cx="8280920" cy="389935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primární dokument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titulní list + rubová strana titulního listu, tiráž, počet stran</a:t>
            </a:r>
          </a:p>
          <a:p>
            <a:r>
              <a:rPr lang="cs-CZ" b="1" dirty="0">
                <a:solidFill>
                  <a:schemeClr val="tx1"/>
                </a:solidFill>
              </a:rPr>
              <a:t>údaje charakterizující publikaci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struktura bibliografické citace</a:t>
            </a:r>
          </a:p>
          <a:p>
            <a:r>
              <a:rPr lang="cs-CZ" b="1" dirty="0">
                <a:solidFill>
                  <a:schemeClr val="tx1"/>
                </a:solidFill>
              </a:rPr>
              <a:t>povinné a nepovinné údaje</a:t>
            </a:r>
          </a:p>
          <a:p>
            <a:r>
              <a:rPr lang="cs-CZ" b="1" dirty="0">
                <a:solidFill>
                  <a:schemeClr val="tx1"/>
                </a:solidFill>
              </a:rPr>
              <a:t>formální úprava zápisu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dána příslušnou normou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údaj – oddělovací znak – mezera – další údaj ….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za oddělovacím znakem začínáme velkým písmenem</a:t>
            </a:r>
          </a:p>
          <a:p>
            <a:pPr lvl="1"/>
            <a:endParaRPr lang="cs-CZ" sz="1500" dirty="0">
              <a:solidFill>
                <a:schemeClr val="tx1"/>
              </a:solidFill>
            </a:endParaRPr>
          </a:p>
          <a:p>
            <a:endParaRPr lang="cs-CZ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Chyby při citování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29840"/>
            <a:ext cx="8352928" cy="4006428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>
                <a:solidFill>
                  <a:schemeClr val="tx1"/>
                </a:solidFill>
              </a:rPr>
              <a:t>citování díla, které autor nepoužil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vložení citací děl kapacit oboru nesouvisejících s tématem</a:t>
            </a:r>
          </a:p>
          <a:p>
            <a:r>
              <a:rPr lang="cs-CZ" sz="2200" dirty="0">
                <a:solidFill>
                  <a:schemeClr val="tx1"/>
                </a:solidFill>
              </a:rPr>
              <a:t>necitování díla, které autor použil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</a:rPr>
              <a:t>antipatie k autorovi</a:t>
            </a:r>
          </a:p>
          <a:p>
            <a:r>
              <a:rPr lang="cs-CZ" sz="2200" dirty="0" err="1">
                <a:solidFill>
                  <a:schemeClr val="tx1"/>
                </a:solidFill>
              </a:rPr>
              <a:t>autocitace</a:t>
            </a:r>
            <a:r>
              <a:rPr lang="cs-CZ" sz="2200" dirty="0">
                <a:solidFill>
                  <a:schemeClr val="tx1"/>
                </a:solidFill>
              </a:rPr>
              <a:t> bez souvislosti s tématem</a:t>
            </a:r>
          </a:p>
          <a:p>
            <a:r>
              <a:rPr lang="cs-CZ" sz="2200" dirty="0">
                <a:solidFill>
                  <a:schemeClr val="tx1"/>
                </a:solidFill>
              </a:rPr>
              <a:t>nepřesné citovaní znemožňující dohledání díla</a:t>
            </a:r>
          </a:p>
          <a:p>
            <a:r>
              <a:rPr lang="cs-CZ" sz="2200" dirty="0">
                <a:solidFill>
                  <a:schemeClr val="tx1"/>
                </a:solidFill>
              </a:rPr>
              <a:t>poznámky na stránce delší než text</a:t>
            </a:r>
          </a:p>
          <a:p>
            <a:r>
              <a:rPr lang="cs-CZ" sz="2200" dirty="0">
                <a:solidFill>
                  <a:schemeClr val="tx1"/>
                </a:solidFill>
              </a:rPr>
              <a:t>citovat raději více než méně</a:t>
            </a:r>
          </a:p>
          <a:p>
            <a:r>
              <a:rPr lang="cs-CZ" sz="2200" dirty="0">
                <a:solidFill>
                  <a:schemeClr val="tx1"/>
                </a:solidFill>
                <a:hlinkClick r:id="rId2"/>
              </a:rPr>
              <a:t>https://www.youtube.com/watch?v=IPxLEjckIhA</a:t>
            </a:r>
            <a:r>
              <a:rPr lang="cs-CZ" sz="2200" dirty="0">
                <a:solidFill>
                  <a:schemeClr val="tx1"/>
                </a:solidFill>
              </a:rPr>
              <a:t> (Pavel Semerád)</a:t>
            </a:r>
          </a:p>
          <a:p>
            <a:r>
              <a:rPr lang="cs-CZ" sz="2200" dirty="0">
                <a:solidFill>
                  <a:schemeClr val="tx1"/>
                </a:solidFill>
                <a:hlinkClick r:id="rId3"/>
              </a:rPr>
              <a:t>https://www.youtube.com/watch?v=fh0IWy8V8sw&amp;list=PLFU_fTc3yaH0zbL6YdCWnDhCIaCsTl8G9</a:t>
            </a:r>
            <a:r>
              <a:rPr lang="cs-CZ" sz="2200" dirty="0">
                <a:solidFill>
                  <a:schemeClr val="tx1"/>
                </a:solidFill>
              </a:rPr>
              <a:t> (bakalářská práce)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Autorský zákon</a:t>
            </a: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2708920"/>
            <a:ext cx="8208912" cy="3827347"/>
          </a:xfrm>
        </p:spPr>
        <p:txBody>
          <a:bodyPr>
            <a:normAutofit/>
          </a:bodyPr>
          <a:lstStyle/>
          <a:p>
            <a:r>
              <a:rPr lang="cs-CZ" sz="2600" b="1" dirty="0">
                <a:solidFill>
                  <a:schemeClr val="tx1"/>
                </a:solidFill>
              </a:rPr>
              <a:t>Zákon č. 121/2000 Sb., o právu autorském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Novela zákona 156/2013 Sb.</a:t>
            </a:r>
          </a:p>
          <a:p>
            <a:r>
              <a:rPr lang="cs-CZ" sz="2600" b="1" dirty="0">
                <a:solidFill>
                  <a:schemeClr val="tx1"/>
                </a:solidFill>
              </a:rPr>
              <a:t>diplomové a disertační práce </a:t>
            </a:r>
            <a:r>
              <a:rPr lang="cs-CZ" sz="2600" dirty="0">
                <a:solidFill>
                  <a:schemeClr val="tx1"/>
                </a:solidFill>
              </a:rPr>
              <a:t>(pokud se nejedná o kompiláty z internetu !) jsou pod ochranou autorského zákona, a to po dobu 70 let po smrti autora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toto dílo je možné citovat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nesmí se reprodukovat ani jeho části</a:t>
            </a:r>
          </a:p>
          <a:p>
            <a:pPr lvl="2"/>
            <a:r>
              <a:rPr lang="cs-CZ" sz="2600" dirty="0">
                <a:solidFill>
                  <a:schemeClr val="tx1"/>
                </a:solidFill>
              </a:rPr>
              <a:t>pouze se souhlasem autora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355" y="243840"/>
            <a:ext cx="879348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718F31-4584-4E25-9D39-F79AFBB20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609600"/>
            <a:ext cx="7406640" cy="13563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400" dirty="0" err="1"/>
              <a:t>Hypertextové</a:t>
            </a:r>
            <a:r>
              <a:rPr lang="en-US" sz="4400" dirty="0"/>
              <a:t> </a:t>
            </a:r>
            <a:r>
              <a:rPr lang="en-US" sz="4400" dirty="0" err="1"/>
              <a:t>odkazy</a:t>
            </a:r>
            <a:endParaRPr lang="en-US" sz="4400" dirty="0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037BB-1E40-4D63-864C-A28BA297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722351" cy="3899354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indent="-182880" algn="l" defTabSz="914400">
              <a:buFont typeface="Corbe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způsob strukturování textu, který umožňuje se pomocí kliknutí dostat na určitá data / informace jinam v rámci systému</a:t>
            </a:r>
          </a:p>
          <a:p>
            <a:pPr indent="-182880" algn="l" defTabSz="914400">
              <a:buFont typeface="Corbe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snadné publikování, údržba, vyhledávání informací </a:t>
            </a:r>
          </a:p>
          <a:p>
            <a:pPr indent="-182880" algn="l" defTabSz="914400">
              <a:buFont typeface="Corbel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o</a:t>
            </a:r>
            <a:r>
              <a:rPr lang="en-US" sz="2400" dirty="0" err="1">
                <a:solidFill>
                  <a:schemeClr val="tx1"/>
                </a:solidFill>
              </a:rPr>
              <a:t>dkazování</a:t>
            </a:r>
            <a:r>
              <a:rPr lang="en-US" sz="2400" dirty="0">
                <a:solidFill>
                  <a:schemeClr val="tx1"/>
                </a:solidFill>
              </a:rPr>
              <a:t> bez </a:t>
            </a:r>
            <a:r>
              <a:rPr lang="en-US" sz="2400" dirty="0" err="1">
                <a:solidFill>
                  <a:schemeClr val="tx1"/>
                </a:solidFill>
              </a:rPr>
              <a:t>citačních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norem</a:t>
            </a:r>
            <a:endParaRPr lang="cs-CZ" sz="2400" dirty="0">
              <a:solidFill>
                <a:schemeClr val="tx1"/>
              </a:solidFill>
            </a:endParaRPr>
          </a:p>
          <a:p>
            <a:pPr indent="-182880" algn="l" defTabSz="914400">
              <a:buFont typeface="Corbel" pitchFamily="34" charset="0"/>
              <a:buChar char="•"/>
            </a:pPr>
            <a:r>
              <a:rPr lang="cs-CZ" sz="2400" b="1" u="sng" dirty="0">
                <a:solidFill>
                  <a:schemeClr val="tx1"/>
                </a:solidFill>
              </a:rPr>
              <a:t>nehodí se do odborných prací</a:t>
            </a: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Webové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stránky</a:t>
            </a:r>
            <a:endParaRPr lang="en-US" sz="2400" dirty="0">
              <a:solidFill>
                <a:schemeClr val="tx1"/>
              </a:solidFill>
            </a:endParaRP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Sociální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sítě</a:t>
            </a:r>
            <a:endParaRPr lang="en-US" sz="2400" dirty="0">
              <a:solidFill>
                <a:schemeClr val="tx1"/>
              </a:solidFill>
            </a:endParaRP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Blogy</a:t>
            </a:r>
            <a:endParaRPr lang="en-US" sz="2400" dirty="0">
              <a:solidFill>
                <a:schemeClr val="tx1"/>
              </a:solidFill>
            </a:endParaRPr>
          </a:p>
          <a:p>
            <a:pPr indent="-182880" algn="l" defTabSz="914400">
              <a:buFont typeface="Corbe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POZOR!</a:t>
            </a: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neplatný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odkaz</a:t>
            </a:r>
            <a:endParaRPr lang="en-US" sz="2400" dirty="0">
              <a:solidFill>
                <a:schemeClr val="tx1"/>
              </a:solidFill>
            </a:endParaRPr>
          </a:p>
          <a:p>
            <a:pPr lvl="1" indent="-182880" algn="l" defTabSz="914400">
              <a:buFont typeface="Corbel" pitchFamily="34" charset="0"/>
              <a:buChar char="•"/>
            </a:pPr>
            <a:r>
              <a:rPr lang="en-US" sz="2400" dirty="0" err="1">
                <a:solidFill>
                  <a:schemeClr val="tx1"/>
                </a:solidFill>
              </a:rPr>
              <a:t>zánik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stránky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indent="-182880" algn="l" defTabSz="914400">
              <a:buFont typeface="Corbe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978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Literatura k tématu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208912" cy="4032448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tx1"/>
                </a:solidFill>
              </a:rPr>
              <a:t>Kolektiv autorů: </a:t>
            </a:r>
            <a:r>
              <a:rPr lang="cs-CZ" sz="1400" i="1" dirty="0">
                <a:solidFill>
                  <a:schemeClr val="tx1"/>
                </a:solidFill>
              </a:rPr>
              <a:t>Úvod do studia dějepisu 1. díl</a:t>
            </a:r>
            <a:r>
              <a:rPr lang="cs-CZ" sz="1400" dirty="0">
                <a:solidFill>
                  <a:schemeClr val="tx1"/>
                </a:solidFill>
              </a:rPr>
              <a:t>, Brno 2014. (online verze ke stažení </a:t>
            </a:r>
            <a:r>
              <a:rPr lang="cs-CZ" sz="1400" u="sng" dirty="0">
                <a:solidFill>
                  <a:schemeClr val="tx1"/>
                </a:solidFill>
                <a:hlinkClick r:id="rId2"/>
              </a:rPr>
              <a:t>https://digilib.phil.muni.cz/data/handle/11222.digilib/130405/monography.pdf</a:t>
            </a:r>
            <a:r>
              <a:rPr lang="cs-CZ" sz="1400" dirty="0">
                <a:solidFill>
                  <a:schemeClr val="tx1"/>
                </a:solidFill>
              </a:rPr>
              <a:t>, citováno 17. 1. 2016)</a:t>
            </a:r>
          </a:p>
          <a:p>
            <a:r>
              <a:rPr lang="cs-CZ" sz="1400" i="1" dirty="0">
                <a:solidFill>
                  <a:schemeClr val="tx1"/>
                </a:solidFill>
              </a:rPr>
              <a:t>Od abstraktu do závěrečné práce: jak napsat diplomovou práci ve společenskovědních a humanitních oborech: praktická příručka</a:t>
            </a:r>
            <a:r>
              <a:rPr lang="cs-CZ" sz="1400" dirty="0">
                <a:solidFill>
                  <a:schemeClr val="tx1"/>
                </a:solidFill>
              </a:rPr>
              <a:t>. </a:t>
            </a:r>
            <a:r>
              <a:rPr lang="cs-CZ" sz="1400" dirty="0" err="1">
                <a:solidFill>
                  <a:schemeClr val="tx1"/>
                </a:solidFill>
              </a:rPr>
              <a:t>Edited</a:t>
            </a:r>
            <a:r>
              <a:rPr lang="cs-CZ" sz="1400" dirty="0">
                <a:solidFill>
                  <a:schemeClr val="tx1"/>
                </a:solidFill>
              </a:rPr>
              <a:t> by Helena Kubátová - Dušan Šimek. 4., </a:t>
            </a:r>
            <a:r>
              <a:rPr lang="cs-CZ" sz="1400" dirty="0" err="1">
                <a:solidFill>
                  <a:schemeClr val="tx1"/>
                </a:solidFill>
              </a:rPr>
              <a:t>přeprac</a:t>
            </a:r>
            <a:r>
              <a:rPr lang="cs-CZ" sz="1400" dirty="0">
                <a:solidFill>
                  <a:schemeClr val="tx1"/>
                </a:solidFill>
              </a:rPr>
              <a:t>. vyd. Olomouc: Univerzita Palackého v Olomouci, 2007. 90 s. ISBN 978-80-244-1589-5.</a:t>
            </a:r>
          </a:p>
          <a:p>
            <a:r>
              <a:rPr lang="cs-CZ" sz="1400" dirty="0">
                <a:solidFill>
                  <a:schemeClr val="tx1"/>
                </a:solidFill>
              </a:rPr>
              <a:t>KŘOVÁČKOVÁ, Blanka; SKUTIL, Martin. </a:t>
            </a:r>
            <a:r>
              <a:rPr lang="cs-CZ" sz="1400" i="1" dirty="0">
                <a:solidFill>
                  <a:schemeClr val="tx1"/>
                </a:solidFill>
              </a:rPr>
              <a:t>Jak napsat seminární a závěrečné práce ve společenských vědách</a:t>
            </a:r>
            <a:r>
              <a:rPr lang="cs-CZ" sz="1400" dirty="0">
                <a:solidFill>
                  <a:schemeClr val="tx1"/>
                </a:solidFill>
              </a:rPr>
              <a:t>. Vyd. 1. Hradec Králové : Gaudeamus, 2009. s. ISBN 9788070418635.</a:t>
            </a:r>
          </a:p>
          <a:p>
            <a:r>
              <a:rPr lang="cs-CZ" sz="1400" dirty="0">
                <a:solidFill>
                  <a:schemeClr val="tx1"/>
                </a:solidFill>
              </a:rPr>
              <a:t>POKORNÝ, Jiří. </a:t>
            </a:r>
            <a:r>
              <a:rPr lang="cs-CZ" sz="1400" i="1" dirty="0">
                <a:solidFill>
                  <a:schemeClr val="tx1"/>
                </a:solidFill>
              </a:rPr>
              <a:t>Úspěšnost zaručena: jak efektivně zpracovat a obhájit diplomovou práci</a:t>
            </a:r>
            <a:r>
              <a:rPr lang="cs-CZ" sz="1400" dirty="0">
                <a:solidFill>
                  <a:schemeClr val="tx1"/>
                </a:solidFill>
              </a:rPr>
              <a:t>. Vyd. 1. Brno: Akademické nakladatelství CERM, 2004. 207 s. ISBN 80-7204-348-X.</a:t>
            </a:r>
          </a:p>
          <a:p>
            <a:r>
              <a:rPr lang="en-US" sz="1400" dirty="0">
                <a:solidFill>
                  <a:schemeClr val="tx1"/>
                </a:solidFill>
              </a:rPr>
              <a:t>ECO, Umberto a Ivan SEIDL. </a:t>
            </a:r>
            <a:r>
              <a:rPr lang="en-US" sz="1400" i="1" dirty="0" err="1">
                <a:solidFill>
                  <a:schemeClr val="tx1"/>
                </a:solidFill>
              </a:rPr>
              <a:t>Jak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napsat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diplomovou</a:t>
            </a:r>
            <a:r>
              <a:rPr lang="en-US" sz="1400" i="1" dirty="0">
                <a:solidFill>
                  <a:schemeClr val="tx1"/>
                </a:solidFill>
              </a:rPr>
              <a:t> </a:t>
            </a:r>
            <a:r>
              <a:rPr lang="en-US" sz="1400" i="1" dirty="0" err="1">
                <a:solidFill>
                  <a:schemeClr val="tx1"/>
                </a:solidFill>
              </a:rPr>
              <a:t>práci</a:t>
            </a:r>
            <a:r>
              <a:rPr lang="en-US" sz="1400" dirty="0">
                <a:solidFill>
                  <a:schemeClr val="tx1"/>
                </a:solidFill>
              </a:rPr>
              <a:t>. Olomouc: </a:t>
            </a:r>
            <a:r>
              <a:rPr lang="en-US" sz="1400" dirty="0" err="1">
                <a:solidFill>
                  <a:schemeClr val="tx1"/>
                </a:solidFill>
              </a:rPr>
              <a:t>Votobia</a:t>
            </a:r>
            <a:r>
              <a:rPr lang="en-US" sz="1400" dirty="0">
                <a:solidFill>
                  <a:schemeClr val="tx1"/>
                </a:solidFill>
              </a:rPr>
              <a:t>, 1997. 271 s. ISBN 80-7198-173-7.</a:t>
            </a:r>
            <a:endParaRPr lang="cs-CZ" sz="1400" dirty="0">
              <a:solidFill>
                <a:schemeClr val="tx1"/>
              </a:solidFill>
            </a:endParaRPr>
          </a:p>
          <a:p>
            <a:r>
              <a:rPr lang="cs-CZ" sz="1400" dirty="0">
                <a:solidFill>
                  <a:schemeClr val="tx1"/>
                </a:solidFill>
              </a:rPr>
              <a:t>ČMEJRKOVÁ, Světla, Jindra SVĚTLÁ a František DANEŠ. </a:t>
            </a:r>
            <a:r>
              <a:rPr lang="cs-CZ" sz="1400" i="1" dirty="0">
                <a:solidFill>
                  <a:schemeClr val="tx1"/>
                </a:solidFill>
              </a:rPr>
              <a:t>Jak napsat odborný text</a:t>
            </a:r>
            <a:r>
              <a:rPr lang="cs-CZ" sz="1400" dirty="0">
                <a:solidFill>
                  <a:schemeClr val="tx1"/>
                </a:solidFill>
              </a:rPr>
              <a:t>. Vyd. 1. Praha: Leda, 1999, 255 s. ISBN 80-85927-69-1. </a:t>
            </a:r>
          </a:p>
          <a:p>
            <a:r>
              <a:rPr lang="cs-CZ" sz="1400" dirty="0">
                <a:solidFill>
                  <a:schemeClr val="tx1"/>
                </a:solidFill>
              </a:rPr>
              <a:t>ŠANDEROVÁ, Jadwiga a Alena MILTOVÁ. </a:t>
            </a:r>
            <a:r>
              <a:rPr lang="cs-CZ" sz="1400" i="1" dirty="0">
                <a:solidFill>
                  <a:schemeClr val="tx1"/>
                </a:solidFill>
              </a:rPr>
              <a:t>Jak číst a psát odborný text ve společenských vědách: několik zásad pro začátečníky</a:t>
            </a:r>
            <a:r>
              <a:rPr lang="cs-CZ" sz="1400" dirty="0">
                <a:solidFill>
                  <a:schemeClr val="tx1"/>
                </a:solidFill>
              </a:rPr>
              <a:t>. Vyd. 1. Praha: Sociologické nakladatelství, 2005, 209 s. ISBN 80-86429-40-7.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</a:rPr>
              <a:t>Odborný text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uzavřený slohový útvar, jehož účelem je informovat, zaujímat stanoviska, vysvětlovat myšlenky a komunikovat o teoriích různých vědních oborů s odbornou veřejností</a:t>
            </a:r>
          </a:p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jeho funkce je odborně sdělná</a:t>
            </a:r>
          </a:p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slouží ke komunikaci v rámci konkrétního vědního oboru</a:t>
            </a:r>
          </a:p>
          <a:p>
            <a:r>
              <a:rPr lang="cs-CZ" sz="23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300" dirty="0">
                <a:solidFill>
                  <a:srgbClr val="FF0000"/>
                </a:solidFill>
              </a:rPr>
              <a:t>četba odborných textů, kritický přistup k nim a schopnost jejich vlastní produkce je jedním z účelů vzdělání na VŠ</a:t>
            </a:r>
          </a:p>
          <a:p>
            <a:endParaRPr lang="cs-CZ" b="1" dirty="0">
              <a:solidFill>
                <a:schemeClr val="tx1"/>
              </a:solidFill>
              <a:latin typeface="+mj-lt"/>
            </a:endParaRPr>
          </a:p>
          <a:p>
            <a:endParaRPr lang="cs-CZ" b="1" dirty="0">
              <a:solidFill>
                <a:schemeClr val="tx1"/>
              </a:solidFill>
              <a:latin typeface="+mj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2852530"/>
            <a:ext cx="7404653" cy="3243469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chemeClr val="tx1"/>
                </a:solidFill>
                <a:hlinkClick r:id="rId2"/>
              </a:rPr>
              <a:t>https://ezdroje.muni.cz/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3"/>
              </a:rPr>
              <a:t>www.archive.org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biblio.hiu.cas.cz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aleph.nkp.cz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en-US" u="sng" dirty="0">
                <a:solidFill>
                  <a:schemeClr val="tx1"/>
                </a:solidFill>
                <a:hlinkClick r:id="rId4"/>
              </a:rPr>
              <a:t>https://theses.cz/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de-DE" dirty="0">
                <a:solidFill>
                  <a:schemeClr val="tx1"/>
                </a:solidFill>
              </a:rPr>
              <a:t>Kurz </a:t>
            </a:r>
            <a:r>
              <a:rPr lang="de-DE" dirty="0" err="1">
                <a:solidFill>
                  <a:schemeClr val="tx1"/>
                </a:solidFill>
              </a:rPr>
              <a:t>práce</a:t>
            </a:r>
            <a:r>
              <a:rPr lang="de-DE" dirty="0">
                <a:solidFill>
                  <a:schemeClr val="tx1"/>
                </a:solidFill>
              </a:rPr>
              <a:t> s </a:t>
            </a:r>
            <a:r>
              <a:rPr lang="de-DE" dirty="0" err="1">
                <a:solidFill>
                  <a:schemeClr val="tx1"/>
                </a:solidFill>
              </a:rPr>
              <a:t>informacemi</a:t>
            </a:r>
            <a:r>
              <a:rPr lang="de-DE" dirty="0">
                <a:solidFill>
                  <a:schemeClr val="tx1"/>
                </a:solidFill>
              </a:rPr>
              <a:t> – </a:t>
            </a:r>
            <a:r>
              <a:rPr lang="de-DE" dirty="0" err="1">
                <a:solidFill>
                  <a:schemeClr val="tx1"/>
                </a:solidFill>
              </a:rPr>
              <a:t>Masarykova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univerzita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en-US" u="sng" dirty="0">
                <a:solidFill>
                  <a:schemeClr val="tx1"/>
                </a:solidFill>
                <a:hlinkClick r:id="rId5"/>
              </a:rPr>
              <a:t>http://is.muni.cz/do/rect/el/estud/ff/js07/informace/materialy/kurz_prace_s_informacemi.html#01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17728"/>
            <a:ext cx="2585060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Odborný text podle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3888" y="332657"/>
            <a:ext cx="5112568" cy="6408712"/>
          </a:xfrm>
        </p:spPr>
        <p:txBody>
          <a:bodyPr anchor="ctr">
            <a:normAutofit/>
          </a:bodyPr>
          <a:lstStyle/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publikování vědeckých poznatků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monografie, studie, odborná stať, referát, odborný článek, stať ve sborníku, přednáška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odborné kritické zhodnocení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recenze, posudek, polemika, analýza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školní práce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seminární práce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kvalifikační práce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vede k získání akademického titulu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bakalářská práce (Bc.)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magisterská práce (Mgr. nebo Ing.)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rigorózní práce (PhDr., JUDr., RNDr.)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dizertační práce (Ph.D.)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</a:rPr>
              <a:t>habilitační práce (doc.)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vzdělávací funkce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učebnice, učební texty, skripta, e-learning </a:t>
            </a:r>
          </a:p>
          <a:p>
            <a:pPr marL="34290" indent="0">
              <a:buNone/>
            </a:pPr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9431" y="873457"/>
            <a:ext cx="2454782" cy="5222543"/>
          </a:xfrm>
        </p:spPr>
        <p:txBody>
          <a:bodyPr>
            <a:normAutofit/>
          </a:bodyPr>
          <a:lstStyle/>
          <a:p>
            <a:br>
              <a:rPr lang="cs-CZ" sz="2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Vyhledávání podkladů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Rešerše</a:t>
            </a:r>
            <a:br>
              <a:rPr lang="cs-CZ" sz="3400" dirty="0">
                <a:solidFill>
                  <a:srgbClr val="FFFFFF"/>
                </a:solidFill>
              </a:rPr>
            </a:br>
            <a:endParaRPr lang="cs-CZ" sz="3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19872" y="476672"/>
            <a:ext cx="5314697" cy="6120679"/>
          </a:xfrm>
        </p:spPr>
        <p:txBody>
          <a:bodyPr anchor="ctr">
            <a:normAutofit/>
          </a:bodyPr>
          <a:lstStyle/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prohledat literaturu v katalozích a databázích knihoven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  <a:hlinkClick r:id="rId2"/>
              </a:rPr>
              <a:t>www.mzk.cz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; </a:t>
            </a:r>
            <a:r>
              <a:rPr lang="cs-CZ" sz="2000" dirty="0">
                <a:solidFill>
                  <a:schemeClr val="tx1"/>
                </a:solidFill>
                <a:latin typeface="+mj-lt"/>
                <a:hlinkClick r:id="rId3"/>
              </a:rPr>
              <a:t>www.nkp.cz</a:t>
            </a:r>
            <a:r>
              <a:rPr lang="cs-CZ" sz="2000" dirty="0">
                <a:solidFill>
                  <a:schemeClr val="tx1"/>
                </a:solidFill>
                <a:latin typeface="+mj-lt"/>
              </a:rPr>
              <a:t>; zahraniční knihovny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projít on-line vědecké zdroje – databáze MU</a:t>
            </a:r>
          </a:p>
          <a:p>
            <a:pPr lvl="2"/>
            <a:r>
              <a:rPr lang="en-US" sz="2000" u="sng" dirty="0">
                <a:solidFill>
                  <a:schemeClr val="tx1"/>
                </a:solidFill>
                <a:latin typeface="+mj-lt"/>
                <a:hlinkClick r:id="rId4"/>
              </a:rPr>
              <a:t>https://ezdroje.muni.cz/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informovat se o možnostech získání potřebných publikací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j-lt"/>
              </a:rPr>
              <a:t>projít možnou pramennou základnu v ostatních paměťových institucích</a:t>
            </a: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archivech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  <a:hlinkClick r:id="rId5"/>
              </a:rPr>
              <a:t>www.cesarch.cz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muzeích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  <a:hlinkClick r:id="rId6"/>
              </a:rPr>
              <a:t>www.museum.cz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památkových ústavech</a:t>
            </a:r>
          </a:p>
          <a:p>
            <a:pPr lvl="3"/>
            <a:r>
              <a:rPr lang="cs-CZ" sz="2000" dirty="0">
                <a:solidFill>
                  <a:schemeClr val="tx1"/>
                </a:solidFill>
                <a:latin typeface="+mj-lt"/>
                <a:hlinkClick r:id="rId7"/>
              </a:rPr>
              <a:t>www.npu.cz</a:t>
            </a: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2"/>
            <a:r>
              <a:rPr lang="cs-CZ" sz="2000" dirty="0">
                <a:solidFill>
                  <a:schemeClr val="tx1"/>
                </a:solidFill>
                <a:latin typeface="+mj-lt"/>
              </a:rPr>
              <a:t>galeriích, výzkumných ústavech</a:t>
            </a:r>
          </a:p>
          <a:p>
            <a:pPr lvl="2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Obecné rady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7050" y="116632"/>
            <a:ext cx="5366194" cy="6552727"/>
          </a:xfrm>
        </p:spPr>
        <p:txBody>
          <a:bodyPr anchor="ctr">
            <a:normAutofit lnSpcReduction="10000"/>
          </a:bodyPr>
          <a:lstStyle/>
          <a:p>
            <a:pPr marL="205740" lvl="1" indent="0">
              <a:buNone/>
            </a:pPr>
            <a:endParaRPr lang="cs-CZ" sz="2000" dirty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formulace myšlenek musí být srozumitelná </a:t>
            </a:r>
          </a:p>
          <a:p>
            <a:pPr lvl="2"/>
            <a:r>
              <a:rPr lang="cs-CZ" sz="2200" dirty="0">
                <a:solidFill>
                  <a:schemeClr val="tx1"/>
                </a:solidFill>
                <a:latin typeface="+mj-lt"/>
              </a:rPr>
              <a:t>musí jim rozumět autor i čtenář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v textu nepoužívat slova, kterým autor nerozumí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používat citace z knih, které měl autor k dispozici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vyvarovat se nadužívání módních slov, která do jazyka odborného textu nepatří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odborné texty jsou nejčastěji psány v 1. osobě množného čísla, tedy „my“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užívat spisovné češtiny a mít po ruce Pravidla českého pravopisu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při shromažďování podkladů si důkladně psát odkazy na později citované texty či uložení použitých pramenů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důsledně citovat dle požadovaných citačních pravidel</a:t>
            </a:r>
          </a:p>
          <a:p>
            <a:pPr lvl="1"/>
            <a:r>
              <a:rPr lang="cs-CZ" sz="2200" dirty="0">
                <a:solidFill>
                  <a:schemeClr val="tx1"/>
                </a:solidFill>
                <a:latin typeface="+mj-lt"/>
              </a:rPr>
              <a:t>poznámky psát jako celé věty: začínají velkým písmenem a končí tečkou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3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FFFFFF"/>
                </a:solidFill>
              </a:rPr>
              <a:t>Sekundární dokumenty</a:t>
            </a:r>
            <a:br>
              <a:rPr lang="cs-CZ" sz="3600" dirty="0">
                <a:solidFill>
                  <a:srgbClr val="FFFFFF"/>
                </a:solidFill>
              </a:rPr>
            </a:br>
            <a:r>
              <a:rPr lang="cs-CZ" sz="3600" dirty="0">
                <a:solidFill>
                  <a:srgbClr val="FFFFFF"/>
                </a:solidFill>
              </a:rPr>
              <a:t>1. Abstrakt</a:t>
            </a:r>
          </a:p>
        </p:txBody>
      </p:sp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529839"/>
            <a:ext cx="8136904" cy="4139521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Abstrakt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vyskytuje se v úvodní části textu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stručné shrnutí tématu práce, jejího obsahu, cílů, použitých metod a závěrů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formulován nově, může obsahovat texty z původního textu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neobsahuje žádné odkazy ani citace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slouží čtenáři jako pomoc při rychlé orientaci v dané práci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srozumitelné i tehdy nemá-li čtenář celý text k dispozici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 odborných periodikách umístěn před úvodem, oddělen od vlastního textu, často odlišně formátován (jiné zarovnání, velikost písma apod.)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též samostatně ve specializovaných periodikách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abstrakt na konferenci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výtah z plánovaného vystoupení na konferenci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873457"/>
            <a:ext cx="2880320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Sekundární dokumenty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2. anotace</a:t>
            </a:r>
            <a:br>
              <a:rPr lang="cs-CZ" sz="3400" dirty="0">
                <a:solidFill>
                  <a:srgbClr val="FFFFFF"/>
                </a:solidFill>
              </a:rPr>
            </a:br>
            <a:br>
              <a:rPr lang="cs-CZ" sz="3400" dirty="0">
                <a:solidFill>
                  <a:srgbClr val="FFFFFF"/>
                </a:solidFill>
              </a:rPr>
            </a:br>
            <a:r>
              <a:rPr lang="cs-CZ" sz="3400" dirty="0">
                <a:solidFill>
                  <a:srgbClr val="FFFFFF"/>
                </a:solidFill>
              </a:rPr>
              <a:t>3. klíčová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7050" y="692696"/>
            <a:ext cx="5366194" cy="5976663"/>
          </a:xfrm>
        </p:spPr>
        <p:txBody>
          <a:bodyPr anchor="ctr"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anotace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stručná hodnotící informace o obsahu práce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v odborném časopise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může mít podobu stručné recenze</a:t>
            </a:r>
          </a:p>
          <a:p>
            <a:pPr lvl="2"/>
            <a:r>
              <a:rPr lang="cs-CZ" sz="2000" dirty="0">
                <a:solidFill>
                  <a:schemeClr val="tx1"/>
                </a:solidFill>
              </a:rPr>
              <a:t>nakladatelská anotace</a:t>
            </a:r>
          </a:p>
          <a:p>
            <a:pPr lvl="3"/>
            <a:r>
              <a:rPr lang="cs-CZ" sz="2000" dirty="0">
                <a:solidFill>
                  <a:schemeClr val="tx1"/>
                </a:solidFill>
              </a:rPr>
              <a:t>upozorňuje na novou knihu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formulována nově, neobsahuje texty z původního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neobsahuje žádné odkazy ani citace</a:t>
            </a: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pPr lvl="1"/>
            <a:endParaRPr lang="cs-CZ" sz="2000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klíčová slova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vyskytuje se v úvodní části textu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obvykle 3–6 pojmů charakterizujících text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využívána v knihovních rejstřících i na webu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</a:rPr>
              <a:t>vyhledávání knih nebo webových stránek podobného tématu</a:t>
            </a:r>
          </a:p>
          <a:p>
            <a:pPr lvl="1"/>
            <a:endParaRPr lang="cs-CZ" sz="1700" dirty="0">
              <a:solidFill>
                <a:schemeClr val="tx1"/>
              </a:solidFill>
            </a:endParaRPr>
          </a:p>
          <a:p>
            <a:endParaRPr lang="cs-CZ" sz="1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1299" y="321733"/>
            <a:ext cx="8661399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Sekundární dokumenty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4. resumé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9144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852530"/>
            <a:ext cx="7794359" cy="3683737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resumé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vyskytuje se v závěrečné části textu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stručně charakterizuje problematiku dané práce, popisuje použité metody, uvádí přínos výzkumu pro obor, témata a možnosti dalšího zkoumání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uvádí také základní argumenty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délka se odvíjí od rozsahu práce 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přeložen do několika jazyků</a:t>
            </a:r>
          </a:p>
          <a:p>
            <a:pPr marL="34290" indent="0">
              <a:buNone/>
            </a:pP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6196D7E-2F4A-428D-8E0A-CB15B99CB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cs-CZ" sz="3400" dirty="0">
                <a:solidFill>
                  <a:srgbClr val="FFFFFF"/>
                </a:solidFill>
              </a:rPr>
              <a:t>Obecné rady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D0EBCA-3F51-411E-BAEA-C94D7942A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5856" y="188640"/>
            <a:ext cx="5688632" cy="6669360"/>
          </a:xfrm>
        </p:spPr>
        <p:txBody>
          <a:bodyPr anchor="ctr">
            <a:normAutofit/>
          </a:bodyPr>
          <a:lstStyle/>
          <a:p>
            <a:pPr lvl="0"/>
            <a:r>
              <a:rPr lang="cs-CZ" sz="1800">
                <a:solidFill>
                  <a:schemeClr val="tx1"/>
                </a:solidFill>
              </a:rPr>
              <a:t>Čtenář pravděpodobně text nezná, proto je důležité podávat informaci o předloženém textu stručně, výstižně a srozumitelně.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V úvodu je nutné zmínit téma, časové rozmezí, výzkumné otázky, použité metody a cíle práce.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Anotace – v jejím závěru je třeba práci zhodnotit, anotaci se říká také malá recenze. Hodnotíme například zda bylo dosaženo cílů, je-li text přínosný a pro koho apod.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Poprvé užité zkratky rozepisujeme, do závorky dáme zkratku, kterou dále používáme.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Pozor na užívání stejných slov v několika větách po sobě (a už vůbec ne ve stejné větě!)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Pozor na slovosled, věty musí dávat smysl a musí na sebe správně navazovat.  V hlavní větě hledejme podmět, ke kterému se vztahuje věta vedlejší apod. Správně skloňujme!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Netvořme dlouhá souvětí, kterým už v druhé větě sami nerozumíme, a co teprve čtenář…</a:t>
            </a:r>
          </a:p>
          <a:p>
            <a:pPr lvl="0"/>
            <a:r>
              <a:rPr lang="cs-CZ" sz="1800">
                <a:solidFill>
                  <a:schemeClr val="tx1"/>
                </a:solidFill>
              </a:rPr>
              <a:t>PRAVOPIS! Raději vezměte k ruce Pravidla českého pravopisu.</a:t>
            </a:r>
          </a:p>
          <a:p>
            <a:r>
              <a:rPr lang="cs-CZ" sz="1800">
                <a:solidFill>
                  <a:schemeClr val="tx1"/>
                </a:solidFill>
              </a:rPr>
              <a:t>Jakékoliv práce si po sobě vždy přečtěte!</a:t>
            </a:r>
          </a:p>
          <a:p>
            <a:endParaRPr lang="cs-CZ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136617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1690</Words>
  <Application>Microsoft Office PowerPoint</Application>
  <PresentationFormat>Předvádění na obrazovce (4:3)</PresentationFormat>
  <Paragraphs>209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Calibri</vt:lpstr>
      <vt:lpstr>Corbel</vt:lpstr>
      <vt:lpstr>Základ</vt:lpstr>
      <vt:lpstr> Psaní odborných textů </vt:lpstr>
      <vt:lpstr>Odborný text</vt:lpstr>
      <vt:lpstr>Odborný text podle funkce</vt:lpstr>
      <vt:lpstr> Vyhledávání podkladů  Rešerše </vt:lpstr>
      <vt:lpstr>Obecné rady</vt:lpstr>
      <vt:lpstr>Sekundární dokumenty 1. Abstrakt</vt:lpstr>
      <vt:lpstr>Sekundární dokumenty  2. anotace  3. klíčová slova</vt:lpstr>
      <vt:lpstr>Sekundární dokumenty 4. resumé</vt:lpstr>
      <vt:lpstr>Obecné rady</vt:lpstr>
      <vt:lpstr>Bibliografická citace</vt:lpstr>
      <vt:lpstr>Odborný text a citace</vt:lpstr>
      <vt:lpstr>Pravidla při psaní odborného textu</vt:lpstr>
      <vt:lpstr>Mezinárodní citační normy</vt:lpstr>
      <vt:lpstr>Obecné citační zásady</vt:lpstr>
      <vt:lpstr>Zdroje údajů pro citace</vt:lpstr>
      <vt:lpstr>Chyby při citování</vt:lpstr>
      <vt:lpstr>Autorský zákon</vt:lpstr>
      <vt:lpstr>Hypertextové odkazy</vt:lpstr>
      <vt:lpstr>Literatura k tématu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Psaní odborných textů</dc:title>
  <dc:creator>Červená Radana (MMB)</dc:creator>
  <cp:lastModifiedBy>Červená Radana (MMB_AMB)</cp:lastModifiedBy>
  <cp:revision>6</cp:revision>
  <dcterms:created xsi:type="dcterms:W3CDTF">2021-12-07T17:54:18Z</dcterms:created>
  <dcterms:modified xsi:type="dcterms:W3CDTF">2022-12-14T07:47:16Z</dcterms:modified>
</cp:coreProperties>
</file>