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4" r:id="rId9"/>
    <p:sldId id="276" r:id="rId10"/>
    <p:sldId id="278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5E6E3-2AAB-4CF8-82BD-88809B49D958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0A7EF-81FB-4EF7-AA99-1231EC673F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842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186B69-CC13-4403-AC81-07D2779ED8F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883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1D6517-55E3-C3FD-BD0D-59B10BDE6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24A3EF5-1EDC-D7E3-10B1-0DDD54966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FE3308-9759-1B84-93C7-F48D6B4E2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D4E62-DE2A-405F-BEAA-E6519C634758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9C8810-A760-0CFE-AC2F-FBFEAEFB2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94038F-1EB0-3A90-CC7A-9B57D2CB7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4316-3A7C-469B-84D3-DA9CE8245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473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4939F0-3A36-26DB-0300-25F83BB17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D9112A4-92AE-A0CD-37AB-7AB84CD7D8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BDEA89-3241-F071-5F05-B99462AD0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D4E62-DE2A-405F-BEAA-E6519C634758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B86313-5AA7-5818-F8FF-794FC1491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4A2ABD-A4EE-B130-F914-0CD72DB6A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4316-3A7C-469B-84D3-DA9CE8245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274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FE9F122-43FC-0AB8-0555-2D0628CBB4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EE06E3E-BF5C-E2CD-5B7C-4E53A260A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130289-F8D9-8BD1-B21E-396F405E7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D4E62-DE2A-405F-BEAA-E6519C634758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E0E6F3-C79E-8F5A-CE11-99C9BA8F4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67DC64-D6EC-D321-7D83-D4BCF940C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4316-3A7C-469B-84D3-DA9CE8245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606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A1FC72-9A64-6512-5AE1-755501288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6B9C94-652E-52D7-E4BD-D534CA04E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1732FF-D859-4435-3D18-A68914579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D4E62-DE2A-405F-BEAA-E6519C634758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4146A5-8772-943E-2066-765E8E824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5C1B1D-8F1C-AB3B-337A-2FCAEDEA3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4316-3A7C-469B-84D3-DA9CE8245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525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765069-A1BF-E557-14FE-D49E983B2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96729A2-B5B3-5552-8922-8FCAF7CB8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922CAB-F2A0-703F-C8E1-E3CBFA31C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D4E62-DE2A-405F-BEAA-E6519C634758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666FDC-4A64-AABD-89B1-4DE45E987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151E25-E024-6EFF-A9A9-C4A7BD241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4316-3A7C-469B-84D3-DA9CE8245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18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44BC75-8F11-36E3-089E-8CE5F923B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669329-E13E-B62D-0356-56FC4E855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529B08-85B6-A75F-1D0B-8FDF74DA5D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D17E183-80A2-AE34-9A1A-EA29E14D7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D4E62-DE2A-405F-BEAA-E6519C634758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BF5EE50-2447-624D-9CF4-BE2463AF2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E8A778-AAC2-470C-3E31-027795B5E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4316-3A7C-469B-84D3-DA9CE8245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64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175412-2A58-279D-D409-B621E6B1C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AC15FC-7BEE-BDCC-154D-DD78F3DC6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3434541-BF34-9DDA-7ECA-5C1BD7EE9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C3642DD-CE8F-61C2-116C-69117B0B61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0C15A8A-4242-A3E1-B505-F5782462CE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573DC94-019D-C146-F791-21C9FCC3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D4E62-DE2A-405F-BEAA-E6519C634758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F364D81-4C79-9355-C700-4FFD8ACFE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FE79DD5-BEE5-A5F8-D339-92F0BECB3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4316-3A7C-469B-84D3-DA9CE8245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656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011E4F-6F98-F79D-51BF-D717C4D48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18E8DD4-9AFF-686B-C340-822BB5BE1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D4E62-DE2A-405F-BEAA-E6519C634758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9E8B5CE-DAF8-CD9E-CEC7-BA1C03268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63B2326-C90C-5D45-4ACA-17C740F51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4316-3A7C-469B-84D3-DA9CE8245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550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B58BC5B-5F84-4C41-5B5C-EADA33532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D4E62-DE2A-405F-BEAA-E6519C634758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3B5816F-F248-69E5-3CB3-6E4CED3B2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09B065-ABC4-A7DC-65F2-46C2C164F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4316-3A7C-469B-84D3-DA9CE8245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635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DDC5EC-14EF-3526-C451-D1B874938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7CA7A5-EF33-0BEC-62AB-720B40A80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4CDE23A-A83D-2506-C4E8-DC6B40513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A96EF0-9179-FB0D-42A1-9205C11FD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D4E62-DE2A-405F-BEAA-E6519C634758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FD2435-7A6E-0503-6DA4-7F75E07A8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53E4C77-3005-A64E-BC30-FBC4EA480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4316-3A7C-469B-84D3-DA9CE8245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148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C4AA1-32DF-C26E-457F-55161948D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E4518EC-C52D-CF98-8C4F-4A10A8A9A9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DF4D302-3211-66C3-7864-328B5F172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C0455B-4B19-0D43-343F-FEE90394B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D4E62-DE2A-405F-BEAA-E6519C634758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83420F-C1AA-12E4-3DF9-8C9CF265A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A8B735-9816-FD5B-723C-3D5788EC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4316-3A7C-469B-84D3-DA9CE8245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114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8AF986E-214F-C106-B6C7-A8C984E68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C25865-C433-015E-6AE7-6FBD713D1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14C7F3-6752-6FCD-3A47-416C95C428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D4E62-DE2A-405F-BEAA-E6519C634758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0A1068-F014-410B-35ED-C3122B6F6C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F39E0A-2784-60E0-9267-34CB3F3890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74316-3A7C-469B-84D3-DA9CE8245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87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073" y="-5938"/>
            <a:ext cx="6863938" cy="686393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cap="small" dirty="0">
                <a:latin typeface="Century" panose="02040604050505020304" pitchFamily="18" charset="0"/>
              </a:rPr>
              <a:t>Lyrická poezie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r>
              <a:rPr lang="cs-CZ" dirty="0"/>
              <a:t>„ženská“, „něco míň“ než epika</a:t>
            </a:r>
          </a:p>
          <a:p>
            <a:r>
              <a:rPr lang="cs-CZ" dirty="0"/>
              <a:t>rituály, pastvy, na cestách, při společné práci, na hostinách, pohřbech, o samotě…</a:t>
            </a:r>
          </a:p>
          <a:p>
            <a:r>
              <a:rPr lang="cs-CZ" i="1" dirty="0"/>
              <a:t>loitsut</a:t>
            </a:r>
            <a:r>
              <a:rPr lang="cs-CZ" dirty="0"/>
              <a:t>: zaříkadla, zaklínadla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Puun löyly, kivosen lämmin,</a:t>
            </a:r>
          </a:p>
          <a:p>
            <a:pPr marL="0" indent="0">
              <a:buNone/>
            </a:pPr>
            <a:r>
              <a:rPr lang="cs-CZ" i="1" dirty="0"/>
              <a:t>hiki vanhan Väinämöisen,</a:t>
            </a:r>
          </a:p>
          <a:p>
            <a:pPr marL="0" indent="0">
              <a:buNone/>
            </a:pPr>
            <a:r>
              <a:rPr lang="cs-CZ" i="1" dirty="0"/>
              <a:t>Maarian makea leipä,</a:t>
            </a:r>
          </a:p>
          <a:p>
            <a:pPr marL="0" indent="0">
              <a:buNone/>
            </a:pPr>
            <a:r>
              <a:rPr lang="cs-CZ" i="1" dirty="0"/>
              <a:t>mesileipä Lemminkäisen,</a:t>
            </a:r>
          </a:p>
          <a:p>
            <a:pPr marL="0" indent="0">
              <a:buNone/>
            </a:pPr>
            <a:r>
              <a:rPr lang="cs-CZ" i="1" dirty="0"/>
              <a:t>monesta hyvästä tehty,</a:t>
            </a:r>
          </a:p>
          <a:p>
            <a:pPr marL="0" indent="0">
              <a:buNone/>
            </a:pPr>
            <a:r>
              <a:rPr lang="cs-CZ" i="1" dirty="0"/>
              <a:t>useasta siunaeltu!</a:t>
            </a:r>
          </a:p>
          <a:p>
            <a:pPr marL="0" indent="0">
              <a:buNone/>
            </a:pPr>
            <a:r>
              <a:rPr lang="cs-CZ" i="1" dirty="0"/>
              <a:t>Maa on isäs, maa on emos,</a:t>
            </a:r>
          </a:p>
          <a:p>
            <a:pPr marL="0" indent="0">
              <a:buNone/>
            </a:pPr>
            <a:r>
              <a:rPr lang="cs-CZ" i="1" dirty="0"/>
              <a:t>multa sinä, multa minä,</a:t>
            </a:r>
          </a:p>
          <a:p>
            <a:pPr marL="0" indent="0">
              <a:buNone/>
            </a:pPr>
            <a:r>
              <a:rPr lang="cs-CZ" i="1" dirty="0"/>
              <a:t>maata yhteistä elämme.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63" y="3794798"/>
            <a:ext cx="3063019" cy="272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77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38200" y="1690688"/>
            <a:ext cx="10515600" cy="4749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programově od 80. let 19. století</a:t>
            </a:r>
          </a:p>
          <a:p>
            <a:pPr lvl="1" algn="just"/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mladofinové kolem 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Päivälehti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 (dnes 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Helsingin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 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Sanomat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)</a:t>
            </a:r>
          </a:p>
          <a:p>
            <a:pPr lvl="1" algn="just"/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X</a:t>
            </a:r>
          </a:p>
          <a:p>
            <a:pPr lvl="1" algn="just"/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starofinové/ kolem 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Uusi Suometar/Uusi Suomi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kansankuvaus x vlivy ze zahraničí (Ibsen, Bjørnson, Lev Tolstoj)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literární salóny – dva v Kuopiu:</a:t>
            </a:r>
          </a:p>
          <a:p>
            <a:pPr lvl="1" algn="just"/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„Škola Järnefeltových“</a:t>
            </a:r>
          </a:p>
          <a:p>
            <a:pPr lvl="1" algn="just"/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Salón Minny Canth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Minna Canth (1844-1897)</a:t>
            </a:r>
          </a:p>
          <a:p>
            <a:pPr lvl="1" algn="just"/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Dělníkova žena (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Työmiehen vaimo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, 1885), Děti smůly (</a:t>
            </a:r>
            <a:r>
              <a:rPr lang="cs-CZ" sz="24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Kovan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 </a:t>
            </a:r>
            <a:r>
              <a:rPr lang="cs-CZ" sz="24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onnen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 lapsia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, 1888), Pastorova rodina (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Papin perhe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, 1891)</a:t>
            </a: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838200" y="391886"/>
            <a:ext cx="10515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6000" cap="small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Realismus ve Finsku</a:t>
            </a:r>
            <a:endParaRPr lang="cs-CZ" sz="6000" cap="small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441" y="0"/>
            <a:ext cx="54443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67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-2404"/>
            <a:ext cx="5538849" cy="682619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6000" cap="small" dirty="0">
                <a:latin typeface="Century" panose="02040604050505020304" pitchFamily="18" charset="0"/>
              </a:rPr>
              <a:t>Období autonomie (1809-1905)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latin typeface="Century" panose="02040604050505020304" pitchFamily="18" charset="0"/>
              </a:rPr>
              <a:t>1812: hlavním městem Helsinky</a:t>
            </a:r>
          </a:p>
          <a:p>
            <a:r>
              <a:rPr lang="cs-CZ" dirty="0">
                <a:latin typeface="Century" panose="02040604050505020304" pitchFamily="18" charset="0"/>
              </a:rPr>
              <a:t>literární rozdělení:</a:t>
            </a:r>
          </a:p>
          <a:p>
            <a:r>
              <a:rPr lang="cs-CZ" dirty="0">
                <a:latin typeface="Century" panose="02040604050505020304" pitchFamily="18" charset="0"/>
              </a:rPr>
              <a:t>A) turkuská romantika (</a:t>
            </a:r>
            <a:r>
              <a:rPr lang="cs-CZ" i="1" dirty="0">
                <a:latin typeface="Century" panose="02040604050505020304" pitchFamily="18" charset="0"/>
              </a:rPr>
              <a:t>Turun romantiikka</a:t>
            </a:r>
            <a:r>
              <a:rPr lang="cs-CZ" dirty="0">
                <a:latin typeface="Century" panose="02040604050505020304" pitchFamily="18" charset="0"/>
              </a:rPr>
              <a:t>) – konec 1827</a:t>
            </a:r>
          </a:p>
          <a:p>
            <a:pPr lvl="1"/>
            <a:r>
              <a:rPr lang="cs-CZ" dirty="0">
                <a:latin typeface="Century" panose="02040604050505020304" pitchFamily="18" charset="0"/>
              </a:rPr>
              <a:t>Adolf Ivar Arwidsson (1791-1858)</a:t>
            </a:r>
          </a:p>
          <a:p>
            <a:pPr marL="457200" lvl="1" indent="0">
              <a:buNone/>
            </a:pPr>
            <a:r>
              <a:rPr lang="cs-CZ" dirty="0">
                <a:latin typeface="Century" panose="02040604050505020304" pitchFamily="18" charset="0"/>
              </a:rPr>
              <a:t>	</a:t>
            </a:r>
          </a:p>
          <a:p>
            <a:pPr marL="457200" lvl="1" indent="0" algn="ctr">
              <a:buNone/>
            </a:pPr>
            <a:r>
              <a:rPr lang="cs-CZ" i="1" dirty="0">
                <a:latin typeface="Century" panose="02040604050505020304" pitchFamily="18" charset="0"/>
              </a:rPr>
              <a:t>Svenskar äro vi inte längre, ryssar vilja vi inte bli, låt oss alltså bli finnar!</a:t>
            </a:r>
          </a:p>
          <a:p>
            <a:pPr marL="457200" lvl="1" indent="0" algn="ctr">
              <a:buNone/>
            </a:pPr>
            <a:endParaRPr lang="cs-CZ" i="1" dirty="0">
              <a:latin typeface="Century" panose="02040604050505020304" pitchFamily="18" charset="0"/>
            </a:endParaRPr>
          </a:p>
          <a:p>
            <a:r>
              <a:rPr lang="cs-CZ" dirty="0">
                <a:latin typeface="Century" panose="02040604050505020304" pitchFamily="18" charset="0"/>
              </a:rPr>
              <a:t>B) helsinská romantika (</a:t>
            </a:r>
            <a:r>
              <a:rPr lang="cs-CZ" i="1" dirty="0">
                <a:latin typeface="Century" panose="02040604050505020304" pitchFamily="18" charset="0"/>
              </a:rPr>
              <a:t>Helsingin romantiikka</a:t>
            </a:r>
            <a:r>
              <a:rPr lang="cs-CZ" dirty="0">
                <a:latin typeface="Century" panose="02040604050505020304" pitchFamily="18" charset="0"/>
              </a:rPr>
              <a:t>) – 30. a 40. léta</a:t>
            </a:r>
          </a:p>
          <a:p>
            <a:pPr lvl="1"/>
            <a:r>
              <a:rPr lang="cs-CZ" dirty="0">
                <a:latin typeface="Century" panose="02040604050505020304" pitchFamily="18" charset="0"/>
              </a:rPr>
              <a:t>Lauantaiseura: J. V. Snellman, Z. Topelius ml., U. Cygnaeus, J. L. Runeberg…</a:t>
            </a:r>
          </a:p>
          <a:p>
            <a:pPr marL="457200" lvl="1" indent="0">
              <a:buNone/>
            </a:pPr>
            <a:endParaRPr lang="cs-CZ" i="1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25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-2404"/>
            <a:ext cx="5538849" cy="682619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cap="small" dirty="0">
                <a:latin typeface="Century" panose="02040604050505020304" pitchFamily="18" charset="0"/>
              </a:rPr>
              <a:t>Elias Lönnrot (1802-1884)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1822: studuje v Turku, pak v Helsinkách</a:t>
            </a:r>
          </a:p>
          <a:p>
            <a:r>
              <a:rPr lang="cs-CZ" dirty="0"/>
              <a:t>1833: lékařem v Kajaani</a:t>
            </a:r>
          </a:p>
          <a:p>
            <a:r>
              <a:rPr lang="cs-CZ" dirty="0"/>
              <a:t>1828-1844: celkem jedenáct cest za sběrem lidové poezie</a:t>
            </a:r>
          </a:p>
          <a:p>
            <a:r>
              <a:rPr lang="cs-CZ" dirty="0"/>
              <a:t>1840: vydává </a:t>
            </a:r>
            <a:r>
              <a:rPr lang="cs-CZ" i="1" dirty="0"/>
              <a:t>Kanteletar</a:t>
            </a:r>
            <a:r>
              <a:rPr lang="cs-CZ" dirty="0"/>
              <a:t> (lidová lyrika)</a:t>
            </a:r>
          </a:p>
          <a:p>
            <a:r>
              <a:rPr lang="cs-CZ" dirty="0"/>
              <a:t>1853: profesorem finského jazyka a literatury v Helsinkách (do 1862)</a:t>
            </a:r>
          </a:p>
          <a:p>
            <a:r>
              <a:rPr lang="cs-CZ" dirty="0"/>
              <a:t>vydal také sbírku přísloví, hádanek a zaříkadel; velký finsko-švédský slovník; knihy o finské historii a botanice; časopis </a:t>
            </a:r>
            <a:r>
              <a:rPr lang="cs-CZ" i="1" dirty="0"/>
              <a:t>Mehiläinen</a:t>
            </a:r>
          </a:p>
          <a:p>
            <a:r>
              <a:rPr lang="cs-CZ" dirty="0"/>
              <a:t>ovlivnili jej: H. G. Porthan, Reinhold von Becker, Friedrich August Wolf, Friedrich Robert </a:t>
            </a:r>
            <a:r>
              <a:rPr lang="cs-CZ" dirty="0" err="1"/>
              <a:t>Faehlman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-2404"/>
            <a:ext cx="5538849" cy="682619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cap="small" dirty="0">
                <a:latin typeface="Century" panose="02040604050505020304" pitchFamily="18" charset="0"/>
              </a:rPr>
              <a:t>Kalevaly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pět Kaleval:</a:t>
            </a:r>
          </a:p>
          <a:p>
            <a:pPr marL="0" indent="0">
              <a:buNone/>
            </a:pPr>
            <a:r>
              <a:rPr lang="cs-CZ" dirty="0"/>
              <a:t>a) </a:t>
            </a:r>
            <a:r>
              <a:rPr lang="cs-CZ" i="1" dirty="0"/>
              <a:t>Sikermä-Kalevala</a:t>
            </a:r>
            <a:r>
              <a:rPr lang="cs-CZ" dirty="0"/>
              <a:t> (1833, Kalevala v cyklech)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i="1" dirty="0"/>
              <a:t>Alku-Kalevala</a:t>
            </a:r>
            <a:r>
              <a:rPr lang="cs-CZ" dirty="0"/>
              <a:t> (1833, Proto-Kalevala) – 5 052 veršů</a:t>
            </a:r>
          </a:p>
          <a:p>
            <a:pPr marL="0" indent="0">
              <a:buNone/>
            </a:pPr>
            <a:r>
              <a:rPr lang="cs-CZ" dirty="0"/>
              <a:t>c) </a:t>
            </a:r>
            <a:r>
              <a:rPr lang="cs-CZ" i="1" dirty="0"/>
              <a:t>Kalevala taikka vanhoja Karjalan runoja Suomen kansan muinaisista ajoista</a:t>
            </a:r>
            <a:r>
              <a:rPr lang="cs-CZ" dirty="0"/>
              <a:t>, „Vanha Kalevala“ (1835-1836, Kalevala aneb Staré karelské básně z dávných dob finského národa, „Stará Kalevala“) – 12 078 veršů</a:t>
            </a:r>
          </a:p>
          <a:p>
            <a:pPr marL="0" indent="0">
              <a:buNone/>
            </a:pPr>
            <a:r>
              <a:rPr lang="cs-CZ" dirty="0"/>
              <a:t>d) </a:t>
            </a:r>
            <a:r>
              <a:rPr lang="cs-CZ" i="1" dirty="0"/>
              <a:t>Uusi Kalevala </a:t>
            </a:r>
            <a:r>
              <a:rPr lang="cs-CZ" dirty="0"/>
              <a:t>(1849, Nová Kalevala) – 22 795 veršů</a:t>
            </a:r>
          </a:p>
          <a:p>
            <a:pPr marL="0" indent="0">
              <a:buNone/>
            </a:pPr>
            <a:r>
              <a:rPr lang="cs-CZ" dirty="0"/>
              <a:t>e) </a:t>
            </a:r>
            <a:r>
              <a:rPr lang="cs-CZ" i="1" dirty="0"/>
              <a:t>Koulu-Kalevala</a:t>
            </a:r>
            <a:r>
              <a:rPr lang="cs-CZ" dirty="0"/>
              <a:t> (1862, Školní Kalevala) – 9 732 veršů</a:t>
            </a:r>
          </a:p>
        </p:txBody>
      </p:sp>
    </p:spTree>
    <p:extLst>
      <p:ext uri="{BB962C8B-B14F-4D97-AF65-F5344CB8AC3E}">
        <p14:creationId xmlns:p14="http://schemas.microsoft.com/office/powerpoint/2010/main" val="395974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5A31958-0F57-49DF-9897-37167D62DD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-2404"/>
            <a:ext cx="5538849" cy="6826192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867B88C-756C-466B-9583-11F223C66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latin typeface="Century" panose="02040604050505020304" pitchFamily="18" charset="0"/>
              </a:rPr>
              <a:t>Johan Ludvig </a:t>
            </a:r>
            <a:r>
              <a:rPr lang="cs-CZ" sz="4800" b="1" dirty="0" err="1">
                <a:latin typeface="Century" panose="02040604050505020304" pitchFamily="18" charset="0"/>
              </a:rPr>
              <a:t>Runeberg</a:t>
            </a:r>
            <a:r>
              <a:rPr lang="cs-CZ" sz="4800" b="1" dirty="0">
                <a:latin typeface="Century" panose="02040604050505020304" pitchFamily="18" charset="0"/>
              </a:rPr>
              <a:t> (1804-1977)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2391C6-1A53-4D29-B8D7-CDE616C98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</a:t>
            </a:r>
            <a:r>
              <a:rPr lang="cs-CZ" dirty="0" err="1"/>
              <a:t>Pietarsaari</a:t>
            </a:r>
            <a:r>
              <a:rPr lang="cs-CZ" dirty="0"/>
              <a:t> (</a:t>
            </a:r>
            <a:r>
              <a:rPr lang="cs-CZ" dirty="0" err="1"/>
              <a:t>Jakobstadu</a:t>
            </a:r>
            <a:r>
              <a:rPr lang="cs-CZ" dirty="0"/>
              <a:t>)</a:t>
            </a:r>
          </a:p>
          <a:p>
            <a:r>
              <a:rPr lang="cs-CZ" i="1" dirty="0"/>
              <a:t>Král </a:t>
            </a:r>
            <a:r>
              <a:rPr lang="cs-CZ" i="1" dirty="0" err="1"/>
              <a:t>Fjalar</a:t>
            </a:r>
            <a:r>
              <a:rPr lang="cs-CZ" dirty="0"/>
              <a:t>, </a:t>
            </a:r>
            <a:r>
              <a:rPr lang="cs-CZ" i="1" dirty="0"/>
              <a:t>Lovci losů </a:t>
            </a:r>
            <a:r>
              <a:rPr lang="cs-CZ" dirty="0"/>
              <a:t>(1832), </a:t>
            </a:r>
            <a:r>
              <a:rPr lang="cs-CZ" i="1" dirty="0"/>
              <a:t>Příběhy praporčíka </a:t>
            </a:r>
            <a:r>
              <a:rPr lang="cs-CZ" i="1" dirty="0" err="1"/>
              <a:t>Ståla</a:t>
            </a:r>
            <a:r>
              <a:rPr lang="cs-CZ" i="1" dirty="0"/>
              <a:t> </a:t>
            </a:r>
            <a:r>
              <a:rPr lang="cs-CZ" dirty="0"/>
              <a:t>(1848, 1860, odtud budoucí hymna </a:t>
            </a:r>
            <a:r>
              <a:rPr lang="cs-CZ" i="1" dirty="0" err="1"/>
              <a:t>Vårt</a:t>
            </a:r>
            <a:r>
              <a:rPr lang="cs-CZ" i="1" dirty="0"/>
              <a:t> </a:t>
            </a:r>
            <a:r>
              <a:rPr lang="cs-CZ" i="1" dirty="0" err="1"/>
              <a:t>land</a:t>
            </a:r>
            <a:r>
              <a:rPr lang="cs-CZ" i="1" dirty="0"/>
              <a:t> + Lotta </a:t>
            </a:r>
            <a:r>
              <a:rPr lang="cs-CZ" i="1" dirty="0" err="1"/>
              <a:t>Svärd</a:t>
            </a:r>
            <a:r>
              <a:rPr lang="cs-CZ" dirty="0"/>
              <a:t>)</a:t>
            </a:r>
          </a:p>
          <a:p>
            <a:r>
              <a:rPr lang="cs-CZ" dirty="0"/>
              <a:t>pochází od něj současný význam slova „</a:t>
            </a:r>
            <a:r>
              <a:rPr lang="cs-CZ" dirty="0" err="1"/>
              <a:t>sisu</a:t>
            </a:r>
            <a:r>
              <a:rPr lang="cs-CZ" dirty="0"/>
              <a:t>“</a:t>
            </a:r>
          </a:p>
          <a:p>
            <a:r>
              <a:rPr lang="cs-CZ" dirty="0"/>
              <a:t>5. 2. = „</a:t>
            </a:r>
            <a:r>
              <a:rPr lang="cs-CZ" dirty="0" err="1"/>
              <a:t>vlajkovací</a:t>
            </a:r>
            <a:r>
              <a:rPr lang="cs-CZ" dirty="0"/>
              <a:t> den“ (</a:t>
            </a:r>
            <a:r>
              <a:rPr lang="cs-CZ" dirty="0" err="1"/>
              <a:t>liputuspäivä</a:t>
            </a:r>
            <a:r>
              <a:rPr lang="cs-CZ" dirty="0"/>
              <a:t>), </a:t>
            </a:r>
            <a:r>
              <a:rPr lang="cs-CZ" dirty="0" err="1"/>
              <a:t>Runebergova</a:t>
            </a:r>
            <a:r>
              <a:rPr lang="cs-CZ" dirty="0"/>
              <a:t> cena za literaturu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02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D2B1DE97-F90A-4317-9BBD-9CF55C04DA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-2404"/>
            <a:ext cx="5538849" cy="6826192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902042-C5C6-4DEB-A184-180D72FFF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Century" panose="02040604050505020304" pitchFamily="18" charset="0"/>
              </a:rPr>
              <a:t>Johan Vilhelm </a:t>
            </a:r>
            <a:r>
              <a:rPr lang="cs-CZ" b="1" dirty="0" err="1">
                <a:latin typeface="Century" panose="02040604050505020304" pitchFamily="18" charset="0"/>
              </a:rPr>
              <a:t>Snellman</a:t>
            </a:r>
            <a:r>
              <a:rPr lang="cs-CZ" b="1" dirty="0">
                <a:latin typeface="Century" panose="02040604050505020304" pitchFamily="18" charset="0"/>
              </a:rPr>
              <a:t> (1806-1881)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5F2F52-0406-4F3E-A836-2AF06F5FC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filosof, státník, národohospodář, </a:t>
            </a:r>
            <a:r>
              <a:rPr lang="cs-CZ" dirty="0" err="1"/>
              <a:t>fenoman</a:t>
            </a:r>
            <a:r>
              <a:rPr lang="cs-CZ" dirty="0"/>
              <a:t> („</a:t>
            </a:r>
            <a:r>
              <a:rPr lang="cs-CZ" dirty="0" err="1"/>
              <a:t>yksi</a:t>
            </a:r>
            <a:r>
              <a:rPr lang="cs-CZ" dirty="0"/>
              <a:t> </a:t>
            </a:r>
            <a:r>
              <a:rPr lang="cs-CZ" dirty="0" err="1"/>
              <a:t>kieli</a:t>
            </a:r>
            <a:r>
              <a:rPr lang="cs-CZ" dirty="0"/>
              <a:t>, </a:t>
            </a:r>
            <a:r>
              <a:rPr lang="cs-CZ" dirty="0" err="1"/>
              <a:t>yksi</a:t>
            </a:r>
            <a:r>
              <a:rPr lang="cs-CZ" dirty="0"/>
              <a:t> </a:t>
            </a:r>
            <a:r>
              <a:rPr lang="cs-CZ" dirty="0" err="1"/>
              <a:t>mieli</a:t>
            </a:r>
            <a:r>
              <a:rPr lang="cs-CZ" dirty="0"/>
              <a:t>“)</a:t>
            </a:r>
          </a:p>
          <a:p>
            <a:r>
              <a:rPr lang="cs-CZ" dirty="0"/>
              <a:t>národní literatura:</a:t>
            </a:r>
          </a:p>
          <a:p>
            <a:pPr lvl="1"/>
            <a:r>
              <a:rPr lang="cs-CZ" dirty="0"/>
              <a:t>psána jazykem národního společenství</a:t>
            </a:r>
          </a:p>
          <a:p>
            <a:pPr lvl="1"/>
            <a:r>
              <a:rPr lang="cs-CZ" dirty="0"/>
              <a:t>vyjadřuje duchovní rozvoj národního společenství</a:t>
            </a:r>
          </a:p>
          <a:p>
            <a:pPr lvl="1"/>
            <a:r>
              <a:rPr lang="cs-CZ" dirty="0"/>
              <a:t>je národně uvědomělá</a:t>
            </a:r>
          </a:p>
          <a:p>
            <a:pPr lvl="1"/>
            <a:r>
              <a:rPr lang="cs-CZ" dirty="0"/>
              <a:t>dává národnímu společenství příklad</a:t>
            </a:r>
          </a:p>
          <a:p>
            <a:pPr lvl="1"/>
            <a:r>
              <a:rPr lang="cs-CZ" dirty="0"/>
              <a:t>udržuje národní duch a podporuje vzdělání</a:t>
            </a:r>
          </a:p>
          <a:p>
            <a:r>
              <a:rPr lang="cs-CZ" dirty="0"/>
              <a:t>Matti </a:t>
            </a:r>
            <a:r>
              <a:rPr lang="cs-CZ" dirty="0" err="1"/>
              <a:t>Klinge</a:t>
            </a:r>
            <a:r>
              <a:rPr lang="cs-CZ" dirty="0"/>
              <a:t>: protestantská etika, blízkost přírodě, identifikace s „prostým“ finsky mluvícím lidem</a:t>
            </a:r>
          </a:p>
          <a:p>
            <a:r>
              <a:rPr lang="cs-CZ" dirty="0"/>
              <a:t>ředitel školy v </a:t>
            </a:r>
            <a:r>
              <a:rPr lang="cs-CZ" dirty="0" err="1"/>
              <a:t>Kuopiu</a:t>
            </a:r>
            <a:r>
              <a:rPr lang="cs-CZ" dirty="0"/>
              <a:t> (noviny </a:t>
            </a:r>
            <a:r>
              <a:rPr lang="cs-CZ" dirty="0" err="1"/>
              <a:t>Saima</a:t>
            </a:r>
            <a:r>
              <a:rPr lang="cs-CZ" dirty="0"/>
              <a:t>), od 1856 profesor filozofie, 1863 senátorem → </a:t>
            </a:r>
            <a:r>
              <a:rPr lang="cs-CZ" i="1" dirty="0" err="1"/>
              <a:t>kielireskripti</a:t>
            </a:r>
            <a:r>
              <a:rPr lang="cs-CZ" dirty="0"/>
              <a:t> + 1865 marka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591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B01DAF8C-F696-4AEE-A413-F8CA57407A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-2404"/>
            <a:ext cx="5538849" cy="6826192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63B0402-E60D-4535-AF76-CE6887F58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 err="1">
                <a:latin typeface="Century" panose="02040604050505020304" pitchFamily="18" charset="0"/>
              </a:rPr>
              <a:t>Zacharias</a:t>
            </a:r>
            <a:r>
              <a:rPr lang="cs-CZ" sz="4800" dirty="0">
                <a:latin typeface="Century" panose="02040604050505020304" pitchFamily="18" charset="0"/>
              </a:rPr>
              <a:t> </a:t>
            </a:r>
            <a:r>
              <a:rPr lang="cs-CZ" sz="4800" dirty="0" err="1">
                <a:latin typeface="Century" panose="02040604050505020304" pitchFamily="18" charset="0"/>
              </a:rPr>
              <a:t>Topelius</a:t>
            </a:r>
            <a:r>
              <a:rPr lang="cs-CZ" sz="4800" dirty="0">
                <a:latin typeface="Century" panose="02040604050505020304" pitchFamily="18" charset="0"/>
              </a:rPr>
              <a:t> ml. (1818-1898)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E018E1-7965-4C06-BF00-816E37741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</a:t>
            </a:r>
            <a:r>
              <a:rPr lang="cs-CZ" dirty="0" err="1"/>
              <a:t>Nykarlebyy</a:t>
            </a:r>
            <a:r>
              <a:rPr lang="cs-CZ" dirty="0"/>
              <a:t> (</a:t>
            </a:r>
            <a:r>
              <a:rPr lang="cs-CZ" dirty="0" err="1"/>
              <a:t>Uusikaarlepyy</a:t>
            </a:r>
            <a:r>
              <a:rPr lang="cs-CZ" dirty="0"/>
              <a:t>)</a:t>
            </a:r>
          </a:p>
          <a:p>
            <a:r>
              <a:rPr lang="cs-CZ" i="1" dirty="0" err="1"/>
              <a:t>Felčarovy</a:t>
            </a:r>
            <a:r>
              <a:rPr lang="cs-CZ" i="1" dirty="0"/>
              <a:t> povídky </a:t>
            </a:r>
            <a:r>
              <a:rPr lang="cs-CZ" dirty="0"/>
              <a:t>(</a:t>
            </a:r>
            <a:r>
              <a:rPr lang="cs-CZ" i="1" dirty="0" err="1"/>
              <a:t>Fältskärns</a:t>
            </a:r>
            <a:r>
              <a:rPr lang="cs-CZ" i="1" dirty="0"/>
              <a:t> </a:t>
            </a:r>
            <a:r>
              <a:rPr lang="cs-CZ" i="1" dirty="0" err="1"/>
              <a:t>berättelser</a:t>
            </a:r>
            <a:r>
              <a:rPr lang="cs-CZ" dirty="0"/>
              <a:t>, 1851-1866)</a:t>
            </a:r>
          </a:p>
          <a:p>
            <a:r>
              <a:rPr lang="cs-CZ" dirty="0"/>
              <a:t>pohádky pro děti (</a:t>
            </a:r>
            <a:r>
              <a:rPr lang="cs-CZ" i="1" dirty="0"/>
              <a:t>Čtení pro děti </a:t>
            </a:r>
            <a:r>
              <a:rPr lang="cs-CZ" dirty="0"/>
              <a:t>(</a:t>
            </a:r>
            <a:r>
              <a:rPr lang="cs-CZ" i="1" dirty="0" err="1"/>
              <a:t>Läsning</a:t>
            </a:r>
            <a:r>
              <a:rPr lang="cs-CZ" i="1" dirty="0"/>
              <a:t> </a:t>
            </a:r>
            <a:r>
              <a:rPr lang="cs-CZ" i="1" dirty="0" err="1"/>
              <a:t>för</a:t>
            </a:r>
            <a:r>
              <a:rPr lang="cs-CZ" i="1" dirty="0"/>
              <a:t> barn</a:t>
            </a:r>
            <a:r>
              <a:rPr lang="cs-CZ" dirty="0"/>
              <a:t>), lyrika, historické romány, učebnice (</a:t>
            </a:r>
            <a:r>
              <a:rPr lang="cs-CZ" i="1" dirty="0" err="1"/>
              <a:t>Boken</a:t>
            </a:r>
            <a:r>
              <a:rPr lang="cs-CZ" i="1" dirty="0"/>
              <a:t> </a:t>
            </a:r>
            <a:r>
              <a:rPr lang="cs-CZ" i="1" dirty="0" err="1"/>
              <a:t>om</a:t>
            </a:r>
            <a:r>
              <a:rPr lang="cs-CZ" i="1" dirty="0"/>
              <a:t> </a:t>
            </a:r>
            <a:r>
              <a:rPr lang="cs-CZ" i="1" dirty="0" err="1"/>
              <a:t>vårt</a:t>
            </a:r>
            <a:r>
              <a:rPr lang="cs-CZ" i="1" dirty="0"/>
              <a:t> </a:t>
            </a:r>
            <a:r>
              <a:rPr lang="cs-CZ" i="1" dirty="0" err="1"/>
              <a:t>land</a:t>
            </a:r>
            <a:r>
              <a:rPr lang="cs-CZ" i="1" dirty="0"/>
              <a:t>, </a:t>
            </a:r>
            <a:r>
              <a:rPr lang="cs-CZ" dirty="0"/>
              <a:t>1875)</a:t>
            </a:r>
          </a:p>
          <a:p>
            <a:r>
              <a:rPr lang="cs-CZ" i="1" dirty="0" err="1"/>
              <a:t>Koivu</a:t>
            </a:r>
            <a:r>
              <a:rPr lang="cs-CZ" i="1" dirty="0"/>
              <a:t> </a:t>
            </a:r>
            <a:r>
              <a:rPr lang="cs-CZ" i="1" dirty="0" err="1"/>
              <a:t>ja</a:t>
            </a:r>
            <a:r>
              <a:rPr lang="cs-CZ" i="1" dirty="0"/>
              <a:t> </a:t>
            </a:r>
            <a:r>
              <a:rPr lang="cs-CZ" i="1" dirty="0" err="1"/>
              <a:t>tähti</a:t>
            </a:r>
            <a:r>
              <a:rPr lang="cs-CZ" dirty="0"/>
              <a:t>: http://s1.doria.fi/helmi/bk/1800/fem19980058/slides/219.html</a:t>
            </a:r>
          </a:p>
        </p:txBody>
      </p:sp>
    </p:spTree>
    <p:extLst>
      <p:ext uri="{BB962C8B-B14F-4D97-AF65-F5344CB8AC3E}">
        <p14:creationId xmlns:p14="http://schemas.microsoft.com/office/powerpoint/2010/main" val="122756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0B441787-4B46-4295-916F-B44BD7852B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A8CC77E-FC31-4705-80F2-99F53BBE6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Autofit/>
          </a:bodyPr>
          <a:lstStyle/>
          <a:p>
            <a:r>
              <a:rPr lang="cs-CZ" sz="6000" dirty="0"/>
              <a:t>Vzestup finské literatury:</a:t>
            </a:r>
            <a:br>
              <a:rPr lang="cs-CZ" sz="6000" dirty="0"/>
            </a:br>
            <a:r>
              <a:rPr lang="cs-CZ" sz="6000" dirty="0" err="1"/>
              <a:t>Aleksis</a:t>
            </a:r>
            <a:r>
              <a:rPr lang="cs-CZ" sz="6000" dirty="0"/>
              <a:t> Kivi (1834-1872)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710802-7762-4536-92C8-CE10F4D0D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cs-CZ" dirty="0" err="1"/>
              <a:t>vl</a:t>
            </a:r>
            <a:r>
              <a:rPr lang="cs-CZ" dirty="0"/>
              <a:t>. jménem Alexis </a:t>
            </a:r>
            <a:r>
              <a:rPr lang="cs-CZ" dirty="0" err="1"/>
              <a:t>Stenvall</a:t>
            </a:r>
            <a:endParaRPr lang="cs-CZ" dirty="0"/>
          </a:p>
          <a:p>
            <a:r>
              <a:rPr lang="cs-CZ" dirty="0"/>
              <a:t>zakladatel moderního finského románu, dramatu a částečně i poezie</a:t>
            </a:r>
          </a:p>
          <a:p>
            <a:r>
              <a:rPr lang="cs-CZ" dirty="0"/>
              <a:t>dvanáct divadelních her (</a:t>
            </a:r>
            <a:r>
              <a:rPr lang="cs-CZ" i="1" dirty="0" err="1"/>
              <a:t>Kullervo</a:t>
            </a:r>
            <a:r>
              <a:rPr lang="cs-CZ" dirty="0"/>
              <a:t> 1859/1864, </a:t>
            </a:r>
            <a:r>
              <a:rPr lang="cs-CZ" i="1" dirty="0"/>
              <a:t>Lea</a:t>
            </a:r>
            <a:r>
              <a:rPr lang="cs-CZ" dirty="0"/>
              <a:t> – premiéra 1869, komedie Ševci z </a:t>
            </a:r>
            <a:r>
              <a:rPr lang="cs-CZ" dirty="0" err="1"/>
              <a:t>Nummi</a:t>
            </a:r>
            <a:r>
              <a:rPr lang="cs-CZ" dirty="0"/>
              <a:t> (</a:t>
            </a:r>
            <a:r>
              <a:rPr lang="cs-CZ" i="1" dirty="0" err="1"/>
              <a:t>Nummisuutarit</a:t>
            </a:r>
            <a:r>
              <a:rPr lang="cs-CZ" i="1" dirty="0"/>
              <a:t>, </a:t>
            </a:r>
            <a:r>
              <a:rPr lang="cs-CZ" dirty="0"/>
              <a:t>1864))</a:t>
            </a:r>
          </a:p>
          <a:p>
            <a:r>
              <a:rPr lang="cs-CZ" dirty="0"/>
              <a:t>SEDM BRATŘÍ (</a:t>
            </a:r>
            <a:r>
              <a:rPr lang="cs-CZ" i="1" dirty="0" err="1"/>
              <a:t>Seitsemän</a:t>
            </a:r>
            <a:r>
              <a:rPr lang="cs-CZ" i="1" dirty="0"/>
              <a:t> </a:t>
            </a:r>
            <a:r>
              <a:rPr lang="cs-CZ" i="1" dirty="0" err="1"/>
              <a:t>veljestä</a:t>
            </a:r>
            <a:r>
              <a:rPr lang="cs-CZ" dirty="0"/>
              <a:t>, knižně 1870)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6854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8AA3A6E-B905-4153-B643-F8F0C663EE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C9D367-2A4C-4901-BFD1-049837159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6000" b="1" dirty="0"/>
              <a:t>„Moderní průlom“ ve Skandinávii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72D997-2972-450B-B010-989F727D5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doba realismu a naturalismu</a:t>
            </a:r>
          </a:p>
          <a:p>
            <a:r>
              <a:rPr lang="cs-CZ" dirty="0"/>
              <a:t>Georg </a:t>
            </a:r>
            <a:r>
              <a:rPr lang="cs-CZ" dirty="0" err="1"/>
              <a:t>Brandes</a:t>
            </a:r>
            <a:r>
              <a:rPr lang="cs-CZ" dirty="0"/>
              <a:t> (1842-1927) – Dán, literární kritik a esejista, 1871 – přednášky na Kodaňské univerzitě o soudobé evropské literatuře: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000" dirty="0"/>
              <a:t>„Literatura má předkládat problémy k diskuzi.“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vliv mj. na Henrika Ibsena a Augusta </a:t>
            </a:r>
            <a:r>
              <a:rPr lang="cs-CZ" dirty="0" err="1"/>
              <a:t>Strindberga</a:t>
            </a:r>
            <a:r>
              <a:rPr lang="cs-CZ" dirty="0"/>
              <a:t> (</a:t>
            </a:r>
            <a:r>
              <a:rPr lang="cs-CZ" i="1" dirty="0"/>
              <a:t>Červený pokoj</a:t>
            </a:r>
            <a:r>
              <a:rPr lang="cs-CZ" dirty="0"/>
              <a:t>, 1879)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48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758</Words>
  <Application>Microsoft Office PowerPoint</Application>
  <PresentationFormat>Širokoúhlá obrazovka</PresentationFormat>
  <Paragraphs>87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</vt:lpstr>
      <vt:lpstr>Motiv Office</vt:lpstr>
      <vt:lpstr>Lyrická poezie</vt:lpstr>
      <vt:lpstr>Období autonomie (1809-1905)</vt:lpstr>
      <vt:lpstr>Elias Lönnrot (1802-1884)</vt:lpstr>
      <vt:lpstr>Kalevaly</vt:lpstr>
      <vt:lpstr>Johan Ludvig Runeberg (1804-1977)</vt:lpstr>
      <vt:lpstr>Johan Vilhelm Snellman (1806-1881)</vt:lpstr>
      <vt:lpstr>Zacharias Topelius ml. (1818-1898)</vt:lpstr>
      <vt:lpstr>Vzestup finské literatury: Aleksis Kivi (1834-1872)</vt:lpstr>
      <vt:lpstr>„Moderní průlom“ ve Skandinávii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Lyrická poezie</dc:title>
  <dc:creator>Jan-Marek</dc:creator>
  <cp:lastModifiedBy>Jan-Marek</cp:lastModifiedBy>
  <cp:revision>1</cp:revision>
  <dcterms:created xsi:type="dcterms:W3CDTF">2022-10-19T13:19:37Z</dcterms:created>
  <dcterms:modified xsi:type="dcterms:W3CDTF">2022-10-19T13:20:24Z</dcterms:modified>
</cp:coreProperties>
</file>