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83" r:id="rId5"/>
    <p:sldId id="336" r:id="rId6"/>
    <p:sldId id="337" r:id="rId7"/>
    <p:sldId id="353" r:id="rId8"/>
    <p:sldId id="354" r:id="rId9"/>
    <p:sldId id="356" r:id="rId10"/>
    <p:sldId id="357" r:id="rId11"/>
    <p:sldId id="358" r:id="rId12"/>
    <p:sldId id="359" r:id="rId13"/>
    <p:sldId id="360" r:id="rId14"/>
    <p:sldId id="361" r:id="rId15"/>
    <p:sldId id="362" r:id="rId16"/>
    <p:sldId id="363" r:id="rId17"/>
    <p:sldId id="355" r:id="rId18"/>
    <p:sldId id="364"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A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48"/>
    <p:restoredTop sz="94619"/>
  </p:normalViewPr>
  <p:slideViewPr>
    <p:cSldViewPr snapToGrid="0" snapToObjects="1">
      <p:cViewPr varScale="1">
        <p:scale>
          <a:sx n="108" d="100"/>
          <a:sy n="108" d="100"/>
        </p:scale>
        <p:origin x="200"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E7AE21-6798-C149-979A-09758AFBE6E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A3469AD-B043-9746-BE28-36AD2EA70E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714473E2-AC3A-F243-A4BC-E4E753A79EA3}"/>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5" name="Zástupný symbol pro zápatí 4">
            <a:extLst>
              <a:ext uri="{FF2B5EF4-FFF2-40B4-BE49-F238E27FC236}">
                <a16:creationId xmlns:a16="http://schemas.microsoft.com/office/drawing/2014/main" id="{3049EF8E-599A-1242-9208-EC55D461B9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8E9FD76-8E15-5B43-A34C-62139E05372B}"/>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2123389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9B6354-570E-394A-99C2-5C8DA327C79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592769B-3C54-4B4D-86A4-2ACEBA01F31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75F4521-EB7C-824F-8A27-C95B967A661E}"/>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5" name="Zástupný symbol pro zápatí 4">
            <a:extLst>
              <a:ext uri="{FF2B5EF4-FFF2-40B4-BE49-F238E27FC236}">
                <a16:creationId xmlns:a16="http://schemas.microsoft.com/office/drawing/2014/main" id="{FC43E377-5902-2649-9B38-9FBBEDDCDB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5464DEF-6046-C246-8928-96928D7AAFE4}"/>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966219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1737AE2-BA40-A549-9EB5-E144E7D02CF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339C0C3-97E9-7040-867F-A85C4063B23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FF80498-F6DD-A241-ACC4-9EAD0B3759AA}"/>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5" name="Zástupný symbol pro zápatí 4">
            <a:extLst>
              <a:ext uri="{FF2B5EF4-FFF2-40B4-BE49-F238E27FC236}">
                <a16:creationId xmlns:a16="http://schemas.microsoft.com/office/drawing/2014/main" id="{9F277473-4E36-5E43-A6B8-5D67177F311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1391984-2578-0446-8DAE-C8BE43EE36D7}"/>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1574224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2EFE1B-4D86-944C-AB4D-BB97845067C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05269CF-1A02-2949-9FA4-63E3A53785C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657603C-F610-F34C-AEF0-893E614BCFF9}"/>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5" name="Zástupný symbol pro zápatí 4">
            <a:extLst>
              <a:ext uri="{FF2B5EF4-FFF2-40B4-BE49-F238E27FC236}">
                <a16:creationId xmlns:a16="http://schemas.microsoft.com/office/drawing/2014/main" id="{6FFC425D-CE4C-E648-A003-34DB898A979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0259717-75A2-6841-B781-8EE6954FFC86}"/>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1642862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D65EF9-5C62-7845-B662-4965C09E5F1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5E8C0A5-68F4-154C-B300-E3DAD48974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EF076334-D713-FB49-B234-A55FDD4633EE}"/>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5" name="Zástupný symbol pro zápatí 4">
            <a:extLst>
              <a:ext uri="{FF2B5EF4-FFF2-40B4-BE49-F238E27FC236}">
                <a16:creationId xmlns:a16="http://schemas.microsoft.com/office/drawing/2014/main" id="{B94DA438-1967-524C-996D-DF9326E1CCC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A38FAE8-3844-E046-BF14-E84FDDEC80F6}"/>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1845519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5FBD74-C68C-5841-8EE8-F192E4DCA69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78B3ECA-C4BF-6A49-9739-3FBA092947A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537CA10-B72A-5247-A291-485B271D254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EBB975C-1EA6-664C-A541-B877FC3FA032}"/>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6" name="Zástupný symbol pro zápatí 5">
            <a:extLst>
              <a:ext uri="{FF2B5EF4-FFF2-40B4-BE49-F238E27FC236}">
                <a16:creationId xmlns:a16="http://schemas.microsoft.com/office/drawing/2014/main" id="{A16F535A-00C6-8445-B03F-F9D89769467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6DFED4A-C03F-1D4C-BA0F-7E2F704DAB8B}"/>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269915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CD6D42-CC65-414A-8B29-0EDF389752D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B16B759-DD45-C84B-91D7-AEC082223C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B4131FA-78A3-8C48-9C44-ED98402AD52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EBBC988-8B78-B049-B3C3-4FD75819C0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9ED0CA4-73E5-194B-9048-95B1152047B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0BFDE9D-7E43-134B-9A8E-8EE8BFA7A8DA}"/>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8" name="Zástupný symbol pro zápatí 7">
            <a:extLst>
              <a:ext uri="{FF2B5EF4-FFF2-40B4-BE49-F238E27FC236}">
                <a16:creationId xmlns:a16="http://schemas.microsoft.com/office/drawing/2014/main" id="{C8842AE3-4110-D149-AF0A-4816DB4FA29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4BDC476-F173-0740-92AF-5F98108203EB}"/>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2906805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C1301-05B1-C948-BE2C-21093EA487F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4900465-8A4D-F145-B3D6-19BE9A5E3EFC}"/>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4" name="Zástupný symbol pro zápatí 3">
            <a:extLst>
              <a:ext uri="{FF2B5EF4-FFF2-40B4-BE49-F238E27FC236}">
                <a16:creationId xmlns:a16="http://schemas.microsoft.com/office/drawing/2014/main" id="{F4EB3E71-FC49-4848-B416-31ACB2AFAFA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940772E-ED1F-0E46-A38F-4AC8715E9639}"/>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4144972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E8673E7-4309-664B-9C18-D95C4898EEB8}"/>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3" name="Zástupný symbol pro zápatí 2">
            <a:extLst>
              <a:ext uri="{FF2B5EF4-FFF2-40B4-BE49-F238E27FC236}">
                <a16:creationId xmlns:a16="http://schemas.microsoft.com/office/drawing/2014/main" id="{EB66DADB-04A2-3743-8131-C4E7817DB24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4C0394C-81E1-C94D-A0E5-C7F409D2559C}"/>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2951278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AEE3A8-B7B8-C44C-BFE7-D9AA40959B8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181EC8F-3F12-DC4F-B2E7-AC8B602CC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0AD9C66-9065-2A4B-8212-DF1C5E25D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2BBAF68-7127-EA4D-8B52-0CC02B3A622C}"/>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6" name="Zástupný symbol pro zápatí 5">
            <a:extLst>
              <a:ext uri="{FF2B5EF4-FFF2-40B4-BE49-F238E27FC236}">
                <a16:creationId xmlns:a16="http://schemas.microsoft.com/office/drawing/2014/main" id="{2B060436-000D-5A40-B142-2A21B281CDD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742EFAF-5B3E-A247-BDFD-659292092704}"/>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3628137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50C5DC-57A8-F541-AE45-C9D7109C08A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6CCE586-4FA9-6B48-B3DC-C7098EB887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486D46BB-4FA9-724E-A9CE-0AF96D2DE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DE3F50A-F376-E64C-9F16-ED2CD1DB59E1}"/>
              </a:ext>
            </a:extLst>
          </p:cNvPr>
          <p:cNvSpPr>
            <a:spLocks noGrp="1"/>
          </p:cNvSpPr>
          <p:nvPr>
            <p:ph type="dt" sz="half" idx="10"/>
          </p:nvPr>
        </p:nvSpPr>
        <p:spPr/>
        <p:txBody>
          <a:bodyPr/>
          <a:lstStyle/>
          <a:p>
            <a:fld id="{1E34EF4E-19BF-1E49-BEB4-1AC18EF6C300}" type="datetimeFigureOut">
              <a:rPr lang="cs-CZ" smtClean="0"/>
              <a:t>18.12.22</a:t>
            </a:fld>
            <a:endParaRPr lang="cs-CZ"/>
          </a:p>
        </p:txBody>
      </p:sp>
      <p:sp>
        <p:nvSpPr>
          <p:cNvPr id="6" name="Zástupný symbol pro zápatí 5">
            <a:extLst>
              <a:ext uri="{FF2B5EF4-FFF2-40B4-BE49-F238E27FC236}">
                <a16:creationId xmlns:a16="http://schemas.microsoft.com/office/drawing/2014/main" id="{F85108EE-F74B-9D4D-87E8-76675A29E4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414F4E4-D8DD-5E4C-9155-FF0538996E36}"/>
              </a:ext>
            </a:extLst>
          </p:cNvPr>
          <p:cNvSpPr>
            <a:spLocks noGrp="1"/>
          </p:cNvSpPr>
          <p:nvPr>
            <p:ph type="sldNum" sz="quarter" idx="12"/>
          </p:nvPr>
        </p:nvSpPr>
        <p:spPr/>
        <p:txBody>
          <a:bodyPr/>
          <a:lstStyle/>
          <a:p>
            <a:fld id="{D15669CE-7E19-B841-A43C-D3003E1EB081}" type="slidenum">
              <a:rPr lang="cs-CZ" smtClean="0"/>
              <a:t>‹#›</a:t>
            </a:fld>
            <a:endParaRPr lang="cs-CZ"/>
          </a:p>
        </p:txBody>
      </p:sp>
    </p:spTree>
    <p:extLst>
      <p:ext uri="{BB962C8B-B14F-4D97-AF65-F5344CB8AC3E}">
        <p14:creationId xmlns:p14="http://schemas.microsoft.com/office/powerpoint/2010/main" val="134648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41249C6-963F-5E4F-94C0-52D1BBDAA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CD00839-9757-3E4E-964E-5D85773846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3410CC0-01CF-2644-A03D-B6765C10A2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34EF4E-19BF-1E49-BEB4-1AC18EF6C300}" type="datetimeFigureOut">
              <a:rPr lang="cs-CZ" smtClean="0"/>
              <a:t>18.12.22</a:t>
            </a:fld>
            <a:endParaRPr lang="cs-CZ"/>
          </a:p>
        </p:txBody>
      </p:sp>
      <p:sp>
        <p:nvSpPr>
          <p:cNvPr id="5" name="Zástupný symbol pro zápatí 4">
            <a:extLst>
              <a:ext uri="{FF2B5EF4-FFF2-40B4-BE49-F238E27FC236}">
                <a16:creationId xmlns:a16="http://schemas.microsoft.com/office/drawing/2014/main" id="{CD4186B0-87E6-DF49-961F-61CCB1000A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CB8B390-A3F2-534D-86B0-8C7279FA38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669CE-7E19-B841-A43C-D3003E1EB081}" type="slidenum">
              <a:rPr lang="cs-CZ" smtClean="0"/>
              <a:t>‹#›</a:t>
            </a:fld>
            <a:endParaRPr lang="cs-CZ"/>
          </a:p>
        </p:txBody>
      </p:sp>
    </p:spTree>
    <p:extLst>
      <p:ext uri="{BB962C8B-B14F-4D97-AF65-F5344CB8AC3E}">
        <p14:creationId xmlns:p14="http://schemas.microsoft.com/office/powerpoint/2010/main" val="1035200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EFEF4-9CFF-4E49-AAEA-8155233B6DE4}"/>
              </a:ext>
            </a:extLst>
          </p:cNvPr>
          <p:cNvSpPr>
            <a:spLocks noGrp="1"/>
          </p:cNvSpPr>
          <p:nvPr>
            <p:ph type="ctrTitle"/>
          </p:nvPr>
        </p:nvSpPr>
        <p:spPr/>
        <p:txBody>
          <a:bodyPr/>
          <a:lstStyle/>
          <a:p>
            <a:pPr>
              <a:defRPr/>
            </a:pPr>
            <a:r>
              <a:rPr lang="en-US" dirty="0">
                <a:latin typeface="Times New Roman" panose="02020603050405020304" pitchFamily="18" charset="0"/>
                <a:cs typeface="Times New Roman" panose="02020603050405020304" pitchFamily="18" charset="0"/>
              </a:rPr>
              <a:t>Academic skills</a:t>
            </a:r>
          </a:p>
        </p:txBody>
      </p:sp>
      <p:sp>
        <p:nvSpPr>
          <p:cNvPr id="15362" name="Subtitle 2">
            <a:extLst>
              <a:ext uri="{FF2B5EF4-FFF2-40B4-BE49-F238E27FC236}">
                <a16:creationId xmlns:a16="http://schemas.microsoft.com/office/drawing/2014/main" id="{BA154368-B697-864A-9532-9878AF74BB0F}"/>
              </a:ext>
            </a:extLst>
          </p:cNvPr>
          <p:cNvSpPr>
            <a:spLocks noGrp="1"/>
          </p:cNvSpPr>
          <p:nvPr>
            <p:ph type="subTitle" idx="1"/>
          </p:nvPr>
        </p:nvSpPr>
        <p:spPr>
          <a:xfrm>
            <a:off x="1847850" y="3886201"/>
            <a:ext cx="8496300" cy="2422525"/>
          </a:xfrm>
        </p:spPr>
        <p:txBody>
          <a:bodyPr/>
          <a:lstStyle/>
          <a:p>
            <a:pPr eaLnBrk="1" hangingPunct="1">
              <a:spcBef>
                <a:spcPct val="0"/>
              </a:spcBef>
            </a:pPr>
            <a:r>
              <a:rPr lang="en-US" altLang="en-US" b="1" dirty="0">
                <a:latin typeface="Times New Roman" panose="02020603050405020304" pitchFamily="18" charset="0"/>
                <a:cs typeface="Times New Roman" panose="02020603050405020304" pitchFamily="18" charset="0"/>
              </a:rPr>
              <a:t>Week Thirteen, 14. 12. 2022</a:t>
            </a:r>
          </a:p>
          <a:p>
            <a:pPr eaLnBrk="1" hangingPunct="1">
              <a:spcBef>
                <a:spcPct val="0"/>
              </a:spcBef>
            </a:pPr>
            <a:endParaRPr lang="en-US" altLang="en-US" b="1" dirty="0">
              <a:latin typeface="Times New Roman" panose="02020603050405020304" pitchFamily="18" charset="0"/>
              <a:cs typeface="Times New Roman" panose="02020603050405020304" pitchFamily="18" charset="0"/>
            </a:endParaRPr>
          </a:p>
          <a:p>
            <a:pPr>
              <a:spcBef>
                <a:spcPct val="0"/>
              </a:spcBef>
            </a:pPr>
            <a:r>
              <a:rPr lang="en-US" b="1" dirty="0">
                <a:latin typeface="Times New Roman" panose="02020603050405020304" pitchFamily="18" charset="0"/>
                <a:cs typeface="Times New Roman" panose="02020603050405020304" pitchFamily="18" charset="0"/>
              </a:rPr>
              <a:t>Project Presentation Seminar II: Referencing</a:t>
            </a:r>
            <a:r>
              <a:rPr lang="cs-CZ" b="1" dirty="0">
                <a:latin typeface="Times New Roman" panose="02020603050405020304" pitchFamily="18" charset="0"/>
                <a:cs typeface="Times New Roman" panose="02020603050405020304" pitchFamily="18" charset="0"/>
              </a:rPr>
              <a:t> </a:t>
            </a:r>
          </a:p>
          <a:p>
            <a:pPr>
              <a:spcBef>
                <a:spcPct val="0"/>
              </a:spcBef>
            </a:pPr>
            <a:endParaRPr lang="en-US" altLang="en-US" b="1" dirty="0">
              <a:latin typeface="Times New Roman" panose="02020603050405020304" pitchFamily="18" charset="0"/>
              <a:cs typeface="Times New Roman" panose="02020603050405020304" pitchFamily="18" charset="0"/>
            </a:endParaRPr>
          </a:p>
          <a:p>
            <a:pPr eaLnBrk="1" hangingPunct="1">
              <a:spcBef>
                <a:spcPct val="0"/>
              </a:spcBef>
            </a:pPr>
            <a:r>
              <a:rPr lang="en-US" altLang="en-US" b="1" dirty="0">
                <a:latin typeface="Times New Roman" panose="02020603050405020304" pitchFamily="18" charset="0"/>
                <a:cs typeface="Times New Roman" panose="02020603050405020304" pitchFamily="18" charset="0"/>
              </a:rPr>
              <a:t>Dr. </a:t>
            </a:r>
            <a:r>
              <a:rPr lang="en-US" altLang="en-US" b="1" dirty="0" err="1">
                <a:latin typeface="Times New Roman" panose="02020603050405020304" pitchFamily="18" charset="0"/>
                <a:cs typeface="Times New Roman" panose="02020603050405020304" pitchFamily="18" charset="0"/>
              </a:rPr>
              <a:t>Šárka</a:t>
            </a:r>
            <a:r>
              <a:rPr lang="en-US" altLang="en-US" b="1" dirty="0">
                <a:latin typeface="Times New Roman" panose="02020603050405020304" pitchFamily="18" charset="0"/>
                <a:cs typeface="Times New Roman" panose="02020603050405020304" pitchFamily="18" charset="0"/>
              </a:rPr>
              <a:t> </a:t>
            </a:r>
            <a:r>
              <a:rPr lang="en-US" altLang="en-US" b="1" dirty="0" err="1">
                <a:latin typeface="Times New Roman" panose="02020603050405020304" pitchFamily="18" charset="0"/>
                <a:cs typeface="Times New Roman" panose="02020603050405020304" pitchFamily="18" charset="0"/>
              </a:rPr>
              <a:t>Gmiterková</a:t>
            </a:r>
            <a:endParaRPr lang="en-US" alt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280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744497-2328-3F40-A8FB-1D0D11B27D96}"/>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MUNI, </a:t>
            </a:r>
            <a:r>
              <a:rPr lang="cs-CZ" dirty="0" err="1">
                <a:latin typeface="Times New Roman" panose="02020603050405020304" pitchFamily="18" charset="0"/>
                <a:cs typeface="Times New Roman" panose="02020603050405020304" pitchFamily="18" charset="0"/>
              </a:rPr>
              <a:t>Faculty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Arts</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D565D051-3FB4-1046-A71A-1D136E5A4891}"/>
              </a:ext>
            </a:extLst>
          </p:cNvPr>
          <p:cNvSpPr>
            <a:spLocks noGrp="1"/>
          </p:cNvSpPr>
          <p:nvPr>
            <p:ph idx="1"/>
          </p:nvPr>
        </p:nvSpPr>
        <p:spPr/>
        <p:txBody>
          <a:bodyPr>
            <a:normAutofit fontScale="92500" lnSpcReduction="10000"/>
          </a:bodyPr>
          <a:lstStyle/>
          <a:p>
            <a:r>
              <a:rPr lang="cs-CZ" dirty="0" err="1">
                <a:latin typeface="Times New Roman" panose="02020603050405020304" pitchFamily="18" charset="0"/>
                <a:cs typeface="Times New Roman" panose="02020603050405020304" pitchFamily="18" charset="0"/>
              </a:rPr>
              <a:t>Variation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Harvard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footnotes</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endnotes</a:t>
            </a:r>
            <a:r>
              <a:rPr lang="cs-CZ" dirty="0">
                <a:latin typeface="Times New Roman" panose="02020603050405020304" pitchFamily="18" charset="0"/>
                <a:cs typeface="Times New Roman" panose="02020603050405020304" pitchFamily="18" charset="0"/>
              </a:rPr>
              <a:t> and a </a:t>
            </a:r>
            <a:r>
              <a:rPr lang="cs-CZ"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list </a:t>
            </a:r>
            <a:r>
              <a:rPr lang="cs-CZ" dirty="0" err="1">
                <a:latin typeface="Times New Roman" panose="02020603050405020304" pitchFamily="18" charset="0"/>
                <a:cs typeface="Times New Roman" panose="02020603050405020304" pitchFamily="18" charset="0"/>
              </a:rPr>
              <a:t>consistiong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primary</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secondary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analyzed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consulted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while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working</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thesis and </a:t>
            </a:r>
            <a:r>
              <a:rPr lang="cs-CZ" dirty="0" err="1">
                <a:latin typeface="Times New Roman" panose="02020603050405020304" pitchFamily="18" charset="0"/>
                <a:cs typeface="Times New Roman" panose="02020603050405020304" pitchFamily="18" charset="0"/>
              </a:rPr>
              <a:t>then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paper</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In case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monographies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full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book</a:t>
            </a:r>
            <a:r>
              <a:rPr lang="cs-CZ" dirty="0">
                <a:latin typeface="Times New Roman" panose="02020603050405020304" pitchFamily="18" charset="0"/>
                <a:cs typeface="Times New Roman" panose="02020603050405020304" pitchFamily="18" charset="0"/>
              </a:rPr>
              <a:t>, city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published</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year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In case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are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certain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pages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parts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book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page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pages</a:t>
            </a:r>
            <a:r>
              <a:rPr lang="cs-CZ" dirty="0">
                <a:latin typeface="Times New Roman" panose="02020603050405020304" pitchFamily="18" charset="0"/>
                <a:cs typeface="Times New Roman" panose="02020603050405020304" pitchFamily="18" charset="0"/>
              </a:rPr>
              <a:t>).</a:t>
            </a:r>
          </a:p>
          <a:p>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a:t>
            </a:r>
          </a:p>
          <a:p>
            <a:pPr lvl="1"/>
            <a:r>
              <a:rPr lang="cs-CZ" dirty="0">
                <a:latin typeface="Times New Roman" panose="02020603050405020304" pitchFamily="18" charset="0"/>
                <a:cs typeface="Times New Roman" panose="02020603050405020304" pitchFamily="18" charset="0"/>
              </a:rPr>
              <a:t>KOVÁCS, András </a:t>
            </a:r>
            <a:r>
              <a:rPr lang="cs-CZ" dirty="0" err="1">
                <a:latin typeface="Times New Roman" panose="02020603050405020304" pitchFamily="18" charset="0"/>
                <a:cs typeface="Times New Roman" panose="02020603050405020304" pitchFamily="18" charset="0"/>
              </a:rPr>
              <a:t>Bálint</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Screening</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Modernism</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European</a:t>
            </a:r>
            <a:r>
              <a:rPr lang="cs-CZ" i="1" dirty="0">
                <a:latin typeface="Times New Roman" panose="02020603050405020304" pitchFamily="18" charset="0"/>
                <a:cs typeface="Times New Roman" panose="02020603050405020304" pitchFamily="18" charset="0"/>
              </a:rPr>
              <a:t> Art </a:t>
            </a:r>
            <a:r>
              <a:rPr lang="cs-CZ" i="1" dirty="0" err="1">
                <a:latin typeface="Times New Roman" panose="02020603050405020304" pitchFamily="18" charset="0"/>
                <a:cs typeface="Times New Roman" panose="02020603050405020304" pitchFamily="18" charset="0"/>
              </a:rPr>
              <a:t>Cinema</a:t>
            </a:r>
            <a:r>
              <a:rPr lang="cs-CZ" i="1" dirty="0">
                <a:latin typeface="Times New Roman" panose="02020603050405020304" pitchFamily="18" charset="0"/>
                <a:cs typeface="Times New Roman" panose="02020603050405020304" pitchFamily="18" charset="0"/>
              </a:rPr>
              <a:t>, 1950–1980.</a:t>
            </a:r>
            <a:r>
              <a:rPr lang="cs-CZ" dirty="0">
                <a:latin typeface="Times New Roman" panose="02020603050405020304" pitchFamily="18" charset="0"/>
                <a:cs typeface="Times New Roman" panose="02020603050405020304" pitchFamily="18" charset="0"/>
              </a:rPr>
              <a:t> Chicago and London: Chicago University </a:t>
            </a:r>
            <a:r>
              <a:rPr lang="cs-CZ" dirty="0" err="1">
                <a:latin typeface="Times New Roman" panose="02020603050405020304" pitchFamily="18" charset="0"/>
                <a:cs typeface="Times New Roman" panose="02020603050405020304" pitchFamily="18" charset="0"/>
              </a:rPr>
              <a:t>Press</a:t>
            </a:r>
            <a:r>
              <a:rPr lang="cs-CZ" dirty="0">
                <a:latin typeface="Times New Roman" panose="02020603050405020304" pitchFamily="18" charset="0"/>
                <a:cs typeface="Times New Roman" panose="02020603050405020304" pitchFamily="18" charset="0"/>
              </a:rPr>
              <a:t>, 2007, pp. 322–329. </a:t>
            </a:r>
          </a:p>
          <a:p>
            <a:pPr lvl="1"/>
            <a:r>
              <a:rPr lang="cs-CZ" sz="2100" dirty="0">
                <a:latin typeface="Times New Roman" panose="02020603050405020304" pitchFamily="18" charset="0"/>
                <a:cs typeface="Times New Roman" panose="02020603050405020304" pitchFamily="18" charset="0"/>
              </a:rPr>
              <a:t>OWEN, Jonathan L. </a:t>
            </a:r>
            <a:r>
              <a:rPr lang="cs-CZ" sz="2100" i="1" dirty="0" err="1">
                <a:latin typeface="Times New Roman" panose="02020603050405020304" pitchFamily="18" charset="0"/>
                <a:cs typeface="Times New Roman" panose="02020603050405020304" pitchFamily="18" charset="0"/>
              </a:rPr>
              <a:t>Avant</a:t>
            </a:r>
            <a:r>
              <a:rPr lang="cs-CZ" sz="2100" i="1" dirty="0">
                <a:latin typeface="Times New Roman" panose="02020603050405020304" pitchFamily="18" charset="0"/>
                <a:cs typeface="Times New Roman" panose="02020603050405020304" pitchFamily="18" charset="0"/>
              </a:rPr>
              <a:t>-Garde to New </a:t>
            </a:r>
            <a:r>
              <a:rPr lang="cs-CZ" sz="2100" i="1" dirty="0" err="1">
                <a:latin typeface="Times New Roman" panose="02020603050405020304" pitchFamily="18" charset="0"/>
                <a:cs typeface="Times New Roman" panose="02020603050405020304" pitchFamily="18" charset="0"/>
              </a:rPr>
              <a:t>Wave</a:t>
            </a:r>
            <a:r>
              <a:rPr lang="cs-CZ" sz="2100" i="1" dirty="0">
                <a:latin typeface="Times New Roman" panose="02020603050405020304" pitchFamily="18" charset="0"/>
                <a:cs typeface="Times New Roman" panose="02020603050405020304" pitchFamily="18" charset="0"/>
              </a:rPr>
              <a:t>. </a:t>
            </a:r>
            <a:r>
              <a:rPr lang="cs-CZ" sz="2100" i="1" dirty="0" err="1">
                <a:latin typeface="Times New Roman" panose="02020603050405020304" pitchFamily="18" charset="0"/>
                <a:cs typeface="Times New Roman" panose="02020603050405020304" pitchFamily="18" charset="0"/>
              </a:rPr>
              <a:t>Czechoslovak</a:t>
            </a:r>
            <a:r>
              <a:rPr lang="cs-CZ" sz="2100" i="1" dirty="0">
                <a:latin typeface="Times New Roman" panose="02020603050405020304" pitchFamily="18" charset="0"/>
                <a:cs typeface="Times New Roman" panose="02020603050405020304" pitchFamily="18" charset="0"/>
              </a:rPr>
              <a:t> </a:t>
            </a:r>
            <a:r>
              <a:rPr lang="cs-CZ" sz="2100" i="1" dirty="0" err="1">
                <a:latin typeface="Times New Roman" panose="02020603050405020304" pitchFamily="18" charset="0"/>
                <a:cs typeface="Times New Roman" panose="02020603050405020304" pitchFamily="18" charset="0"/>
              </a:rPr>
              <a:t>Cinema</a:t>
            </a:r>
            <a:r>
              <a:rPr lang="cs-CZ" sz="2100" i="1" dirty="0">
                <a:latin typeface="Times New Roman" panose="02020603050405020304" pitchFamily="18" charset="0"/>
                <a:cs typeface="Times New Roman" panose="02020603050405020304" pitchFamily="18" charset="0"/>
              </a:rPr>
              <a:t>, </a:t>
            </a:r>
            <a:r>
              <a:rPr lang="cs-CZ" sz="2100" i="1" dirty="0" err="1">
                <a:latin typeface="Times New Roman" panose="02020603050405020304" pitchFamily="18" charset="0"/>
                <a:cs typeface="Times New Roman" panose="02020603050405020304" pitchFamily="18" charset="0"/>
              </a:rPr>
              <a:t>Surrealism</a:t>
            </a:r>
            <a:r>
              <a:rPr lang="cs-CZ" sz="2100" i="1" dirty="0">
                <a:latin typeface="Times New Roman" panose="02020603050405020304" pitchFamily="18" charset="0"/>
                <a:cs typeface="Times New Roman" panose="02020603050405020304" pitchFamily="18" charset="0"/>
              </a:rPr>
              <a:t> and </a:t>
            </a:r>
            <a:r>
              <a:rPr lang="cs-CZ" sz="2100" i="1" dirty="0" err="1">
                <a:latin typeface="Times New Roman" panose="02020603050405020304" pitchFamily="18" charset="0"/>
                <a:cs typeface="Times New Roman" panose="02020603050405020304" pitchFamily="18" charset="0"/>
              </a:rPr>
              <a:t>the</a:t>
            </a:r>
            <a:r>
              <a:rPr lang="cs-CZ" sz="2100" i="1" dirty="0">
                <a:latin typeface="Times New Roman" panose="02020603050405020304" pitchFamily="18" charset="0"/>
                <a:cs typeface="Times New Roman" panose="02020603050405020304" pitchFamily="18" charset="0"/>
              </a:rPr>
              <a:t> </a:t>
            </a:r>
            <a:r>
              <a:rPr lang="cs-CZ" sz="2100" i="1" dirty="0" err="1">
                <a:latin typeface="Times New Roman" panose="02020603050405020304" pitchFamily="18" charset="0"/>
                <a:cs typeface="Times New Roman" panose="02020603050405020304" pitchFamily="18" charset="0"/>
              </a:rPr>
              <a:t>Sixties</a:t>
            </a:r>
            <a:r>
              <a:rPr lang="cs-CZ" sz="2100" i="1" dirty="0">
                <a:latin typeface="Times New Roman" panose="02020603050405020304" pitchFamily="18" charset="0"/>
                <a:cs typeface="Times New Roman" panose="02020603050405020304" pitchFamily="18" charset="0"/>
              </a:rPr>
              <a:t>. </a:t>
            </a:r>
            <a:r>
              <a:rPr lang="cs-CZ" sz="2100" dirty="0">
                <a:latin typeface="Times New Roman" panose="02020603050405020304" pitchFamily="18" charset="0"/>
                <a:cs typeface="Times New Roman" panose="02020603050405020304" pitchFamily="18" charset="0"/>
              </a:rPr>
              <a:t>New York and Oxford: </a:t>
            </a:r>
            <a:r>
              <a:rPr lang="cs-CZ" sz="2100" dirty="0" err="1">
                <a:latin typeface="Times New Roman" panose="02020603050405020304" pitchFamily="18" charset="0"/>
                <a:cs typeface="Times New Roman" panose="02020603050405020304" pitchFamily="18" charset="0"/>
              </a:rPr>
              <a:t>Berghahn</a:t>
            </a:r>
            <a:r>
              <a:rPr lang="cs-CZ" sz="2100" dirty="0">
                <a:latin typeface="Times New Roman" panose="02020603050405020304" pitchFamily="18" charset="0"/>
                <a:cs typeface="Times New Roman" panose="02020603050405020304" pitchFamily="18" charset="0"/>
              </a:rPr>
              <a:t> </a:t>
            </a:r>
            <a:r>
              <a:rPr lang="cs-CZ" sz="2100" dirty="0" err="1">
                <a:latin typeface="Times New Roman" panose="02020603050405020304" pitchFamily="18" charset="0"/>
                <a:cs typeface="Times New Roman" panose="02020603050405020304" pitchFamily="18" charset="0"/>
              </a:rPr>
              <a:t>books</a:t>
            </a:r>
            <a:r>
              <a:rPr lang="cs-CZ" sz="2100" dirty="0">
                <a:latin typeface="Times New Roman" panose="02020603050405020304" pitchFamily="18" charset="0"/>
                <a:cs typeface="Times New Roman" panose="02020603050405020304" pitchFamily="18" charset="0"/>
              </a:rPr>
              <a:t>, 2011.</a:t>
            </a:r>
          </a:p>
        </p:txBody>
      </p:sp>
    </p:spTree>
    <p:extLst>
      <p:ext uri="{BB962C8B-B14F-4D97-AF65-F5344CB8AC3E}">
        <p14:creationId xmlns:p14="http://schemas.microsoft.com/office/powerpoint/2010/main" val="1645264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64FE43-ED45-914A-BF43-6CC94AEEB89E}"/>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MUNI, </a:t>
            </a:r>
            <a:r>
              <a:rPr lang="cs-CZ" dirty="0" err="1">
                <a:latin typeface="Times New Roman" panose="02020603050405020304" pitchFamily="18" charset="0"/>
                <a:cs typeface="Times New Roman" panose="02020603050405020304" pitchFamily="18" charset="0"/>
              </a:rPr>
              <a:t>Faculty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Arts</a:t>
            </a:r>
            <a:endParaRPr lang="cs-CZ" dirty="0"/>
          </a:p>
        </p:txBody>
      </p:sp>
      <p:sp>
        <p:nvSpPr>
          <p:cNvPr id="3" name="Zástupný obsah 2">
            <a:extLst>
              <a:ext uri="{FF2B5EF4-FFF2-40B4-BE49-F238E27FC236}">
                <a16:creationId xmlns:a16="http://schemas.microsoft.com/office/drawing/2014/main" id="{56916661-FFE7-E14A-8470-D83B0F882EE5}"/>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In case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chapters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edited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collections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chapter</a:t>
            </a:r>
            <a:r>
              <a:rPr lang="cs-CZ" dirty="0">
                <a:latin typeface="Times New Roman" panose="02020603050405020304" pitchFamily="18" charset="0"/>
                <a:cs typeface="Times New Roman" panose="02020603050405020304" pitchFamily="18" charset="0"/>
              </a:rPr>
              <a:t>, but </a:t>
            </a:r>
            <a:r>
              <a:rPr lang="cs-CZ" dirty="0" err="1">
                <a:latin typeface="Times New Roman" panose="02020603050405020304" pitchFamily="18" charset="0"/>
                <a:cs typeface="Times New Roman" panose="02020603050405020304" pitchFamily="18" charset="0"/>
              </a:rPr>
              <a:t>also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editor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collection</a:t>
            </a:r>
            <a:r>
              <a:rPr lang="cs-CZ" dirty="0">
                <a:latin typeface="Times New Roman" panose="02020603050405020304" pitchFamily="18" charset="0"/>
                <a:cs typeface="Times New Roman" panose="02020603050405020304" pitchFamily="18" charset="0"/>
              </a:rPr>
              <a:t>, full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book</a:t>
            </a:r>
            <a:r>
              <a:rPr lang="cs-CZ" dirty="0">
                <a:latin typeface="Times New Roman" panose="02020603050405020304" pitchFamily="18" charset="0"/>
                <a:cs typeface="Times New Roman" panose="02020603050405020304" pitchFamily="18" charset="0"/>
              </a:rPr>
              <a:t>, city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house and </a:t>
            </a:r>
            <a:r>
              <a:rPr lang="cs-CZ" dirty="0" err="1">
                <a:latin typeface="Times New Roman" panose="02020603050405020304" pitchFamily="18" charset="0"/>
                <a:cs typeface="Times New Roman" panose="02020603050405020304" pitchFamily="18" charset="0"/>
              </a:rPr>
              <a:t>year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paging.</a:t>
            </a:r>
          </a:p>
          <a:p>
            <a:r>
              <a:rPr lang="cs-CZ" dirty="0" err="1">
                <a:latin typeface="Times New Roman" panose="02020603050405020304" pitchFamily="18" charset="0"/>
                <a:cs typeface="Times New Roman" panose="02020603050405020304" pitchFamily="18" charset="0"/>
              </a:rPr>
              <a:t>Example</a:t>
            </a:r>
            <a:r>
              <a:rPr lang="cs-CZ" dirty="0">
                <a:latin typeface="Times New Roman" panose="02020603050405020304" pitchFamily="18" charset="0"/>
                <a:cs typeface="Times New Roman" panose="02020603050405020304" pitchFamily="18" charset="0"/>
              </a:rPr>
              <a:t>:</a:t>
            </a:r>
          </a:p>
          <a:p>
            <a:pPr lvl="1"/>
            <a:r>
              <a:rPr lang="cs-CZ" dirty="0">
                <a:latin typeface="Times New Roman" panose="02020603050405020304" pitchFamily="18" charset="0"/>
                <a:cs typeface="Times New Roman" panose="02020603050405020304" pitchFamily="18" charset="0"/>
              </a:rPr>
              <a:t>YU, Sabrina </a:t>
            </a:r>
            <a:r>
              <a:rPr lang="cs-CZ" dirty="0" err="1">
                <a:latin typeface="Times New Roman" panose="02020603050405020304" pitchFamily="18" charset="0"/>
                <a:cs typeface="Times New Roman" panose="02020603050405020304" pitchFamily="18" charset="0"/>
              </a:rPr>
              <a:t>Qiong</a:t>
            </a:r>
            <a:r>
              <a:rPr lang="cs-CZ" dirty="0">
                <a:latin typeface="Times New Roman" panose="02020603050405020304" pitchFamily="18" charset="0"/>
                <a:cs typeface="Times New Roman" panose="02020603050405020304" pitchFamily="18" charset="0"/>
              </a:rPr>
              <a:t>. Dancing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Hollywood: Re-</a:t>
            </a:r>
            <a:r>
              <a:rPr lang="cs-CZ" dirty="0" err="1">
                <a:latin typeface="Times New Roman" panose="02020603050405020304" pitchFamily="18" charset="0"/>
                <a:cs typeface="Times New Roman" panose="02020603050405020304" pitchFamily="18" charset="0"/>
              </a:rPr>
              <a:t>Defining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Transnational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Chinese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Stardom</a:t>
            </a:r>
            <a:r>
              <a:rPr lang="cs-CZ" dirty="0">
                <a:latin typeface="Times New Roman" panose="02020603050405020304" pitchFamily="18" charset="0"/>
                <a:cs typeface="Times New Roman" panose="02020603050405020304" pitchFamily="18" charset="0"/>
              </a:rPr>
              <a:t>. In: Andrea </a:t>
            </a:r>
            <a:r>
              <a:rPr lang="cs-CZ" dirty="0" err="1">
                <a:latin typeface="Times New Roman" panose="02020603050405020304" pitchFamily="18" charset="0"/>
                <a:cs typeface="Times New Roman" panose="02020603050405020304" pitchFamily="18" charset="0"/>
              </a:rPr>
              <a:t>Bandhauer</a:t>
            </a:r>
            <a:r>
              <a:rPr lang="cs-CZ" dirty="0">
                <a:latin typeface="Times New Roman" panose="02020603050405020304" pitchFamily="18" charset="0"/>
                <a:cs typeface="Times New Roman" panose="02020603050405020304" pitchFamily="18" charset="0"/>
              </a:rPr>
              <a:t> a Michelle </a:t>
            </a:r>
            <a:r>
              <a:rPr lang="cs-CZ" dirty="0" err="1">
                <a:latin typeface="Times New Roman" panose="02020603050405020304" pitchFamily="18" charset="0"/>
                <a:cs typeface="Times New Roman" panose="02020603050405020304" pitchFamily="18" charset="0"/>
              </a:rPr>
              <a:t>Royer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eds</a:t>
            </a:r>
            <a:r>
              <a:rPr lang="cs-CZ"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Stars</a:t>
            </a:r>
            <a:r>
              <a:rPr lang="cs-CZ" i="1" dirty="0">
                <a:latin typeface="Times New Roman" panose="02020603050405020304" pitchFamily="18" charset="0"/>
                <a:cs typeface="Times New Roman" panose="02020603050405020304" pitchFamily="18" charset="0"/>
              </a:rPr>
              <a:t> in </a:t>
            </a:r>
            <a:r>
              <a:rPr lang="cs-CZ" i="1" dirty="0" err="1">
                <a:latin typeface="Times New Roman" panose="02020603050405020304" pitchFamily="18" charset="0"/>
                <a:cs typeface="Times New Roman" panose="02020603050405020304" pitchFamily="18" charset="0"/>
              </a:rPr>
              <a:t>World</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Cinema</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Screen</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Icons</a:t>
            </a:r>
            <a:r>
              <a:rPr lang="cs-CZ" i="1" dirty="0">
                <a:latin typeface="Times New Roman" panose="02020603050405020304" pitchFamily="18" charset="0"/>
                <a:cs typeface="Times New Roman" panose="02020603050405020304" pitchFamily="18" charset="0"/>
              </a:rPr>
              <a:t> and Star Systems </a:t>
            </a:r>
            <a:r>
              <a:rPr lang="cs-CZ" i="1" dirty="0" err="1">
                <a:latin typeface="Times New Roman" panose="02020603050405020304" pitchFamily="18" charset="0"/>
                <a:cs typeface="Times New Roman" panose="02020603050405020304" pitchFamily="18" charset="0"/>
              </a:rPr>
              <a:t>Across</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Cultures</a:t>
            </a:r>
            <a:r>
              <a:rPr lang="cs-CZ" dirty="0">
                <a:latin typeface="Times New Roman" panose="02020603050405020304" pitchFamily="18" charset="0"/>
                <a:cs typeface="Times New Roman" panose="02020603050405020304" pitchFamily="18" charset="0"/>
              </a:rPr>
              <a:t>. London and New York: I. B. </a:t>
            </a:r>
            <a:r>
              <a:rPr lang="cs-CZ" dirty="0" err="1">
                <a:latin typeface="Times New Roman" panose="02020603050405020304" pitchFamily="18" charset="0"/>
                <a:cs typeface="Times New Roman" panose="02020603050405020304" pitchFamily="18" charset="0"/>
              </a:rPr>
              <a:t>Tauris</a:t>
            </a:r>
            <a:r>
              <a:rPr lang="cs-CZ" dirty="0">
                <a:latin typeface="Times New Roman" panose="02020603050405020304" pitchFamily="18" charset="0"/>
                <a:cs typeface="Times New Roman" panose="02020603050405020304" pitchFamily="18" charset="0"/>
              </a:rPr>
              <a:t>, 2015, p. 104–116. </a:t>
            </a:r>
          </a:p>
          <a:p>
            <a:pPr lvl="1"/>
            <a:endParaRPr lang="cs-CZ" dirty="0"/>
          </a:p>
        </p:txBody>
      </p:sp>
    </p:spTree>
    <p:extLst>
      <p:ext uri="{BB962C8B-B14F-4D97-AF65-F5344CB8AC3E}">
        <p14:creationId xmlns:p14="http://schemas.microsoft.com/office/powerpoint/2010/main" val="1067332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50DFCA-4534-5949-8F6A-42C8F658B102}"/>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Bibliography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MUNI, </a:t>
            </a:r>
            <a:r>
              <a:rPr lang="cs-CZ" dirty="0" err="1">
                <a:latin typeface="Times New Roman" panose="02020603050405020304" pitchFamily="18" charset="0"/>
                <a:cs typeface="Times New Roman" panose="02020603050405020304" pitchFamily="18" charset="0"/>
              </a:rPr>
              <a:t>Faculty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Arts</a:t>
            </a:r>
            <a:endParaRPr lang="cs-CZ" dirty="0"/>
          </a:p>
        </p:txBody>
      </p:sp>
      <p:sp>
        <p:nvSpPr>
          <p:cNvPr id="3" name="Zástupný obsah 2">
            <a:extLst>
              <a:ext uri="{FF2B5EF4-FFF2-40B4-BE49-F238E27FC236}">
                <a16:creationId xmlns:a16="http://schemas.microsoft.com/office/drawing/2014/main" id="{26E8D6F8-CDB1-E945-883A-A6AE8A86E139}"/>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In case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articles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peer-</a:t>
            </a:r>
            <a:r>
              <a:rPr lang="cs-CZ" dirty="0" err="1">
                <a:latin typeface="Times New Roman" panose="02020603050405020304" pitchFamily="18" charset="0"/>
                <a:cs typeface="Times New Roman" panose="02020603050405020304" pitchFamily="18" charset="0"/>
              </a:rPr>
              <a:t>reviewed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journals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include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article</a:t>
            </a:r>
            <a:r>
              <a:rPr lang="cs-CZ" dirty="0">
                <a:latin typeface="Times New Roman" panose="02020603050405020304" pitchFamily="18" charset="0"/>
                <a:cs typeface="Times New Roman" panose="02020603050405020304" pitchFamily="18" charset="0"/>
              </a:rPr>
              <a:t>, but </a:t>
            </a:r>
            <a:r>
              <a:rPr lang="cs-CZ" dirty="0" err="1">
                <a:latin typeface="Times New Roman" panose="02020603050405020304" pitchFamily="18" charset="0"/>
                <a:cs typeface="Times New Roman" panose="02020603050405020304" pitchFamily="18" charset="0"/>
              </a:rPr>
              <a:t>also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journal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volume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number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year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publsihing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article</a:t>
            </a:r>
            <a:r>
              <a:rPr lang="cs-CZ" dirty="0">
                <a:latin typeface="Times New Roman" panose="02020603050405020304" pitchFamily="18" charset="0"/>
                <a:cs typeface="Times New Roman" panose="02020603050405020304" pitchFamily="18" charset="0"/>
              </a:rPr>
              <a:t> and paging. </a:t>
            </a:r>
          </a:p>
          <a:p>
            <a:r>
              <a:rPr lang="cs-CZ" dirty="0" err="1">
                <a:latin typeface="Times New Roman" panose="02020603050405020304" pitchFamily="18" charset="0"/>
                <a:cs typeface="Times New Roman" panose="02020603050405020304" pitchFamily="18" charset="0"/>
              </a:rPr>
              <a:t>Example</a:t>
            </a:r>
            <a:r>
              <a:rPr lang="cs-CZ" dirty="0">
                <a:latin typeface="Times New Roman" panose="02020603050405020304" pitchFamily="18" charset="0"/>
                <a:cs typeface="Times New Roman" panose="02020603050405020304" pitchFamily="18" charset="0"/>
              </a:rPr>
              <a:t>:</a:t>
            </a:r>
          </a:p>
          <a:p>
            <a:pPr marL="685800" lvl="2">
              <a:spcBef>
                <a:spcPts val="1000"/>
              </a:spcBef>
            </a:pPr>
            <a:r>
              <a:rPr lang="cs-CZ" sz="2400" dirty="0">
                <a:latin typeface="Times New Roman" panose="02020603050405020304" pitchFamily="18" charset="0"/>
                <a:cs typeface="Times New Roman" panose="02020603050405020304" pitchFamily="18" charset="0"/>
              </a:rPr>
              <a:t>GMITERKOVÁ, Šárka (2016): </a:t>
            </a:r>
            <a:r>
              <a:rPr lang="cs-CZ" sz="2400" dirty="0" err="1">
                <a:latin typeface="Times New Roman" panose="02020603050405020304" pitchFamily="18" charset="0"/>
                <a:cs typeface="Times New Roman" panose="02020603050405020304" pitchFamily="18" charset="0"/>
              </a:rPr>
              <a:t>Betrayed</a:t>
            </a:r>
            <a:r>
              <a:rPr lang="cs-CZ" sz="2400" dirty="0">
                <a:latin typeface="Times New Roman" panose="02020603050405020304" pitchFamily="18" charset="0"/>
                <a:cs typeface="Times New Roman" panose="02020603050405020304" pitchFamily="18" charset="0"/>
              </a:rPr>
              <a:t> by </a:t>
            </a:r>
            <a:r>
              <a:rPr lang="cs-CZ" sz="2400" dirty="0" err="1">
                <a:latin typeface="Times New Roman" panose="02020603050405020304" pitchFamily="18" charset="0"/>
                <a:cs typeface="Times New Roman" panose="02020603050405020304" pitchFamily="18" charset="0"/>
              </a:rPr>
              <a:t>Blondness</a:t>
            </a:r>
            <a:r>
              <a:rPr lang="cs-CZ" sz="2400" dirty="0">
                <a:latin typeface="Times New Roman" panose="02020603050405020304" pitchFamily="18" charset="0"/>
                <a:cs typeface="Times New Roman" panose="02020603050405020304" pitchFamily="18" charset="0"/>
              </a:rPr>
              <a:t>: Jiřina Štěpničková </a:t>
            </a:r>
            <a:r>
              <a:rPr lang="cs-CZ" sz="2400" dirty="0" err="1">
                <a:latin typeface="Times New Roman" panose="02020603050405020304" pitchFamily="18" charset="0"/>
                <a:cs typeface="Times New Roman" panose="02020603050405020304" pitchFamily="18" charset="0"/>
              </a:rPr>
              <a:t>between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authenticity</a:t>
            </a:r>
            <a:r>
              <a:rPr lang="cs-CZ" sz="2400" dirty="0">
                <a:latin typeface="Times New Roman" panose="02020603050405020304" pitchFamily="18" charset="0"/>
                <a:cs typeface="Times New Roman" panose="02020603050405020304" pitchFamily="18" charset="0"/>
              </a:rPr>
              <a:t> and </a:t>
            </a:r>
            <a:r>
              <a:rPr lang="cs-CZ" sz="2400" dirty="0" err="1">
                <a:latin typeface="Times New Roman" panose="02020603050405020304" pitchFamily="18" charset="0"/>
                <a:cs typeface="Times New Roman" panose="02020603050405020304" pitchFamily="18" charset="0"/>
              </a:rPr>
              <a:t>excess</a:t>
            </a:r>
            <a:r>
              <a:rPr lang="cs-CZ" sz="2400"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Journal</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of</a:t>
            </a:r>
            <a:r>
              <a:rPr lang="cs-CZ" sz="2400" i="1" dirty="0">
                <a:latin typeface="Times New Roman" panose="02020603050405020304" pitchFamily="18" charset="0"/>
                <a:cs typeface="Times New Roman" panose="02020603050405020304" pitchFamily="18" charset="0"/>
              </a:rPr>
              <a:t> Celebrity </a:t>
            </a:r>
            <a:r>
              <a:rPr lang="cs-CZ" sz="2400" i="1" dirty="0" err="1">
                <a:latin typeface="Times New Roman" panose="02020603050405020304" pitchFamily="18" charset="0"/>
                <a:cs typeface="Times New Roman" panose="02020603050405020304" pitchFamily="18" charset="0"/>
              </a:rPr>
              <a:t>Studies</a:t>
            </a:r>
            <a:r>
              <a:rPr lang="cs-CZ" sz="2400" dirty="0">
                <a:latin typeface="Times New Roman" panose="02020603050405020304" pitchFamily="18" charset="0"/>
                <a:cs typeface="Times New Roman" panose="02020603050405020304" pitchFamily="18" charset="0"/>
              </a:rPr>
              <a:t>. 2016, vol. 7, no. 1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Blonde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Issue</a:t>
            </a:r>
            <a:r>
              <a:rPr lang="cs-CZ" sz="2400" dirty="0">
                <a:latin typeface="Times New Roman" panose="02020603050405020304" pitchFamily="18" charset="0"/>
                <a:cs typeface="Times New Roman" panose="02020603050405020304" pitchFamily="18" charset="0"/>
              </a:rPr>
              <a:t>), pp. 45–57.</a:t>
            </a:r>
          </a:p>
          <a:p>
            <a:pPr lvl="1"/>
            <a:endParaRPr lang="cs-CZ" dirty="0"/>
          </a:p>
        </p:txBody>
      </p:sp>
    </p:spTree>
    <p:extLst>
      <p:ext uri="{BB962C8B-B14F-4D97-AF65-F5344CB8AC3E}">
        <p14:creationId xmlns:p14="http://schemas.microsoft.com/office/powerpoint/2010/main" val="3512183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07116-4F4B-A446-A30D-9FE6B9691558}"/>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1B419B2E-A429-1041-99FD-9CB736D1BFCC}"/>
              </a:ext>
            </a:extLst>
          </p:cNvPr>
          <p:cNvSpPr>
            <a:spLocks noGrp="1"/>
          </p:cNvSpPr>
          <p:nvPr>
            <p:ph idx="1"/>
          </p:nvPr>
        </p:nvSpPr>
        <p:spPr/>
        <p:txBody>
          <a:bodyPr/>
          <a:lstStyle/>
          <a:p>
            <a:endParaRPr lang="cs-CZ"/>
          </a:p>
        </p:txBody>
      </p:sp>
      <p:pic>
        <p:nvPicPr>
          <p:cNvPr id="4" name="Zástupný obsah 4" descr="Obsah obrázku text&#10;&#10;Popis byl vytvořen automaticky">
            <a:extLst>
              <a:ext uri="{FF2B5EF4-FFF2-40B4-BE49-F238E27FC236}">
                <a16:creationId xmlns:a16="http://schemas.microsoft.com/office/drawing/2014/main" id="{6FADA17D-5F17-E149-B270-B1AEDCCAD4E4}"/>
              </a:ext>
            </a:extLst>
          </p:cNvPr>
          <p:cNvPicPr>
            <a:picLocks noChangeAspect="1"/>
          </p:cNvPicPr>
          <p:nvPr/>
        </p:nvPicPr>
        <p:blipFill>
          <a:blip r:embed="rId2"/>
          <a:stretch>
            <a:fillRect/>
          </a:stretch>
        </p:blipFill>
        <p:spPr>
          <a:xfrm>
            <a:off x="1170765" y="1926811"/>
            <a:ext cx="8915400" cy="2480568"/>
          </a:xfrm>
          <a:prstGeom prst="rect">
            <a:avLst/>
          </a:prstGeom>
        </p:spPr>
      </p:pic>
    </p:spTree>
    <p:extLst>
      <p:ext uri="{BB962C8B-B14F-4D97-AF65-F5344CB8AC3E}">
        <p14:creationId xmlns:p14="http://schemas.microsoft.com/office/powerpoint/2010/main" val="805111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736733-6973-1049-9042-2E9647159F82}"/>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Take-aways</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D8658BBA-0591-4B47-91F2-5CF1B6EF4594}"/>
              </a:ext>
            </a:extLst>
          </p:cNvPr>
          <p:cNvSpPr>
            <a:spLocks noGrp="1"/>
          </p:cNvSpPr>
          <p:nvPr>
            <p:ph idx="1"/>
          </p:nvPr>
        </p:nvSpPr>
        <p:spPr/>
        <p:txBody>
          <a:bodyPr>
            <a:normAutofit lnSpcReduction="10000"/>
          </a:bodyPr>
          <a:lstStyle/>
          <a:p>
            <a:r>
              <a:rPr lang="cs-CZ" dirty="0" err="1">
                <a:latin typeface="Times New Roman" panose="02020603050405020304" pitchFamily="18" charset="0"/>
                <a:cs typeface="Times New Roman" panose="02020603050405020304" pitchFamily="18" charset="0"/>
              </a:rPr>
              <a:t>When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writing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any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academic</a:t>
            </a:r>
            <a:r>
              <a:rPr lang="cs-CZ" dirty="0">
                <a:latin typeface="Times New Roman" panose="02020603050405020304" pitchFamily="18" charset="0"/>
                <a:cs typeface="Times New Roman" panose="02020603050405020304" pitchFamily="18" charset="0"/>
              </a:rPr>
              <a:t> output,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build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upon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argue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employ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other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scholars.Therefore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should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continuously</a:t>
            </a:r>
            <a:r>
              <a:rPr lang="cs-CZ" dirty="0">
                <a:latin typeface="Times New Roman" panose="02020603050405020304" pitchFamily="18" charset="0"/>
                <a:cs typeface="Times New Roman" panose="02020603050405020304" pitchFamily="18" charset="0"/>
              </a:rPr>
              <a:t> reference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and make a list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those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end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essay</a:t>
            </a:r>
            <a:r>
              <a:rPr lang="cs-CZ" dirty="0">
                <a:latin typeface="Times New Roman" panose="02020603050405020304" pitchFamily="18" charset="0"/>
                <a:cs typeface="Times New Roman" panose="02020603050405020304" pitchFamily="18" charset="0"/>
              </a:rPr>
              <a:t>. </a:t>
            </a:r>
          </a:p>
          <a:p>
            <a:r>
              <a:rPr lang="cs-CZ" dirty="0" err="1">
                <a:latin typeface="Times New Roman" panose="02020603050405020304" pitchFamily="18" charset="0"/>
                <a:cs typeface="Times New Roman" panose="02020603050405020304" pitchFamily="18" charset="0"/>
              </a:rPr>
              <a:t>Why</a:t>
            </a:r>
            <a:r>
              <a:rPr lang="cs-CZ" dirty="0">
                <a:latin typeface="Times New Roman" panose="02020603050405020304" pitchFamily="18" charset="0"/>
                <a:cs typeface="Times New Roman" panose="02020603050405020304" pitchFamily="18" charset="0"/>
              </a:rPr>
              <a:t> do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reference?</a:t>
            </a:r>
          </a:p>
          <a:p>
            <a:pPr lvl="1"/>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consulted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analysed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primary</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secondary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claims</a:t>
            </a:r>
            <a:r>
              <a:rPr lang="cs-CZ" dirty="0">
                <a:latin typeface="Times New Roman" panose="02020603050405020304" pitchFamily="18" charset="0"/>
                <a:cs typeface="Times New Roman" panose="02020603050405020304" pitchFamily="18" charset="0"/>
              </a:rPr>
              <a:t> are </a:t>
            </a:r>
            <a:r>
              <a:rPr lang="cs-CZ" dirty="0" err="1">
                <a:latin typeface="Times New Roman" panose="02020603050405020304" pitchFamily="18" charset="0"/>
                <a:cs typeface="Times New Roman" panose="02020603050405020304" pitchFamily="18" charset="0"/>
              </a:rPr>
              <a:t>based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upon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existing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material</a:t>
            </a:r>
            <a:r>
              <a:rPr lang="cs-CZ" dirty="0">
                <a:latin typeface="Times New Roman" panose="02020603050405020304" pitchFamily="18" charset="0"/>
                <a:cs typeface="Times New Roman" panose="02020603050405020304" pitchFamily="18" charset="0"/>
              </a:rPr>
              <a:t>. </a:t>
            </a:r>
          </a:p>
          <a:p>
            <a:pPr lvl="1"/>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orient </a:t>
            </a:r>
            <a:r>
              <a:rPr lang="cs-CZ" dirty="0" err="1">
                <a:latin typeface="Times New Roman" panose="02020603050405020304" pitchFamily="18" charset="0"/>
                <a:cs typeface="Times New Roman" panose="02020603050405020304" pitchFamily="18" charset="0"/>
              </a:rPr>
              <a:t>ourselves</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academic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field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choosing</a:t>
            </a:r>
            <a:r>
              <a:rPr lang="cs-CZ" dirty="0">
                <a:latin typeface="Times New Roman" panose="02020603050405020304" pitchFamily="18" charset="0"/>
                <a:cs typeface="Times New Roman" panose="02020603050405020304" pitchFamily="18" charset="0"/>
              </a:rPr>
              <a:t>. </a:t>
            </a:r>
          </a:p>
          <a:p>
            <a:pPr lvl="1"/>
            <a:r>
              <a:rPr lang="cs-CZ" dirty="0" err="1">
                <a:latin typeface="Times New Roman" panose="02020603050405020304" pitchFamily="18" charset="0"/>
                <a:cs typeface="Times New Roman" panose="02020603050405020304" pitchFamily="18" charset="0"/>
              </a:rPr>
              <a:t>Anyone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trace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back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primary</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secondary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a:t>
            </a:r>
          </a:p>
          <a:p>
            <a:pPr lvl="1"/>
            <a:r>
              <a:rPr lang="cs-CZ" dirty="0" err="1">
                <a:latin typeface="Times New Roman" panose="02020603050405020304" pitchFamily="18" charset="0"/>
                <a:cs typeface="Times New Roman" panose="02020603050405020304" pitchFamily="18" charset="0"/>
              </a:rPr>
              <a:t>If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use </a:t>
            </a:r>
            <a:r>
              <a:rPr lang="cs-CZ" dirty="0" err="1">
                <a:latin typeface="Times New Roman" panose="02020603050405020304" pitchFamily="18" charset="0"/>
                <a:cs typeface="Times New Roman" panose="02020603050405020304" pitchFamily="18" charset="0"/>
              </a:rPr>
              <a:t>any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primary</a:t>
            </a:r>
            <a:r>
              <a:rPr lang="cs-CZ" dirty="0">
                <a:latin typeface="Times New Roman" panose="02020603050405020304" pitchFamily="18" charset="0"/>
                <a:cs typeface="Times New Roman" panose="02020603050405020304" pitchFamily="18" charset="0"/>
              </a:rPr>
              <a:t> and/</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secondary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risks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labelle</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plagiarized</a:t>
            </a:r>
            <a:r>
              <a:rPr lang="cs-CZ" dirty="0">
                <a:latin typeface="Times New Roman" panose="02020603050405020304" pitchFamily="18" charset="0"/>
                <a:cs typeface="Times New Roman" panose="02020603050405020304" pitchFamily="18" charset="0"/>
              </a:rPr>
              <a:t>. </a:t>
            </a:r>
          </a:p>
          <a:p>
            <a:endParaRPr lang="cs-CZ" dirty="0"/>
          </a:p>
        </p:txBody>
      </p:sp>
    </p:spTree>
    <p:extLst>
      <p:ext uri="{BB962C8B-B14F-4D97-AF65-F5344CB8AC3E}">
        <p14:creationId xmlns:p14="http://schemas.microsoft.com/office/powerpoint/2010/main" val="3716264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6B6F26-CA8C-E04B-80C6-B91614A7805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21337F2-848A-C247-82AD-C6003C979E96}"/>
              </a:ext>
            </a:extLst>
          </p:cNvPr>
          <p:cNvSpPr>
            <a:spLocks noGrp="1"/>
          </p:cNvSpPr>
          <p:nvPr>
            <p:ph idx="1"/>
          </p:nvPr>
        </p:nvSpPr>
        <p:spPr/>
        <p:txBody>
          <a:bodyPr/>
          <a:lstStyle/>
          <a:p>
            <a:endParaRPr lang="cs-CZ"/>
          </a:p>
        </p:txBody>
      </p:sp>
      <p:pic>
        <p:nvPicPr>
          <p:cNvPr id="4" name="Obrázek 3" descr="Obsah obrázku osoba, muž, fotka, interiér&#10;&#10;Popis byl vytvořen automaticky">
            <a:extLst>
              <a:ext uri="{FF2B5EF4-FFF2-40B4-BE49-F238E27FC236}">
                <a16:creationId xmlns:a16="http://schemas.microsoft.com/office/drawing/2014/main" id="{0D1CF59F-A219-6B42-B917-CD2CD011614C}"/>
              </a:ext>
            </a:extLst>
          </p:cNvPr>
          <p:cNvPicPr>
            <a:picLocks noChangeAspect="1"/>
          </p:cNvPicPr>
          <p:nvPr/>
        </p:nvPicPr>
        <p:blipFill>
          <a:blip r:embed="rId2"/>
          <a:stretch>
            <a:fillRect/>
          </a:stretch>
        </p:blipFill>
        <p:spPr>
          <a:xfrm>
            <a:off x="2348071" y="1027906"/>
            <a:ext cx="7495858" cy="4579958"/>
          </a:xfrm>
          <a:prstGeom prst="rect">
            <a:avLst/>
          </a:prstGeom>
        </p:spPr>
      </p:pic>
    </p:spTree>
    <p:extLst>
      <p:ext uri="{BB962C8B-B14F-4D97-AF65-F5344CB8AC3E}">
        <p14:creationId xmlns:p14="http://schemas.microsoft.com/office/powerpoint/2010/main" val="3729580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72D21-D591-EA4D-A591-C37EC6136949}"/>
              </a:ext>
            </a:extLst>
          </p:cNvPr>
          <p:cNvSpPr>
            <a:spLocks noGrp="1"/>
          </p:cNvSpPr>
          <p:nvPr>
            <p:ph type="title"/>
          </p:nvPr>
        </p:nvSpPr>
        <p:spPr/>
        <p:txBody>
          <a:bodyPr/>
          <a:lstStyle/>
          <a:p>
            <a:pPr>
              <a:defRPr/>
            </a:pPr>
            <a:r>
              <a:rPr lang="en-US" sz="3600" u="sng" dirty="0">
                <a:latin typeface="Times" charset="0"/>
                <a:ea typeface="Times" charset="0"/>
                <a:cs typeface="Times" charset="0"/>
              </a:rPr>
              <a:t>Agenda</a:t>
            </a:r>
          </a:p>
        </p:txBody>
      </p:sp>
      <p:sp>
        <p:nvSpPr>
          <p:cNvPr id="16386" name="Content Placeholder 2">
            <a:extLst>
              <a:ext uri="{FF2B5EF4-FFF2-40B4-BE49-F238E27FC236}">
                <a16:creationId xmlns:a16="http://schemas.microsoft.com/office/drawing/2014/main" id="{E8C6030D-D5D5-B64E-8753-BF9A9E3C2FE5}"/>
              </a:ext>
            </a:extLst>
          </p:cNvPr>
          <p:cNvSpPr>
            <a:spLocks noGrp="1"/>
          </p:cNvSpPr>
          <p:nvPr>
            <p:ph idx="1"/>
          </p:nvPr>
        </p:nvSpPr>
        <p:spPr>
          <a:xfrm>
            <a:off x="1981200" y="1700214"/>
            <a:ext cx="8229600" cy="4708525"/>
          </a:xfrm>
        </p:spPr>
        <p:txBody>
          <a:bodyPr>
            <a:normAutofit/>
          </a:bodyPr>
          <a:lstStyle/>
          <a:p>
            <a:pPr marL="0" indent="0">
              <a:spcBef>
                <a:spcPct val="0"/>
              </a:spcBef>
              <a:buNone/>
              <a:defRPr/>
            </a:pPr>
            <a:r>
              <a:rPr lang="en-US" altLang="en-US" b="1" u="sng" dirty="0">
                <a:latin typeface="Times New Roman" panose="02020603050405020304" pitchFamily="18" charset="0"/>
                <a:ea typeface="Times" pitchFamily="2" charset="0"/>
                <a:cs typeface="Times New Roman" panose="02020603050405020304" pitchFamily="18" charset="0"/>
              </a:rPr>
              <a:t>Structure </a:t>
            </a:r>
          </a:p>
          <a:p>
            <a:pPr marL="0" indent="0">
              <a:spcBef>
                <a:spcPct val="0"/>
              </a:spcBef>
              <a:buNone/>
              <a:defRPr/>
            </a:pPr>
            <a:endParaRPr lang="en-US" altLang="en-US" b="1" u="sng" dirty="0">
              <a:latin typeface="Times New Roman" panose="02020603050405020304" pitchFamily="18" charset="0"/>
              <a:ea typeface="Times" pitchFamily="2" charset="0"/>
              <a:cs typeface="Times New Roman" panose="02020603050405020304" pitchFamily="18" charset="0"/>
            </a:endParaRPr>
          </a:p>
          <a:p>
            <a:pPr marL="0" indent="0">
              <a:spcBef>
                <a:spcPct val="0"/>
              </a:spcBef>
              <a:buNone/>
              <a:defRPr/>
            </a:pPr>
            <a:r>
              <a:rPr lang="en-US" dirty="0">
                <a:latin typeface="Times New Roman" panose="02020603050405020304" pitchFamily="18" charset="0"/>
                <a:cs typeface="Times New Roman" panose="02020603050405020304" pitchFamily="18" charset="0"/>
              </a:rPr>
              <a:t>The importance of referencing</a:t>
            </a:r>
          </a:p>
          <a:p>
            <a:pPr marL="0" indent="0">
              <a:spcBef>
                <a:spcPct val="0"/>
              </a:spcBef>
              <a:buNone/>
              <a:defRPr/>
            </a:pPr>
            <a:r>
              <a:rPr lang="en-US" dirty="0">
                <a:latin typeface="Times New Roman" panose="02020603050405020304" pitchFamily="18" charset="0"/>
                <a:cs typeface="Times New Roman" panose="02020603050405020304" pitchFamily="18" charset="0"/>
              </a:rPr>
              <a:t>Learning how to reference at MUNI (Faculty of Arts)</a:t>
            </a:r>
          </a:p>
          <a:p>
            <a:pPr marL="0" indent="0">
              <a:spcBef>
                <a:spcPct val="0"/>
              </a:spcBef>
              <a:buNone/>
              <a:defRPr/>
            </a:pPr>
            <a:endParaRPr lang="en-US" altLang="en-US" dirty="0">
              <a:latin typeface="Times New Roman" panose="02020603050405020304" pitchFamily="18" charset="0"/>
              <a:ea typeface="Times" pitchFamily="2" charset="0"/>
              <a:cs typeface="Times New Roman" panose="02020603050405020304" pitchFamily="18" charset="0"/>
            </a:endParaRPr>
          </a:p>
          <a:p>
            <a:pPr marL="0" indent="0">
              <a:spcBef>
                <a:spcPct val="0"/>
              </a:spcBef>
              <a:buNone/>
              <a:defRPr/>
            </a:pPr>
            <a:endParaRPr lang="en-US" altLang="en-US" b="1" u="sng" dirty="0">
              <a:latin typeface="Times New Roman" panose="02020603050405020304" pitchFamily="18" charset="0"/>
              <a:ea typeface="Times" pitchFamily="2" charset="0"/>
              <a:cs typeface="Times New Roman" panose="02020603050405020304" pitchFamily="18" charset="0"/>
            </a:endParaRPr>
          </a:p>
          <a:p>
            <a:pPr marL="0" indent="0">
              <a:spcBef>
                <a:spcPct val="0"/>
              </a:spcBef>
              <a:buNone/>
              <a:defRPr/>
            </a:pPr>
            <a:r>
              <a:rPr lang="en-US" altLang="en-US" b="1" u="sng" dirty="0">
                <a:latin typeface="Times New Roman" panose="02020603050405020304" pitchFamily="18" charset="0"/>
                <a:ea typeface="Times" pitchFamily="2" charset="0"/>
                <a:cs typeface="Times New Roman" panose="02020603050405020304" pitchFamily="18" charset="0"/>
              </a:rPr>
              <a:t>Targeted Learning Outcome</a:t>
            </a:r>
          </a:p>
          <a:p>
            <a:pPr marL="0" indent="0">
              <a:spcBef>
                <a:spcPct val="0"/>
              </a:spcBef>
              <a:buNone/>
              <a:defRPr/>
            </a:pPr>
            <a:endParaRPr lang="en-US" altLang="en-US" dirty="0">
              <a:latin typeface="Times New Roman" panose="02020603050405020304" pitchFamily="18" charset="0"/>
              <a:ea typeface="Times" pitchFamily="2" charset="0"/>
              <a:cs typeface="Times New Roman" panose="02020603050405020304" pitchFamily="18" charset="0"/>
            </a:endParaRPr>
          </a:p>
          <a:p>
            <a:pPr marL="0" indent="0">
              <a:spcBef>
                <a:spcPct val="0"/>
              </a:spcBef>
              <a:buNone/>
              <a:defRPr/>
            </a:pPr>
            <a:r>
              <a:rPr lang="en-US" altLang="en-US" dirty="0">
                <a:latin typeface="Times New Roman" panose="02020603050405020304" pitchFamily="18" charset="0"/>
                <a:ea typeface="Times" pitchFamily="2" charset="0"/>
                <a:cs typeface="Times New Roman" panose="02020603050405020304" pitchFamily="18" charset="0"/>
              </a:rPr>
              <a:t>How and why we reference our work</a:t>
            </a:r>
          </a:p>
        </p:txBody>
      </p:sp>
    </p:spTree>
    <p:extLst>
      <p:ext uri="{BB962C8B-B14F-4D97-AF65-F5344CB8AC3E}">
        <p14:creationId xmlns:p14="http://schemas.microsoft.com/office/powerpoint/2010/main" val="220130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0834D5D-A100-584E-BCBA-3539C94DE4CF}"/>
              </a:ext>
            </a:extLst>
          </p:cNvPr>
          <p:cNvSpPr>
            <a:spLocks noGrp="1"/>
          </p:cNvSpPr>
          <p:nvPr>
            <p:ph type="title"/>
          </p:nvPr>
        </p:nvSpPr>
        <p:spPr/>
        <p:txBody>
          <a:bodyPr>
            <a:normAutofit/>
          </a:bodyPr>
          <a:lstStyle/>
          <a:p>
            <a:pPr algn="ctr"/>
            <a:r>
              <a:rPr lang="cs-CZ" sz="4000" dirty="0" err="1">
                <a:latin typeface="Times New Roman" panose="02020603050405020304" pitchFamily="18" charset="0"/>
                <a:cs typeface="Times New Roman" panose="02020603050405020304" pitchFamily="18" charset="0"/>
              </a:rPr>
              <a:t>Why</a:t>
            </a:r>
            <a:r>
              <a:rPr lang="cs-CZ" sz="4000" dirty="0">
                <a:latin typeface="Times New Roman" panose="02020603050405020304" pitchFamily="18" charset="0"/>
                <a:cs typeface="Times New Roman" panose="02020603050405020304" pitchFamily="18" charset="0"/>
              </a:rPr>
              <a:t> do </a:t>
            </a:r>
            <a:r>
              <a:rPr lang="cs-CZ" sz="4000" dirty="0" err="1">
                <a:latin typeface="Times New Roman" panose="02020603050405020304" pitchFamily="18" charset="0"/>
                <a:cs typeface="Times New Roman" panose="02020603050405020304" pitchFamily="18" charset="0"/>
              </a:rPr>
              <a:t>we</a:t>
            </a:r>
            <a:r>
              <a:rPr lang="cs-CZ" sz="4000" dirty="0">
                <a:latin typeface="Times New Roman" panose="02020603050405020304" pitchFamily="18" charset="0"/>
                <a:cs typeface="Times New Roman" panose="02020603050405020304" pitchFamily="18" charset="0"/>
              </a:rPr>
              <a:t> reference </a:t>
            </a:r>
            <a:r>
              <a:rPr lang="cs-CZ" sz="4000" dirty="0" err="1">
                <a:latin typeface="Times New Roman" panose="02020603050405020304" pitchFamily="18" charset="0"/>
                <a:cs typeface="Times New Roman" panose="02020603050405020304" pitchFamily="18" charset="0"/>
              </a:rPr>
              <a:t>our</a:t>
            </a:r>
            <a:r>
              <a:rPr lang="cs-CZ" sz="4000" dirty="0">
                <a:latin typeface="Times New Roman" panose="02020603050405020304" pitchFamily="18" charset="0"/>
                <a:cs typeface="Times New Roman" panose="02020603050405020304" pitchFamily="18" charset="0"/>
              </a:rPr>
              <a:t> </a:t>
            </a:r>
            <a:r>
              <a:rPr lang="cs-CZ" sz="4000" dirty="0" err="1">
                <a:latin typeface="Times New Roman" panose="02020603050405020304" pitchFamily="18" charset="0"/>
                <a:cs typeface="Times New Roman" panose="02020603050405020304" pitchFamily="18" charset="0"/>
              </a:rPr>
              <a:t>work</a:t>
            </a:r>
            <a:r>
              <a:rPr lang="cs-CZ" sz="4000" dirty="0">
                <a:latin typeface="Times New Roman" panose="02020603050405020304" pitchFamily="18" charset="0"/>
                <a:cs typeface="Times New Roman" panose="02020603050405020304" pitchFamily="18" charset="0"/>
              </a:rPr>
              <a:t>?</a:t>
            </a:r>
          </a:p>
        </p:txBody>
      </p:sp>
      <p:sp>
        <p:nvSpPr>
          <p:cNvPr id="5" name="Zástupný obsah 4">
            <a:extLst>
              <a:ext uri="{FF2B5EF4-FFF2-40B4-BE49-F238E27FC236}">
                <a16:creationId xmlns:a16="http://schemas.microsoft.com/office/drawing/2014/main" id="{803AF552-9343-6741-B44D-6F4791C9A742}"/>
              </a:ext>
            </a:extLst>
          </p:cNvPr>
          <p:cNvSpPr>
            <a:spLocks noGrp="1"/>
          </p:cNvSpPr>
          <p:nvPr>
            <p:ph idx="1"/>
          </p:nvPr>
        </p:nvSpPr>
        <p:spPr/>
        <p:txBody>
          <a:bodyPr>
            <a:normAutofit/>
          </a:bodyPr>
          <a:lstStyle/>
          <a:p>
            <a:r>
              <a:rPr lang="cs-CZ" dirty="0" err="1">
                <a:latin typeface="Times New Roman" panose="02020603050405020304" pitchFamily="18" charset="0"/>
                <a:cs typeface="Times New Roman" panose="02020603050405020304" pitchFamily="18" charset="0"/>
              </a:rPr>
              <a:t>What</a:t>
            </a:r>
            <a:r>
              <a:rPr lang="cs-CZ" dirty="0">
                <a:latin typeface="Times New Roman" panose="02020603050405020304" pitchFamily="18" charset="0"/>
                <a:cs typeface="Times New Roman" panose="02020603050405020304" pitchFamily="18" charset="0"/>
              </a:rPr>
              <a:t> do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reference?</a:t>
            </a:r>
          </a:p>
          <a:p>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Where</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paper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would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references</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sources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t>
            </a:r>
          </a:p>
          <a:p>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something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which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does</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need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referencing</a:t>
            </a:r>
            <a:r>
              <a:rPr lang="cs-CZ" dirty="0">
                <a:latin typeface="Times New Roman" panose="02020603050405020304" pitchFamily="18" charset="0"/>
                <a:cs typeface="Times New Roman" panose="02020603050405020304" pitchFamily="18" charset="0"/>
              </a:rPr>
              <a:t>?</a:t>
            </a:r>
          </a:p>
          <a:p>
            <a:endParaRPr lang="cs-CZ" dirty="0">
              <a:latin typeface="Times New Roman" panose="02020603050405020304" pitchFamily="18" charset="0"/>
              <a:cs typeface="Times New Roman" panose="02020603050405020304" pitchFamily="18" charset="0"/>
            </a:endParaRPr>
          </a:p>
          <a:p>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something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like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over-referencing</a:t>
            </a:r>
            <a:r>
              <a:rPr 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1829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dissolv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dissolv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dissolve">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037CAB-999B-3D49-9961-65410CE5053E}"/>
              </a:ext>
            </a:extLst>
          </p:cNvPr>
          <p:cNvSpPr>
            <a:spLocks noGrp="1"/>
          </p:cNvSpPr>
          <p:nvPr>
            <p:ph type="title"/>
          </p:nvPr>
        </p:nvSpPr>
        <p:spPr/>
        <p:txBody>
          <a:bodyPr>
            <a:normAutofit/>
          </a:bodyPr>
          <a:lstStyle/>
          <a:p>
            <a:pPr algn="ctr"/>
            <a:r>
              <a:rPr lang="cs-CZ" sz="3600" dirty="0" err="1">
                <a:latin typeface="Times New Roman" panose="02020603050405020304" pitchFamily="18" charset="0"/>
                <a:cs typeface="Times New Roman" panose="02020603050405020304" pitchFamily="18" charset="0"/>
              </a:rPr>
              <a:t>What</a:t>
            </a:r>
            <a:r>
              <a:rPr lang="cs-CZ" sz="3600" dirty="0">
                <a:latin typeface="Times New Roman" panose="02020603050405020304" pitchFamily="18" charset="0"/>
                <a:cs typeface="Times New Roman" panose="02020603050405020304" pitchFamily="18" charset="0"/>
              </a:rPr>
              <a:t> are </a:t>
            </a:r>
            <a:r>
              <a:rPr lang="cs-CZ" sz="3600" dirty="0" err="1">
                <a:latin typeface="Times New Roman" panose="02020603050405020304" pitchFamily="18" charset="0"/>
                <a:cs typeface="Times New Roman" panose="02020603050405020304" pitchFamily="18" charset="0"/>
              </a:rPr>
              <a:t>you</a:t>
            </a:r>
            <a:r>
              <a:rPr lang="cs-CZ" sz="3600" dirty="0">
                <a:latin typeface="Times New Roman" panose="02020603050405020304" pitchFamily="18" charset="0"/>
                <a:cs typeface="Times New Roman" panose="02020603050405020304" pitchFamily="18" charset="0"/>
              </a:rPr>
              <a:t> </a:t>
            </a:r>
            <a:r>
              <a:rPr lang="cs-CZ" sz="3600" dirty="0" err="1">
                <a:latin typeface="Times New Roman" panose="02020603050405020304" pitchFamily="18" charset="0"/>
                <a:cs typeface="Times New Roman" panose="02020603050405020304" pitchFamily="18" charset="0"/>
              </a:rPr>
              <a:t>referencing</a:t>
            </a:r>
            <a:r>
              <a:rPr lang="cs-CZ" sz="3600" dirty="0">
                <a:latin typeface="Times New Roman" panose="02020603050405020304" pitchFamily="18" charset="0"/>
                <a:cs typeface="Times New Roman" panose="02020603050405020304" pitchFamily="18" charset="0"/>
              </a:rPr>
              <a:t>?</a:t>
            </a:r>
          </a:p>
        </p:txBody>
      </p:sp>
      <p:sp>
        <p:nvSpPr>
          <p:cNvPr id="3" name="Zástupný obsah 2">
            <a:extLst>
              <a:ext uri="{FF2B5EF4-FFF2-40B4-BE49-F238E27FC236}">
                <a16:creationId xmlns:a16="http://schemas.microsoft.com/office/drawing/2014/main" id="{B795B761-6406-F544-B92B-3881A8D11DDD}"/>
              </a:ext>
            </a:extLst>
          </p:cNvPr>
          <p:cNvSpPr>
            <a:spLocks noGrp="1"/>
          </p:cNvSpPr>
          <p:nvPr>
            <p:ph idx="1"/>
          </p:nvPr>
        </p:nvSpPr>
        <p:spPr/>
        <p:txBody>
          <a:bodyPr>
            <a:normAutofit fontScale="92500" lnSpcReduction="20000"/>
          </a:bodyPr>
          <a:lstStyle/>
          <a:p>
            <a:r>
              <a:rPr lang="cs-CZ" b="1" dirty="0" err="1">
                <a:latin typeface="Times New Roman" panose="02020603050405020304" pitchFamily="18" charset="0"/>
                <a:cs typeface="Times New Roman" panose="02020603050405020304" pitchFamily="18" charset="0"/>
              </a:rPr>
              <a:t>Monography</a:t>
            </a:r>
            <a:r>
              <a:rPr lang="cs-CZ" b="1"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 non-</a:t>
            </a:r>
            <a:r>
              <a:rPr lang="cs-CZ" dirty="0" err="1">
                <a:latin typeface="Times New Roman" panose="02020603050405020304" pitchFamily="18" charset="0"/>
                <a:cs typeface="Times New Roman" panose="02020603050405020304" pitchFamily="18" charset="0"/>
              </a:rPr>
              <a:t>serial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publicaton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which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systematically</a:t>
            </a:r>
            <a:r>
              <a:rPr lang="cs-CZ" dirty="0">
                <a:latin typeface="Times New Roman" panose="02020603050405020304" pitchFamily="18" charset="0"/>
                <a:cs typeface="Times New Roman" panose="02020603050405020304" pitchFamily="18" charset="0"/>
              </a:rPr>
              <a:t> and in detail </a:t>
            </a:r>
            <a:r>
              <a:rPr lang="cs-CZ" dirty="0" err="1">
                <a:latin typeface="Times New Roman" panose="02020603050405020304" pitchFamily="18" charset="0"/>
                <a:cs typeface="Times New Roman" panose="02020603050405020304" pitchFamily="18" charset="0"/>
              </a:rPr>
              <a:t>investigates</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narrow</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topic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aspect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topic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thoroughly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documented</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Edited</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volume</a:t>
            </a:r>
            <a:r>
              <a:rPr lang="cs-CZ" b="1" dirty="0">
                <a:latin typeface="Times New Roman" panose="02020603050405020304" pitchFamily="18" charset="0"/>
                <a:cs typeface="Times New Roman" panose="02020603050405020304" pitchFamily="18" charset="0"/>
              </a:rPr>
              <a:t>/</a:t>
            </a:r>
            <a:r>
              <a:rPr lang="cs-CZ" b="1" dirty="0" err="1">
                <a:latin typeface="Times New Roman" panose="02020603050405020304" pitchFamily="18" charset="0"/>
                <a:cs typeface="Times New Roman" panose="02020603050405020304" pitchFamily="18" charset="0"/>
              </a:rPr>
              <a:t>edited</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collection</a:t>
            </a:r>
            <a:r>
              <a:rPr lang="cs-CZ" b="1"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does</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investigate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topic</a:t>
            </a:r>
            <a:r>
              <a:rPr lang="cs-CZ" dirty="0">
                <a:latin typeface="Times New Roman" panose="02020603050405020304" pitchFamily="18" charset="0"/>
                <a:cs typeface="Times New Roman" panose="02020603050405020304" pitchFamily="18" charset="0"/>
              </a:rPr>
              <a:t> in such detail,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individual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contributions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loosely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connected</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could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exist</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pieces</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articles</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chapters</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their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contrast</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collective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monography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not a joint </a:t>
            </a:r>
            <a:r>
              <a:rPr lang="cs-CZ" dirty="0" err="1">
                <a:latin typeface="Times New Roman" panose="02020603050405020304" pitchFamily="18" charset="0"/>
                <a:cs typeface="Times New Roman" panose="02020603050405020304" pitchFamily="18" charset="0"/>
              </a:rPr>
              <a:t>piece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by </a:t>
            </a:r>
            <a:r>
              <a:rPr lang="cs-CZ" dirty="0" err="1">
                <a:latin typeface="Times New Roman" panose="02020603050405020304" pitchFamily="18" charset="0"/>
                <a:cs typeface="Times New Roman" panose="02020603050405020304" pitchFamily="18" charset="0"/>
              </a:rPr>
              <a:t>multiple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authors</a:t>
            </a:r>
            <a:r>
              <a:rPr lang="cs-CZ" dirty="0">
                <a:latin typeface="Times New Roman" panose="02020603050405020304" pitchFamily="18" charset="0"/>
                <a:cs typeface="Times New Roman" panose="02020603050405020304" pitchFamily="18" charset="0"/>
              </a:rPr>
              <a:t>, but a </a:t>
            </a:r>
            <a:r>
              <a:rPr lang="cs-CZ" dirty="0" err="1">
                <a:latin typeface="Times New Roman" panose="02020603050405020304" pitchFamily="18" charset="0"/>
                <a:cs typeface="Times New Roman" panose="02020603050405020304" pitchFamily="18" charset="0"/>
              </a:rPr>
              <a:t>collection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contributions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signed</a:t>
            </a:r>
            <a:r>
              <a:rPr lang="cs-CZ" dirty="0">
                <a:latin typeface="Times New Roman" panose="02020603050405020304" pitchFamily="18" charset="0"/>
                <a:cs typeface="Times New Roman" panose="02020603050405020304" pitchFamily="18" charset="0"/>
              </a:rPr>
              <a:t> by </a:t>
            </a:r>
            <a:r>
              <a:rPr lang="cs-CZ" dirty="0" err="1">
                <a:latin typeface="Times New Roman" panose="02020603050405020304" pitchFamily="18" charset="0"/>
                <a:cs typeface="Times New Roman" panose="02020603050405020304" pitchFamily="18" charset="0"/>
              </a:rPr>
              <a:t>authors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did</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cooperate</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outcome</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Readers</a:t>
            </a:r>
            <a:r>
              <a:rPr lang="cs-CZ" dirty="0">
                <a:latin typeface="Times New Roman" panose="02020603050405020304" pitchFamily="18" charset="0"/>
                <a:cs typeface="Times New Roman" panose="02020603050405020304" pitchFamily="18" charset="0"/>
              </a:rPr>
              <a:t> do not </a:t>
            </a:r>
            <a:r>
              <a:rPr lang="cs-CZ" dirty="0" err="1">
                <a:latin typeface="Times New Roman" panose="02020603050405020304" pitchFamily="18" charset="0"/>
                <a:cs typeface="Times New Roman" panose="02020603050405020304" pitchFamily="18" charset="0"/>
              </a:rPr>
              <a:t>bring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research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outcome</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well</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previously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unpublished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They</a:t>
            </a:r>
            <a:r>
              <a:rPr lang="cs-CZ" dirty="0">
                <a:latin typeface="Times New Roman" panose="02020603050405020304" pitchFamily="18" charset="0"/>
                <a:cs typeface="Times New Roman" panose="02020603050405020304" pitchFamily="18" charset="0"/>
              </a:rPr>
              <a:t> are </a:t>
            </a:r>
            <a:r>
              <a:rPr lang="cs-CZ" dirty="0" err="1">
                <a:latin typeface="Times New Roman" panose="02020603050405020304" pitchFamily="18" charset="0"/>
                <a:cs typeface="Times New Roman" panose="02020603050405020304" pitchFamily="18" charset="0"/>
              </a:rPr>
              <a:t>compillations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previously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published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papers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extracts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thereof</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Academic</a:t>
            </a:r>
            <a:r>
              <a:rPr lang="cs-CZ" b="1" dirty="0">
                <a:latin typeface="Times New Roman" panose="02020603050405020304" pitchFamily="18" charset="0"/>
                <a:cs typeface="Times New Roman" panose="02020603050405020304" pitchFamily="18" charset="0"/>
              </a:rPr>
              <a:t> </a:t>
            </a:r>
            <a:r>
              <a:rPr lang="cs-CZ" b="1" dirty="0" err="1">
                <a:latin typeface="Times New Roman" panose="02020603050405020304" pitchFamily="18" charset="0"/>
                <a:cs typeface="Times New Roman" panose="02020603050405020304" pitchFamily="18" charset="0"/>
              </a:rPr>
              <a:t>articles</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are to </a:t>
            </a:r>
            <a:r>
              <a:rPr lang="cs-CZ" dirty="0" err="1">
                <a:latin typeface="Times New Roman" panose="02020603050405020304" pitchFamily="18" charset="0"/>
                <a:cs typeface="Times New Roman" panose="02020603050405020304" pitchFamily="18" charset="0"/>
              </a:rPr>
              <a:t>be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found</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scholarly</a:t>
            </a:r>
            <a:r>
              <a:rPr lang="cs-CZ" dirty="0">
                <a:latin typeface="Times New Roman" panose="02020603050405020304" pitchFamily="18" charset="0"/>
                <a:cs typeface="Times New Roman" panose="02020603050405020304" pitchFamily="18" charset="0"/>
              </a:rPr>
              <a:t>, peer-</a:t>
            </a:r>
            <a:r>
              <a:rPr lang="cs-CZ" dirty="0" err="1">
                <a:latin typeface="Times New Roman" panose="02020603050405020304" pitchFamily="18" charset="0"/>
                <a:cs typeface="Times New Roman" panose="02020603050405020304" pitchFamily="18" charset="0"/>
              </a:rPr>
              <a:t>reviewed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journals</a:t>
            </a:r>
            <a:r>
              <a:rPr lang="cs-CZ" dirty="0">
                <a:latin typeface="Times New Roman" panose="02020603050405020304" pitchFamily="18" charset="0"/>
                <a:cs typeface="Times New Roman" panose="02020603050405020304" pitchFamily="18" charset="0"/>
              </a:rPr>
              <a:t>.  </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257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nodeType="clickEffect">
                                  <p:stCondLst>
                                    <p:cond delay="0"/>
                                  </p:stCondLst>
                                  <p:childTnLst>
                                    <p:animEffect transition="out" filter="wipe(down)">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nodeType="clickEffect">
                                  <p:stCondLst>
                                    <p:cond delay="0"/>
                                  </p:stCondLst>
                                  <p:childTnLst>
                                    <p:animEffect transition="out" filter="wipe(down)">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nodeType="clickEffect">
                                  <p:stCondLst>
                                    <p:cond delay="0"/>
                                  </p:stCondLst>
                                  <p:childTnLst>
                                    <p:animEffect transition="out" filter="wipe(down)">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nodeType="clickEffect">
                                  <p:stCondLst>
                                    <p:cond delay="0"/>
                                  </p:stCondLst>
                                  <p:childTnLst>
                                    <p:animEffect transition="out" filter="wipe(down)">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pic>
        <p:nvPicPr>
          <p:cNvPr id="4" name="Obrázek 3" descr="Obsah obrázku interiér, budova, fotka&#10;&#10;Popis byl vytvořen automaticky">
            <a:extLst>
              <a:ext uri="{FF2B5EF4-FFF2-40B4-BE49-F238E27FC236}">
                <a16:creationId xmlns:a16="http://schemas.microsoft.com/office/drawing/2014/main" id="{52D08268-B29B-EB45-A8DB-D9B700C91DEA}"/>
              </a:ext>
            </a:extLst>
          </p:cNvPr>
          <p:cNvPicPr>
            <a:picLocks noChangeAspect="1"/>
          </p:cNvPicPr>
          <p:nvPr/>
        </p:nvPicPr>
        <p:blipFill rotWithShape="1">
          <a:blip r:embed="rId2"/>
          <a:srcRect r="4661" b="-2"/>
          <a:stretch/>
        </p:blipFill>
        <p:spPr>
          <a:xfrm>
            <a:off x="321733" y="321732"/>
            <a:ext cx="3777025" cy="6214533"/>
          </a:xfrm>
          <a:prstGeom prst="rect">
            <a:avLst/>
          </a:prstGeom>
        </p:spPr>
      </p:pic>
      <p:pic>
        <p:nvPicPr>
          <p:cNvPr id="5" name="Obrázek 4" descr="Obsah obrázku fotka, interiér&#10;&#10;Popis byl vytvořen automaticky">
            <a:extLst>
              <a:ext uri="{FF2B5EF4-FFF2-40B4-BE49-F238E27FC236}">
                <a16:creationId xmlns:a16="http://schemas.microsoft.com/office/drawing/2014/main" id="{DCA2531D-4D8C-2E4D-9FAB-430F29A1210B}"/>
              </a:ext>
            </a:extLst>
          </p:cNvPr>
          <p:cNvPicPr>
            <a:picLocks noChangeAspect="1"/>
          </p:cNvPicPr>
          <p:nvPr/>
        </p:nvPicPr>
        <p:blipFill rotWithShape="1">
          <a:blip r:embed="rId3"/>
          <a:srcRect l="4672" r="13471"/>
          <a:stretch/>
        </p:blipFill>
        <p:spPr>
          <a:xfrm>
            <a:off x="4184538" y="321732"/>
            <a:ext cx="3822924" cy="6214533"/>
          </a:xfrm>
          <a:prstGeom prst="rect">
            <a:avLst/>
          </a:prstGeom>
        </p:spPr>
      </p:pic>
      <p:pic>
        <p:nvPicPr>
          <p:cNvPr id="6" name="Obrázek 5" descr="Obsah obrázku text&#10;&#10;Popis byl vytvořen automaticky">
            <a:extLst>
              <a:ext uri="{FF2B5EF4-FFF2-40B4-BE49-F238E27FC236}">
                <a16:creationId xmlns:a16="http://schemas.microsoft.com/office/drawing/2014/main" id="{D4C08FAE-A3A3-7B40-BD89-940A88FFE3B4}"/>
              </a:ext>
            </a:extLst>
          </p:cNvPr>
          <p:cNvPicPr>
            <a:picLocks noChangeAspect="1"/>
          </p:cNvPicPr>
          <p:nvPr/>
        </p:nvPicPr>
        <p:blipFill rotWithShape="1">
          <a:blip r:embed="rId4"/>
          <a:srcRect l="6681" r="7520"/>
          <a:stretch/>
        </p:blipFill>
        <p:spPr>
          <a:xfrm>
            <a:off x="8087672" y="321732"/>
            <a:ext cx="3782595" cy="6214533"/>
          </a:xfrm>
          <a:prstGeom prst="rect">
            <a:avLst/>
          </a:prstGeom>
        </p:spPr>
      </p:pic>
    </p:spTree>
    <p:extLst>
      <p:ext uri="{BB962C8B-B14F-4D97-AF65-F5344CB8AC3E}">
        <p14:creationId xmlns:p14="http://schemas.microsoft.com/office/powerpoint/2010/main" val="500325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7F83E5-9004-ED44-80E8-4C59A86E4EAA}"/>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How</a:t>
            </a:r>
            <a:r>
              <a:rPr lang="cs-CZ" dirty="0">
                <a:latin typeface="Times New Roman" panose="02020603050405020304" pitchFamily="18" charset="0"/>
                <a:cs typeface="Times New Roman" panose="02020603050405020304" pitchFamily="18" charset="0"/>
              </a:rPr>
              <a:t> do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reference?</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Direct </a:t>
            </a:r>
            <a:r>
              <a:rPr lang="cs-CZ" dirty="0" err="1">
                <a:latin typeface="Times New Roman" panose="02020603050405020304" pitchFamily="18" charset="0"/>
                <a:cs typeface="Times New Roman" panose="02020603050405020304" pitchFamily="18" charset="0"/>
              </a:rPr>
              <a:t>quotation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paraphrasing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summarising</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A7373DC3-BB9A-0247-90E5-3B821437BE97}"/>
              </a:ext>
            </a:extLst>
          </p:cNvPr>
          <p:cNvSpPr>
            <a:spLocks noGrp="1"/>
          </p:cNvSpPr>
          <p:nvPr>
            <p:ph idx="1"/>
          </p:nvPr>
        </p:nvSpPr>
        <p:spPr/>
        <p:txBody>
          <a:bodyPr>
            <a:normAutofit/>
          </a:bodyPr>
          <a:lstStyle/>
          <a:p>
            <a:r>
              <a:rPr lang="cs-CZ" b="1" dirty="0">
                <a:latin typeface="Times New Roman" panose="02020603050405020304" pitchFamily="18" charset="0"/>
                <a:cs typeface="Times New Roman" panose="02020603050405020304" pitchFamily="18" charset="0"/>
              </a:rPr>
              <a:t>Direct </a:t>
            </a:r>
            <a:r>
              <a:rPr lang="cs-CZ" b="1" dirty="0" err="1">
                <a:latin typeface="Times New Roman" panose="02020603050405020304" pitchFamily="18" charset="0"/>
                <a:cs typeface="Times New Roman" panose="02020603050405020304" pitchFamily="18" charset="0"/>
              </a:rPr>
              <a:t>quotation</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transfering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words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organicaly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incorporating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into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explanation</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Paraphrasing</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expressing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idea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words</a:t>
            </a:r>
            <a:r>
              <a:rPr lang="cs-CZ" dirty="0">
                <a:latin typeface="Times New Roman" panose="02020603050405020304" pitchFamily="18" charset="0"/>
                <a:cs typeface="Times New Roman" panose="02020603050405020304" pitchFamily="18" charset="0"/>
              </a:rPr>
              <a:t>. </a:t>
            </a:r>
          </a:p>
          <a:p>
            <a:r>
              <a:rPr lang="cs-CZ" b="1" dirty="0" err="1">
                <a:latin typeface="Times New Roman" panose="02020603050405020304" pitchFamily="18" charset="0"/>
                <a:cs typeface="Times New Roman" panose="02020603050405020304" pitchFamily="18" charset="0"/>
              </a:rPr>
              <a:t>Summarising</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expressing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idea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words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while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shortening</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concentrating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original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length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leting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specific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details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 </a:t>
            </a:r>
          </a:p>
          <a:p>
            <a:r>
              <a:rPr lang="cs-CZ" dirty="0" err="1">
                <a:latin typeface="Times New Roman" panose="02020603050405020304" pitchFamily="18" charset="0"/>
                <a:cs typeface="Times New Roman" panose="02020603050405020304" pitchFamily="18" charset="0"/>
              </a:rPr>
              <a:t>Whatever</a:t>
            </a:r>
            <a:r>
              <a:rPr lang="cs-CZ" dirty="0">
                <a:latin typeface="Times New Roman" panose="02020603050405020304" pitchFamily="18" charset="0"/>
                <a:cs typeface="Times New Roman" panose="02020603050405020304" pitchFamily="18" charset="0"/>
              </a:rPr>
              <a:t> style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choose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to reference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author</a:t>
            </a:r>
            <a:r>
              <a:rPr lang="cs-CZ" dirty="0">
                <a:latin typeface="Times New Roman" panose="02020603050405020304" pitchFamily="18" charset="0"/>
                <a:cs typeface="Times New Roman" panose="02020603050405020304" pitchFamily="18" charset="0"/>
              </a:rPr>
              <a:t> and his/her </a:t>
            </a:r>
            <a:r>
              <a:rPr lang="cs-CZ" dirty="0" err="1">
                <a:latin typeface="Times New Roman" panose="02020603050405020304" pitchFamily="18" charset="0"/>
                <a:cs typeface="Times New Roman" panose="02020603050405020304" pitchFamily="18" charset="0"/>
              </a:rPr>
              <a:t>ideas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purposes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own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investigation</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explanation</a:t>
            </a:r>
            <a:r>
              <a:rPr lang="cs-CZ" dirty="0">
                <a:latin typeface="Times New Roman" panose="02020603050405020304" pitchFamily="18" charset="0"/>
                <a:cs typeface="Times New Roman" panose="02020603050405020304" pitchFamily="18" charset="0"/>
              </a:rPr>
              <a:t>! </a:t>
            </a:r>
            <a:endParaRPr lang="cs-CZ" dirty="0"/>
          </a:p>
        </p:txBody>
      </p:sp>
    </p:spTree>
    <p:extLst>
      <p:ext uri="{BB962C8B-B14F-4D97-AF65-F5344CB8AC3E}">
        <p14:creationId xmlns:p14="http://schemas.microsoft.com/office/powerpoint/2010/main" val="3712089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545207-58AF-D54A-BEA1-DB12C2E1A317}"/>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 direct </a:t>
            </a:r>
            <a:r>
              <a:rPr lang="cs-CZ" dirty="0" err="1">
                <a:latin typeface="Times New Roman" panose="02020603050405020304" pitchFamily="18" charset="0"/>
                <a:cs typeface="Times New Roman" panose="02020603050405020304" pitchFamily="18" charset="0"/>
              </a:rPr>
              <a:t>quotation</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5372B6E8-D750-0148-AC7B-9752798F00F4}"/>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Original text:</a:t>
            </a:r>
          </a:p>
          <a:p>
            <a:pPr lvl="1"/>
            <a:r>
              <a:rPr lang="en-US" dirty="0">
                <a:latin typeface="Times New Roman" panose="02020603050405020304" pitchFamily="18" charset="0"/>
                <a:cs typeface="Times New Roman" panose="02020603050405020304" pitchFamily="18" charset="0"/>
              </a:rPr>
              <a:t>„The importance of publicity is that, in its apparent or actual escape from the image that Hollywood is trying to promote, it seems more ‚authentic‘. It is thus often taken to give a privileged access to the real person of the star. It is also the place where one can read tensions between the star-as-person and her/his image, tensions which at another level become themselves crucial to the image (e.g. Marilyn Monroe’s attempts to be considered something other than a dumb blonde sex object, Robert Redford’s ,loner‘ shunning of the attention his star status attracts.“</a:t>
            </a:r>
            <a:r>
              <a:rPr lang="en-US" baseline="30000" dirty="0">
                <a:latin typeface="Times New Roman" panose="02020603050405020304" pitchFamily="18" charset="0"/>
                <a:cs typeface="Times New Roman" panose="02020603050405020304" pitchFamily="18" charset="0"/>
              </a:rPr>
              <a:t>1</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 </a:t>
            </a:r>
          </a:p>
          <a:p>
            <a:r>
              <a:rPr lang="en-US" dirty="0">
                <a:latin typeface="Times New Roman" panose="02020603050405020304" pitchFamily="18" charset="0"/>
                <a:cs typeface="Times New Roman" panose="02020603050405020304" pitchFamily="18" charset="0"/>
              </a:rPr>
              <a:t>Incorporating Dyer’s words into my writing:</a:t>
            </a:r>
          </a:p>
          <a:p>
            <a:pPr lvl="1"/>
            <a:r>
              <a:rPr lang="cs-CZ" dirty="0">
                <a:latin typeface="Times New Roman" panose="02020603050405020304" pitchFamily="18" charset="0"/>
                <a:cs typeface="Times New Roman" panose="02020603050405020304" pitchFamily="18" charset="0"/>
              </a:rPr>
              <a:t>In </a:t>
            </a:r>
            <a:r>
              <a:rPr lang="cs-CZ" dirty="0" err="1">
                <a:latin typeface="Times New Roman" panose="02020603050405020304" pitchFamily="18" charset="0"/>
                <a:cs typeface="Times New Roman" panose="02020603050405020304" pitchFamily="18" charset="0"/>
              </a:rPr>
              <a:t>contrast</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promotion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managed</a:t>
            </a:r>
            <a:r>
              <a:rPr lang="cs-CZ" dirty="0">
                <a:latin typeface="Times New Roman" panose="02020603050405020304" pitchFamily="18" charset="0"/>
                <a:cs typeface="Times New Roman" panose="02020603050405020304" pitchFamily="18" charset="0"/>
              </a:rPr>
              <a:t> by studio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herself</a:t>
            </a:r>
            <a:r>
              <a:rPr lang="cs-CZ" dirty="0">
                <a:latin typeface="Times New Roman" panose="02020603050405020304" pitchFamily="18" charset="0"/>
                <a:cs typeface="Times New Roman" panose="02020603050405020304" pitchFamily="18" charset="0"/>
              </a:rPr>
              <a:t>, publicity </a:t>
            </a:r>
            <a:r>
              <a:rPr lang="cs-CZ" dirty="0" err="1">
                <a:latin typeface="Times New Roman" panose="02020603050405020304" pitchFamily="18" charset="0"/>
                <a:cs typeface="Times New Roman" panose="02020603050405020304" pitchFamily="18" charset="0"/>
              </a:rPr>
              <a:t>exists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outside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these </a:t>
            </a:r>
            <a:r>
              <a:rPr lang="cs-CZ" dirty="0" err="1">
                <a:latin typeface="Times New Roman" panose="02020603050405020304" pitchFamily="18" charset="0"/>
                <a:cs typeface="Times New Roman" panose="02020603050405020304" pitchFamily="18" charset="0"/>
              </a:rPr>
              <a:t>official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discourses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According</a:t>
            </a:r>
            <a:r>
              <a:rPr lang="cs-CZ" dirty="0">
                <a:latin typeface="Times New Roman" panose="02020603050405020304" pitchFamily="18" charset="0"/>
                <a:cs typeface="Times New Roman" panose="02020603050405020304" pitchFamily="18" charset="0"/>
              </a:rPr>
              <a:t> to Richard </a:t>
            </a:r>
            <a:r>
              <a:rPr lang="cs-CZ" dirty="0" err="1">
                <a:latin typeface="Times New Roman" panose="02020603050405020304" pitchFamily="18" charset="0"/>
                <a:cs typeface="Times New Roman" panose="02020603050405020304" pitchFamily="18" charset="0"/>
              </a:rPr>
              <a:t>Dyer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provide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 „[…]</a:t>
            </a:r>
            <a:r>
              <a:rPr lang="en-US" dirty="0">
                <a:latin typeface="Times New Roman" panose="02020603050405020304" pitchFamily="18" charset="0"/>
                <a:cs typeface="Times New Roman" panose="02020603050405020304" pitchFamily="18" charset="0"/>
              </a:rPr>
              <a:t> privileged access to the real person of the star</a:t>
            </a:r>
            <a:r>
              <a:rPr lang="cs-CZ" dirty="0">
                <a:latin typeface="Times New Roman" panose="02020603050405020304" pitchFamily="18" charset="0"/>
                <a:cs typeface="Times New Roman" panose="02020603050405020304" pitchFamily="18" charset="0"/>
              </a:rPr>
              <a:t>.”</a:t>
            </a:r>
            <a:r>
              <a:rPr lang="cs-CZ" baseline="30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Publicity </a:t>
            </a:r>
            <a:r>
              <a:rPr lang="cs-CZ" dirty="0" err="1">
                <a:latin typeface="Times New Roman" panose="02020603050405020304" pitchFamily="18" charset="0"/>
                <a:cs typeface="Times New Roman" panose="02020603050405020304" pitchFamily="18" charset="0"/>
              </a:rPr>
              <a:t>stems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unauthorized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articles</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images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scandals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discussions</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social</a:t>
            </a:r>
            <a:r>
              <a:rPr lang="cs-CZ" dirty="0">
                <a:latin typeface="Times New Roman" panose="02020603050405020304" pitchFamily="18" charset="0"/>
                <a:cs typeface="Times New Roman" panose="02020603050405020304" pitchFamily="18" charset="0"/>
              </a:rPr>
              <a:t> media </a:t>
            </a:r>
            <a:r>
              <a:rPr lang="cs-CZ" dirty="0" err="1">
                <a:latin typeface="Times New Roman" panose="02020603050405020304" pitchFamily="18" charset="0"/>
                <a:cs typeface="Times New Roman" panose="02020603050405020304" pitchFamily="18" charset="0"/>
              </a:rPr>
              <a:t>both</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celebrity </a:t>
            </a:r>
            <a:r>
              <a:rPr lang="cs-CZ" dirty="0" err="1">
                <a:latin typeface="Times New Roman" panose="02020603050405020304" pitchFamily="18" charset="0"/>
                <a:cs typeface="Times New Roman" panose="02020603050405020304" pitchFamily="18" charset="0"/>
              </a:rPr>
              <a:t>profiles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outside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them</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websites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blogs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dedicated</a:t>
            </a:r>
            <a:r>
              <a:rPr lang="cs-CZ" dirty="0">
                <a:latin typeface="Times New Roman" panose="02020603050405020304" pitchFamily="18" charset="0"/>
                <a:cs typeface="Times New Roman" panose="02020603050405020304" pitchFamily="18" charset="0"/>
              </a:rPr>
              <a:t> to nudity, </a:t>
            </a:r>
            <a:r>
              <a:rPr lang="cs-CZ" dirty="0" err="1">
                <a:latin typeface="Times New Roman" panose="02020603050405020304" pitchFamily="18" charset="0"/>
                <a:cs typeface="Times New Roman" panose="02020603050405020304" pitchFamily="18" charset="0"/>
              </a:rPr>
              <a:t>sexual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misconducts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power</a:t>
            </a:r>
            <a:r>
              <a:rPr lang="cs-CZ" dirty="0">
                <a:latin typeface="Times New Roman" panose="02020603050405020304" pitchFamily="18" charset="0"/>
                <a:cs typeface="Times New Roman" panose="02020603050405020304" pitchFamily="18" charset="0"/>
              </a:rPr>
              <a:t> abuse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so-</a:t>
            </a:r>
            <a:r>
              <a:rPr lang="cs-CZ" dirty="0" err="1">
                <a:latin typeface="Times New Roman" panose="02020603050405020304" pitchFamily="18" charset="0"/>
                <a:cs typeface="Times New Roman" panose="02020603050405020304" pitchFamily="18" charset="0"/>
              </a:rPr>
              <a:t>called</a:t>
            </a:r>
            <a:r>
              <a:rPr lang="cs-CZ" dirty="0">
                <a:latin typeface="Times New Roman" panose="02020603050405020304" pitchFamily="18" charset="0"/>
                <a:cs typeface="Times New Roman" panose="02020603050405020304" pitchFamily="18" charset="0"/>
              </a:rPr>
              <a:t> blind </a:t>
            </a:r>
            <a:r>
              <a:rPr lang="cs-CZ" dirty="0" err="1">
                <a:latin typeface="Times New Roman" panose="02020603050405020304" pitchFamily="18" charset="0"/>
                <a:cs typeface="Times New Roman" panose="02020603050405020304" pitchFamily="18" charset="0"/>
              </a:rPr>
              <a:t>items</a:t>
            </a:r>
            <a:r>
              <a:rPr lang="cs-CZ" dirty="0">
                <a:latin typeface="Times New Roman" panose="02020603050405020304" pitchFamily="18" charset="0"/>
                <a:cs typeface="Times New Roman" panose="02020603050405020304" pitchFamily="18" charset="0"/>
              </a:rPr>
              <a:t> (in </a:t>
            </a:r>
            <a:r>
              <a:rPr lang="cs-CZ" dirty="0" err="1">
                <a:latin typeface="Times New Roman" panose="02020603050405020304" pitchFamily="18" charset="0"/>
                <a:cs typeface="Times New Roman" panose="02020603050405020304" pitchFamily="18" charset="0"/>
              </a:rPr>
              <a:t>fact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gossips</a:t>
            </a:r>
            <a:r>
              <a:rPr lang="cs-CZ" dirty="0">
                <a:latin typeface="Times New Roman" panose="02020603050405020304" pitchFamily="18" charset="0"/>
                <a:cs typeface="Times New Roman" panose="02020603050405020304" pitchFamily="18" charset="0"/>
              </a:rPr>
              <a:t>). </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 </a:t>
            </a:r>
          </a:p>
          <a:p>
            <a:pPr lvl="2"/>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211227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CB9B13-2A59-4548-9E11-5765C9847AB5}"/>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Summarising</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EED13D08-7679-2941-9C29-21C8D5BAE8F7}"/>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Original text:</a:t>
            </a:r>
          </a:p>
          <a:p>
            <a:pPr lvl="1"/>
            <a:r>
              <a:rPr lang="en-US" dirty="0">
                <a:latin typeface="Times New Roman" panose="02020603050405020304" pitchFamily="18" charset="0"/>
                <a:cs typeface="Times New Roman" panose="02020603050405020304" pitchFamily="18" charset="0"/>
              </a:rPr>
              <a:t>„The importance of publicity is that, in its apparent or actual escape from the image that Hollywood is trying to promote, it seems more ‚authentic‘. It is thus often taken to give a privileged access to the real person of the star. It is also the place where one can read tensions between the star-as-person and her/his image, tensions which at another level become themselves crucial to the image (e.g. Marilyn Monroe’s attempts to be considered something other than a dumb blonde sex object, Robert Redford’s ,loner‘ shunning of the attention his star status attracts.“</a:t>
            </a:r>
            <a:r>
              <a:rPr lang="en-US" baseline="30000" dirty="0">
                <a:latin typeface="Times New Roman" panose="02020603050405020304" pitchFamily="18" charset="0"/>
                <a:cs typeface="Times New Roman" panose="02020603050405020304" pitchFamily="18" charset="0"/>
              </a:rPr>
              <a:t>1</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a:t>
            </a:r>
            <a:endParaRPr lang="cs-CZ" sz="2800" dirty="0">
              <a:latin typeface="Times New Roman" panose="02020603050405020304" pitchFamily="18" charset="0"/>
              <a:cs typeface="Times New Roman" panose="02020603050405020304" pitchFamily="18" charset="0"/>
            </a:endParaRPr>
          </a:p>
          <a:p>
            <a:endParaRPr lang="cs-CZ" sz="2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Incorporating Dyer’s words into my writing:</a:t>
            </a:r>
            <a:endParaRPr lang="cs-CZ" sz="2800" dirty="0">
              <a:latin typeface="Times New Roman" panose="02020603050405020304" pitchFamily="18" charset="0"/>
              <a:cs typeface="Times New Roman" panose="02020603050405020304" pitchFamily="18" charset="0"/>
            </a:endParaRPr>
          </a:p>
          <a:p>
            <a:pPr lvl="1"/>
            <a:r>
              <a:rPr lang="cs-CZ" dirty="0">
                <a:latin typeface="Times New Roman" panose="02020603050405020304" pitchFamily="18" charset="0"/>
                <a:cs typeface="Times New Roman" panose="02020603050405020304" pitchFamily="18" charset="0"/>
              </a:rPr>
              <a:t>Publicity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but </a:t>
            </a:r>
            <a:r>
              <a:rPr lang="cs-CZ" dirty="0" err="1">
                <a:latin typeface="Times New Roman" panose="02020603050405020304" pitchFamily="18" charset="0"/>
                <a:cs typeface="Times New Roman" panose="02020603050405020304" pitchFamily="18" charset="0"/>
              </a:rPr>
              <a:t>does</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have</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offer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insight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into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outside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official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promotional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activities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discourses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According</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Dyer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main</a:t>
            </a:r>
            <a:r>
              <a:rPr lang="cs-CZ" dirty="0">
                <a:latin typeface="Times New Roman" panose="02020603050405020304" pitchFamily="18" charset="0"/>
                <a:cs typeface="Times New Roman" panose="02020603050405020304" pitchFamily="18" charset="0"/>
              </a:rPr>
              <a:t> point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expose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tensions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between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constructed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star</a:t>
            </a:r>
            <a:r>
              <a:rPr lang="cs-CZ" dirty="0">
                <a:latin typeface="Times New Roman" panose="02020603050405020304" pitchFamily="18" charset="0"/>
                <a:cs typeface="Times New Roman" panose="02020603050405020304" pitchFamily="18" charset="0"/>
              </a:rPr>
              <a:t> image and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more </a:t>
            </a:r>
            <a:r>
              <a:rPr lang="cs-CZ" dirty="0" err="1">
                <a:latin typeface="Times New Roman" panose="02020603050405020304" pitchFamily="18" charset="0"/>
                <a:cs typeface="Times New Roman" panose="02020603050405020304" pitchFamily="18" charset="0"/>
              </a:rPr>
              <a:t>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less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authentic</a:t>
            </a:r>
            <a:r>
              <a:rPr lang="cs-CZ" dirty="0">
                <a:latin typeface="Times New Roman" panose="02020603050405020304" pitchFamily="18" charset="0"/>
                <a:cs typeface="Times New Roman" panose="02020603050405020304" pitchFamily="18" charset="0"/>
              </a:rPr>
              <a:t> person </a:t>
            </a:r>
            <a:r>
              <a:rPr lang="cs-CZ" dirty="0" err="1">
                <a:latin typeface="Times New Roman" panose="02020603050405020304" pitchFamily="18" charset="0"/>
                <a:cs typeface="Times New Roman" panose="02020603050405020304" pitchFamily="18" charset="0"/>
              </a:rPr>
              <a:t>behind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image.</a:t>
            </a:r>
            <a:r>
              <a:rPr lang="cs-CZ" baseline="30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a:t>
            </a: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662088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BAF4"/>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F29B5A-9F87-B74E-BC55-4AF81213B1CD}"/>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Examples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Paraphrasing</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112FD581-9A19-7E40-AC8F-14BC93D9578B}"/>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Original text:</a:t>
            </a:r>
          </a:p>
          <a:p>
            <a:pPr lvl="1"/>
            <a:r>
              <a:rPr lang="en-US" dirty="0">
                <a:latin typeface="Times New Roman" panose="02020603050405020304" pitchFamily="18" charset="0"/>
                <a:cs typeface="Times New Roman" panose="02020603050405020304" pitchFamily="18" charset="0"/>
              </a:rPr>
              <a:t>„The importance of publicity is that, in its apparent or actual escape from the image that Hollywood is trying to promote, it seems more ‚authentic‘. It is thus often taken to give a privileged access to the real person of the star. It is also the place where one can read tensions between the star-as-person and her/his image, tensions which at another level become themselves crucial to the image (e.g. Marilyn Monroe’s attempts to be considered something other than a dumb blonde sex object, Robert Redford’s ,loner‘ shunning of the attention his star status attracts.“</a:t>
            </a:r>
            <a:r>
              <a:rPr lang="en-US" baseline="30000" dirty="0">
                <a:latin typeface="Times New Roman" panose="02020603050405020304" pitchFamily="18" charset="0"/>
                <a:cs typeface="Times New Roman" panose="02020603050405020304" pitchFamily="18" charset="0"/>
              </a:rPr>
              <a:t>1</a:t>
            </a:r>
          </a:p>
          <a:p>
            <a:pPr marL="1371600" lvl="2" indent="-457200">
              <a:buFont typeface="+mj-lt"/>
              <a:buAutoNum type="arabicPeriod"/>
            </a:pPr>
            <a:r>
              <a:rPr lang="en-US" sz="2000" dirty="0">
                <a:latin typeface="Times New Roman" panose="02020603050405020304" pitchFamily="18" charset="0"/>
                <a:cs typeface="Times New Roman" panose="02020603050405020304" pitchFamily="18" charset="0"/>
              </a:rPr>
              <a:t>DYER, Richard. </a:t>
            </a:r>
            <a:r>
              <a:rPr lang="en-US" sz="2000" i="1" dirty="0">
                <a:latin typeface="Times New Roman" panose="02020603050405020304" pitchFamily="18" charset="0"/>
                <a:cs typeface="Times New Roman" panose="02020603050405020304" pitchFamily="18" charset="0"/>
              </a:rPr>
              <a:t>Stars</a:t>
            </a:r>
            <a:r>
              <a:rPr lang="en-US" sz="2000" dirty="0">
                <a:latin typeface="Times New Roman" panose="02020603050405020304" pitchFamily="18" charset="0"/>
                <a:cs typeface="Times New Roman" panose="02020603050405020304" pitchFamily="18" charset="0"/>
              </a:rPr>
              <a:t>. London: BFI, 1998, p. 61.</a:t>
            </a:r>
            <a:endParaRPr lang="cs-CZ" sz="2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Incorporating Dyer’s words into my writing:</a:t>
            </a:r>
            <a:endParaRPr lang="cs-CZ" sz="2800" dirty="0">
              <a:latin typeface="Times New Roman" panose="02020603050405020304" pitchFamily="18" charset="0"/>
              <a:cs typeface="Times New Roman" panose="02020603050405020304" pitchFamily="18" charset="0"/>
            </a:endParaRPr>
          </a:p>
          <a:p>
            <a:pPr lvl="1"/>
            <a:r>
              <a:rPr lang="cs-CZ" dirty="0">
                <a:latin typeface="Times New Roman" panose="02020603050405020304" pitchFamily="18" charset="0"/>
                <a:cs typeface="Times New Roman" panose="02020603050405020304" pitchFamily="18" charset="0"/>
              </a:rPr>
              <a:t>Publicity </a:t>
            </a:r>
            <a:r>
              <a:rPr lang="cs-CZ" dirty="0" err="1">
                <a:latin typeface="Times New Roman" panose="02020603050405020304" pitchFamily="18" charset="0"/>
                <a:cs typeface="Times New Roman" panose="02020603050405020304" pitchFamily="18" charset="0"/>
              </a:rPr>
              <a:t>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crucial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because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although</a:t>
            </a:r>
            <a:r>
              <a:rPr lang="cs-CZ" dirty="0">
                <a:latin typeface="Times New Roman" panose="02020603050405020304" pitchFamily="18" charset="0"/>
                <a:cs typeface="Times New Roman" panose="02020603050405020304" pitchFamily="18" charset="0"/>
              </a:rPr>
              <a:t> not </a:t>
            </a:r>
            <a:r>
              <a:rPr lang="cs-CZ" dirty="0" err="1">
                <a:latin typeface="Times New Roman" panose="02020603050405020304" pitchFamily="18" charset="0"/>
                <a:cs typeface="Times New Roman" panose="02020603050405020304" pitchFamily="18" charset="0"/>
              </a:rPr>
              <a:t>always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does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provide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with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access</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person </a:t>
            </a:r>
            <a:r>
              <a:rPr lang="cs-CZ" dirty="0" err="1">
                <a:latin typeface="Times New Roman" panose="02020603050405020304" pitchFamily="18" charset="0"/>
                <a:cs typeface="Times New Roman" panose="02020603050405020304" pitchFamily="18" charset="0"/>
              </a:rPr>
              <a:t>behind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image. </a:t>
            </a:r>
            <a:r>
              <a:rPr lang="cs-CZ" dirty="0" err="1">
                <a:latin typeface="Times New Roman" panose="02020603050405020304" pitchFamily="18" charset="0"/>
                <a:cs typeface="Times New Roman" panose="02020603050405020304" pitchFamily="18" charset="0"/>
              </a:rPr>
              <a:t>Through</a:t>
            </a:r>
            <a:r>
              <a:rPr lang="cs-CZ" dirty="0">
                <a:latin typeface="Times New Roman" panose="02020603050405020304" pitchFamily="18" charset="0"/>
                <a:cs typeface="Times New Roman" panose="02020603050405020304" pitchFamily="18" charset="0"/>
              </a:rPr>
              <a:t> publicity </a:t>
            </a:r>
            <a:r>
              <a:rPr lang="cs-CZ" dirty="0" err="1">
                <a:latin typeface="Times New Roman" panose="02020603050405020304" pitchFamily="18" charset="0"/>
                <a:cs typeface="Times New Roman" panose="02020603050405020304" pitchFamily="18" charset="0"/>
              </a:rPr>
              <a:t>we</a:t>
            </a:r>
            <a:r>
              <a:rPr lang="cs-CZ" dirty="0">
                <a:latin typeface="Times New Roman" panose="02020603050405020304" pitchFamily="18" charset="0"/>
                <a:cs typeface="Times New Roman" panose="02020603050405020304" pitchFamily="18" charset="0"/>
              </a:rPr>
              <a:t> are </a:t>
            </a:r>
            <a:r>
              <a:rPr lang="cs-CZ" dirty="0" err="1">
                <a:latin typeface="Times New Roman" panose="02020603050405020304" pitchFamily="18" charset="0"/>
                <a:cs typeface="Times New Roman" panose="02020603050405020304" pitchFamily="18" charset="0"/>
              </a:rPr>
              <a:t>able</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see</a:t>
            </a:r>
            <a:r>
              <a:rPr lang="cs-CZ" dirty="0">
                <a:latin typeface="Times New Roman" panose="02020603050405020304" pitchFamily="18" charset="0"/>
                <a:cs typeface="Times New Roman" panose="02020603050405020304" pitchFamily="18" charset="0"/>
              </a:rPr>
              <a:t> celebrity persona as a </a:t>
            </a:r>
            <a:r>
              <a:rPr lang="cs-CZ" dirty="0" err="1">
                <a:latin typeface="Times New Roman" panose="02020603050405020304" pitchFamily="18" charset="0"/>
                <a:cs typeface="Times New Roman" panose="02020603050405020304" pitchFamily="18" charset="0"/>
              </a:rPr>
              <a:t>genuine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human</a:t>
            </a:r>
            <a:r>
              <a:rPr lang="cs-CZ" dirty="0">
                <a:latin typeface="Times New Roman" panose="02020603050405020304" pitchFamily="18" charset="0"/>
                <a:cs typeface="Times New Roman" panose="02020603050405020304" pitchFamily="18" charset="0"/>
              </a:rPr>
              <a:t>. But not </a:t>
            </a:r>
            <a:r>
              <a:rPr lang="cs-CZ" dirty="0" err="1">
                <a:latin typeface="Times New Roman" panose="02020603050405020304" pitchFamily="18" charset="0"/>
                <a:cs typeface="Times New Roman" panose="02020603050405020304" pitchFamily="18" charset="0"/>
              </a:rPr>
              <a:t>only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also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allows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us</a:t>
            </a:r>
            <a:r>
              <a:rPr lang="cs-CZ" dirty="0">
                <a:latin typeface="Times New Roman" panose="02020603050405020304" pitchFamily="18" charset="0"/>
                <a:cs typeface="Times New Roman" panose="02020603050405020304" pitchFamily="18" charset="0"/>
              </a:rPr>
              <a:t> to </a:t>
            </a:r>
            <a:r>
              <a:rPr lang="cs-CZ" dirty="0" err="1">
                <a:latin typeface="Times New Roman" panose="02020603050405020304" pitchFamily="18" charset="0"/>
                <a:cs typeface="Times New Roman" panose="02020603050405020304" pitchFamily="18" charset="0"/>
              </a:rPr>
              <a:t>see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contradictory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forces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operating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image. </a:t>
            </a:r>
            <a:r>
              <a:rPr lang="cs-CZ" dirty="0" err="1">
                <a:latin typeface="Times New Roman" panose="02020603050405020304" pitchFamily="18" charset="0"/>
                <a:cs typeface="Times New Roman" panose="02020603050405020304" pitchFamily="18" charset="0"/>
              </a:rPr>
              <a:t>For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example</a:t>
            </a:r>
            <a:r>
              <a:rPr lang="cs-CZ" dirty="0">
                <a:latin typeface="Times New Roman" panose="02020603050405020304" pitchFamily="18" charset="0"/>
                <a:cs typeface="Times New Roman" panose="02020603050405020304" pitchFamily="18" charset="0"/>
              </a:rPr>
              <a:t> in Marilyn </a:t>
            </a:r>
            <a:r>
              <a:rPr lang="cs-CZ" dirty="0" err="1">
                <a:latin typeface="Times New Roman" panose="02020603050405020304" pitchFamily="18" charset="0"/>
                <a:cs typeface="Times New Roman" panose="02020603050405020304" pitchFamily="18" charset="0"/>
              </a:rPr>
              <a:t>Monroe‘s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parallel</a:t>
            </a:r>
            <a:r>
              <a:rPr lang="cs-CZ" dirty="0">
                <a:latin typeface="Times New Roman" panose="02020603050405020304" pitchFamily="18" charset="0"/>
                <a:cs typeface="Times New Roman" panose="02020603050405020304" pitchFamily="18" charset="0"/>
              </a:rPr>
              <a:t> existence as a sex </a:t>
            </a:r>
            <a:r>
              <a:rPr lang="cs-CZ" dirty="0" err="1">
                <a:latin typeface="Times New Roman" panose="02020603050405020304" pitchFamily="18" charset="0"/>
                <a:cs typeface="Times New Roman" panose="02020603050405020304" pitchFamily="18" charset="0"/>
              </a:rPr>
              <a:t>object</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ambitious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actress</a:t>
            </a:r>
            <a:r>
              <a:rPr lang="cs-CZ" dirty="0">
                <a:latin typeface="Times New Roman" panose="02020603050405020304" pitchFamily="18" charset="0"/>
                <a:cs typeface="Times New Roman" panose="02020603050405020304" pitchFamily="18" charset="0"/>
              </a:rPr>
              <a:t>, as </a:t>
            </a:r>
            <a:r>
              <a:rPr lang="cs-CZ" dirty="0" err="1">
                <a:latin typeface="Times New Roman" panose="02020603050405020304" pitchFamily="18" charset="0"/>
                <a:cs typeface="Times New Roman" panose="02020603050405020304" pitchFamily="18" charset="0"/>
              </a:rPr>
              <a:t>well</a:t>
            </a:r>
            <a:r>
              <a:rPr lang="cs-CZ" dirty="0">
                <a:latin typeface="Times New Roman" panose="02020603050405020304" pitchFamily="18" charset="0"/>
                <a:cs typeface="Times New Roman" panose="02020603050405020304" pitchFamily="18" charset="0"/>
              </a:rPr>
              <a:t> as in Robert </a:t>
            </a:r>
            <a:r>
              <a:rPr lang="cs-CZ" dirty="0" err="1">
                <a:latin typeface="Times New Roman" panose="02020603050405020304" pitchFamily="18" charset="0"/>
                <a:cs typeface="Times New Roman" panose="02020603050405020304" pitchFamily="18" charset="0"/>
              </a:rPr>
              <a:t>Redford‘s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regular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escapes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from</a:t>
            </a:r>
            <a:r>
              <a:rPr lang="cs-CZ" dirty="0">
                <a:latin typeface="Times New Roman" panose="02020603050405020304" pitchFamily="18" charset="0"/>
                <a:cs typeface="Times New Roman" panose="02020603050405020304" pitchFamily="18" charset="0"/>
              </a:rPr>
              <a:t> public visibility.</a:t>
            </a:r>
            <a:r>
              <a:rPr lang="cs-CZ" baseline="30000" dirty="0">
                <a:latin typeface="Times New Roman" panose="02020603050405020304" pitchFamily="18" charset="0"/>
                <a:cs typeface="Times New Roman" panose="02020603050405020304" pitchFamily="18" charset="0"/>
              </a:rPr>
              <a:t>1</a:t>
            </a:r>
          </a:p>
          <a:p>
            <a:pPr marL="1371600" lvl="2" indent="-457200">
              <a:buFont typeface="+mj-lt"/>
              <a:buAutoNum type="arabicPeriod"/>
            </a:pP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DYER, Richard. </a:t>
            </a:r>
            <a:r>
              <a:rPr lang="en-US" i="1" dirty="0">
                <a:latin typeface="Times New Roman" panose="02020603050405020304" pitchFamily="18" charset="0"/>
                <a:cs typeface="Times New Roman" panose="02020603050405020304" pitchFamily="18" charset="0"/>
              </a:rPr>
              <a:t>Stars</a:t>
            </a:r>
            <a:r>
              <a:rPr lang="en-US" dirty="0">
                <a:latin typeface="Times New Roman" panose="02020603050405020304" pitchFamily="18" charset="0"/>
                <a:cs typeface="Times New Roman" panose="02020603050405020304" pitchFamily="18" charset="0"/>
              </a:rPr>
              <a:t>. London: BFI, 1998, p. 61.</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7047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22EC7539CC12746A69C71063DD3E861" ma:contentTypeVersion="2" ma:contentTypeDescription="Vytvoří nový dokument" ma:contentTypeScope="" ma:versionID="a830d185ce32260ba17a807638ba7ac7">
  <xsd:schema xmlns:xsd="http://www.w3.org/2001/XMLSchema" xmlns:xs="http://www.w3.org/2001/XMLSchema" xmlns:p="http://schemas.microsoft.com/office/2006/metadata/properties" xmlns:ns2="d537199e-9348-4114-b8ea-cf78e0cce2e6" targetNamespace="http://schemas.microsoft.com/office/2006/metadata/properties" ma:root="true" ma:fieldsID="6794f15c5317afd73ba4626c472c4e89" ns2:_="">
    <xsd:import namespace="d537199e-9348-4114-b8ea-cf78e0cce2e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37199e-9348-4114-b8ea-cf78e0cce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30D525-4F61-4594-838A-A078E95F8A0F}">
  <ds:schemaRefs>
    <ds:schemaRef ds:uri="http://schemas.microsoft.com/sharepoint/v3/contenttype/forms"/>
  </ds:schemaRefs>
</ds:datastoreItem>
</file>

<file path=customXml/itemProps2.xml><?xml version="1.0" encoding="utf-8"?>
<ds:datastoreItem xmlns:ds="http://schemas.openxmlformats.org/officeDocument/2006/customXml" ds:itemID="{DBE82420-130F-44B6-BB6A-17C65F3462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37199e-9348-4114-b8ea-cf78e0cce2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2C3A34-48B5-4A35-8699-C1AEF4C56CDE}">
  <ds:schemaRefs>
    <ds:schemaRef ds:uri="http://schemas.microsoft.com/office/2006/metadata/properties"/>
    <ds:schemaRef ds:uri="http://schemas.microsoft.com/office/2006/documentManagement/types"/>
    <ds:schemaRef ds:uri="http://www.w3.org/XML/1998/namespace"/>
    <ds:schemaRef ds:uri="d537199e-9348-4114-b8ea-cf78e0cce2e6"/>
    <ds:schemaRef ds:uri="http://schemas.microsoft.com/office/infopath/2007/PartnerControls"/>
    <ds:schemaRef ds:uri="http://purl.org/dc/terms/"/>
    <ds:schemaRef ds:uri="http://purl.org/dc/dcmitype/"/>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4288</TotalTime>
  <Words>1535</Words>
  <Application>Microsoft Macintosh PowerPoint</Application>
  <PresentationFormat>Širokoúhlá obrazovka</PresentationFormat>
  <Paragraphs>77</Paragraphs>
  <Slides>15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Arial</vt:lpstr>
      <vt:lpstr>Calibri</vt:lpstr>
      <vt:lpstr>Calibri Light</vt:lpstr>
      <vt:lpstr>Times</vt:lpstr>
      <vt:lpstr>Times New Roman</vt:lpstr>
      <vt:lpstr>Motiv Office</vt:lpstr>
      <vt:lpstr>Academic skills</vt:lpstr>
      <vt:lpstr>Agenda</vt:lpstr>
      <vt:lpstr>Why do we reference our work?</vt:lpstr>
      <vt:lpstr>What are you referencing?</vt:lpstr>
      <vt:lpstr>Prezentace aplikace PowerPoint</vt:lpstr>
      <vt:lpstr>How do we reference? Direct quotation, paraphrasing, summarising</vt:lpstr>
      <vt:lpstr>Examples: direct quotation</vt:lpstr>
      <vt:lpstr>Examples: Summarising</vt:lpstr>
      <vt:lpstr>Examples: Paraphrasing</vt:lpstr>
      <vt:lpstr>Bibliography referencing system MUNI, Faculty of Arts</vt:lpstr>
      <vt:lpstr>Bibliography referencing system MUNI, Faculty of Arts</vt:lpstr>
      <vt:lpstr>Bibliography referencing system MUNI, Faculty of Arts</vt:lpstr>
      <vt:lpstr>Prezentace aplikace PowerPoint</vt:lpstr>
      <vt:lpstr>Take-aways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skills</dc:title>
  <dc:creator>Šárka Gmiterková</dc:creator>
  <cp:lastModifiedBy>Šárka Gmiterková</cp:lastModifiedBy>
  <cp:revision>20</cp:revision>
  <dcterms:created xsi:type="dcterms:W3CDTF">2022-10-05T12:48:32Z</dcterms:created>
  <dcterms:modified xsi:type="dcterms:W3CDTF">2022-12-18T17:39:53Z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0x010100822EC7539CC12746A69C71063DD3E861</vt:lpwstr>
  </property>
</Properties>
</file>