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4" r:id="rId4"/>
    <p:sldId id="259" r:id="rId5"/>
    <p:sldId id="258" r:id="rId6"/>
    <p:sldId id="260" r:id="rId7"/>
    <p:sldId id="262" r:id="rId8"/>
    <p:sldId id="263" r:id="rId9"/>
    <p:sldId id="261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7" d="100"/>
          <a:sy n="87" d="100"/>
        </p:scale>
        <p:origin x="690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do/phil/Pracoviste/SO/ds/isp/studenti/ISP_-_Studenti_od_2._semestru_CZ_aktualizace_2020.pdf" TargetMode="External"/><Relationship Id="rId2" Type="http://schemas.openxmlformats.org/officeDocument/2006/relationships/hyperlink" Target="https://is.muni.cz/auth/do/phil/Pracoviste/SO/ds/isp/studenti/ISP_-_Novi_studenti_CZ_aktualizace_2020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muni.cz/auth/do/phil/Pracoviste/SO/ds/isp/studenti/ISP_jak_postupovat_v_IS_studenti_aktualizace_2020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do/phil/Pracoviste/SO/ds/ostatni/nove_prijatym_podzim2022.pdf" TargetMode="External"/><Relationship Id="rId2" Type="http://schemas.openxmlformats.org/officeDocument/2006/relationships/hyperlink" Target="https://is.muni.cz/auth/do/phil/Pracoviste/SO/ds/isp/Strucne_predstaveni_SZR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usic.phil.muni.cz/studijni-obory/dkkp" TargetMode="External"/><Relationship Id="rId2" Type="http://schemas.openxmlformats.org/officeDocument/2006/relationships/hyperlink" Target="https://music.phil.muni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phil/Pracoviste/SO/ds/ostatni/prirucka_phd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il.muni.cz/student/do-sveta" TargetMode="External"/><Relationship Id="rId2" Type="http://schemas.openxmlformats.org/officeDocument/2006/relationships/hyperlink" Target="https://www.phil.muni.cz/o-nas/organizacni-struktura/219917-zahranicni-oddelen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zs.muni.cz/c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studenti/stipendia/jaka-stipendia-nabizi-mu-svym-studentum" TargetMode="External"/><Relationship Id="rId2" Type="http://schemas.openxmlformats.org/officeDocument/2006/relationships/hyperlink" Target="https://www.phil.muni.cz/o-nas/organizacni-struktura/219913-studijni-oddeleni/stipendia#undefine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knihovna.phil.muni.cz/" TargetMode="External"/><Relationship Id="rId2" Type="http://schemas.openxmlformats.org/officeDocument/2006/relationships/hyperlink" Target="https://www.phil.muni.cz/o-nas/organizacni-struktura/219915-oddeleni-vyzkumu-a-vyvoj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ortal.muni.cz/vyzkum-a-projekty/doktorske-studium/informace-k-doktorskemu-studiu/muni-phd-academia-rozvojove-aktivity" TargetMode="External"/><Relationship Id="rId4" Type="http://schemas.openxmlformats.org/officeDocument/2006/relationships/hyperlink" Target="https://portal.muni.cz/vyzkum-a-projekty/doktorske-studium/informace-k-doktorskemu-studiu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il.muni.cz/o-nas/organizacni-struktura/219913-studijni-oddelen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Digitální kultura a kreativní průmysly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Informace pro nově přijaté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1F3496-C0F4-6B6A-2DE2-8D223E6BCE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4D881-475C-53B5-F72E-0504F54E6E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F64B3F-BF0A-6B13-B717-6BAD86766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studijní plán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25AEA3F-7391-918D-634F-BDE5DDAC1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/>
              <a:t>Individuální studijní plán </a:t>
            </a:r>
            <a:r>
              <a:rPr lang="cs-CZ" dirty="0"/>
              <a:t>na celé studium (4 roky)</a:t>
            </a:r>
          </a:p>
          <a:p>
            <a:pPr>
              <a:lnSpc>
                <a:spcPct val="100000"/>
              </a:lnSpc>
            </a:pPr>
            <a:r>
              <a:rPr lang="cs-CZ" b="1" dirty="0"/>
              <a:t>Semestrální studijní plány </a:t>
            </a:r>
            <a:r>
              <a:rPr lang="cs-CZ" dirty="0"/>
              <a:t>(8 x za studium, návrh/zhodnocení)</a:t>
            </a:r>
          </a:p>
          <a:p>
            <a:pPr>
              <a:lnSpc>
                <a:spcPct val="100000"/>
              </a:lnSpc>
            </a:pPr>
            <a:r>
              <a:rPr lang="cs-CZ" dirty="0">
                <a:highlight>
                  <a:srgbClr val="FFFF00"/>
                </a:highlight>
              </a:rPr>
              <a:t>Informace a </a:t>
            </a:r>
            <a:r>
              <a:rPr lang="cs-CZ" dirty="0" err="1">
                <a:highlight>
                  <a:srgbClr val="FFFF00"/>
                </a:highlight>
              </a:rPr>
              <a:t>deadlines</a:t>
            </a:r>
            <a:r>
              <a:rPr lang="cs-CZ" dirty="0">
                <a:highlight>
                  <a:srgbClr val="FFFF00"/>
                </a:highlight>
              </a:rPr>
              <a:t> (1. semestr): </a:t>
            </a:r>
            <a:r>
              <a:rPr lang="cs-CZ" sz="1600" dirty="0">
                <a:hlinkClick r:id="rId2"/>
              </a:rPr>
              <a:t>https://is.muni.cz/auth/do/phil/Pracoviste/SO/ds/isp/studenti/ISP_-_Novi_studenti_CZ_aktualizace_2020.pdf</a:t>
            </a:r>
            <a:endParaRPr lang="cs-CZ" sz="1600" dirty="0"/>
          </a:p>
          <a:p>
            <a:pPr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dirty="0">
                <a:highlight>
                  <a:srgbClr val="FFFF00"/>
                </a:highlight>
              </a:rPr>
              <a:t>Informace a </a:t>
            </a:r>
            <a:r>
              <a:rPr lang="cs-CZ" dirty="0" err="1">
                <a:highlight>
                  <a:srgbClr val="FFFF00"/>
                </a:highlight>
              </a:rPr>
              <a:t>deadlines</a:t>
            </a:r>
            <a:r>
              <a:rPr lang="cs-CZ" dirty="0">
                <a:highlight>
                  <a:srgbClr val="FFFF00"/>
                </a:highlight>
              </a:rPr>
              <a:t> (2. semestr a dál):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600" dirty="0">
                <a:hlinkClick r:id="rId3"/>
              </a:rPr>
              <a:t>https://is.muni.cz/auth/do/phil/Pracoviste/SO/ds/isp/studenti/ISP_-_Studenti_od_2._semestru_CZ_aktualizace_2020.pdf</a:t>
            </a:r>
            <a:endParaRPr lang="cs-CZ" sz="1600" dirty="0"/>
          </a:p>
          <a:p>
            <a:pPr marL="72000" indent="0">
              <a:lnSpc>
                <a:spcPct val="100000"/>
              </a:lnSpc>
              <a:buNone/>
            </a:pPr>
            <a:endParaRPr lang="cs-CZ" sz="1600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>
                <a:highlight>
                  <a:srgbClr val="FFFF00"/>
                </a:highlight>
              </a:rPr>
              <a:t>Schéma plnění a schvalování Individuálního studijního plánu a semestrální náplně: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600" dirty="0">
                <a:hlinkClick r:id="rId4"/>
              </a:rPr>
              <a:t>https://is.muni.cz/auth/do/phil/Pracoviste/SO/ds/isp/studenti/ISP_jak_postupovat_v_IS_studenti_aktualizace_2020.pdf</a:t>
            </a:r>
            <a:endParaRPr lang="cs-CZ" sz="1600" dirty="0"/>
          </a:p>
          <a:p>
            <a:pPr>
              <a:buFontTx/>
              <a:buChar char="-"/>
            </a:pPr>
            <a:endParaRPr lang="cs-CZ" sz="1600" dirty="0"/>
          </a:p>
          <a:p>
            <a:pPr marL="72000" indent="0">
              <a:buNone/>
            </a:pPr>
            <a:endParaRPr lang="cs-CZ" sz="1600" dirty="0"/>
          </a:p>
          <a:p>
            <a:pPr>
              <a:buFontTx/>
              <a:buChar char="-"/>
            </a:pPr>
            <a:endParaRPr lang="cs-CZ" sz="1600" dirty="0"/>
          </a:p>
          <a:p>
            <a:pPr marL="72000" indent="0">
              <a:buNone/>
            </a:pP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6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C8016C-EE04-7D9D-A3F1-3B4B0C658B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EEFB35-64C6-7FED-AF55-DBEC575948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391C4D-7B79-44CD-8660-FC603E7FE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doktorského studia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BB0CF0A-CD0D-EBA8-44C3-DF5A5C088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highlight>
                  <a:srgbClr val="FFFF00"/>
                </a:highlight>
              </a:rPr>
              <a:t>Shrnutí náplně, práv a povinností PhD studentů:</a:t>
            </a:r>
          </a:p>
          <a:p>
            <a:r>
              <a:rPr lang="cs-CZ" sz="1800" dirty="0">
                <a:hlinkClick r:id="rId2"/>
              </a:rPr>
              <a:t>https://is.muni.cz/auth/do/phil/Pracoviste/SO/ds/isp/Strucne_predstaveni_SZR.pdf</a:t>
            </a:r>
            <a:endParaRPr lang="cs-CZ" sz="1800" dirty="0"/>
          </a:p>
          <a:p>
            <a:r>
              <a:rPr lang="cs-CZ" sz="2000" b="1" dirty="0">
                <a:highlight>
                  <a:srgbClr val="FFFF00"/>
                </a:highlight>
              </a:rPr>
              <a:t>Aktualizované informace/shrnutí_podzim_2022: </a:t>
            </a:r>
          </a:p>
          <a:p>
            <a:r>
              <a:rPr lang="cs-CZ" sz="1800" dirty="0">
                <a:hlinkClick r:id="rId3"/>
              </a:rPr>
              <a:t>https://is.muni.cz/auth/do/phil/Pracoviste/SO/ds/ostatni/nove_prijatym_podzim2022.pdf</a:t>
            </a:r>
            <a:endParaRPr lang="cs-CZ" sz="1800" dirty="0"/>
          </a:p>
          <a:p>
            <a:endParaRPr lang="cs-CZ" sz="2000" b="1" dirty="0"/>
          </a:p>
          <a:p>
            <a:r>
              <a:rPr lang="cs-CZ" sz="2000" b="1" dirty="0"/>
              <a:t>Individuální studium/výzkum </a:t>
            </a:r>
            <a:r>
              <a:rPr lang="cs-CZ" sz="2000" dirty="0"/>
              <a:t>(odehrává se hlavně v dialogu školitel*</a:t>
            </a:r>
            <a:r>
              <a:rPr lang="cs-CZ" sz="2000" dirty="0" err="1"/>
              <a:t>ka</a:t>
            </a:r>
            <a:r>
              <a:rPr lang="cs-CZ" sz="2000" dirty="0"/>
              <a:t> / doktorand*</a:t>
            </a:r>
            <a:r>
              <a:rPr lang="cs-CZ" sz="2000" dirty="0" err="1"/>
              <a:t>ka</a:t>
            </a:r>
            <a:r>
              <a:rPr lang="cs-CZ" sz="2000" dirty="0"/>
              <a:t>).</a:t>
            </a:r>
          </a:p>
          <a:p>
            <a:r>
              <a:rPr lang="cs-CZ" sz="2000" b="1" dirty="0"/>
              <a:t>Plnění studijních/výzkumných podmínek dle studijního plánu DKKP a formy studia</a:t>
            </a:r>
            <a:r>
              <a:rPr lang="cs-CZ" sz="2000" dirty="0"/>
              <a:t>: </a:t>
            </a:r>
          </a:p>
          <a:p>
            <a:pPr marL="72000" indent="0">
              <a:buNone/>
            </a:pPr>
            <a:endParaRPr lang="cs-CZ" sz="2000" dirty="0"/>
          </a:p>
          <a:p>
            <a:r>
              <a:rPr lang="cs-CZ" sz="2000" b="1" dirty="0"/>
              <a:t>Podpora doktorandů: </a:t>
            </a:r>
            <a:r>
              <a:rPr lang="cs-CZ" sz="2000" dirty="0"/>
              <a:t>celouniverzitní, fakultní (viz dále stipendia, workshopy, granty).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198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526DC3-7C7D-120A-4DA6-ABB46DED2F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D7E855-C3B8-59AA-8814-41AC76DAF5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37A959-1043-C67D-1009-F122A2BBD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studia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177863-1CC0-48F4-79A1-87489AAE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Web UHV: </a:t>
            </a:r>
            <a:r>
              <a:rPr lang="cs-CZ" sz="2400" b="1" dirty="0">
                <a:hlinkClick r:id="rId2"/>
              </a:rPr>
              <a:t>https://music.phil.muni.cz/</a:t>
            </a:r>
            <a:endParaRPr lang="cs-CZ" sz="2400" b="1" dirty="0"/>
          </a:p>
          <a:p>
            <a:r>
              <a:rPr lang="cs-CZ" sz="2400" b="1" dirty="0"/>
              <a:t>Web DKKP: </a:t>
            </a:r>
            <a:r>
              <a:rPr lang="cs-CZ" sz="2400" b="1" dirty="0">
                <a:hlinkClick r:id="rId3"/>
              </a:rPr>
              <a:t>https://music.phil.muni.cz/studijni-obory/dkkp</a:t>
            </a:r>
            <a:endParaRPr lang="cs-CZ" sz="2400" b="1" dirty="0"/>
          </a:p>
          <a:p>
            <a:pPr marL="72000" indent="0">
              <a:buNone/>
            </a:pPr>
            <a:endParaRPr lang="cs-CZ" b="1" dirty="0"/>
          </a:p>
          <a:p>
            <a:r>
              <a:rPr lang="cs-CZ" sz="1800" b="1" dirty="0"/>
              <a:t>Prezenční studium DKKP</a:t>
            </a:r>
          </a:p>
          <a:p>
            <a:pPr lvl="1"/>
            <a:r>
              <a:rPr lang="cs-CZ" sz="1600" dirty="0"/>
              <a:t>Registrační šablona</a:t>
            </a:r>
          </a:p>
          <a:p>
            <a:pPr lvl="1"/>
            <a:r>
              <a:rPr lang="cs-CZ" sz="1600" dirty="0"/>
              <a:t>Doporučený studijní plán</a:t>
            </a:r>
          </a:p>
          <a:p>
            <a:pPr lvl="1"/>
            <a:r>
              <a:rPr lang="cs-CZ" sz="1600" dirty="0"/>
              <a:t>Kontrolní šablona</a:t>
            </a:r>
          </a:p>
          <a:p>
            <a:r>
              <a:rPr lang="cs-CZ" sz="1800" b="1" dirty="0"/>
              <a:t>Kombinované studium DKKP</a:t>
            </a:r>
          </a:p>
          <a:p>
            <a:pPr lvl="1"/>
            <a:r>
              <a:rPr lang="cs-CZ" sz="1600" dirty="0"/>
              <a:t>Registrační šablona</a:t>
            </a:r>
          </a:p>
          <a:p>
            <a:pPr lvl="1"/>
            <a:r>
              <a:rPr lang="cs-CZ" sz="1600" dirty="0"/>
              <a:t>Doporučený studijní plán</a:t>
            </a:r>
          </a:p>
          <a:p>
            <a:pPr lvl="1"/>
            <a:r>
              <a:rPr lang="cs-CZ" sz="1600" dirty="0"/>
              <a:t>Kontrolní šablona</a:t>
            </a:r>
          </a:p>
        </p:txBody>
      </p:sp>
    </p:spTree>
    <p:extLst>
      <p:ext uri="{BB962C8B-B14F-4D97-AF65-F5344CB8AC3E}">
        <p14:creationId xmlns:p14="http://schemas.microsoft.com/office/powerpoint/2010/main" val="3929501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D526FC0-5688-D03E-72F3-0CE672660C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1257DF-4543-A534-5919-A054CE1000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445F3F-5E18-F14B-BF16-2CB39AA8C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Příručka pro studující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A15EB97-823F-A7B4-8BD3-2D467774E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https://is.muni.cz/auth/do/phil/Pracoviste/SO/ds/ostatni/prirucka_phd.pdf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776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9C9721F-F650-C2F1-300C-2A9009CC57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B5874C-40F6-3E22-D312-0876F5736E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9E8EF8-82A0-647A-BC97-5D5349C0C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Zahraniční oddělení (výjezdy, stáže v zahraničí)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7CCD9E-FE9C-C637-0D1F-473C63327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https://www.phil.muni.cz/o-nas/organizacni-struktura/219917-zahranicni-oddeleni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https://www.phil.muni.cz/student/do-sveta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4"/>
              </a:rPr>
              <a:t>https://czs.muni.cz/cs/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315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1C4518-8076-129A-1F69-0871729F85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2C8470-57E4-0FCB-FAD7-C07E985456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D42196-B706-D1C5-40C2-DBCD87E89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Stipendijní programy pro doktorandy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79BAAA-EA45-DFFD-F308-464752ED1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  <a:ea typeface="+mj-ea"/>
                <a:cs typeface="+mj-cs"/>
              </a:rPr>
              <a:t>FF MU</a:t>
            </a:r>
            <a:endParaRPr lang="cs-CZ" b="1" dirty="0">
              <a:solidFill>
                <a:schemeClr val="tx2"/>
              </a:solidFill>
              <a:ea typeface="+mj-ea"/>
              <a:cs typeface="+mj-cs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cs-CZ" dirty="0">
                <a:hlinkClick r:id="rId2"/>
              </a:rPr>
              <a:t>https://www.phil.muni.cz/o-nas/organizacni-struktura/219913-studijni-oddeleni/stipendia#undefined</a:t>
            </a:r>
            <a:endParaRPr lang="cs-CZ" dirty="0"/>
          </a:p>
          <a:p>
            <a:endParaRPr lang="cs-CZ" dirty="0"/>
          </a:p>
          <a:p>
            <a:r>
              <a:rPr lang="cs-CZ" b="1" dirty="0">
                <a:solidFill>
                  <a:schemeClr val="tx2"/>
                </a:solidFill>
                <a:ea typeface="+mj-ea"/>
                <a:cs typeface="+mj-cs"/>
              </a:rPr>
              <a:t>MU</a:t>
            </a:r>
          </a:p>
          <a:p>
            <a:r>
              <a:rPr lang="cs-CZ" dirty="0">
                <a:hlinkClick r:id="rId3"/>
              </a:rPr>
              <a:t>https://www.muni.cz/studenti/stipendia/jaka-stipendia-nabizi-mu-svym-studentum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73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E7FBA6-4D4C-B085-E88B-41FBD968B5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3E2087-9D70-9FB7-873B-F5AA6991AE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84673F-A6B4-6878-7A6E-687FAEB2D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Granty a workshopy pro studující v doktorských programech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7FB175C-AC72-A7B2-1883-07C1A57E4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Oddělení výzkumu a vývoje (newsletter): </a:t>
            </a:r>
          </a:p>
          <a:p>
            <a:r>
              <a:rPr lang="cs-CZ" sz="2000" dirty="0">
                <a:hlinkClick r:id="rId2"/>
              </a:rPr>
              <a:t>https://www.phil.muni.cz/o-nas/organizacni-struktura/219915-oddeleni-vyzkumu-a-vyvoje</a:t>
            </a:r>
            <a:endParaRPr lang="cs-CZ" sz="2000" dirty="0"/>
          </a:p>
          <a:p>
            <a:endParaRPr lang="cs-CZ" sz="2000" dirty="0"/>
          </a:p>
          <a:p>
            <a:r>
              <a:rPr lang="cs-CZ" sz="2000" b="1" dirty="0"/>
              <a:t>Ústřední knihovna FF MU:</a:t>
            </a:r>
          </a:p>
          <a:p>
            <a:r>
              <a:rPr lang="cs-CZ" sz="2000" dirty="0">
                <a:hlinkClick r:id="rId3"/>
              </a:rPr>
              <a:t>https://knihovna.phil.muni.cz/</a:t>
            </a:r>
            <a:endParaRPr lang="cs-CZ" sz="2000" dirty="0"/>
          </a:p>
          <a:p>
            <a:endParaRPr lang="cs-CZ" sz="2000" dirty="0"/>
          </a:p>
          <a:p>
            <a:r>
              <a:rPr lang="cs-CZ" sz="2000" b="1" dirty="0"/>
              <a:t>RMU podpora: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hlinkClick r:id="rId4"/>
              </a:rPr>
              <a:t>https://portal.muni.cz/vyzkum-a-projekty/doktorske-studium/informace-k-doktorskemu-studiu</a:t>
            </a: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>
                <a:hlinkClick r:id="rId5"/>
              </a:rPr>
              <a:t>https://portal.muni.cz/vyzkum-a-projekty/doktorske-studium/informace-k-doktorskemu-studiu/muni-phd-academia-rozvojove-aktivity</a:t>
            </a:r>
            <a:endParaRPr lang="cs-CZ" sz="1800" dirty="0"/>
          </a:p>
          <a:p>
            <a:endParaRPr lang="cs-CZ" sz="20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124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5CA0024-C3AB-0DD1-00BD-5EF9946F00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AFC35D-266B-6821-875E-9072BDD877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484B73-4707-7626-93DD-D39049A7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oddělení pro PhD studující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092B043-B726-226B-7E0B-47C236ED8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hlinkClick r:id="rId2"/>
              </a:rPr>
              <a:t>https://www.phil.muni.cz/o-nas/organizacni-struktura/219913-studijni-oddeleni</a:t>
            </a:r>
            <a:endParaRPr lang="cs-CZ" sz="20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9256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591</TotalTime>
  <Words>598</Words>
  <Application>Microsoft Office PowerPoint</Application>
  <PresentationFormat>Širokoúhlá obrazovka</PresentationFormat>
  <Paragraphs>83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Digitální kultura a kreativní průmysly</vt:lpstr>
      <vt:lpstr>Individuální studijní plán</vt:lpstr>
      <vt:lpstr>Náplň doktorského studia</vt:lpstr>
      <vt:lpstr>Organizace studia</vt:lpstr>
      <vt:lpstr>Příručka pro studující</vt:lpstr>
      <vt:lpstr>Zahraniční oddělení (výjezdy, stáže v zahraničí)</vt:lpstr>
      <vt:lpstr>Stipendijní programy pro doktorandy</vt:lpstr>
      <vt:lpstr>Granty a workshopy pro studující v doktorských programech</vt:lpstr>
      <vt:lpstr>Studijní oddělení pro PhD studující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Horáková</dc:creator>
  <cp:lastModifiedBy>Jana Horáková</cp:lastModifiedBy>
  <cp:revision>18</cp:revision>
  <cp:lastPrinted>1601-01-01T00:00:00Z</cp:lastPrinted>
  <dcterms:created xsi:type="dcterms:W3CDTF">2021-10-03T20:51:03Z</dcterms:created>
  <dcterms:modified xsi:type="dcterms:W3CDTF">2022-09-14T09:13:29Z</dcterms:modified>
</cp:coreProperties>
</file>