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69" r:id="rId6"/>
    <p:sldId id="270" r:id="rId7"/>
    <p:sldId id="259" r:id="rId8"/>
    <p:sldId id="266" r:id="rId9"/>
    <p:sldId id="260" r:id="rId10"/>
    <p:sldId id="263" r:id="rId11"/>
    <p:sldId id="261" r:id="rId12"/>
    <p:sldId id="264" r:id="rId13"/>
    <p:sldId id="265" r:id="rId14"/>
    <p:sldId id="272" r:id="rId15"/>
    <p:sldId id="271" r:id="rId16"/>
    <p:sldId id="267" r:id="rId17"/>
    <p:sldId id="262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3C6AC3-4863-4CE6-AD1E-20AD53903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A497FE9-DFE4-4848-8067-AB7B460E32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701581-766C-44BC-A6A8-39B567C36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3171-39B3-4859-B43C-2812D5EB4DBD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D2A101-B32C-4F84-B0DA-FBF7F755E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ACF2E4-F960-4352-942F-9209C4F39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DFCA8-EC90-4875-B99D-F84D67A73F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080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29C90D-1132-492D-823F-A1810DAF5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5B3824C-A299-410D-9DCB-041AF0F157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83FFE8-662D-4304-AD66-4B2FB4371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3171-39B3-4859-B43C-2812D5EB4DBD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671F12-4C4B-4D85-8156-F0404D99A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09023E-1F2C-4A83-8387-A4F2BD90A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DFCA8-EC90-4875-B99D-F84D67A73F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300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1186944-656A-4D68-B32B-86BE9E9DF6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5440AAB-DCB8-4900-AC8C-A2716E7B24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FC7274-40DF-453A-968E-D508D51C1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3171-39B3-4859-B43C-2812D5EB4DBD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09B75E-739F-4766-8B1B-90682A807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8CBD33-1C82-4934-A084-BE4AE8407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DFCA8-EC90-4875-B99D-F84D67A73F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8407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38466F-9C0F-4837-8B58-AA75D23D0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8FAEF3-7223-4D13-A97A-1CEEC366E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7EA5B9-4550-4C1E-A857-DCD1ACC2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3171-39B3-4859-B43C-2812D5EB4DBD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4C8383-02E6-4E27-ADDB-CF298A62C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9AB95C-B1D5-4C68-81BE-90C68D984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DFCA8-EC90-4875-B99D-F84D67A73F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9329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8AD6C0-8B52-4410-9612-ADC3331D1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B895AD3-8D57-430B-A634-293732409B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A165F5-7D8B-458F-A80D-6A825E456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3171-39B3-4859-B43C-2812D5EB4DBD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585A16B-4E66-4CEA-B5C1-CF3051B65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5D28DB-3F07-4344-BF62-8A5376FDF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DFCA8-EC90-4875-B99D-F84D67A73F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604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E32349-7A00-4C8E-941C-1F5B9075D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17CC50-A612-4F8D-9768-BB092EB657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3D0CEBA-8CAC-4FE3-9285-A8500C2F6F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805DEFD-BFF6-40C8-BB2C-AA04524A0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3171-39B3-4859-B43C-2812D5EB4DBD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D1422E3-83CD-466B-993D-56C790119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648E0CB-F2BC-4FD3-97E2-51C270FC3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DFCA8-EC90-4875-B99D-F84D67A73F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722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F5EC31-94FD-4E2A-8193-9197C35B6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D29CF9C-B722-4AFE-89E6-CF0CD3C1A1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5958D86-F7F0-48C1-B19F-2277D294F9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AA2ADB6-0FE1-4E2C-A6AB-987E29CE69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0355625-3DF0-464E-85A0-B736E398CC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0ED18AD-3964-4D3B-BD5C-5C356B516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3171-39B3-4859-B43C-2812D5EB4DBD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2DE6C82-AD75-4386-9282-E51B3127E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ADAA391-0B35-4868-B8B0-CFE71348E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DFCA8-EC90-4875-B99D-F84D67A73F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386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23F86D-61BB-4DA9-894F-DDAB1E202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0D4B4A6-23DE-45C9-8CA6-5F64178CD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3171-39B3-4859-B43C-2812D5EB4DBD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D98EB39-8967-48B1-B8EA-EC315DD43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17B8067-0EC6-4EA5-AA57-4037028E3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DFCA8-EC90-4875-B99D-F84D67A73F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3088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314782F-FF0C-4085-A80D-5EE5FE353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3171-39B3-4859-B43C-2812D5EB4DBD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33E49E9-45A9-412B-9FB6-AEEE1F4A8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B889B2C-F27F-4D31-89CC-74286D89E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DFCA8-EC90-4875-B99D-F84D67A73F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770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DDFF46-D352-41D4-9A54-D140D6292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397B04-FEFC-4B2D-9939-4E453C2D5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83A8E08-D412-4150-8CB1-399F440389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7763454-3EC5-4C8F-9E59-83DAC855B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3171-39B3-4859-B43C-2812D5EB4DBD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BF16EF3-4B4C-4D79-BD86-0DE475D1B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8DD480-4A66-4115-A4D1-0A0F862D3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DFCA8-EC90-4875-B99D-F84D67A73F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181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886AEB-CA62-4DDB-82DF-9C2A5D0D7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31D14D3-2495-4A32-B9F8-9AA7472DCD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633C2E4-C68F-4632-B969-7019C6ED71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048D36E-C004-4BE1-BF58-0A53BDB91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93171-39B3-4859-B43C-2812D5EB4DBD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8CDC350-D6EB-4050-B249-6FB38E0C4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3DFBEBB-2E3C-47BC-AF98-D2679F711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DFCA8-EC90-4875-B99D-F84D67A73F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8507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12DAC4A-4FB9-4CA8-ABB6-E7FF17210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719E077-EB83-4A74-B845-40584B30AD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E22609-1BDB-46AC-944F-C1445C64AF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93171-39B3-4859-B43C-2812D5EB4DBD}" type="datetimeFigureOut">
              <a:rPr lang="cs-CZ" smtClean="0"/>
              <a:t>10.09.2020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48F835C-E50D-4284-AE67-4E4644A78F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48173A7-75B9-4146-8962-1377E6080A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DFCA8-EC90-4875-B99D-F84D67A73F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298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2DCDFB-B709-46D4-82AD-27E8C8D077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Metodologie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FB6223D-F04C-4EED-AABB-E860D16D51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77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626A82-1A5C-4996-AE40-A952ABBAF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Sekundární 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DF907B-9D81-478B-9DBA-19EA063FE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073" y="1861251"/>
            <a:ext cx="10515600" cy="4351338"/>
          </a:xfrm>
        </p:spPr>
        <p:txBody>
          <a:bodyPr/>
          <a:lstStyle/>
          <a:p>
            <a:r>
              <a:rPr lang="cs-CZ" dirty="0"/>
              <a:t>Pokud možno postup od nejnovější ke </a:t>
            </a:r>
            <a:r>
              <a:rPr lang="cs-CZ" dirty="0" smtClean="0"/>
              <a:t>starší</a:t>
            </a:r>
          </a:p>
          <a:p>
            <a:r>
              <a:rPr lang="cs-CZ" dirty="0" smtClean="0"/>
              <a:t>Starší obvykle více pracuje s prameny, rozebírá texty; novější přináší mladší teorie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865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CFA1CC-CBE3-4708-B225-D64D4BBE8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Uchopení problému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90D4DC-B620-4C97-B72D-BEC5C1F9A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Např. budeme psát o temném období řeckých dějin</a:t>
            </a:r>
          </a:p>
          <a:p>
            <a:r>
              <a:rPr lang="cs-CZ" dirty="0"/>
              <a:t>Shrneme definice v sekundární literatuře (pokud se pojem vyskytuje již v antice, uvedeme i jeho antické </a:t>
            </a:r>
            <a:r>
              <a:rPr lang="cs-CZ" dirty="0" smtClean="0"/>
              <a:t>chápání a posoudíme je)</a:t>
            </a:r>
            <a:endParaRPr lang="cs-CZ" dirty="0"/>
          </a:p>
          <a:p>
            <a:r>
              <a:rPr lang="cs-CZ" dirty="0" smtClean="0"/>
              <a:t>Chceme-li </a:t>
            </a:r>
            <a:r>
              <a:rPr lang="cs-CZ" dirty="0"/>
              <a:t>hovořit místo toho např. o přechodném období v řeckých dějinách, uvedeme definici – z literatury nebo i vlastní</a:t>
            </a:r>
          </a:p>
          <a:p>
            <a:r>
              <a:rPr lang="cs-CZ" dirty="0"/>
              <a:t>Snažíme se definovat všechny pojmy, které by mohly být problematické (např. pracujeme na tématu o barbarech na našem území – jak chápeme pojem král, jak náčelník)</a:t>
            </a:r>
          </a:p>
        </p:txBody>
      </p:sp>
    </p:spTree>
    <p:extLst>
      <p:ext uri="{BB962C8B-B14F-4D97-AF65-F5344CB8AC3E}">
        <p14:creationId xmlns:p14="http://schemas.microsoft.com/office/powerpoint/2010/main" val="1860526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941440-FC86-438F-8E0D-21BB93930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66D768-F1D8-44B0-BEAB-F43E972A6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 je tato část naší metodologie podstatná?</a:t>
            </a:r>
          </a:p>
          <a:p>
            <a:r>
              <a:rPr lang="cs-CZ" dirty="0"/>
              <a:t>Historická věda dosud pracuje s řadou naších </a:t>
            </a:r>
            <a:r>
              <a:rPr lang="cs-CZ" i="1" dirty="0" err="1"/>
              <a:t>termini</a:t>
            </a:r>
            <a:r>
              <a:rPr lang="cs-CZ" i="1" dirty="0"/>
              <a:t> technici </a:t>
            </a:r>
            <a:r>
              <a:rPr lang="cs-CZ" dirty="0"/>
              <a:t>vágně</a:t>
            </a:r>
          </a:p>
          <a:p>
            <a:r>
              <a:rPr lang="cs-CZ" dirty="0"/>
              <a:t>Důsledky: spory při obhajobách prací</a:t>
            </a:r>
          </a:p>
          <a:p>
            <a:r>
              <a:rPr lang="cs-CZ" dirty="0"/>
              <a:t>Vytváření pseudoproblémů</a:t>
            </a:r>
          </a:p>
          <a:p>
            <a:r>
              <a:rPr lang="cs-CZ" dirty="0"/>
              <a:t>Historie není věda (?)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48404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4964A1-1840-4B65-A542-D99739236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Hypotézy versus prameny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250FF1-1D1E-43B7-8E5D-5E7D7A82D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Příklad:</a:t>
            </a:r>
          </a:p>
          <a:p>
            <a:r>
              <a:rPr lang="cs-CZ" dirty="0"/>
              <a:t>Půda nebo daně</a:t>
            </a:r>
            <a:r>
              <a:rPr lang="cs-CZ" dirty="0" smtClean="0"/>
              <a:t>? (</a:t>
            </a:r>
            <a:r>
              <a:rPr lang="cs-CZ" dirty="0"/>
              <a:t>BEDNAŘÍKOVÁ, Jarmila. Půda nebo daně? In </a:t>
            </a:r>
            <a:r>
              <a:rPr lang="cs-CZ" b="1" dirty="0" err="1"/>
              <a:t>Querite</a:t>
            </a:r>
            <a:r>
              <a:rPr lang="cs-CZ" b="1" dirty="0"/>
              <a:t> primum </a:t>
            </a:r>
            <a:r>
              <a:rPr lang="cs-CZ" b="1" dirty="0" err="1"/>
              <a:t>regnum</a:t>
            </a:r>
            <a:r>
              <a:rPr lang="cs-CZ" b="1" dirty="0"/>
              <a:t> Dei</a:t>
            </a:r>
            <a:r>
              <a:rPr lang="cs-CZ" dirty="0"/>
              <a:t>. I. Brno: Matice moravská, 2006. s. 99-105, 7 s. ISBN </a:t>
            </a:r>
            <a:r>
              <a:rPr lang="cs-CZ" dirty="0" smtClean="0"/>
              <a:t>80-86488-35-7)</a:t>
            </a:r>
          </a:p>
          <a:p>
            <a:r>
              <a:rPr lang="cs-CZ" dirty="0" smtClean="0"/>
              <a:t>Vláda u Hunů: </a:t>
            </a:r>
          </a:p>
          <a:p>
            <a:r>
              <a:rPr lang="cs-CZ" dirty="0"/>
              <a:t>BEDNAŘÍKOVÁ, Jarmila. Charakteristika "barbarských" států. Příspěvek k metodologii dějin. </a:t>
            </a:r>
            <a:r>
              <a:rPr lang="cs-CZ" b="1" dirty="0"/>
              <a:t>Studia </a:t>
            </a:r>
            <a:r>
              <a:rPr lang="cs-CZ" b="1" dirty="0" err="1"/>
              <a:t>historica</a:t>
            </a:r>
            <a:r>
              <a:rPr lang="cs-CZ" b="1" dirty="0"/>
              <a:t> </a:t>
            </a:r>
            <a:r>
              <a:rPr lang="cs-CZ" b="1" dirty="0" err="1"/>
              <a:t>Nitriensia</a:t>
            </a:r>
            <a:r>
              <a:rPr lang="cs-CZ" dirty="0"/>
              <a:t>, Nitra: Univerzita Konštantína Filozofa v </a:t>
            </a:r>
            <a:r>
              <a:rPr lang="cs-CZ" dirty="0" err="1"/>
              <a:t>Nitre</a:t>
            </a:r>
            <a:r>
              <a:rPr lang="cs-CZ" dirty="0"/>
              <a:t>, 2016, roč. 2016/20, č. 1, s. 3-16. ISSN 1338-7219</a:t>
            </a:r>
            <a:r>
              <a:rPr lang="cs-CZ" dirty="0" smtClean="0"/>
              <a:t> </a:t>
            </a:r>
          </a:p>
          <a:p>
            <a:r>
              <a:rPr lang="cs-CZ" dirty="0" smtClean="0"/>
              <a:t>Nutnost obecně definovat rysy sakrální vlády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87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BEDNAŘÍKOVÁ, Jarmila. </a:t>
            </a:r>
            <a:r>
              <a:rPr lang="cs-CZ" dirty="0" err="1"/>
              <a:t>Contribution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basic </a:t>
            </a:r>
            <a:r>
              <a:rPr lang="cs-CZ" dirty="0" err="1"/>
              <a:t>methodological</a:t>
            </a:r>
            <a:r>
              <a:rPr lang="cs-CZ" dirty="0"/>
              <a:t> </a:t>
            </a:r>
            <a:r>
              <a:rPr lang="cs-CZ" dirty="0" err="1"/>
              <a:t>questions</a:t>
            </a:r>
            <a:r>
              <a:rPr lang="cs-CZ" dirty="0"/>
              <a:t> (</a:t>
            </a:r>
            <a:r>
              <a:rPr lang="cs-CZ" dirty="0" err="1"/>
              <a:t>Ancient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states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transitional</a:t>
            </a:r>
            <a:r>
              <a:rPr lang="cs-CZ" dirty="0"/>
              <a:t> period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Antiquity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Middle</a:t>
            </a:r>
            <a:r>
              <a:rPr lang="cs-CZ" dirty="0"/>
              <a:t> </a:t>
            </a:r>
            <a:r>
              <a:rPr lang="cs-CZ" dirty="0" err="1"/>
              <a:t>Ages</a:t>
            </a:r>
            <a:r>
              <a:rPr lang="cs-CZ" dirty="0"/>
              <a:t>). In Bednaříková, Jarmila; </a:t>
            </a:r>
            <a:r>
              <a:rPr lang="cs-CZ" dirty="0" err="1"/>
              <a:t>Meško</a:t>
            </a:r>
            <a:r>
              <a:rPr lang="cs-CZ" dirty="0"/>
              <a:t>, Marek; Žáková, Anna. </a:t>
            </a:r>
            <a:r>
              <a:rPr lang="cs-CZ" b="1" dirty="0"/>
              <a:t>On </a:t>
            </a:r>
            <a:r>
              <a:rPr lang="cs-CZ" b="1" dirty="0" err="1"/>
              <a:t>Research</a:t>
            </a:r>
            <a:r>
              <a:rPr lang="cs-CZ" b="1" dirty="0"/>
              <a:t> </a:t>
            </a:r>
            <a:r>
              <a:rPr lang="cs-CZ" b="1" dirty="0" err="1"/>
              <a:t>Methodology</a:t>
            </a:r>
            <a:r>
              <a:rPr lang="cs-CZ" b="1" dirty="0"/>
              <a:t> in </a:t>
            </a:r>
            <a:r>
              <a:rPr lang="cs-CZ" b="1" dirty="0" err="1"/>
              <a:t>Ancient</a:t>
            </a:r>
            <a:r>
              <a:rPr lang="cs-CZ" b="1" dirty="0"/>
              <a:t> and </a:t>
            </a:r>
            <a:r>
              <a:rPr lang="cs-CZ" b="1" dirty="0" err="1"/>
              <a:t>Byzantine</a:t>
            </a:r>
            <a:r>
              <a:rPr lang="cs-CZ" b="1" dirty="0"/>
              <a:t> </a:t>
            </a:r>
            <a:r>
              <a:rPr lang="cs-CZ" b="1" dirty="0" err="1"/>
              <a:t>History</a:t>
            </a:r>
            <a:r>
              <a:rPr lang="cs-CZ" dirty="0"/>
              <a:t>. 1st </a:t>
            </a:r>
            <a:r>
              <a:rPr lang="cs-CZ" dirty="0" err="1"/>
              <a:t>edition</a:t>
            </a:r>
            <a:r>
              <a:rPr lang="cs-CZ" dirty="0"/>
              <a:t>. Brno: Masaryk University, 2015</a:t>
            </a:r>
          </a:p>
        </p:txBody>
      </p:sp>
    </p:spTree>
    <p:extLst>
      <p:ext uri="{BB962C8B-B14F-4D97-AF65-F5344CB8AC3E}">
        <p14:creationId xmlns:p14="http://schemas.microsoft.com/office/powerpoint/2010/main" val="2148179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50E268-2BCE-41A8-B6BA-BFC5973AB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Výhodné znalosti z </a:t>
            </a:r>
            <a:r>
              <a:rPr lang="cs-CZ" dirty="0" smtClean="0"/>
              <a:t>oborů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61B903-90DD-4A95-8FDA-657BF71FA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Epigrafika</a:t>
            </a:r>
          </a:p>
          <a:p>
            <a:r>
              <a:rPr lang="cs-CZ" dirty="0"/>
              <a:t>Numismatika</a:t>
            </a:r>
          </a:p>
          <a:p>
            <a:r>
              <a:rPr lang="cs-CZ" dirty="0"/>
              <a:t>papyrologie</a:t>
            </a:r>
          </a:p>
        </p:txBody>
      </p:sp>
    </p:spTree>
    <p:extLst>
      <p:ext uri="{BB962C8B-B14F-4D97-AF65-F5344CB8AC3E}">
        <p14:creationId xmlns:p14="http://schemas.microsoft.com/office/powerpoint/2010/main" val="2929643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5C8AD0-BCA7-4889-9DE9-F4D85AE91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Výhodné znalosti mimo obor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245E24-C6D7-438A-A745-E51FBCCF3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Archeologická terminologie (nejen výhodná,  nutná)</a:t>
            </a:r>
          </a:p>
          <a:p>
            <a:r>
              <a:rPr lang="cs-CZ" dirty="0"/>
              <a:t>Klasicko-archeologická nebo uměnovědná terminologie, pokud pracujeme s uměním, antickou keramikou, apod.</a:t>
            </a:r>
          </a:p>
          <a:p>
            <a:r>
              <a:rPr lang="cs-CZ" dirty="0"/>
              <a:t>Geografie</a:t>
            </a:r>
          </a:p>
          <a:p>
            <a:r>
              <a:rPr lang="cs-CZ" dirty="0"/>
              <a:t>Základní pojmy z klimatologie</a:t>
            </a:r>
          </a:p>
          <a:p>
            <a:r>
              <a:rPr lang="cs-CZ" dirty="0"/>
              <a:t>Základní pojmy ze sociologie a </a:t>
            </a:r>
            <a:r>
              <a:rPr lang="cs-CZ"/>
              <a:t>religionistiky 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60364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D7FE9C-3CDB-408C-9C71-A99F66010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D6ABC6-0884-457B-BA46-8B8BC822D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Uvádějte problematické výrazy, s nimiž jste pracovali nebo pracujete</a:t>
            </a:r>
          </a:p>
          <a:p>
            <a:r>
              <a:rPr lang="cs-CZ" dirty="0"/>
              <a:t>Výběr a pokus o společnou definici</a:t>
            </a:r>
          </a:p>
          <a:p>
            <a:r>
              <a:rPr lang="cs-CZ" dirty="0"/>
              <a:t>Nevybrané problémy definovat jako domácí úkol</a:t>
            </a:r>
          </a:p>
        </p:txBody>
      </p:sp>
    </p:spTree>
    <p:extLst>
      <p:ext uri="{BB962C8B-B14F-4D97-AF65-F5344CB8AC3E}">
        <p14:creationId xmlns:p14="http://schemas.microsoft.com/office/powerpoint/2010/main" val="3648640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ABB130-1698-486A-83A6-F7B1BC5A1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472AE9-22B1-4FA7-B206-ECC182EBA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Metoda – konkrétní postup</a:t>
            </a:r>
          </a:p>
          <a:p>
            <a:r>
              <a:rPr lang="cs-CZ" dirty="0"/>
              <a:t>Metodologie – soubor postupů</a:t>
            </a:r>
          </a:p>
          <a:p>
            <a:r>
              <a:rPr lang="cs-CZ" dirty="0"/>
              <a:t>Brněnští </a:t>
            </a:r>
            <a:r>
              <a:rPr lang="cs-CZ" dirty="0" err="1" smtClean="0"/>
              <a:t>starověkáři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dirty="0" smtClean="0"/>
              <a:t>Vladimír </a:t>
            </a:r>
            <a:r>
              <a:rPr lang="cs-CZ" dirty="0"/>
              <a:t>Groh a Josef Češka: pozitivistická metoda</a:t>
            </a:r>
          </a:p>
          <a:p>
            <a:r>
              <a:rPr lang="cs-CZ" dirty="0"/>
              <a:t>Důraz na </a:t>
            </a:r>
            <a:r>
              <a:rPr lang="cs-CZ" dirty="0" smtClean="0"/>
              <a:t>heuristiku, studium </a:t>
            </a:r>
            <a:r>
              <a:rPr lang="cs-CZ" dirty="0"/>
              <a:t>a interpretaci pramenů; pramen má přednost před logickou konstrukcí historika, jež nemá v pramenech oporu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788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500C64-BFBD-4BEB-8D7B-906ED8B89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A2C4ED-EAD8-4228-88C6-3B85DBC84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Věnovali se kritice pramenů, jejich komparaci</a:t>
            </a:r>
          </a:p>
          <a:p>
            <a:r>
              <a:rPr lang="cs-CZ" dirty="0" smtClean="0"/>
              <a:t>Ale:</a:t>
            </a:r>
            <a:endParaRPr lang="cs-CZ" dirty="0"/>
          </a:p>
          <a:p>
            <a:r>
              <a:rPr lang="cs-CZ" dirty="0" smtClean="0"/>
              <a:t>Groh</a:t>
            </a:r>
            <a:r>
              <a:rPr lang="cs-CZ" dirty="0"/>
              <a:t>: Důraz na interdisciplinaritu (archeologie, geologie, klimatologie, religionistika)</a:t>
            </a:r>
            <a:br>
              <a:rPr lang="cs-CZ" dirty="0"/>
            </a:br>
            <a:r>
              <a:rPr lang="cs-CZ" dirty="0"/>
              <a:t>a na komplexní pojetí historie</a:t>
            </a:r>
          </a:p>
          <a:p>
            <a:r>
              <a:rPr lang="cs-CZ" dirty="0"/>
              <a:t>Tyto postupy i dnes moderní</a:t>
            </a:r>
          </a:p>
        </p:txBody>
      </p:sp>
    </p:spTree>
    <p:extLst>
      <p:ext uri="{BB962C8B-B14F-4D97-AF65-F5344CB8AC3E}">
        <p14:creationId xmlns:p14="http://schemas.microsoft.com/office/powerpoint/2010/main" val="2433479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CE58FA-D958-44D3-AD9A-314CAA050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Specifika starověkého období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FEC0D0-23D1-4736-BFE5-C6856BF9D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Máme písemné prameny, ale hmotné památky a archeologické metody výzkumu nebo datování jsou stále důležitou pomocnou, někdy i vůdčí disciplínou.</a:t>
            </a:r>
          </a:p>
          <a:p>
            <a:r>
              <a:rPr lang="cs-CZ" dirty="0"/>
              <a:t>Poprvé máme zdokumentováno, jak civilizace chápe sama sebe.</a:t>
            </a:r>
          </a:p>
          <a:p>
            <a:r>
              <a:rPr lang="cs-CZ" dirty="0"/>
              <a:t>Mnohem snazší přístup k myšlení doby. Poznáme je však pouze studiem velkého množství pramenů. </a:t>
            </a:r>
            <a:endParaRPr lang="cs-CZ" dirty="0" smtClean="0"/>
          </a:p>
          <a:p>
            <a:r>
              <a:rPr lang="cs-CZ" dirty="0" smtClean="0"/>
              <a:t>Chybné závěry např. jen ze studia filozofických spisů</a:t>
            </a:r>
          </a:p>
          <a:p>
            <a:r>
              <a:rPr lang="cs-CZ" dirty="0" smtClean="0"/>
              <a:t>Možno </a:t>
            </a:r>
            <a:r>
              <a:rPr lang="cs-CZ" dirty="0"/>
              <a:t>použít také metod psychologie, filozofie, sociologie  </a:t>
            </a:r>
          </a:p>
          <a:p>
            <a:r>
              <a:rPr lang="cs-CZ" dirty="0"/>
              <a:t>Pestrost  pramenů: možnost k všestrannému zkoumání starověkých kultur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2670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E32838-41E2-419D-9057-F1D2AF06C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5963F3-4FAB-4522-9C84-50134821A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Neoddělitelnost sociálního a politického života od náboženství (religionistika, sociologie)</a:t>
            </a:r>
          </a:p>
          <a:p>
            <a:r>
              <a:rPr lang="cs-CZ" dirty="0"/>
              <a:t>Vznik  státu a řady politických systémů </a:t>
            </a:r>
          </a:p>
          <a:p>
            <a:r>
              <a:rPr lang="cs-CZ" dirty="0"/>
              <a:t>První psané zákony a zákoníky , které můžeme zkoumat podobně jako právníci</a:t>
            </a:r>
          </a:p>
          <a:p>
            <a:r>
              <a:rPr lang="cs-CZ" dirty="0"/>
              <a:t>Mnohdy nutnost sestavování mezioborových týmů nebo konsultací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9568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EE6B84-5E55-4684-816C-EEA831941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specifika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A28E8E-76BC-4B07-BAC6-1EF446044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Délka časového období (včetně období přechodných)</a:t>
            </a:r>
          </a:p>
          <a:p>
            <a:r>
              <a:rPr lang="cs-CZ" dirty="0"/>
              <a:t>Geografická rozsáhlost</a:t>
            </a:r>
          </a:p>
          <a:p>
            <a:r>
              <a:rPr lang="cs-CZ" dirty="0"/>
              <a:t>Pramenné jazyky jsou z většiny mrtvé</a:t>
            </a:r>
          </a:p>
          <a:p>
            <a:r>
              <a:rPr lang="cs-CZ" dirty="0"/>
              <a:t>Nutnost specializace, které přizpůsobíme odbornou přípravu</a:t>
            </a:r>
          </a:p>
        </p:txBody>
      </p:sp>
    </p:spTree>
    <p:extLst>
      <p:ext uri="{BB962C8B-B14F-4D97-AF65-F5344CB8AC3E}">
        <p14:creationId xmlns:p14="http://schemas.microsoft.com/office/powerpoint/2010/main" val="3922536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A5E891-976F-410B-AA93-9B16FD7CC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pramenů (písemné prameny)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D4B003-92AA-49D4-9609-0CD6D0DCF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Editio</a:t>
            </a:r>
            <a:r>
              <a:rPr lang="cs-CZ" dirty="0"/>
              <a:t> maior</a:t>
            </a:r>
          </a:p>
          <a:p>
            <a:r>
              <a:rPr lang="cs-CZ" dirty="0"/>
              <a:t>Vyšší textová kritika pramene (kdo, kdy, kde, v jaké funkci, jakého politického a náboženského názoru, jaké prameny měl k dispozici, za jakým účelem dílo sepsal, apod.)</a:t>
            </a:r>
          </a:p>
          <a:p>
            <a:r>
              <a:rPr lang="cs-CZ" dirty="0"/>
              <a:t>Nižší je v </a:t>
            </a:r>
            <a:r>
              <a:rPr lang="cs-CZ" dirty="0" err="1"/>
              <a:t>editio</a:t>
            </a:r>
            <a:r>
              <a:rPr lang="cs-CZ" dirty="0"/>
              <a:t> maior provedena</a:t>
            </a:r>
          </a:p>
          <a:p>
            <a:r>
              <a:rPr lang="cs-CZ" dirty="0"/>
              <a:t>Práce s originálem (překlad je jen pomocník)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982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A39BF5-E988-4E2F-A438-59F740321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Nižší textová kritika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E272E4-ED3D-457A-9275-67202311D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Pokoušíme se o ni u </a:t>
            </a:r>
            <a:r>
              <a:rPr lang="cs-CZ" dirty="0" smtClean="0"/>
              <a:t>pramenů:</a:t>
            </a:r>
            <a:endParaRPr lang="cs-CZ" dirty="0"/>
          </a:p>
          <a:p>
            <a:r>
              <a:rPr lang="cs-CZ" dirty="0"/>
              <a:t>Fragmentárních</a:t>
            </a:r>
          </a:p>
          <a:p>
            <a:r>
              <a:rPr lang="cs-CZ" dirty="0"/>
              <a:t>U nesrozumitelných míst</a:t>
            </a:r>
          </a:p>
          <a:p>
            <a:r>
              <a:rPr lang="cs-CZ" dirty="0"/>
              <a:t>U míst, která protiřečí ostatním údajům pramenů</a:t>
            </a:r>
          </a:p>
          <a:p>
            <a:r>
              <a:rPr lang="cs-CZ" dirty="0"/>
              <a:t>U poškozených nebo nesrozumitelných míst epigrafických památek nebo na papyrech</a:t>
            </a:r>
          </a:p>
          <a:p>
            <a:r>
              <a:rPr lang="cs-CZ" dirty="0"/>
              <a:t>Nové čtení je třeba obhájit filologicky, historicky, paleograficky</a:t>
            </a:r>
          </a:p>
        </p:txBody>
      </p:sp>
    </p:spTree>
    <p:extLst>
      <p:ext uri="{BB962C8B-B14F-4D97-AF65-F5344CB8AC3E}">
        <p14:creationId xmlns:p14="http://schemas.microsoft.com/office/powerpoint/2010/main" val="1947375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83B90C-2583-490F-B69A-321E97A50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Vymezení tématu a jeho cíle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70B117-4B5C-41AB-B385-87D7BD8B45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Tematické a chronologické limitování práce, které umožní provést správnou heuristiku</a:t>
            </a:r>
          </a:p>
          <a:p>
            <a:r>
              <a:rPr lang="cs-CZ" dirty="0"/>
              <a:t>Vynikající pomůcky: PLRE a starší literatura, </a:t>
            </a:r>
            <a:r>
              <a:rPr lang="cs-CZ" dirty="0" err="1"/>
              <a:t>prosopografická</a:t>
            </a:r>
            <a:r>
              <a:rPr lang="cs-CZ" dirty="0"/>
              <a:t> díla</a:t>
            </a:r>
            <a:r>
              <a:rPr lang="cs-CZ" dirty="0" smtClean="0"/>
              <a:t>,</a:t>
            </a:r>
          </a:p>
          <a:p>
            <a:r>
              <a:rPr lang="cs-CZ" dirty="0" smtClean="0"/>
              <a:t>moderní </a:t>
            </a:r>
            <a:r>
              <a:rPr lang="cs-CZ" dirty="0"/>
              <a:t>kompendia o antické </a:t>
            </a:r>
            <a:r>
              <a:rPr lang="cs-CZ" dirty="0" smtClean="0"/>
              <a:t>literatuře</a:t>
            </a:r>
          </a:p>
          <a:p>
            <a:r>
              <a:rPr lang="cs-CZ" dirty="0" smtClean="0"/>
              <a:t> pracujeme–</a:t>
            </a:r>
            <a:r>
              <a:rPr lang="cs-CZ" dirty="0" err="1" smtClean="0"/>
              <a:t>li</a:t>
            </a:r>
            <a:r>
              <a:rPr lang="cs-CZ" dirty="0" smtClean="0"/>
              <a:t> </a:t>
            </a:r>
            <a:r>
              <a:rPr lang="cs-CZ" dirty="0"/>
              <a:t>s uzavřenější tematikou (např. </a:t>
            </a:r>
            <a:r>
              <a:rPr lang="cs-CZ" dirty="0" err="1" smtClean="0"/>
              <a:t>clientes</a:t>
            </a:r>
            <a:r>
              <a:rPr lang="cs-CZ" dirty="0" smtClean="0"/>
              <a:t>, </a:t>
            </a:r>
            <a:r>
              <a:rPr lang="cs-CZ" dirty="0" err="1" smtClean="0"/>
              <a:t>buccelarii</a:t>
            </a:r>
            <a:r>
              <a:rPr lang="cs-CZ" dirty="0" smtClean="0"/>
              <a:t>): Thesaurus </a:t>
            </a:r>
            <a:r>
              <a:rPr lang="cs-CZ" dirty="0"/>
              <a:t>a jiné velké slovníky</a:t>
            </a:r>
          </a:p>
        </p:txBody>
      </p:sp>
    </p:spTree>
    <p:extLst>
      <p:ext uri="{BB962C8B-B14F-4D97-AF65-F5344CB8AC3E}">
        <p14:creationId xmlns:p14="http://schemas.microsoft.com/office/powerpoint/2010/main" val="409388921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732</Words>
  <Application>Microsoft Office PowerPoint</Application>
  <PresentationFormat>Širokoúhlá obrazovka</PresentationFormat>
  <Paragraphs>81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Metodologie</vt:lpstr>
      <vt:lpstr>Prezentace aplikace PowerPoint</vt:lpstr>
      <vt:lpstr>Prezentace aplikace PowerPoint</vt:lpstr>
      <vt:lpstr>Specifika starověkého období</vt:lpstr>
      <vt:lpstr>Prezentace aplikace PowerPoint</vt:lpstr>
      <vt:lpstr>Další specifika</vt:lpstr>
      <vt:lpstr>Využití pramenů (písemné prameny)</vt:lpstr>
      <vt:lpstr>Nižší textová kritika</vt:lpstr>
      <vt:lpstr>Vymezení tématu a jeho cíle</vt:lpstr>
      <vt:lpstr>Sekundární literatura</vt:lpstr>
      <vt:lpstr>Uchopení problému</vt:lpstr>
      <vt:lpstr>Prezentace aplikace PowerPoint</vt:lpstr>
      <vt:lpstr>Hypotézy versus prameny</vt:lpstr>
      <vt:lpstr>Prezentace aplikace PowerPoint</vt:lpstr>
      <vt:lpstr>Výhodné znalosti z oborů</vt:lpstr>
      <vt:lpstr>Výhodné znalosti mimo obor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</dc:title>
  <dc:creator>Bednarikova</dc:creator>
  <cp:lastModifiedBy>Jarmila Bednaříková</cp:lastModifiedBy>
  <cp:revision>12</cp:revision>
  <dcterms:created xsi:type="dcterms:W3CDTF">2019-09-09T10:04:37Z</dcterms:created>
  <dcterms:modified xsi:type="dcterms:W3CDTF">2020-09-10T06:51:17Z</dcterms:modified>
</cp:coreProperties>
</file>