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5" r:id="rId20"/>
    <p:sldId id="274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38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00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14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43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54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63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0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2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89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3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4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56321-BDFB-473A-8787-6CA45C042CDB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D1BD-E83E-42A7-9B25-FCC7AD65B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6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Textová kritika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361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Druhý text (18,3,3)</a:t>
            </a:r>
            <a:endParaRPr lang="cs-CZ" dirty="0" smtClean="0"/>
          </a:p>
          <a:p>
            <a:r>
              <a:rPr lang="cs-CZ" i="1" dirty="0" smtClean="0"/>
              <a:t>„V té době žil Ježíš, moudrý muž, lze-li jej nazývat mužem. Vykonával totiž podivuhodné skutky, byl učitelem lidí, kteří radostně přijímali pravdu, a získal na svou stranu mnoho Židů i mnohé z pohanů. On byl </a:t>
            </a:r>
            <a:r>
              <a:rPr lang="cs-CZ" i="1" u="sng" dirty="0" smtClean="0"/>
              <a:t>Kristus (Christos)</a:t>
            </a:r>
            <a:r>
              <a:rPr lang="cs-CZ" i="1" dirty="0" smtClean="0"/>
              <a:t>. A ačkoli na udání našich předních mužů jej Pilát odsoudil k ukřižování, ti, kteří si jej dříve zamilovali, od toho neupustili. Opět živý se jim totiž ukázal třetího dne, když božští proroci o něm toto i mnoho jiných věcí předpověděli. A ani dnes ještě nezmizelo pokolení křesťanů, kteří se tak po něm nazvali.“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712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Arabský křesťan </a:t>
            </a:r>
            <a:r>
              <a:rPr lang="cs-CZ" dirty="0" err="1"/>
              <a:t>Agapios</a:t>
            </a:r>
            <a:r>
              <a:rPr lang="cs-CZ" dirty="0"/>
              <a:t>:</a:t>
            </a:r>
          </a:p>
          <a:p>
            <a:r>
              <a:rPr lang="cs-CZ" i="1" dirty="0"/>
              <a:t>V té době žil moudrý muž jménem Ježíš. Jeho způsob života byl dobrý a byl znám jako ctnostný. A mnoho lidí z Židů i z jiných národů se stalo jeho učedníky. Pilát ho odsoudil k ukřižování a ke smrti. Říkali, že se jim zjevil třetí den po ukřižování a že byl živ; podle toho byl pokládán za Mesiáše, o němž proroci předpovídali zázraky.“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30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Tacitus</a:t>
            </a:r>
            <a:r>
              <a:rPr lang="cs-CZ" dirty="0"/>
              <a:t>, Ann.</a:t>
            </a:r>
          </a:p>
          <a:p>
            <a:r>
              <a:rPr lang="cs-CZ" i="1" dirty="0"/>
              <a:t>Ale špatná pověst neslábla ani lidským úsilím, ani štědrostí císaře či usmiřováním bohů, věřilo se, že požár byl založen na rozkaz. Proto Nero, aby potlačil řeči, nastrčil viníky a nejvybranějšími tresty pak potrestal ty, koho lid nazýval křesťany a nenáviděl kvůli neřestem. </a:t>
            </a:r>
            <a:r>
              <a:rPr lang="cs-CZ" b="1" i="1" dirty="0"/>
              <a:t>(Původce jejich jména Christa dal za vlády </a:t>
            </a:r>
            <a:r>
              <a:rPr lang="cs-CZ" b="1" i="1" dirty="0" err="1"/>
              <a:t>Tiberiovy</a:t>
            </a:r>
            <a:r>
              <a:rPr lang="cs-CZ" b="1" i="1" dirty="0"/>
              <a:t> popravit prokurátor Pontius </a:t>
            </a:r>
            <a:r>
              <a:rPr lang="cs-CZ" b="1" i="1" dirty="0" err="1"/>
              <a:t>Pilatus</a:t>
            </a:r>
            <a:r>
              <a:rPr lang="cs-CZ" b="1" i="1" dirty="0"/>
              <a:t>, zhoubná pověra tehdy potlačená znovu propukla nejen v </a:t>
            </a:r>
            <a:r>
              <a:rPr lang="cs-CZ" b="1" i="1" dirty="0" err="1"/>
              <a:t>Judei</a:t>
            </a:r>
            <a:r>
              <a:rPr lang="cs-CZ" b="1" i="1" dirty="0"/>
              <a:t>, rodišti toho zla, ale také v hlavním městě,</a:t>
            </a:r>
            <a:r>
              <a:rPr lang="cs-CZ" i="1" dirty="0"/>
              <a:t> kam se ze všech stran stékají všechny ohavnosti a hanebnosti a nacházejí tam ctitele). Nejdříve tedy byli pochytáni ti, kteří se přiznávali, potom na základě jejich udání bylo k nim připojeno ohromné množství ani ne tak pro zločin žhářství jako pro nenávist k lidskému rodu. I při umírání je ještě zahrnuli posměchem, pokryti kůžemi šelem museli hynout sápáni psy nebo byli přibiti na kříž, aby za soumraku hořeli na způsob nočních luceren.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60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Talmúd</a:t>
            </a:r>
            <a:endParaRPr lang="cs-CZ" dirty="0"/>
          </a:p>
          <a:p>
            <a:r>
              <a:rPr lang="cs-CZ" dirty="0"/>
              <a:t> výslovně uznává odsouzení, vynesené </a:t>
            </a:r>
            <a:r>
              <a:rPr lang="cs-CZ" dirty="0" smtClean="0"/>
              <a:t>nejvyšším židovským </a:t>
            </a:r>
            <a:r>
              <a:rPr lang="cs-CZ" dirty="0"/>
              <a:t>soudem, a k tomu je tu i zmínka o fakticky vykonaném </a:t>
            </a:r>
            <a:r>
              <a:rPr lang="cs-CZ" dirty="0" smtClean="0"/>
              <a:t>trestu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771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Mezi roky 70 až 200  </a:t>
            </a:r>
          </a:p>
          <a:p>
            <a:r>
              <a:rPr lang="cs-CZ" dirty="0" smtClean="0"/>
              <a:t> </a:t>
            </a:r>
          </a:p>
          <a:p>
            <a:r>
              <a:rPr lang="cs-CZ" dirty="0" smtClean="0"/>
              <a:t>Babylonský Talmud, svazek 3, </a:t>
            </a:r>
            <a:r>
              <a:rPr lang="cs-CZ" dirty="0" err="1" smtClean="0"/>
              <a:t>Sanhedrin</a:t>
            </a:r>
            <a:r>
              <a:rPr lang="cs-CZ" dirty="0" smtClean="0"/>
              <a:t> 43a:</a:t>
            </a:r>
          </a:p>
          <a:p>
            <a:r>
              <a:rPr lang="cs-CZ" dirty="0" smtClean="0"/>
              <a:t> »</a:t>
            </a:r>
            <a:r>
              <a:rPr lang="cs-CZ" i="1" dirty="0" smtClean="0"/>
              <a:t>V předvečer Pesachu byl pověšen </a:t>
            </a:r>
            <a:r>
              <a:rPr lang="cs-CZ" i="1" dirty="0" err="1" smtClean="0"/>
              <a:t>Ješu</a:t>
            </a:r>
            <a:r>
              <a:rPr lang="cs-CZ" i="1" dirty="0" smtClean="0"/>
              <a:t>. Čtyřicet dní před konáním jeho popravy vyšel hlasatel a volal: „Bude ukamenován, protože provozoval čarodějnictví a sváděl Izrael k odpadnutí od víry. Kdokoli by mohl říci něco k jeho prospěchu, ať předstoupí a promluví na jeho obhajobu." Protože však nikdo na jeho obhajobu nevystoupil, byl pověšen v předvečer Pesachu</a:t>
            </a:r>
            <a:r>
              <a:rPr lang="cs-CZ" dirty="0" smtClean="0"/>
              <a:t>.</a:t>
            </a:r>
          </a:p>
          <a:p>
            <a:r>
              <a:rPr lang="cs-CZ" dirty="0" smtClean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34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Archeologická svědectví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Ságy o objevení Ameriky Normany</a:t>
            </a:r>
          </a:p>
          <a:p>
            <a:r>
              <a:rPr lang="cs-CZ" dirty="0" smtClean="0"/>
              <a:t>Adam </a:t>
            </a:r>
            <a:r>
              <a:rPr lang="cs-CZ" dirty="0" err="1" smtClean="0"/>
              <a:t>Bremensis</a:t>
            </a:r>
            <a:r>
              <a:rPr lang="cs-CZ" dirty="0" smtClean="0"/>
              <a:t>: </a:t>
            </a:r>
            <a:r>
              <a:rPr lang="cs-CZ" dirty="0"/>
              <a:t>Adam zmiňuje i o tom, že v oceánu byl objeven ostrov, nazvaný </a:t>
            </a:r>
            <a:r>
              <a:rPr lang="cs-CZ" dirty="0" err="1"/>
              <a:t>Vinland</a:t>
            </a:r>
            <a:r>
              <a:rPr lang="cs-CZ" dirty="0"/>
              <a:t>. Rodí se tam víno výborné jakosti, plodiny se tam vyskytují v bohatství, i když je nikdo neseje. Za tímto ostrovem už není v oceánu obyvatelná země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41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nálezy mincí norského krále Olafa </a:t>
            </a:r>
            <a:r>
              <a:rPr lang="cs-CZ" dirty="0" err="1"/>
              <a:t>Kyrre</a:t>
            </a:r>
            <a:r>
              <a:rPr lang="cs-CZ" dirty="0"/>
              <a:t> (1067–1093</a:t>
            </a:r>
            <a:r>
              <a:rPr lang="cs-CZ" dirty="0" smtClean="0"/>
              <a:t>)</a:t>
            </a:r>
          </a:p>
          <a:p>
            <a:r>
              <a:rPr lang="cs-CZ" dirty="0" smtClean="0"/>
              <a:t>Šipky z labradorského křemene</a:t>
            </a:r>
          </a:p>
          <a:p>
            <a:r>
              <a:rPr lang="cs-CZ" dirty="0" smtClean="0"/>
              <a:t>Stopy po výrobě dřevěného uhlí</a:t>
            </a:r>
          </a:p>
          <a:p>
            <a:r>
              <a:rPr lang="cs-CZ" dirty="0"/>
              <a:t>p</a:t>
            </a:r>
            <a:r>
              <a:rPr lang="cs-CZ" dirty="0" smtClean="0"/>
              <a:t>o „dlouhých domech“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26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vyšší textové kritice patří i využití obecných historických znalostí</a:t>
            </a:r>
          </a:p>
          <a:p>
            <a:r>
              <a:rPr lang="cs-CZ" dirty="0" smtClean="0"/>
              <a:t>Příklad: </a:t>
            </a:r>
          </a:p>
          <a:p>
            <a:r>
              <a:rPr lang="cs-CZ" dirty="0" smtClean="0"/>
              <a:t>Livius o Romulovi a Removi nebo o </a:t>
            </a:r>
            <a:r>
              <a:rPr lang="cs-CZ" dirty="0" err="1" smtClean="0"/>
              <a:t>Numu</a:t>
            </a:r>
            <a:r>
              <a:rPr lang="cs-CZ" dirty="0" smtClean="0"/>
              <a:t> Pompiliovi</a:t>
            </a:r>
          </a:p>
          <a:p>
            <a:r>
              <a:rPr lang="cs-CZ" dirty="0" smtClean="0"/>
              <a:t>Pokud nevyužijeme tohoto prostředku, deklarujeme zkreslený názor na pramen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771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Pokuste se o vyšší textovou kritiku následujícího místa: I 43</a:t>
            </a:r>
          </a:p>
          <a:p>
            <a:r>
              <a:rPr lang="cs-CZ" dirty="0"/>
              <a:t>43 1 Ex </a:t>
            </a:r>
            <a:r>
              <a:rPr lang="cs-CZ" dirty="0" err="1"/>
              <a:t>iis</a:t>
            </a:r>
            <a:r>
              <a:rPr lang="cs-CZ" dirty="0"/>
              <a:t>, qui </a:t>
            </a:r>
            <a:r>
              <a:rPr lang="cs-CZ" dirty="0" err="1"/>
              <a:t>centum</a:t>
            </a:r>
            <a:r>
              <a:rPr lang="cs-CZ" dirty="0"/>
              <a:t> milium </a:t>
            </a:r>
            <a:r>
              <a:rPr lang="cs-CZ" dirty="0" err="1"/>
              <a:t>aeris</a:t>
            </a:r>
            <a:r>
              <a:rPr lang="cs-CZ" dirty="0"/>
              <a:t> aut </a:t>
            </a:r>
            <a:r>
              <a:rPr lang="cs-CZ" dirty="0" err="1"/>
              <a:t>maiorem</a:t>
            </a:r>
            <a:r>
              <a:rPr lang="cs-CZ" dirty="0"/>
              <a:t> </a:t>
            </a:r>
            <a:r>
              <a:rPr lang="cs-CZ" dirty="0" err="1"/>
              <a:t>censum</a:t>
            </a:r>
            <a:r>
              <a:rPr lang="cs-CZ" dirty="0"/>
              <a:t> </a:t>
            </a:r>
            <a:r>
              <a:rPr lang="cs-CZ" dirty="0" err="1"/>
              <a:t>haberent</a:t>
            </a:r>
            <a:r>
              <a:rPr lang="cs-CZ" dirty="0"/>
              <a:t>, </a:t>
            </a:r>
            <a:r>
              <a:rPr lang="cs-CZ" dirty="0" err="1"/>
              <a:t>octoginta</a:t>
            </a:r>
            <a:r>
              <a:rPr lang="cs-CZ" dirty="0"/>
              <a:t> </a:t>
            </a:r>
            <a:r>
              <a:rPr lang="cs-CZ" dirty="0" err="1"/>
              <a:t>confecit</a:t>
            </a:r>
            <a:r>
              <a:rPr lang="cs-CZ" dirty="0"/>
              <a:t> </a:t>
            </a:r>
            <a:r>
              <a:rPr lang="cs-CZ" dirty="0" err="1"/>
              <a:t>centurias</a:t>
            </a:r>
            <a:r>
              <a:rPr lang="cs-CZ" dirty="0"/>
              <a:t>, </a:t>
            </a:r>
            <a:r>
              <a:rPr lang="cs-CZ" dirty="0" err="1"/>
              <a:t>quadragenas</a:t>
            </a:r>
            <a:r>
              <a:rPr lang="cs-CZ" dirty="0"/>
              <a:t> </a:t>
            </a:r>
            <a:r>
              <a:rPr lang="cs-CZ" dirty="0" err="1"/>
              <a:t>seniorum</a:t>
            </a:r>
            <a:r>
              <a:rPr lang="cs-CZ" dirty="0"/>
              <a:t> </a:t>
            </a:r>
            <a:r>
              <a:rPr lang="cs-CZ" dirty="0" err="1"/>
              <a:t>ac</a:t>
            </a:r>
            <a:r>
              <a:rPr lang="cs-CZ" dirty="0"/>
              <a:t> </a:t>
            </a:r>
            <a:r>
              <a:rPr lang="cs-CZ" dirty="0" err="1"/>
              <a:t>iuniorum</a:t>
            </a:r>
            <a:r>
              <a:rPr lang="cs-CZ" dirty="0"/>
              <a:t>; 2 prima </a:t>
            </a:r>
            <a:r>
              <a:rPr lang="cs-CZ" dirty="0" err="1"/>
              <a:t>classis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 </a:t>
            </a:r>
            <a:r>
              <a:rPr lang="cs-CZ" dirty="0" err="1"/>
              <a:t>appellati</a:t>
            </a:r>
            <a:r>
              <a:rPr lang="cs-CZ" dirty="0"/>
              <a:t>; </a:t>
            </a:r>
            <a:r>
              <a:rPr lang="cs-CZ" dirty="0" err="1"/>
              <a:t>seniores</a:t>
            </a:r>
            <a:r>
              <a:rPr lang="cs-CZ" dirty="0"/>
              <a:t> ad </a:t>
            </a:r>
            <a:r>
              <a:rPr lang="cs-CZ" dirty="0" err="1"/>
              <a:t>urbis</a:t>
            </a:r>
            <a:r>
              <a:rPr lang="cs-CZ" dirty="0"/>
              <a:t> </a:t>
            </a:r>
            <a:r>
              <a:rPr lang="cs-CZ" dirty="0" err="1"/>
              <a:t>custodiam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praesto</a:t>
            </a:r>
            <a:r>
              <a:rPr lang="cs-CZ" dirty="0"/>
              <a:t> </a:t>
            </a:r>
            <a:r>
              <a:rPr lang="cs-CZ" dirty="0" err="1"/>
              <a:t>essent</a:t>
            </a:r>
            <a:r>
              <a:rPr lang="cs-CZ" dirty="0"/>
              <a:t>, </a:t>
            </a:r>
            <a:r>
              <a:rPr lang="cs-CZ" dirty="0" err="1"/>
              <a:t>iuvenes</a:t>
            </a:r>
            <a:r>
              <a:rPr lang="cs-CZ" dirty="0"/>
              <a:t>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foris</a:t>
            </a:r>
            <a:r>
              <a:rPr lang="cs-CZ" dirty="0"/>
              <a:t> </a:t>
            </a:r>
            <a:r>
              <a:rPr lang="cs-CZ" dirty="0" err="1"/>
              <a:t>bella</a:t>
            </a:r>
            <a:r>
              <a:rPr lang="cs-CZ" dirty="0"/>
              <a:t> </a:t>
            </a:r>
            <a:r>
              <a:rPr lang="cs-CZ" dirty="0" err="1"/>
              <a:t>gererent</a:t>
            </a:r>
            <a:r>
              <a:rPr lang="cs-CZ" dirty="0"/>
              <a:t>.</a:t>
            </a:r>
          </a:p>
          <a:p>
            <a:r>
              <a:rPr lang="cs-CZ" dirty="0" err="1"/>
              <a:t>arma</a:t>
            </a:r>
            <a:r>
              <a:rPr lang="cs-CZ" dirty="0"/>
              <a:t> his </a:t>
            </a:r>
            <a:r>
              <a:rPr lang="cs-CZ" dirty="0" err="1"/>
              <a:t>imperata</a:t>
            </a:r>
            <a:r>
              <a:rPr lang="cs-CZ" dirty="0"/>
              <a:t> </a:t>
            </a:r>
            <a:r>
              <a:rPr lang="cs-CZ" dirty="0" err="1"/>
              <a:t>galea</a:t>
            </a:r>
            <a:r>
              <a:rPr lang="cs-CZ" dirty="0"/>
              <a:t>, </a:t>
            </a:r>
            <a:r>
              <a:rPr lang="cs-CZ" dirty="0" err="1"/>
              <a:t>clipeum</a:t>
            </a:r>
            <a:r>
              <a:rPr lang="cs-CZ" dirty="0"/>
              <a:t>, </a:t>
            </a:r>
            <a:r>
              <a:rPr lang="cs-CZ" dirty="0" err="1"/>
              <a:t>ocreae</a:t>
            </a:r>
            <a:r>
              <a:rPr lang="cs-CZ" dirty="0"/>
              <a:t>, </a:t>
            </a:r>
            <a:r>
              <a:rPr lang="cs-CZ" dirty="0" err="1"/>
              <a:t>lorica</a:t>
            </a:r>
            <a:r>
              <a:rPr lang="cs-CZ" dirty="0"/>
              <a:t>, omnia ex </a:t>
            </a:r>
            <a:r>
              <a:rPr lang="cs-CZ" dirty="0" err="1"/>
              <a:t>aere</a:t>
            </a:r>
            <a:r>
              <a:rPr lang="cs-CZ" dirty="0"/>
              <a:t>, </a:t>
            </a:r>
            <a:r>
              <a:rPr lang="cs-CZ" dirty="0" err="1"/>
              <a:t>haec</a:t>
            </a:r>
            <a:r>
              <a:rPr lang="cs-CZ" dirty="0"/>
              <a:t>,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tegumenta</a:t>
            </a:r>
            <a:r>
              <a:rPr lang="cs-CZ" dirty="0"/>
              <a:t> </a:t>
            </a:r>
            <a:r>
              <a:rPr lang="cs-CZ" dirty="0" err="1"/>
              <a:t>corporis</a:t>
            </a:r>
            <a:r>
              <a:rPr lang="cs-CZ" dirty="0"/>
              <a:t> </a:t>
            </a:r>
            <a:r>
              <a:rPr lang="cs-CZ" dirty="0" err="1"/>
              <a:t>essent</a:t>
            </a:r>
            <a:r>
              <a:rPr lang="cs-CZ" dirty="0"/>
              <a:t>; 3 </a:t>
            </a:r>
            <a:r>
              <a:rPr lang="cs-CZ" dirty="0" err="1"/>
              <a:t>tela</a:t>
            </a:r>
            <a:r>
              <a:rPr lang="cs-CZ" dirty="0"/>
              <a:t> in hostem </a:t>
            </a:r>
            <a:r>
              <a:rPr lang="cs-CZ" dirty="0" err="1"/>
              <a:t>hasta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et </a:t>
            </a:r>
            <a:r>
              <a:rPr lang="cs-CZ" dirty="0" err="1"/>
              <a:t>gladius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5349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Popisuje Livius stav z konce 6.nebop z 1. poloviny 5. stol.?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95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Josef Češka: Textová kritika ve filologické </a:t>
            </a:r>
            <a:r>
              <a:rPr lang="cs-CZ" dirty="0"/>
              <a:t>p</a:t>
            </a:r>
            <a:r>
              <a:rPr lang="cs-CZ" dirty="0" smtClean="0"/>
              <a:t>raxi </a:t>
            </a:r>
            <a:r>
              <a:rPr lang="cs-CZ" dirty="0" err="1" smtClean="0"/>
              <a:t>skriptum</a:t>
            </a:r>
            <a:r>
              <a:rPr lang="cs-CZ" dirty="0" smtClean="0"/>
              <a:t>, Brno 1973</a:t>
            </a:r>
          </a:p>
          <a:p>
            <a:r>
              <a:rPr lang="cs-CZ" b="1" dirty="0" smtClean="0"/>
              <a:t>Nižší </a:t>
            </a:r>
            <a:r>
              <a:rPr lang="cs-CZ" b="1" dirty="0"/>
              <a:t>a vyšší</a:t>
            </a:r>
          </a:p>
          <a:p>
            <a:r>
              <a:rPr lang="cs-CZ" dirty="0"/>
              <a:t>Nižší je filologická </a:t>
            </a:r>
            <a:r>
              <a:rPr lang="cs-CZ" dirty="0" smtClean="0"/>
              <a:t>Cílem vydat dílo v podobě nejbližší tomu, jak je autor vytvořil.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498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1 Sed </a:t>
            </a:r>
            <a:r>
              <a:rPr lang="cs-CZ" dirty="0" err="1"/>
              <a:t>debebatur</a:t>
            </a:r>
            <a:r>
              <a:rPr lang="cs-CZ" dirty="0"/>
              <a:t>, </a:t>
            </a:r>
            <a:r>
              <a:rPr lang="cs-CZ" dirty="0" err="1"/>
              <a:t>ut</a:t>
            </a:r>
            <a:r>
              <a:rPr lang="cs-CZ" dirty="0"/>
              <a:t> </a:t>
            </a:r>
            <a:r>
              <a:rPr lang="cs-CZ" dirty="0" err="1"/>
              <a:t>opinor</a:t>
            </a:r>
            <a:r>
              <a:rPr lang="cs-CZ" dirty="0"/>
              <a:t>, </a:t>
            </a:r>
            <a:r>
              <a:rPr lang="cs-CZ" dirty="0" err="1"/>
              <a:t>fatis</a:t>
            </a:r>
            <a:r>
              <a:rPr lang="cs-CZ" dirty="0"/>
              <a:t> </a:t>
            </a:r>
            <a:r>
              <a:rPr lang="cs-CZ" dirty="0" err="1"/>
              <a:t>tantae</a:t>
            </a:r>
            <a:r>
              <a:rPr lang="cs-CZ" dirty="0"/>
              <a:t> </a:t>
            </a:r>
            <a:r>
              <a:rPr lang="cs-CZ" dirty="0" err="1"/>
              <a:t>origo</a:t>
            </a:r>
            <a:r>
              <a:rPr lang="cs-CZ" dirty="0"/>
              <a:t> </a:t>
            </a:r>
            <a:r>
              <a:rPr lang="cs-CZ" dirty="0" err="1"/>
              <a:t>urbis</a:t>
            </a:r>
            <a:r>
              <a:rPr lang="cs-CZ" dirty="0"/>
              <a:t> </a:t>
            </a:r>
            <a:r>
              <a:rPr lang="cs-CZ" dirty="0" err="1"/>
              <a:t>maximi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secundum</a:t>
            </a:r>
            <a:r>
              <a:rPr lang="cs-CZ" dirty="0"/>
              <a:t> </a:t>
            </a:r>
            <a:r>
              <a:rPr lang="cs-CZ" dirty="0" err="1"/>
              <a:t>deorum</a:t>
            </a:r>
            <a:r>
              <a:rPr lang="cs-CZ" dirty="0"/>
              <a:t> </a:t>
            </a:r>
            <a:r>
              <a:rPr lang="cs-CZ" dirty="0" err="1"/>
              <a:t>opes</a:t>
            </a:r>
            <a:r>
              <a:rPr lang="cs-CZ" dirty="0"/>
              <a:t> </a:t>
            </a:r>
            <a:r>
              <a:rPr lang="cs-CZ" dirty="0" err="1"/>
              <a:t>imperii</a:t>
            </a:r>
            <a:r>
              <a:rPr lang="cs-CZ" dirty="0"/>
              <a:t> </a:t>
            </a:r>
            <a:r>
              <a:rPr lang="cs-CZ" dirty="0" err="1"/>
              <a:t>principium</a:t>
            </a:r>
            <a:r>
              <a:rPr lang="cs-CZ" dirty="0"/>
              <a:t>. </a:t>
            </a:r>
          </a:p>
          <a:p>
            <a:r>
              <a:rPr lang="cs-CZ" dirty="0" err="1"/>
              <a:t>vi</a:t>
            </a:r>
            <a:r>
              <a:rPr lang="cs-CZ" dirty="0"/>
              <a:t> </a:t>
            </a:r>
            <a:r>
              <a:rPr lang="cs-CZ" dirty="0" err="1"/>
              <a:t>compressa</a:t>
            </a:r>
            <a:r>
              <a:rPr lang="cs-CZ" dirty="0"/>
              <a:t> </a:t>
            </a:r>
            <a:r>
              <a:rPr lang="cs-CZ" dirty="0" err="1"/>
              <a:t>Vestalis</a:t>
            </a:r>
            <a:r>
              <a:rPr lang="cs-CZ" dirty="0"/>
              <a:t>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geminum</a:t>
            </a:r>
            <a:r>
              <a:rPr lang="cs-CZ" dirty="0"/>
              <a:t> </a:t>
            </a:r>
            <a:r>
              <a:rPr lang="cs-CZ" dirty="0" err="1"/>
              <a:t>partum</a:t>
            </a:r>
            <a:r>
              <a:rPr lang="cs-CZ" dirty="0"/>
              <a:t> </a:t>
            </a:r>
            <a:r>
              <a:rPr lang="cs-CZ" dirty="0" err="1"/>
              <a:t>edidisset</a:t>
            </a:r>
            <a:r>
              <a:rPr lang="cs-CZ" dirty="0"/>
              <a:t>, 2 </a:t>
            </a:r>
            <a:r>
              <a:rPr lang="cs-CZ" dirty="0" err="1"/>
              <a:t>seu</a:t>
            </a:r>
            <a:r>
              <a:rPr lang="cs-CZ" dirty="0"/>
              <a:t> </a:t>
            </a:r>
            <a:r>
              <a:rPr lang="cs-CZ" dirty="0" err="1"/>
              <a:t>ita</a:t>
            </a:r>
            <a:r>
              <a:rPr lang="cs-CZ" dirty="0"/>
              <a:t> </a:t>
            </a:r>
            <a:r>
              <a:rPr lang="cs-CZ" dirty="0" err="1"/>
              <a:t>rata</a:t>
            </a:r>
            <a:r>
              <a:rPr lang="cs-CZ" dirty="0"/>
              <a:t>, </a:t>
            </a:r>
            <a:r>
              <a:rPr lang="cs-CZ" dirty="0" err="1"/>
              <a:t>seu</a:t>
            </a:r>
            <a:r>
              <a:rPr lang="cs-CZ" dirty="0"/>
              <a:t> </a:t>
            </a:r>
            <a:r>
              <a:rPr lang="cs-CZ" dirty="0" err="1"/>
              <a:t>quia</a:t>
            </a:r>
            <a:r>
              <a:rPr lang="cs-CZ" dirty="0"/>
              <a:t> deus </a:t>
            </a:r>
            <a:r>
              <a:rPr lang="cs-CZ" dirty="0" err="1"/>
              <a:t>auctor</a:t>
            </a:r>
            <a:r>
              <a:rPr lang="cs-CZ" dirty="0"/>
              <a:t> </a:t>
            </a:r>
            <a:r>
              <a:rPr lang="cs-CZ" dirty="0" err="1"/>
              <a:t>culpae</a:t>
            </a:r>
            <a:r>
              <a:rPr lang="cs-CZ" dirty="0"/>
              <a:t> </a:t>
            </a:r>
            <a:r>
              <a:rPr lang="cs-CZ" dirty="0" err="1"/>
              <a:t>honestior</a:t>
            </a:r>
            <a:r>
              <a:rPr lang="cs-CZ" dirty="0"/>
              <a:t> </a:t>
            </a:r>
            <a:r>
              <a:rPr lang="cs-CZ" dirty="0" err="1"/>
              <a:t>erat</a:t>
            </a:r>
            <a:r>
              <a:rPr lang="cs-CZ" dirty="0"/>
              <a:t>, </a:t>
            </a:r>
            <a:r>
              <a:rPr lang="cs-CZ" dirty="0" err="1"/>
              <a:t>Martem</a:t>
            </a:r>
            <a:r>
              <a:rPr lang="cs-CZ" dirty="0"/>
              <a:t> </a:t>
            </a:r>
            <a:r>
              <a:rPr lang="cs-CZ" dirty="0" err="1"/>
              <a:t>incertae</a:t>
            </a:r>
            <a:r>
              <a:rPr lang="cs-CZ" dirty="0"/>
              <a:t> </a:t>
            </a:r>
            <a:r>
              <a:rPr lang="cs-CZ" dirty="0" err="1"/>
              <a:t>stirpis</a:t>
            </a:r>
            <a:r>
              <a:rPr lang="cs-CZ" dirty="0"/>
              <a:t> patrem </a:t>
            </a:r>
            <a:r>
              <a:rPr lang="cs-CZ" dirty="0" err="1"/>
              <a:t>nuncupat</a:t>
            </a:r>
            <a:r>
              <a:rPr lang="cs-CZ" dirty="0"/>
              <a:t>. </a:t>
            </a:r>
          </a:p>
          <a:p>
            <a:r>
              <a:rPr lang="cs-CZ" dirty="0"/>
              <a:t>3 sed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dii</a:t>
            </a:r>
            <a:r>
              <a:rPr lang="cs-CZ" dirty="0"/>
              <a:t>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homines</a:t>
            </a:r>
            <a:r>
              <a:rPr lang="cs-CZ" dirty="0"/>
              <a:t> aut </a:t>
            </a:r>
            <a:r>
              <a:rPr lang="cs-CZ" dirty="0" err="1"/>
              <a:t>ipsam</a:t>
            </a:r>
            <a:r>
              <a:rPr lang="cs-CZ" dirty="0"/>
              <a:t> aut </a:t>
            </a:r>
            <a:r>
              <a:rPr lang="cs-CZ" dirty="0" err="1"/>
              <a:t>stirpem</a:t>
            </a:r>
            <a:r>
              <a:rPr lang="cs-CZ" dirty="0"/>
              <a:t> a </a:t>
            </a:r>
            <a:r>
              <a:rPr lang="cs-CZ" dirty="0" err="1"/>
              <a:t>crudelitate</a:t>
            </a:r>
            <a:r>
              <a:rPr lang="cs-CZ" dirty="0"/>
              <a:t> </a:t>
            </a:r>
            <a:r>
              <a:rPr lang="cs-CZ" dirty="0" err="1"/>
              <a:t>regia</a:t>
            </a:r>
            <a:r>
              <a:rPr lang="cs-CZ" dirty="0"/>
              <a:t> </a:t>
            </a:r>
            <a:r>
              <a:rPr lang="cs-CZ" dirty="0" err="1"/>
              <a:t>vindicant</a:t>
            </a:r>
            <a:r>
              <a:rPr lang="cs-CZ" dirty="0"/>
              <a:t>; </a:t>
            </a:r>
            <a:r>
              <a:rPr lang="cs-CZ" dirty="0" err="1"/>
              <a:t>sacerdos</a:t>
            </a:r>
            <a:r>
              <a:rPr lang="cs-CZ" dirty="0"/>
              <a:t> </a:t>
            </a:r>
            <a:r>
              <a:rPr lang="cs-CZ" dirty="0" err="1"/>
              <a:t>vincta</a:t>
            </a:r>
            <a:r>
              <a:rPr lang="cs-CZ" dirty="0"/>
              <a:t> in </a:t>
            </a:r>
            <a:r>
              <a:rPr lang="cs-CZ" dirty="0" err="1"/>
              <a:t>custodiam</a:t>
            </a:r>
            <a:r>
              <a:rPr lang="cs-CZ" dirty="0"/>
              <a:t> </a:t>
            </a:r>
            <a:r>
              <a:rPr lang="cs-CZ" dirty="0" err="1"/>
              <a:t>datur</a:t>
            </a:r>
            <a:r>
              <a:rPr lang="cs-CZ" dirty="0"/>
              <a:t>; </a:t>
            </a:r>
            <a:r>
              <a:rPr lang="cs-CZ" dirty="0" err="1"/>
              <a:t>pueros</a:t>
            </a:r>
            <a:r>
              <a:rPr lang="cs-CZ" dirty="0"/>
              <a:t> in </a:t>
            </a:r>
            <a:r>
              <a:rPr lang="cs-CZ" dirty="0" err="1"/>
              <a:t>profluentem</a:t>
            </a:r>
            <a:r>
              <a:rPr lang="cs-CZ" dirty="0"/>
              <a:t> </a:t>
            </a:r>
            <a:r>
              <a:rPr lang="cs-CZ" dirty="0" err="1"/>
              <a:t>aquam</a:t>
            </a:r>
            <a:r>
              <a:rPr lang="cs-CZ" dirty="0"/>
              <a:t> </a:t>
            </a:r>
            <a:r>
              <a:rPr lang="cs-CZ" dirty="0" err="1"/>
              <a:t>mitti</a:t>
            </a:r>
            <a:r>
              <a:rPr lang="cs-CZ" dirty="0"/>
              <a:t> </a:t>
            </a:r>
            <a:r>
              <a:rPr lang="cs-CZ" dirty="0" err="1"/>
              <a:t>iubet</a:t>
            </a:r>
            <a:r>
              <a:rPr lang="cs-CZ" dirty="0"/>
              <a:t>. </a:t>
            </a:r>
          </a:p>
          <a:p>
            <a:r>
              <a:rPr lang="cs-CZ" dirty="0"/>
              <a:t>4 forte </a:t>
            </a:r>
            <a:r>
              <a:rPr lang="cs-CZ" dirty="0" err="1"/>
              <a:t>quadam</a:t>
            </a:r>
            <a:r>
              <a:rPr lang="cs-CZ" dirty="0"/>
              <a:t> </a:t>
            </a:r>
            <a:r>
              <a:rPr lang="cs-CZ" dirty="0" err="1"/>
              <a:t>divinitus</a:t>
            </a:r>
            <a:r>
              <a:rPr lang="cs-CZ" dirty="0"/>
              <a:t> super </a:t>
            </a:r>
            <a:r>
              <a:rPr lang="cs-CZ" dirty="0" err="1"/>
              <a:t>ripas</a:t>
            </a:r>
            <a:r>
              <a:rPr lang="cs-CZ" dirty="0"/>
              <a:t> </a:t>
            </a:r>
            <a:r>
              <a:rPr lang="cs-CZ" dirty="0" err="1"/>
              <a:t>Tiberis</a:t>
            </a:r>
            <a:r>
              <a:rPr lang="cs-CZ" dirty="0"/>
              <a:t> </a:t>
            </a:r>
            <a:r>
              <a:rPr lang="cs-CZ" dirty="0" err="1"/>
              <a:t>effusus</a:t>
            </a:r>
            <a:r>
              <a:rPr lang="cs-CZ" dirty="0"/>
              <a:t> </a:t>
            </a:r>
            <a:r>
              <a:rPr lang="cs-CZ" dirty="0" err="1"/>
              <a:t>lenibus</a:t>
            </a:r>
            <a:r>
              <a:rPr lang="cs-CZ" dirty="0"/>
              <a:t> </a:t>
            </a:r>
            <a:r>
              <a:rPr lang="cs-CZ" dirty="0" err="1"/>
              <a:t>stagnis</a:t>
            </a:r>
            <a:r>
              <a:rPr lang="cs-CZ" dirty="0"/>
              <a:t>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adiri</a:t>
            </a:r>
            <a:r>
              <a:rPr lang="cs-CZ" dirty="0"/>
              <a:t> </a:t>
            </a:r>
            <a:r>
              <a:rPr lang="cs-CZ" dirty="0" err="1"/>
              <a:t>usquam</a:t>
            </a:r>
            <a:r>
              <a:rPr lang="cs-CZ" dirty="0"/>
              <a:t> ad </a:t>
            </a:r>
            <a:r>
              <a:rPr lang="cs-CZ" dirty="0" err="1"/>
              <a:t>iusti</a:t>
            </a:r>
            <a:r>
              <a:rPr lang="cs-CZ" dirty="0"/>
              <a:t> </a:t>
            </a:r>
            <a:r>
              <a:rPr lang="cs-CZ" dirty="0" err="1"/>
              <a:t>cursum</a:t>
            </a:r>
            <a:r>
              <a:rPr lang="cs-CZ" dirty="0"/>
              <a:t> </a:t>
            </a:r>
            <a:r>
              <a:rPr lang="cs-CZ" dirty="0" err="1"/>
              <a:t>poterat</a:t>
            </a:r>
            <a:r>
              <a:rPr lang="cs-CZ" dirty="0"/>
              <a:t> </a:t>
            </a:r>
            <a:r>
              <a:rPr lang="cs-CZ" dirty="0" err="1"/>
              <a:t>amnis</a:t>
            </a:r>
            <a:r>
              <a:rPr lang="cs-CZ" dirty="0"/>
              <a:t> et </a:t>
            </a:r>
            <a:r>
              <a:rPr lang="cs-CZ" dirty="0" err="1"/>
              <a:t>posse</a:t>
            </a:r>
            <a:r>
              <a:rPr lang="cs-CZ" dirty="0"/>
              <a:t> </a:t>
            </a:r>
            <a:r>
              <a:rPr lang="cs-CZ" dirty="0" err="1"/>
              <a:t>quamvis</a:t>
            </a:r>
            <a:r>
              <a:rPr lang="cs-CZ" dirty="0"/>
              <a:t> </a:t>
            </a:r>
            <a:r>
              <a:rPr lang="cs-CZ" dirty="0" err="1"/>
              <a:t>languida</a:t>
            </a:r>
            <a:r>
              <a:rPr lang="cs-CZ" dirty="0"/>
              <a:t> </a:t>
            </a:r>
            <a:r>
              <a:rPr lang="cs-CZ" dirty="0" err="1"/>
              <a:t>mergi</a:t>
            </a:r>
            <a:r>
              <a:rPr lang="cs-CZ" dirty="0"/>
              <a:t> </a:t>
            </a:r>
            <a:r>
              <a:rPr lang="cs-CZ" dirty="0" err="1"/>
              <a:t>aqua</a:t>
            </a:r>
            <a:r>
              <a:rPr lang="cs-CZ" dirty="0"/>
              <a:t> </a:t>
            </a:r>
            <a:r>
              <a:rPr lang="cs-CZ" dirty="0" err="1"/>
              <a:t>infantes</a:t>
            </a:r>
            <a:r>
              <a:rPr lang="cs-CZ" dirty="0"/>
              <a:t> </a:t>
            </a:r>
            <a:r>
              <a:rPr lang="cs-CZ" dirty="0" err="1"/>
              <a:t>spem</a:t>
            </a:r>
            <a:r>
              <a:rPr lang="cs-CZ" dirty="0"/>
              <a:t> </a:t>
            </a:r>
            <a:r>
              <a:rPr lang="cs-CZ" dirty="0" err="1"/>
              <a:t>ferentibus</a:t>
            </a:r>
            <a:r>
              <a:rPr lang="cs-CZ" dirty="0"/>
              <a:t> </a:t>
            </a:r>
            <a:r>
              <a:rPr lang="cs-CZ" dirty="0" err="1"/>
              <a:t>dabat</a:t>
            </a:r>
            <a:r>
              <a:rPr lang="cs-CZ" dirty="0"/>
              <a:t>. </a:t>
            </a:r>
          </a:p>
          <a:p>
            <a:r>
              <a:rPr lang="cs-CZ" dirty="0"/>
              <a:t>5 </a:t>
            </a:r>
            <a:r>
              <a:rPr lang="cs-CZ" dirty="0" err="1"/>
              <a:t>ita</a:t>
            </a:r>
            <a:r>
              <a:rPr lang="cs-CZ" dirty="0"/>
              <a:t>, </a:t>
            </a:r>
            <a:r>
              <a:rPr lang="cs-CZ" dirty="0" err="1"/>
              <a:t>velut</a:t>
            </a:r>
            <a:r>
              <a:rPr lang="cs-CZ" dirty="0"/>
              <a:t> </a:t>
            </a:r>
            <a:r>
              <a:rPr lang="cs-CZ" dirty="0" err="1"/>
              <a:t>defuncti</a:t>
            </a:r>
            <a:r>
              <a:rPr lang="cs-CZ" dirty="0"/>
              <a:t> </a:t>
            </a:r>
            <a:r>
              <a:rPr lang="cs-CZ" dirty="0" err="1"/>
              <a:t>regis</a:t>
            </a:r>
            <a:r>
              <a:rPr lang="cs-CZ" dirty="0"/>
              <a:t> </a:t>
            </a:r>
            <a:r>
              <a:rPr lang="cs-CZ" dirty="0" err="1"/>
              <a:t>imperio</a:t>
            </a:r>
            <a:r>
              <a:rPr lang="cs-CZ" dirty="0"/>
              <a:t>, in proxima </a:t>
            </a:r>
            <a:r>
              <a:rPr lang="cs-CZ" dirty="0" err="1"/>
              <a:t>eluvie</a:t>
            </a:r>
            <a:r>
              <a:rPr lang="cs-CZ" dirty="0"/>
              <a:t>, </a:t>
            </a:r>
            <a:r>
              <a:rPr lang="cs-CZ" dirty="0" err="1"/>
              <a:t>ubi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 </a:t>
            </a:r>
            <a:r>
              <a:rPr lang="cs-CZ" dirty="0" err="1"/>
              <a:t>ficus</a:t>
            </a:r>
            <a:r>
              <a:rPr lang="cs-CZ" dirty="0"/>
              <a:t> </a:t>
            </a:r>
            <a:r>
              <a:rPr lang="cs-CZ" dirty="0" err="1"/>
              <a:t>Ruminalis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- </a:t>
            </a:r>
            <a:r>
              <a:rPr lang="cs-CZ" dirty="0" err="1"/>
              <a:t>Romularem</a:t>
            </a:r>
            <a:r>
              <a:rPr lang="cs-CZ" dirty="0"/>
              <a:t> </a:t>
            </a:r>
            <a:r>
              <a:rPr lang="cs-CZ" dirty="0" err="1"/>
              <a:t>vocatam</a:t>
            </a:r>
            <a:r>
              <a:rPr lang="cs-CZ" dirty="0"/>
              <a:t> </a:t>
            </a:r>
            <a:r>
              <a:rPr lang="cs-CZ" dirty="0" err="1"/>
              <a:t>ferunt</a:t>
            </a:r>
            <a:r>
              <a:rPr lang="cs-CZ" dirty="0"/>
              <a:t> -, </a:t>
            </a:r>
            <a:r>
              <a:rPr lang="cs-CZ" dirty="0" err="1"/>
              <a:t>pueros</a:t>
            </a:r>
            <a:r>
              <a:rPr lang="cs-CZ" dirty="0"/>
              <a:t> </a:t>
            </a:r>
            <a:r>
              <a:rPr lang="cs-CZ" dirty="0" err="1"/>
              <a:t>exponunt</a:t>
            </a:r>
            <a:r>
              <a:rPr lang="cs-CZ" dirty="0"/>
              <a:t>. </a:t>
            </a:r>
          </a:p>
          <a:p>
            <a:r>
              <a:rPr lang="cs-CZ" dirty="0"/>
              <a:t>6 </a:t>
            </a:r>
            <a:r>
              <a:rPr lang="cs-CZ" dirty="0" err="1"/>
              <a:t>vastae</a:t>
            </a:r>
            <a:r>
              <a:rPr lang="cs-CZ" dirty="0"/>
              <a:t> </a:t>
            </a:r>
            <a:r>
              <a:rPr lang="cs-CZ" dirty="0" err="1"/>
              <a:t>tum</a:t>
            </a:r>
            <a:r>
              <a:rPr lang="cs-CZ" dirty="0"/>
              <a:t> in his </a:t>
            </a:r>
            <a:r>
              <a:rPr lang="cs-CZ" dirty="0" err="1"/>
              <a:t>locis</a:t>
            </a:r>
            <a:r>
              <a:rPr lang="cs-CZ" dirty="0"/>
              <a:t> </a:t>
            </a:r>
            <a:r>
              <a:rPr lang="cs-CZ" dirty="0" err="1"/>
              <a:t>solitudines</a:t>
            </a:r>
            <a:r>
              <a:rPr lang="cs-CZ" dirty="0"/>
              <a:t> </a:t>
            </a:r>
            <a:r>
              <a:rPr lang="cs-CZ" dirty="0" err="1"/>
              <a:t>erant</a:t>
            </a:r>
            <a:r>
              <a:rPr lang="cs-CZ" dirty="0"/>
              <a:t>. </a:t>
            </a:r>
          </a:p>
          <a:p>
            <a:r>
              <a:rPr lang="cs-CZ" dirty="0" err="1"/>
              <a:t>tenet</a:t>
            </a:r>
            <a:r>
              <a:rPr lang="cs-CZ" dirty="0"/>
              <a:t> </a:t>
            </a:r>
            <a:r>
              <a:rPr lang="cs-CZ" dirty="0" err="1"/>
              <a:t>fama</a:t>
            </a:r>
            <a:r>
              <a:rPr lang="cs-CZ" dirty="0"/>
              <a:t>,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fluitantem</a:t>
            </a:r>
            <a:r>
              <a:rPr lang="cs-CZ" dirty="0"/>
              <a:t> </a:t>
            </a:r>
            <a:r>
              <a:rPr lang="cs-CZ" dirty="0" err="1"/>
              <a:t>alveum</a:t>
            </a:r>
            <a:r>
              <a:rPr lang="cs-CZ" dirty="0"/>
              <a:t>, quo </a:t>
            </a:r>
            <a:r>
              <a:rPr lang="cs-CZ" dirty="0" err="1"/>
              <a:t>expositi</a:t>
            </a:r>
            <a:r>
              <a:rPr lang="cs-CZ" dirty="0"/>
              <a:t> </a:t>
            </a:r>
            <a:r>
              <a:rPr lang="cs-CZ" dirty="0" err="1"/>
              <a:t>erant</a:t>
            </a:r>
            <a:r>
              <a:rPr lang="cs-CZ" dirty="0"/>
              <a:t> </a:t>
            </a:r>
            <a:r>
              <a:rPr lang="cs-CZ" dirty="0" err="1"/>
              <a:t>pueri</a:t>
            </a:r>
            <a:r>
              <a:rPr lang="cs-CZ" dirty="0"/>
              <a:t>, </a:t>
            </a:r>
            <a:r>
              <a:rPr lang="cs-CZ" dirty="0" err="1"/>
              <a:t>tenuis</a:t>
            </a:r>
            <a:r>
              <a:rPr lang="cs-CZ" dirty="0"/>
              <a:t> in </a:t>
            </a:r>
            <a:r>
              <a:rPr lang="cs-CZ" dirty="0" err="1"/>
              <a:t>sicco</a:t>
            </a:r>
            <a:r>
              <a:rPr lang="cs-CZ" dirty="0"/>
              <a:t> </a:t>
            </a:r>
            <a:r>
              <a:rPr lang="cs-CZ" dirty="0" err="1"/>
              <a:t>aqua</a:t>
            </a:r>
            <a:r>
              <a:rPr lang="cs-CZ" dirty="0"/>
              <a:t> </a:t>
            </a:r>
            <a:r>
              <a:rPr lang="cs-CZ" dirty="0" err="1"/>
              <a:t>destituisset</a:t>
            </a:r>
            <a:r>
              <a:rPr lang="cs-CZ" dirty="0"/>
              <a:t>, </a:t>
            </a:r>
            <a:r>
              <a:rPr lang="cs-CZ" dirty="0" err="1"/>
              <a:t>lupam</a:t>
            </a:r>
            <a:r>
              <a:rPr lang="cs-CZ" dirty="0"/>
              <a:t> </a:t>
            </a:r>
            <a:r>
              <a:rPr lang="cs-CZ" dirty="0" err="1"/>
              <a:t>sitientem</a:t>
            </a:r>
            <a:r>
              <a:rPr lang="cs-CZ" dirty="0"/>
              <a:t> ex </a:t>
            </a:r>
            <a:r>
              <a:rPr lang="cs-CZ" dirty="0" err="1"/>
              <a:t>montibus</a:t>
            </a:r>
            <a:r>
              <a:rPr lang="cs-CZ" dirty="0"/>
              <a:t>, qui </a:t>
            </a:r>
            <a:r>
              <a:rPr lang="cs-CZ" dirty="0" err="1"/>
              <a:t>circa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, ad </a:t>
            </a:r>
            <a:r>
              <a:rPr lang="cs-CZ" dirty="0" err="1"/>
              <a:t>puerilem</a:t>
            </a:r>
            <a:r>
              <a:rPr lang="cs-CZ" dirty="0"/>
              <a:t> </a:t>
            </a:r>
            <a:r>
              <a:rPr lang="cs-CZ" dirty="0" err="1"/>
              <a:t>vagitum</a:t>
            </a:r>
            <a:r>
              <a:rPr lang="cs-CZ" dirty="0"/>
              <a:t> </a:t>
            </a:r>
            <a:r>
              <a:rPr lang="cs-CZ" dirty="0" err="1"/>
              <a:t>cursum</a:t>
            </a:r>
            <a:r>
              <a:rPr lang="cs-CZ" dirty="0"/>
              <a:t> </a:t>
            </a:r>
            <a:r>
              <a:rPr lang="cs-CZ" dirty="0" err="1"/>
              <a:t>flexisse</a:t>
            </a:r>
            <a:r>
              <a:rPr lang="cs-CZ" dirty="0"/>
              <a:t>; </a:t>
            </a:r>
            <a:r>
              <a:rPr lang="cs-CZ" dirty="0" err="1"/>
              <a:t>eam</a:t>
            </a:r>
            <a:r>
              <a:rPr lang="cs-CZ" dirty="0"/>
              <a:t> </a:t>
            </a:r>
            <a:r>
              <a:rPr lang="cs-CZ" dirty="0" err="1"/>
              <a:t>summissas</a:t>
            </a:r>
            <a:r>
              <a:rPr lang="cs-CZ" dirty="0"/>
              <a:t> </a:t>
            </a:r>
            <a:r>
              <a:rPr lang="cs-CZ" dirty="0" err="1"/>
              <a:t>infantibus</a:t>
            </a:r>
            <a:r>
              <a:rPr lang="cs-CZ" dirty="0"/>
              <a:t> </a:t>
            </a:r>
            <a:r>
              <a:rPr lang="cs-CZ" dirty="0" err="1"/>
              <a:t>adeo</a:t>
            </a:r>
            <a:r>
              <a:rPr lang="cs-CZ" dirty="0"/>
              <a:t> </a:t>
            </a:r>
            <a:r>
              <a:rPr lang="cs-CZ" dirty="0" err="1"/>
              <a:t>mitem</a:t>
            </a:r>
            <a:r>
              <a:rPr lang="cs-CZ" dirty="0"/>
              <a:t> </a:t>
            </a:r>
            <a:r>
              <a:rPr lang="cs-CZ" dirty="0" err="1"/>
              <a:t>praebuisse</a:t>
            </a:r>
            <a:r>
              <a:rPr lang="cs-CZ" dirty="0"/>
              <a:t> </a:t>
            </a:r>
            <a:r>
              <a:rPr lang="cs-CZ" dirty="0" err="1"/>
              <a:t>mammas</a:t>
            </a:r>
            <a:r>
              <a:rPr lang="cs-CZ" dirty="0"/>
              <a:t>, </a:t>
            </a:r>
            <a:r>
              <a:rPr lang="cs-CZ" dirty="0" err="1"/>
              <a:t>ut</a:t>
            </a:r>
            <a:r>
              <a:rPr lang="cs-CZ" dirty="0"/>
              <a:t> lingua </a:t>
            </a:r>
            <a:r>
              <a:rPr lang="cs-CZ" dirty="0" err="1"/>
              <a:t>lambentem</a:t>
            </a:r>
            <a:r>
              <a:rPr lang="cs-CZ" dirty="0"/>
              <a:t> </a:t>
            </a:r>
            <a:r>
              <a:rPr lang="cs-CZ" dirty="0" err="1"/>
              <a:t>pueros</a:t>
            </a:r>
            <a:r>
              <a:rPr lang="cs-CZ" dirty="0"/>
              <a:t> magister </a:t>
            </a:r>
            <a:r>
              <a:rPr lang="cs-CZ" dirty="0" err="1"/>
              <a:t>regii</a:t>
            </a:r>
            <a:r>
              <a:rPr lang="cs-CZ" dirty="0"/>
              <a:t> </a:t>
            </a:r>
            <a:r>
              <a:rPr lang="cs-CZ" dirty="0" err="1"/>
              <a:t>pecoris</a:t>
            </a:r>
            <a:r>
              <a:rPr lang="cs-CZ" dirty="0"/>
              <a:t> </a:t>
            </a:r>
            <a:r>
              <a:rPr lang="cs-CZ" dirty="0" err="1"/>
              <a:t>invenerit</a:t>
            </a:r>
            <a:r>
              <a:rPr lang="cs-CZ" dirty="0"/>
              <a:t> - </a:t>
            </a:r>
            <a:r>
              <a:rPr lang="cs-CZ" dirty="0" err="1"/>
              <a:t>Faustulo</a:t>
            </a:r>
            <a:r>
              <a:rPr lang="cs-CZ" dirty="0"/>
              <a:t> </a:t>
            </a:r>
            <a:r>
              <a:rPr lang="cs-CZ" dirty="0" err="1"/>
              <a:t>fuisse</a:t>
            </a:r>
            <a:r>
              <a:rPr lang="cs-CZ" dirty="0"/>
              <a:t> nomen </a:t>
            </a:r>
            <a:r>
              <a:rPr lang="cs-CZ" dirty="0" err="1"/>
              <a:t>ferunt</a:t>
            </a:r>
            <a:r>
              <a:rPr lang="cs-CZ" dirty="0"/>
              <a:t> -; 7 ab </a:t>
            </a:r>
            <a:r>
              <a:rPr lang="cs-CZ" dirty="0" err="1"/>
              <a:t>eo</a:t>
            </a:r>
            <a:r>
              <a:rPr lang="cs-CZ" dirty="0"/>
              <a:t> ad </a:t>
            </a:r>
            <a:r>
              <a:rPr lang="cs-CZ" dirty="0" err="1"/>
              <a:t>stabula</a:t>
            </a:r>
            <a:r>
              <a:rPr lang="cs-CZ" dirty="0"/>
              <a:t> </a:t>
            </a:r>
            <a:r>
              <a:rPr lang="cs-CZ" dirty="0" err="1"/>
              <a:t>Larentiae</a:t>
            </a:r>
            <a:r>
              <a:rPr lang="cs-CZ" dirty="0"/>
              <a:t> </a:t>
            </a:r>
            <a:r>
              <a:rPr lang="cs-CZ" dirty="0" err="1"/>
              <a:t>uxori</a:t>
            </a:r>
            <a:r>
              <a:rPr lang="cs-CZ" dirty="0"/>
              <a:t> </a:t>
            </a:r>
            <a:r>
              <a:rPr lang="cs-CZ" dirty="0" err="1"/>
              <a:t>educandos</a:t>
            </a:r>
            <a:r>
              <a:rPr lang="cs-CZ" dirty="0"/>
              <a:t> </a:t>
            </a:r>
            <a:r>
              <a:rPr lang="cs-CZ" dirty="0" err="1"/>
              <a:t>datos</a:t>
            </a:r>
            <a:r>
              <a:rPr lang="cs-CZ" dirty="0"/>
              <a:t>. </a:t>
            </a:r>
          </a:p>
          <a:p>
            <a:r>
              <a:rPr lang="cs-CZ" dirty="0" err="1"/>
              <a:t>sunt</a:t>
            </a:r>
            <a:r>
              <a:rPr lang="cs-CZ" dirty="0"/>
              <a:t>, qui </a:t>
            </a:r>
            <a:r>
              <a:rPr lang="cs-CZ" dirty="0" err="1"/>
              <a:t>Larentiam</a:t>
            </a:r>
            <a:r>
              <a:rPr lang="cs-CZ" dirty="0"/>
              <a:t> </a:t>
            </a:r>
            <a:r>
              <a:rPr lang="cs-CZ" dirty="0" err="1"/>
              <a:t>vulgato</a:t>
            </a:r>
            <a:r>
              <a:rPr lang="cs-CZ" dirty="0"/>
              <a:t> corpore </a:t>
            </a:r>
            <a:r>
              <a:rPr lang="cs-CZ" dirty="0" err="1"/>
              <a:t>lupam</a:t>
            </a:r>
            <a:r>
              <a:rPr lang="cs-CZ" dirty="0"/>
              <a:t> inter </a:t>
            </a:r>
            <a:r>
              <a:rPr lang="cs-CZ" dirty="0" err="1"/>
              <a:t>pastores</a:t>
            </a:r>
            <a:r>
              <a:rPr lang="cs-CZ" dirty="0"/>
              <a:t> </a:t>
            </a:r>
            <a:r>
              <a:rPr lang="cs-CZ" dirty="0" err="1"/>
              <a:t>vocatam</a:t>
            </a:r>
            <a:r>
              <a:rPr lang="cs-CZ" dirty="0"/>
              <a:t> </a:t>
            </a:r>
            <a:r>
              <a:rPr lang="cs-CZ" dirty="0" err="1"/>
              <a:t>putent</a:t>
            </a:r>
            <a:r>
              <a:rPr lang="cs-CZ" dirty="0"/>
              <a:t>; </a:t>
            </a:r>
            <a:r>
              <a:rPr lang="cs-CZ" dirty="0" err="1"/>
              <a:t>inde</a:t>
            </a:r>
            <a:r>
              <a:rPr lang="cs-CZ" dirty="0"/>
              <a:t> </a:t>
            </a:r>
            <a:r>
              <a:rPr lang="cs-CZ" dirty="0" err="1"/>
              <a:t>locum</a:t>
            </a:r>
            <a:r>
              <a:rPr lang="cs-CZ" dirty="0"/>
              <a:t> </a:t>
            </a:r>
            <a:r>
              <a:rPr lang="cs-CZ" dirty="0" err="1"/>
              <a:t>fabulae</a:t>
            </a:r>
            <a:r>
              <a:rPr lang="cs-CZ" dirty="0"/>
              <a:t> </a:t>
            </a:r>
            <a:r>
              <a:rPr lang="cs-CZ" dirty="0" err="1"/>
              <a:t>ac</a:t>
            </a:r>
            <a:r>
              <a:rPr lang="cs-CZ" dirty="0"/>
              <a:t> </a:t>
            </a:r>
            <a:r>
              <a:rPr lang="cs-CZ" dirty="0" err="1"/>
              <a:t>miraculo</a:t>
            </a:r>
            <a:r>
              <a:rPr lang="cs-CZ" dirty="0"/>
              <a:t> datum. 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995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L</a:t>
            </a:r>
            <a:r>
              <a:rPr lang="cs-CZ" dirty="0" smtClean="0"/>
              <a:t>ivius nevěrohodný vypravěč smyšlenek? </a:t>
            </a:r>
          </a:p>
          <a:p>
            <a:r>
              <a:rPr lang="cs-CZ" dirty="0" smtClean="0"/>
              <a:t>Pokud ne, čím můžete jeho </a:t>
            </a:r>
            <a:r>
              <a:rPr lang="cs-CZ" smtClean="0"/>
              <a:t>věrohodnost doložit?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15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Otázka interpolací (nezáměrných a záměrných)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460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Předpokládaná </a:t>
            </a:r>
            <a:r>
              <a:rPr lang="cs-CZ" dirty="0" err="1" smtClean="0"/>
              <a:t>lacuna</a:t>
            </a:r>
            <a:endParaRPr lang="cs-CZ" dirty="0" smtClean="0"/>
          </a:p>
          <a:p>
            <a:r>
              <a:rPr lang="cs-CZ" dirty="0" err="1" smtClean="0"/>
              <a:t>Ammian</a:t>
            </a:r>
            <a:r>
              <a:rPr lang="cs-CZ" dirty="0" smtClean="0"/>
              <a:t>. XXII 15, 21:</a:t>
            </a:r>
          </a:p>
          <a:p>
            <a:r>
              <a:rPr lang="cs-CZ" dirty="0" err="1" smtClean="0"/>
              <a:t>Hippopotamí</a:t>
            </a:r>
            <a:r>
              <a:rPr lang="cs-CZ" dirty="0" smtClean="0"/>
              <a:t> </a:t>
            </a:r>
            <a:r>
              <a:rPr lang="cs-CZ" dirty="0" err="1" smtClean="0"/>
              <a:t>quoque</a:t>
            </a:r>
            <a:r>
              <a:rPr lang="cs-CZ" dirty="0" smtClean="0"/>
              <a:t> </a:t>
            </a:r>
            <a:r>
              <a:rPr lang="cs-CZ" dirty="0" err="1" smtClean="0"/>
              <a:t>generantur</a:t>
            </a:r>
            <a:r>
              <a:rPr lang="cs-CZ" dirty="0" smtClean="0"/>
              <a:t> in </a:t>
            </a:r>
            <a:r>
              <a:rPr lang="cs-CZ" dirty="0" err="1" smtClean="0"/>
              <a:t>illis</a:t>
            </a:r>
            <a:r>
              <a:rPr lang="cs-CZ" dirty="0" smtClean="0"/>
              <a:t> </a:t>
            </a:r>
            <a:r>
              <a:rPr lang="cs-CZ" dirty="0" err="1" smtClean="0"/>
              <a:t>partibus</a:t>
            </a:r>
            <a:r>
              <a:rPr lang="cs-CZ" dirty="0" smtClean="0"/>
              <a:t> ultra </a:t>
            </a:r>
            <a:r>
              <a:rPr lang="cs-CZ" dirty="0" err="1" smtClean="0"/>
              <a:t>animalia</a:t>
            </a:r>
            <a:r>
              <a:rPr lang="cs-CZ" dirty="0" smtClean="0"/>
              <a:t> </a:t>
            </a:r>
            <a:r>
              <a:rPr lang="cs-CZ" dirty="0" err="1" smtClean="0"/>
              <a:t>cuncta</a:t>
            </a:r>
            <a:r>
              <a:rPr lang="cs-CZ" dirty="0" smtClean="0"/>
              <a:t> </a:t>
            </a:r>
            <a:r>
              <a:rPr lang="cs-CZ" dirty="0" err="1" smtClean="0"/>
              <a:t>ratione</a:t>
            </a:r>
            <a:r>
              <a:rPr lang="cs-CZ" dirty="0" smtClean="0"/>
              <a:t> </a:t>
            </a:r>
            <a:r>
              <a:rPr lang="cs-CZ" dirty="0" err="1" smtClean="0"/>
              <a:t>carentia</a:t>
            </a:r>
            <a:r>
              <a:rPr lang="cs-CZ" dirty="0" smtClean="0"/>
              <a:t> </a:t>
            </a:r>
            <a:r>
              <a:rPr lang="cs-CZ" dirty="0" err="1" smtClean="0"/>
              <a:t>sagacissimi</a:t>
            </a:r>
            <a:r>
              <a:rPr lang="cs-CZ" dirty="0" smtClean="0"/>
              <a:t> ad </a:t>
            </a:r>
            <a:r>
              <a:rPr lang="cs-CZ" dirty="0" err="1" smtClean="0"/>
              <a:t>speciem</a:t>
            </a:r>
            <a:r>
              <a:rPr lang="cs-CZ" dirty="0" smtClean="0"/>
              <a:t> </a:t>
            </a:r>
            <a:r>
              <a:rPr lang="cs-CZ" dirty="0" err="1" smtClean="0"/>
              <a:t>equorum</a:t>
            </a:r>
            <a:r>
              <a:rPr lang="cs-CZ" dirty="0" smtClean="0"/>
              <a:t> bifidus  /bifidus/ </a:t>
            </a:r>
            <a:r>
              <a:rPr lang="cs-CZ" dirty="0" err="1" smtClean="0"/>
              <a:t>caudasque</a:t>
            </a:r>
            <a:r>
              <a:rPr lang="cs-CZ" dirty="0" smtClean="0"/>
              <a:t> </a:t>
            </a:r>
            <a:r>
              <a:rPr lang="cs-CZ" dirty="0" err="1" smtClean="0"/>
              <a:t>breves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34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Doplnění </a:t>
            </a:r>
            <a:r>
              <a:rPr lang="cs-CZ" dirty="0" err="1" smtClean="0"/>
              <a:t>lacuny</a:t>
            </a:r>
            <a:r>
              <a:rPr lang="cs-CZ" dirty="0" smtClean="0"/>
              <a:t> (Josef Češka)</a:t>
            </a:r>
          </a:p>
          <a:p>
            <a:r>
              <a:rPr lang="cs-CZ" dirty="0" smtClean="0"/>
              <a:t>Ad </a:t>
            </a:r>
            <a:r>
              <a:rPr lang="cs-CZ" dirty="0" err="1" smtClean="0"/>
              <a:t>speciem</a:t>
            </a:r>
            <a:r>
              <a:rPr lang="cs-CZ" dirty="0" smtClean="0"/>
              <a:t> </a:t>
            </a:r>
            <a:r>
              <a:rPr lang="cs-CZ" dirty="0" err="1" smtClean="0"/>
              <a:t>equorum</a:t>
            </a:r>
            <a:r>
              <a:rPr lang="cs-CZ" dirty="0" smtClean="0"/>
              <a:t> </a:t>
            </a:r>
            <a:r>
              <a:rPr lang="cs-CZ" dirty="0"/>
              <a:t>≤ </a:t>
            </a:r>
            <a:r>
              <a:rPr lang="cs-CZ" dirty="0" err="1" smtClean="0"/>
              <a:t>dorsa</a:t>
            </a:r>
            <a:r>
              <a:rPr lang="cs-CZ" dirty="0" smtClean="0"/>
              <a:t> et </a:t>
            </a:r>
            <a:r>
              <a:rPr lang="cs-CZ" dirty="0" err="1" smtClean="0"/>
              <a:t>iubas</a:t>
            </a:r>
            <a:r>
              <a:rPr lang="cs-CZ" dirty="0" smtClean="0"/>
              <a:t> </a:t>
            </a:r>
            <a:r>
              <a:rPr lang="cs-CZ" dirty="0" err="1" smtClean="0"/>
              <a:t>habentes</a:t>
            </a:r>
            <a:r>
              <a:rPr lang="cs-CZ" dirty="0" smtClean="0"/>
              <a:t>, </a:t>
            </a:r>
            <a:r>
              <a:rPr lang="cs-CZ" dirty="0" err="1" smtClean="0"/>
              <a:t>unques</a:t>
            </a:r>
            <a:r>
              <a:rPr lang="cs-CZ" dirty="0" smtClean="0"/>
              <a:t> </a:t>
            </a:r>
            <a:r>
              <a:rPr lang="cs-CZ" dirty="0" err="1" smtClean="0"/>
              <a:t>verumtamen</a:t>
            </a:r>
            <a:r>
              <a:rPr lang="cs-CZ" dirty="0" smtClean="0"/>
              <a:t> </a:t>
            </a:r>
            <a:r>
              <a:rPr lang="cs-CZ" dirty="0" err="1" smtClean="0"/>
              <a:t>bifidos</a:t>
            </a:r>
            <a:r>
              <a:rPr lang="cs-CZ" dirty="0"/>
              <a:t> ≥</a:t>
            </a:r>
            <a:r>
              <a:rPr lang="cs-CZ" dirty="0" smtClean="0"/>
              <a:t>, </a:t>
            </a:r>
            <a:r>
              <a:rPr lang="cs-CZ" dirty="0" err="1" smtClean="0"/>
              <a:t>caudasque</a:t>
            </a:r>
            <a:r>
              <a:rPr lang="cs-CZ" dirty="0" smtClean="0"/>
              <a:t> </a:t>
            </a:r>
            <a:r>
              <a:rPr lang="cs-CZ" dirty="0" err="1" smtClean="0"/>
              <a:t>breves</a:t>
            </a:r>
            <a:r>
              <a:rPr lang="cs-CZ" dirty="0" smtClean="0"/>
              <a:t> (</a:t>
            </a:r>
            <a:r>
              <a:rPr lang="cs-CZ" dirty="0" err="1" smtClean="0"/>
              <a:t>breviores</a:t>
            </a:r>
            <a:r>
              <a:rPr lang="cs-CZ" dirty="0" smtClean="0"/>
              <a:t>). </a:t>
            </a:r>
          </a:p>
          <a:p>
            <a:endParaRPr lang="cs-CZ" dirty="0"/>
          </a:p>
          <a:p>
            <a:r>
              <a:rPr lang="cs-CZ" dirty="0" smtClean="0"/>
              <a:t>(A kdo by na to přišel, musel by nejprve vědět, že kůň je lichokopytník).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4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Vyšší historická</a:t>
            </a:r>
            <a:endParaRPr lang="cs-CZ" dirty="0"/>
          </a:p>
          <a:p>
            <a:r>
              <a:rPr lang="cs-CZ" dirty="0"/>
              <a:t>V čem spočívá?</a:t>
            </a:r>
          </a:p>
          <a:p>
            <a:r>
              <a:rPr lang="cs-CZ" dirty="0"/>
              <a:t>Poznat autorův život, jeho sociální prostředí, ideologii, politické nebo vojenské zkušenosti</a:t>
            </a:r>
          </a:p>
          <a:p>
            <a:r>
              <a:rPr lang="cs-CZ" dirty="0"/>
              <a:t>Poznat prameny, kterých využil a jak s nimi pracoval</a:t>
            </a:r>
          </a:p>
          <a:p>
            <a:r>
              <a:rPr lang="cs-CZ" dirty="0"/>
              <a:t>Kde a jak cituje</a:t>
            </a:r>
          </a:p>
          <a:p>
            <a:r>
              <a:rPr lang="cs-CZ" dirty="0"/>
              <a:t>Jak se jeho dílo zachovalo (počítat i se zvláštnostmi prostředí, v němž bylo opisováno)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41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Dějiny literatury vždy nestačí</a:t>
            </a:r>
          </a:p>
          <a:p>
            <a:r>
              <a:rPr lang="cs-CZ" dirty="0"/>
              <a:t>Edice a jejich předmluvy</a:t>
            </a:r>
          </a:p>
          <a:p>
            <a:r>
              <a:rPr lang="cs-CZ" dirty="0"/>
              <a:t>Komentáře, vzniklé v antice nebo později (všichni významní autoři byli komentováni)</a:t>
            </a:r>
          </a:p>
          <a:p>
            <a:r>
              <a:rPr lang="cs-CZ" dirty="0"/>
              <a:t>Moderní díla, věnovaná různým aspektům konkrétního antického díla</a:t>
            </a:r>
          </a:p>
          <a:p>
            <a:r>
              <a:rPr lang="cs-CZ" dirty="0"/>
              <a:t>Překlady a jejich předmluvy</a:t>
            </a:r>
          </a:p>
          <a:p>
            <a:r>
              <a:rPr lang="cs-CZ" dirty="0"/>
              <a:t>PWRE a další podobné dobré encyklopedie</a:t>
            </a:r>
          </a:p>
          <a:p>
            <a:r>
              <a:rPr lang="cs-CZ" dirty="0"/>
              <a:t>Svědectví jiných soudobých a mladších spisovatelů</a:t>
            </a:r>
          </a:p>
          <a:p>
            <a:r>
              <a:rPr lang="cs-CZ" dirty="0"/>
              <a:t>Porovnání výpovědí autora s dostupnými úředními dokumenty (nápisy, zákony, ale např. i dopisy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1421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Dílo, které je pro nás klíčové, vždy prostudujme jako celek</a:t>
            </a:r>
            <a:endParaRPr lang="cs-CZ" dirty="0"/>
          </a:p>
          <a:p>
            <a:r>
              <a:rPr lang="cs-CZ" dirty="0"/>
              <a:t>Příklady:</a:t>
            </a:r>
          </a:p>
          <a:p>
            <a:r>
              <a:rPr lang="cs-CZ" dirty="0" err="1"/>
              <a:t>Ammianus</a:t>
            </a:r>
            <a:r>
              <a:rPr lang="cs-CZ" dirty="0"/>
              <a:t> a jeho exkurzy</a:t>
            </a:r>
          </a:p>
          <a:p>
            <a:r>
              <a:rPr lang="cs-CZ" dirty="0"/>
              <a:t>Excerpta </a:t>
            </a:r>
            <a:r>
              <a:rPr lang="cs-CZ" dirty="0" err="1"/>
              <a:t>Valesiana</a:t>
            </a:r>
            <a:r>
              <a:rPr lang="cs-CZ" dirty="0"/>
              <a:t> a užívání gramatiky a syntaxe</a:t>
            </a:r>
          </a:p>
          <a:p>
            <a:r>
              <a:rPr lang="cs-CZ" dirty="0"/>
              <a:t>Hérodotos a vztah k </a:t>
            </a:r>
            <a:r>
              <a:rPr lang="cs-CZ" dirty="0" smtClean="0"/>
              <a:t>Peršanům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888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známé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Testimonium </a:t>
            </a:r>
            <a:r>
              <a:rPr lang="cs-CZ" b="1" dirty="0" err="1"/>
              <a:t>Flavianum</a:t>
            </a:r>
            <a:endParaRPr lang="cs-CZ" dirty="0"/>
          </a:p>
          <a:p>
            <a:r>
              <a:rPr lang="cs-CZ" b="1" dirty="0"/>
              <a:t>První text (20,9,1)</a:t>
            </a:r>
            <a:endParaRPr lang="cs-CZ" dirty="0"/>
          </a:p>
          <a:p>
            <a:r>
              <a:rPr lang="cs-CZ" i="1" dirty="0"/>
              <a:t>„Protože </a:t>
            </a:r>
            <a:r>
              <a:rPr lang="cs-CZ" i="1" dirty="0" err="1" smtClean="0"/>
              <a:t>Ananaš</a:t>
            </a:r>
            <a:r>
              <a:rPr lang="cs-CZ" i="1" dirty="0" smtClean="0"/>
              <a:t> </a:t>
            </a:r>
            <a:r>
              <a:rPr lang="cs-CZ" i="1" dirty="0"/>
              <a:t>měl takovou povahu, usoudil, že je vhodná chvíle, když </a:t>
            </a:r>
            <a:r>
              <a:rPr lang="cs-CZ" i="1" dirty="0" err="1"/>
              <a:t>Festus</a:t>
            </a:r>
            <a:r>
              <a:rPr lang="cs-CZ" i="1" dirty="0"/>
              <a:t> byl mrtvý a </a:t>
            </a:r>
            <a:r>
              <a:rPr lang="cs-CZ" i="1" dirty="0" err="1"/>
              <a:t>Albinus</a:t>
            </a:r>
            <a:r>
              <a:rPr lang="cs-CZ" i="1" dirty="0"/>
              <a:t> byl ještě na cestě, a svolal zasedání soudců, přivedl před ně Jakuba, bratra Ježíše, zvaného Kristus, a některé jiné. Obvinil je z porušování zákonů a předal je k ukamenování.“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1561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1256</Words>
  <Application>Microsoft Office PowerPoint</Application>
  <PresentationFormat>Předvádění na obrazovce (4:3)</PresentationFormat>
  <Paragraphs>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Textová kritika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Pomůcky</vt:lpstr>
      <vt:lpstr>Vlastní práce</vt:lpstr>
      <vt:lpstr>Konkrétní známé příklady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Archeologická svědectví</vt:lpstr>
      <vt:lpstr>Prezentace aplikace PowerPoint</vt:lpstr>
      <vt:lpstr>Prezentace aplikace PowerPoint</vt:lpstr>
      <vt:lpstr>Cvičení</vt:lpstr>
      <vt:lpstr>Otázky k řešení</vt:lpstr>
      <vt:lpstr>Prezentace aplikace PowerPoint</vt:lpstr>
      <vt:lpstr>Otázky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Textová kritika</dc:title>
  <dc:creator>bednarikova</dc:creator>
  <cp:lastModifiedBy>Jarmila Bednaříková</cp:lastModifiedBy>
  <cp:revision>11</cp:revision>
  <dcterms:created xsi:type="dcterms:W3CDTF">2018-02-18T11:40:50Z</dcterms:created>
  <dcterms:modified xsi:type="dcterms:W3CDTF">2020-09-10T06:56:57Z</dcterms:modified>
</cp:coreProperties>
</file>