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40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15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07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73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26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52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01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8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1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21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48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12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21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98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5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23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67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A19A-C170-42D1-9FD9-3EAE4C729BC0}" type="datetimeFigureOut">
              <a:rPr lang="cs-CZ" smtClean="0"/>
              <a:t>26.11.2022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E4B5-2FE9-4155-8052-CFF1D3641B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662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B8A0A-6AD7-48A3-BE57-5C28E445C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DSBcA07 - Dějiny starověkého Řecka II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C73C86-EE62-4485-8188-28481A708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9. hodina, </a:t>
            </a:r>
            <a:r>
              <a:rPr lang="cs-CZ" dirty="0" err="1"/>
              <a:t>Appiános</a:t>
            </a:r>
            <a:r>
              <a:rPr lang="cs-CZ" dirty="0"/>
              <a:t>, </a:t>
            </a:r>
            <a:r>
              <a:rPr lang="cs-CZ" dirty="0" err="1"/>
              <a:t>Parthové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13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3F342-9095-4C84-AB1A-C4450BE4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AF12FB-B9FD-45E9-A1D8-4E9E42DB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Přesun sídla do </a:t>
            </a:r>
            <a:r>
              <a:rPr lang="cs-CZ" dirty="0" err="1"/>
              <a:t>Seleukeie</a:t>
            </a:r>
            <a:r>
              <a:rPr lang="cs-CZ" dirty="0"/>
              <a:t>, poté založení </a:t>
            </a:r>
            <a:r>
              <a:rPr lang="cs-CZ" dirty="0" err="1"/>
              <a:t>Ktésifóntu</a:t>
            </a:r>
            <a:r>
              <a:rPr lang="cs-CZ" dirty="0"/>
              <a:t>, pohřebiště králů v </a:t>
            </a:r>
            <a:r>
              <a:rPr lang="cs-CZ" dirty="0" err="1"/>
              <a:t>Níse</a:t>
            </a:r>
            <a:endParaRPr lang="cs-CZ" dirty="0"/>
          </a:p>
        </p:txBody>
      </p:sp>
      <p:pic>
        <p:nvPicPr>
          <p:cNvPr id="5" name="Obrázek 4" descr="Obsah obrázku budova, exteriér, oblouk, staré&#10;&#10;Popis byl vytvořen automaticky">
            <a:extLst>
              <a:ext uri="{FF2B5EF4-FFF2-40B4-BE49-F238E27FC236}">
                <a16:creationId xmlns:a16="http://schemas.microsoft.com/office/drawing/2014/main" id="{0898CF8D-C5CD-437B-9C82-3CF8AD534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790020"/>
            <a:ext cx="4162425" cy="24915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B07F5F-F06D-408C-9212-BD88CBC4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91" y="2790020"/>
            <a:ext cx="255494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6EA1A-A9B3-41A2-8D6B-1B7A5F55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8B474-2317-4FE8-9247-F0A0E58E7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Démétrios</a:t>
            </a:r>
            <a:r>
              <a:rPr lang="cs-CZ" dirty="0"/>
              <a:t> II. táhne do </a:t>
            </a:r>
            <a:r>
              <a:rPr lang="cs-CZ" dirty="0" err="1"/>
              <a:t>Mesopotámie</a:t>
            </a:r>
            <a:r>
              <a:rPr lang="cs-CZ" dirty="0"/>
              <a:t> 138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Zpočátku úspěšný, poté zajat, držen v </a:t>
            </a:r>
            <a:r>
              <a:rPr lang="cs-CZ" dirty="0" err="1"/>
              <a:t>Hyrkánii</a:t>
            </a:r>
            <a:r>
              <a:rPr lang="cs-CZ" dirty="0"/>
              <a:t>, sňatek s dcerou Mithridata</a:t>
            </a:r>
          </a:p>
          <a:p>
            <a:r>
              <a:rPr lang="cs-CZ" dirty="0"/>
              <a:t>Obsazení Persie Mithridatem</a:t>
            </a:r>
          </a:p>
          <a:p>
            <a:r>
              <a:rPr lang="cs-CZ" dirty="0"/>
              <a:t>Titul Král králů</a:t>
            </a:r>
          </a:p>
          <a:p>
            <a:r>
              <a:rPr lang="cs-CZ" dirty="0"/>
              <a:t>Plány na zisk Sýrie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C76F6CCB-9146-4A33-A995-20E4977E9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15" y="3595687"/>
            <a:ext cx="3832560" cy="19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C01A0-2B2B-4567-A989-45A08D90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12681F-3E60-4CA5-8913-9158E7148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Fraatés</a:t>
            </a:r>
            <a:r>
              <a:rPr lang="cs-CZ" dirty="0"/>
              <a:t> II., syn Mithridata I., 132–127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Antiochos</a:t>
            </a:r>
            <a:r>
              <a:rPr lang="cs-CZ" dirty="0"/>
              <a:t> VII. </a:t>
            </a:r>
            <a:r>
              <a:rPr lang="cs-CZ" dirty="0" err="1"/>
              <a:t>Sidétés</a:t>
            </a:r>
            <a:r>
              <a:rPr lang="cs-CZ" dirty="0"/>
              <a:t>, tažení do </a:t>
            </a:r>
            <a:r>
              <a:rPr lang="cs-CZ" dirty="0" err="1"/>
              <a:t>Mesopotámie</a:t>
            </a:r>
            <a:r>
              <a:rPr lang="cs-CZ" dirty="0"/>
              <a:t> 130 </a:t>
            </a:r>
            <a:r>
              <a:rPr lang="cs-CZ" dirty="0" err="1"/>
              <a:t>pnl</a:t>
            </a:r>
            <a:r>
              <a:rPr lang="cs-CZ" dirty="0"/>
              <a:t>, dobytí </a:t>
            </a:r>
            <a:r>
              <a:rPr lang="cs-CZ" dirty="0" err="1"/>
              <a:t>Seleukeie</a:t>
            </a:r>
            <a:r>
              <a:rPr lang="cs-CZ" dirty="0"/>
              <a:t>, </a:t>
            </a:r>
            <a:r>
              <a:rPr lang="cs-CZ" dirty="0" err="1"/>
              <a:t>Sús</a:t>
            </a:r>
            <a:r>
              <a:rPr lang="cs-CZ" dirty="0"/>
              <a:t>, dále do Médie, žádost o ztracená území, vydání bratra, tribut, </a:t>
            </a:r>
            <a:r>
              <a:rPr lang="cs-CZ" dirty="0" err="1"/>
              <a:t>Démétrios</a:t>
            </a:r>
            <a:r>
              <a:rPr lang="cs-CZ" dirty="0"/>
              <a:t> propuštěn, bitva u </a:t>
            </a:r>
            <a:r>
              <a:rPr lang="cs-CZ" dirty="0" err="1"/>
              <a:t>Ekbatan</a:t>
            </a:r>
            <a:r>
              <a:rPr lang="cs-CZ" dirty="0"/>
              <a:t> 129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Antiochos</a:t>
            </a:r>
            <a:r>
              <a:rPr lang="cs-CZ" dirty="0"/>
              <a:t> zabit, zajetí jeho syna </a:t>
            </a:r>
            <a:r>
              <a:rPr lang="cs-CZ" dirty="0" err="1"/>
              <a:t>Seleuka</a:t>
            </a:r>
            <a:endParaRPr lang="cs-CZ" dirty="0"/>
          </a:p>
          <a:p>
            <a:r>
              <a:rPr lang="cs-CZ" dirty="0"/>
              <a:t>Ohrožení z východu – Sakové, </a:t>
            </a:r>
            <a:r>
              <a:rPr lang="cs-CZ" dirty="0" err="1"/>
              <a:t>Jüe</a:t>
            </a:r>
            <a:r>
              <a:rPr lang="cs-CZ" dirty="0"/>
              <a:t>-č’, </a:t>
            </a:r>
            <a:r>
              <a:rPr lang="cs-CZ" dirty="0" err="1"/>
              <a:t>Fraatés</a:t>
            </a:r>
            <a:r>
              <a:rPr lang="cs-CZ" dirty="0"/>
              <a:t> zabit v bitvě</a:t>
            </a:r>
          </a:p>
          <a:p>
            <a:r>
              <a:rPr lang="cs-CZ" dirty="0" err="1"/>
              <a:t>Artabanos</a:t>
            </a:r>
            <a:r>
              <a:rPr lang="cs-CZ" dirty="0"/>
              <a:t> I., syn </a:t>
            </a:r>
            <a:r>
              <a:rPr lang="cs-CZ" dirty="0" err="1"/>
              <a:t>Friapata</a:t>
            </a:r>
            <a:r>
              <a:rPr lang="cs-CZ" dirty="0"/>
              <a:t>, strýc </a:t>
            </a:r>
            <a:r>
              <a:rPr lang="cs-CZ" dirty="0" err="1"/>
              <a:t>Fraata</a:t>
            </a:r>
            <a:r>
              <a:rPr lang="cs-CZ" dirty="0"/>
              <a:t>, zabit v boji na východě 124/3 </a:t>
            </a:r>
            <a:r>
              <a:rPr lang="cs-CZ" dirty="0" err="1"/>
              <a:t>pnl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76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4F10C-3B6A-485B-AF09-3514013E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6E5A2-86CA-4FBC-9500-A5A491E2B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Mithridatés</a:t>
            </a:r>
            <a:r>
              <a:rPr lang="cs-CZ" dirty="0"/>
              <a:t> II., syn </a:t>
            </a:r>
            <a:r>
              <a:rPr lang="cs-CZ" dirty="0" err="1"/>
              <a:t>Artabana</a:t>
            </a:r>
            <a:r>
              <a:rPr lang="cs-CZ" dirty="0"/>
              <a:t>, 124/3–91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Největší územní rozsah </a:t>
            </a:r>
            <a:r>
              <a:rPr lang="cs-CZ" dirty="0" err="1"/>
              <a:t>Parthské</a:t>
            </a:r>
            <a:r>
              <a:rPr lang="cs-CZ" dirty="0"/>
              <a:t> říše</a:t>
            </a:r>
          </a:p>
          <a:p>
            <a:r>
              <a:rPr lang="cs-CZ" dirty="0"/>
              <a:t>Upevnění vlády</a:t>
            </a:r>
          </a:p>
          <a:p>
            <a:r>
              <a:rPr lang="cs-CZ" dirty="0"/>
              <a:t>Porážka menších království na západě, </a:t>
            </a:r>
            <a:r>
              <a:rPr lang="cs-CZ" dirty="0" err="1"/>
              <a:t>Charakéné</a:t>
            </a:r>
            <a:r>
              <a:rPr lang="cs-CZ" dirty="0"/>
              <a:t> (</a:t>
            </a:r>
            <a:r>
              <a:rPr lang="cs-CZ" dirty="0" err="1"/>
              <a:t>Mesopotamie</a:t>
            </a:r>
            <a:r>
              <a:rPr lang="cs-CZ" dirty="0"/>
              <a:t>), </a:t>
            </a:r>
            <a:r>
              <a:rPr lang="cs-CZ" dirty="0" err="1"/>
              <a:t>Elymaïs</a:t>
            </a:r>
            <a:r>
              <a:rPr lang="cs-CZ" dirty="0"/>
              <a:t> (</a:t>
            </a:r>
            <a:r>
              <a:rPr lang="cs-CZ" dirty="0" err="1"/>
              <a:t>Elam</a:t>
            </a:r>
            <a:r>
              <a:rPr lang="cs-CZ" dirty="0"/>
              <a:t>), tažení do Arménie, vazal </a:t>
            </a:r>
            <a:r>
              <a:rPr lang="cs-CZ" dirty="0" err="1"/>
              <a:t>Parthů</a:t>
            </a:r>
            <a:r>
              <a:rPr lang="cs-CZ" dirty="0"/>
              <a:t> (</a:t>
            </a:r>
            <a:r>
              <a:rPr lang="cs-CZ" dirty="0" err="1"/>
              <a:t>Tigranés</a:t>
            </a:r>
            <a:r>
              <a:rPr lang="cs-CZ" dirty="0"/>
              <a:t>), </a:t>
            </a:r>
            <a:r>
              <a:rPr lang="cs-CZ" dirty="0" err="1"/>
              <a:t>Ibérie</a:t>
            </a:r>
            <a:r>
              <a:rPr lang="cs-CZ" dirty="0"/>
              <a:t>, Albánie, obsazení </a:t>
            </a:r>
            <a:r>
              <a:rPr lang="cs-CZ" dirty="0" err="1"/>
              <a:t>Dúry-Európos</a:t>
            </a:r>
            <a:endParaRPr lang="cs-CZ" dirty="0"/>
          </a:p>
          <a:p>
            <a:r>
              <a:rPr lang="cs-CZ" dirty="0"/>
              <a:t>Tažení do Střední Asie, porážka Saků, obsazení </a:t>
            </a:r>
            <a:r>
              <a:rPr lang="cs-CZ" dirty="0" err="1"/>
              <a:t>Baktrie</a:t>
            </a:r>
            <a:endParaRPr lang="cs-CZ" dirty="0"/>
          </a:p>
          <a:p>
            <a:r>
              <a:rPr lang="cs-CZ" dirty="0"/>
              <a:t>Opět tažení na západ, obsazení dalších menších království (</a:t>
            </a:r>
            <a:r>
              <a:rPr lang="cs-CZ" dirty="0" err="1"/>
              <a:t>Osrhoéné</a:t>
            </a:r>
            <a:r>
              <a:rPr lang="cs-CZ" dirty="0"/>
              <a:t>, </a:t>
            </a:r>
            <a:r>
              <a:rPr lang="cs-CZ" dirty="0" err="1"/>
              <a:t>Kordyéné</a:t>
            </a:r>
            <a:r>
              <a:rPr lang="cs-CZ" dirty="0"/>
              <a:t>)</a:t>
            </a:r>
          </a:p>
          <a:p>
            <a:r>
              <a:rPr lang="cs-CZ" dirty="0"/>
              <a:t>Diplomatický kontakt s Římem, dynastií </a:t>
            </a:r>
            <a:r>
              <a:rPr lang="cs-CZ" dirty="0" err="1"/>
              <a:t>Chan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E19F6A-C981-43AD-B530-E9C6EB81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32" y="609600"/>
            <a:ext cx="3946998" cy="253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7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7A553-EA6A-4FB9-B984-5B7B3C82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9671F-89B9-4B2D-90CF-A379975E5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 jeho smrti nejasné události v říši, střídání několika vládců, občanská válka</a:t>
            </a:r>
          </a:p>
          <a:p>
            <a:r>
              <a:rPr lang="cs-CZ" dirty="0"/>
              <a:t>Ztráta Arménie a dalších území na západě (Řím)</a:t>
            </a:r>
          </a:p>
          <a:p>
            <a:r>
              <a:rPr lang="cs-CZ" dirty="0" err="1"/>
              <a:t>Oródés</a:t>
            </a:r>
            <a:r>
              <a:rPr lang="cs-CZ" dirty="0"/>
              <a:t> I./</a:t>
            </a:r>
            <a:r>
              <a:rPr lang="cs-CZ" dirty="0" err="1"/>
              <a:t>Fraatés</a:t>
            </a:r>
            <a:r>
              <a:rPr lang="cs-CZ" dirty="0"/>
              <a:t> III. – nezapojil se do válek s Mithridatem, poté boje s Tigranem</a:t>
            </a:r>
          </a:p>
          <a:p>
            <a:r>
              <a:rPr lang="cs-CZ" dirty="0" err="1"/>
              <a:t>Fraatés</a:t>
            </a:r>
            <a:r>
              <a:rPr lang="cs-CZ" dirty="0"/>
              <a:t> zavražděn 57 </a:t>
            </a:r>
            <a:r>
              <a:rPr lang="cs-CZ" dirty="0" err="1"/>
              <a:t>pnl</a:t>
            </a:r>
            <a:r>
              <a:rPr lang="cs-CZ" dirty="0"/>
              <a:t>, synové </a:t>
            </a:r>
            <a:r>
              <a:rPr lang="cs-CZ" dirty="0" err="1"/>
              <a:t>Oródés</a:t>
            </a:r>
            <a:r>
              <a:rPr lang="cs-CZ" dirty="0"/>
              <a:t> II. a </a:t>
            </a:r>
            <a:r>
              <a:rPr lang="cs-CZ" dirty="0" err="1"/>
              <a:t>Mithridatés</a:t>
            </a:r>
            <a:r>
              <a:rPr lang="cs-CZ" dirty="0"/>
              <a:t> IV. – boj mezi nimi, </a:t>
            </a:r>
            <a:r>
              <a:rPr lang="cs-CZ" dirty="0" err="1"/>
              <a:t>Mithridatés</a:t>
            </a:r>
            <a:r>
              <a:rPr lang="cs-CZ" dirty="0"/>
              <a:t> zabit 54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53 </a:t>
            </a:r>
            <a:r>
              <a:rPr lang="cs-CZ" dirty="0" err="1"/>
              <a:t>pnl</a:t>
            </a:r>
            <a:r>
              <a:rPr lang="cs-CZ" dirty="0"/>
              <a:t> – bitva u </a:t>
            </a:r>
            <a:r>
              <a:rPr lang="cs-CZ" dirty="0" err="1"/>
              <a:t>Karrh</a:t>
            </a:r>
            <a:r>
              <a:rPr lang="cs-CZ" dirty="0"/>
              <a:t>, porážka a smrt M. Licinia </a:t>
            </a:r>
            <a:r>
              <a:rPr lang="cs-CZ" dirty="0" err="1"/>
              <a:t>Crassa</a:t>
            </a:r>
            <a:r>
              <a:rPr lang="cs-CZ" dirty="0"/>
              <a:t> (a jeho syna Publia), velitel </a:t>
            </a:r>
            <a:r>
              <a:rPr lang="cs-CZ" dirty="0" err="1"/>
              <a:t>Surena</a:t>
            </a:r>
            <a:endParaRPr lang="cs-CZ" dirty="0"/>
          </a:p>
          <a:p>
            <a:r>
              <a:rPr lang="cs-CZ" dirty="0"/>
              <a:t>Tažení do Arménie, Sýrie (</a:t>
            </a:r>
            <a:r>
              <a:rPr lang="cs-CZ" dirty="0" err="1"/>
              <a:t>Pakóros</a:t>
            </a:r>
            <a:r>
              <a:rPr lang="cs-CZ" dirty="0"/>
              <a:t>, syn </a:t>
            </a:r>
            <a:r>
              <a:rPr lang="cs-CZ" dirty="0" err="1"/>
              <a:t>Oróda</a:t>
            </a:r>
            <a:r>
              <a:rPr lang="cs-CZ" dirty="0"/>
              <a:t>)</a:t>
            </a:r>
          </a:p>
          <a:p>
            <a:r>
              <a:rPr lang="cs-CZ" dirty="0"/>
              <a:t>Zapojení do občanských válek v Římě (posily pro Pompeia, </a:t>
            </a:r>
            <a:r>
              <a:rPr lang="cs-CZ" dirty="0" err="1"/>
              <a:t>Bruta</a:t>
            </a:r>
            <a:r>
              <a:rPr lang="cs-CZ" dirty="0"/>
              <a:t> s </a:t>
            </a:r>
            <a:r>
              <a:rPr lang="cs-CZ" dirty="0" err="1"/>
              <a:t>Cassiem</a:t>
            </a:r>
            <a:r>
              <a:rPr lang="cs-CZ" dirty="0"/>
              <a:t>)</a:t>
            </a:r>
          </a:p>
          <a:p>
            <a:r>
              <a:rPr lang="cs-CZ" dirty="0"/>
              <a:t>Q. </a:t>
            </a:r>
            <a:r>
              <a:rPr lang="cs-CZ" dirty="0" err="1"/>
              <a:t>Labienus</a:t>
            </a:r>
            <a:r>
              <a:rPr lang="cs-CZ" dirty="0"/>
              <a:t> – spojenectví s </a:t>
            </a:r>
            <a:r>
              <a:rPr lang="cs-CZ" dirty="0" err="1"/>
              <a:t>Parthy</a:t>
            </a:r>
            <a:r>
              <a:rPr lang="cs-CZ" dirty="0"/>
              <a:t> (</a:t>
            </a:r>
            <a:r>
              <a:rPr lang="cs-CZ" dirty="0" err="1"/>
              <a:t>Pakóros</a:t>
            </a:r>
            <a:r>
              <a:rPr lang="cs-CZ" dirty="0"/>
              <a:t>, útok na římskou Sýrii (M. Antonius), tažení dále do </a:t>
            </a:r>
            <a:r>
              <a:rPr lang="cs-CZ" dirty="0" err="1"/>
              <a:t>Judeie</a:t>
            </a:r>
            <a:r>
              <a:rPr lang="cs-CZ" dirty="0"/>
              <a:t>, Malé Asie, poraženi, </a:t>
            </a:r>
            <a:r>
              <a:rPr lang="cs-CZ" dirty="0" err="1"/>
              <a:t>Labienus</a:t>
            </a:r>
            <a:r>
              <a:rPr lang="cs-CZ" dirty="0"/>
              <a:t> zabit 39 </a:t>
            </a:r>
            <a:r>
              <a:rPr lang="cs-CZ" dirty="0" err="1"/>
              <a:t>pnl</a:t>
            </a:r>
            <a:r>
              <a:rPr lang="cs-CZ" dirty="0"/>
              <a:t> (P. </a:t>
            </a:r>
            <a:r>
              <a:rPr lang="cs-CZ" dirty="0" err="1"/>
              <a:t>Ventidius</a:t>
            </a:r>
            <a:r>
              <a:rPr lang="cs-CZ" dirty="0"/>
              <a:t> </a:t>
            </a:r>
            <a:r>
              <a:rPr lang="cs-CZ" dirty="0" err="1"/>
              <a:t>Bassus</a:t>
            </a:r>
            <a:r>
              <a:rPr lang="cs-CZ" dirty="0"/>
              <a:t>), </a:t>
            </a:r>
            <a:r>
              <a:rPr lang="cs-CZ" dirty="0" err="1"/>
              <a:t>Pakóros</a:t>
            </a:r>
            <a:r>
              <a:rPr lang="cs-CZ" dirty="0"/>
              <a:t> zabit, bitva na hoře </a:t>
            </a:r>
            <a:r>
              <a:rPr lang="cs-CZ" dirty="0" err="1"/>
              <a:t>Gindaru</a:t>
            </a:r>
            <a:r>
              <a:rPr lang="cs-CZ" dirty="0"/>
              <a:t>, </a:t>
            </a:r>
            <a:r>
              <a:rPr lang="cs-CZ" dirty="0" err="1"/>
              <a:t>Ventidius</a:t>
            </a:r>
            <a:r>
              <a:rPr lang="cs-CZ" dirty="0"/>
              <a:t> až do </a:t>
            </a:r>
            <a:r>
              <a:rPr lang="cs-CZ" dirty="0" err="1"/>
              <a:t>Mesopotamie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74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E3F1A-9F2A-435A-BFC9-C00D22C8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0C027-C17E-4FC7-A9D3-7E100D0D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Fraatés</a:t>
            </a:r>
            <a:r>
              <a:rPr lang="cs-CZ" dirty="0"/>
              <a:t> IV., 38–2 </a:t>
            </a:r>
            <a:r>
              <a:rPr lang="cs-CZ" dirty="0" err="1"/>
              <a:t>pnl</a:t>
            </a:r>
            <a:r>
              <a:rPr lang="cs-CZ" dirty="0"/>
              <a:t> </a:t>
            </a:r>
          </a:p>
          <a:p>
            <a:r>
              <a:rPr lang="cs-CZ" dirty="0"/>
              <a:t>Tažení Marka Antonia 36 </a:t>
            </a:r>
            <a:r>
              <a:rPr lang="cs-CZ" dirty="0" err="1"/>
              <a:t>pnl</a:t>
            </a:r>
            <a:r>
              <a:rPr lang="cs-CZ" dirty="0"/>
              <a:t>, přes Arménii do </a:t>
            </a:r>
            <a:r>
              <a:rPr lang="cs-CZ" dirty="0" err="1"/>
              <a:t>Atropatény</a:t>
            </a:r>
            <a:r>
              <a:rPr lang="cs-CZ" dirty="0"/>
              <a:t>, neúspěšné obléhání hlavního města, ústup zpět </a:t>
            </a:r>
          </a:p>
          <a:p>
            <a:r>
              <a:rPr lang="cs-CZ" dirty="0"/>
              <a:t>20 </a:t>
            </a:r>
            <a:r>
              <a:rPr lang="cs-CZ" dirty="0" err="1"/>
              <a:t>pnl</a:t>
            </a:r>
            <a:r>
              <a:rPr lang="cs-CZ" dirty="0"/>
              <a:t> – mírová smlouva s Římem, vrácení zajatců, orlů legií z bitvy u </a:t>
            </a:r>
            <a:r>
              <a:rPr lang="cs-CZ" dirty="0" err="1"/>
              <a:t>Karrh</a:t>
            </a:r>
            <a:r>
              <a:rPr lang="cs-CZ" dirty="0"/>
              <a:t>, navrácení jednoho ze synů </a:t>
            </a:r>
            <a:r>
              <a:rPr lang="cs-CZ" dirty="0" err="1"/>
              <a:t>Fraata</a:t>
            </a:r>
            <a:r>
              <a:rPr lang="cs-CZ" dirty="0"/>
              <a:t>, </a:t>
            </a:r>
            <a:r>
              <a:rPr lang="cs-CZ" dirty="0" err="1"/>
              <a:t>Músa</a:t>
            </a:r>
            <a:r>
              <a:rPr lang="cs-CZ" dirty="0"/>
              <a:t> z </a:t>
            </a:r>
            <a:r>
              <a:rPr lang="cs-CZ" dirty="0" err="1"/>
              <a:t>Parthie</a:t>
            </a:r>
            <a:r>
              <a:rPr lang="cs-CZ" dirty="0"/>
              <a:t> – římské způsoby (také </a:t>
            </a:r>
            <a:r>
              <a:rPr lang="cs-CZ" dirty="0" err="1"/>
              <a:t>Onónés</a:t>
            </a:r>
            <a:r>
              <a:rPr lang="cs-CZ" dirty="0"/>
              <a:t> I.)</a:t>
            </a:r>
          </a:p>
          <a:p>
            <a:r>
              <a:rPr lang="cs-CZ" dirty="0"/>
              <a:t>Odtržení východních částí (</a:t>
            </a:r>
            <a:r>
              <a:rPr lang="cs-CZ" dirty="0" err="1"/>
              <a:t>Gondofarés</a:t>
            </a:r>
            <a:r>
              <a:rPr lang="cs-CZ" dirty="0"/>
              <a:t>) – </a:t>
            </a:r>
            <a:r>
              <a:rPr lang="cs-CZ" dirty="0" err="1"/>
              <a:t>Indo-parthské</a:t>
            </a:r>
            <a:r>
              <a:rPr lang="cs-CZ" dirty="0"/>
              <a:t> království</a:t>
            </a:r>
          </a:p>
          <a:p>
            <a:r>
              <a:rPr lang="cs-CZ" dirty="0" err="1"/>
              <a:t>Artabanos</a:t>
            </a:r>
            <a:r>
              <a:rPr lang="cs-CZ" dirty="0"/>
              <a:t> II., povstání židovských bratrů (</a:t>
            </a:r>
            <a:r>
              <a:rPr lang="cs-CZ" dirty="0" err="1"/>
              <a:t>Hanilaj</a:t>
            </a:r>
            <a:r>
              <a:rPr lang="cs-CZ" dirty="0"/>
              <a:t> a </a:t>
            </a:r>
            <a:r>
              <a:rPr lang="cs-CZ" dirty="0" err="1"/>
              <a:t>Hasinaj</a:t>
            </a:r>
            <a:r>
              <a:rPr lang="cs-CZ" dirty="0"/>
              <a:t>) v Babylónu</a:t>
            </a:r>
          </a:p>
          <a:p>
            <a:r>
              <a:rPr lang="cs-CZ" dirty="0"/>
              <a:t>Spory o trůn – </a:t>
            </a:r>
            <a:r>
              <a:rPr lang="cs-CZ" dirty="0" err="1"/>
              <a:t>Bardanés</a:t>
            </a:r>
            <a:r>
              <a:rPr lang="cs-CZ" dirty="0"/>
              <a:t> I. a </a:t>
            </a:r>
            <a:r>
              <a:rPr lang="cs-CZ" dirty="0" err="1"/>
              <a:t>Gotarzés</a:t>
            </a:r>
            <a:r>
              <a:rPr lang="cs-CZ" dirty="0"/>
              <a:t> II.</a:t>
            </a:r>
          </a:p>
          <a:p>
            <a:r>
              <a:rPr lang="cs-CZ" dirty="0" err="1"/>
              <a:t>Vologaisés</a:t>
            </a:r>
            <a:r>
              <a:rPr lang="cs-CZ" dirty="0"/>
              <a:t> I. – dosazení bratra do Arménie, </a:t>
            </a:r>
            <a:r>
              <a:rPr lang="cs-CZ" dirty="0" err="1"/>
              <a:t>Arsakovská</a:t>
            </a:r>
            <a:r>
              <a:rPr lang="cs-CZ" dirty="0"/>
              <a:t> dynastie v Arménii</a:t>
            </a:r>
          </a:p>
          <a:p>
            <a:r>
              <a:rPr lang="cs-CZ" dirty="0"/>
              <a:t>Válka s Římem 58–63 </a:t>
            </a:r>
            <a:r>
              <a:rPr lang="cs-CZ" dirty="0" err="1"/>
              <a:t>nl</a:t>
            </a:r>
            <a:r>
              <a:rPr lang="cs-CZ" dirty="0"/>
              <a:t> o Arménii (čí bude vazalem)</a:t>
            </a:r>
          </a:p>
          <a:p>
            <a:r>
              <a:rPr lang="cs-CZ" dirty="0"/>
              <a:t>Poté dlouhé období míru</a:t>
            </a:r>
          </a:p>
        </p:txBody>
      </p:sp>
    </p:spTree>
    <p:extLst>
      <p:ext uri="{BB962C8B-B14F-4D97-AF65-F5344CB8AC3E}">
        <p14:creationId xmlns:p14="http://schemas.microsoft.com/office/powerpoint/2010/main" val="22231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AECC4-9F96-4813-818A-1DB1D5E9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1DB26-4EDE-41B4-80C4-1C4AB968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 vlády </a:t>
            </a:r>
            <a:r>
              <a:rPr lang="cs-CZ" dirty="0" err="1"/>
              <a:t>Traiana</a:t>
            </a:r>
            <a:r>
              <a:rPr lang="cs-CZ" dirty="0"/>
              <a:t> – spory o dosazení krále v Arménii, římská provincie</a:t>
            </a:r>
          </a:p>
          <a:p>
            <a:r>
              <a:rPr lang="cs-CZ" dirty="0"/>
              <a:t>Tažení do </a:t>
            </a:r>
            <a:r>
              <a:rPr lang="cs-CZ" dirty="0" err="1"/>
              <a:t>Mesopotamie</a:t>
            </a:r>
            <a:r>
              <a:rPr lang="cs-CZ" dirty="0"/>
              <a:t> 115 </a:t>
            </a:r>
            <a:r>
              <a:rPr lang="cs-CZ" dirty="0" err="1"/>
              <a:t>nl</a:t>
            </a:r>
            <a:r>
              <a:rPr lang="cs-CZ" dirty="0"/>
              <a:t> (x </a:t>
            </a:r>
            <a:r>
              <a:rPr lang="cs-CZ" dirty="0" err="1"/>
              <a:t>Vologaisés</a:t>
            </a:r>
            <a:r>
              <a:rPr lang="cs-CZ" dirty="0"/>
              <a:t> III. x </a:t>
            </a:r>
            <a:r>
              <a:rPr lang="cs-CZ" dirty="0" err="1"/>
              <a:t>Osrhoés</a:t>
            </a:r>
            <a:r>
              <a:rPr lang="cs-CZ" dirty="0"/>
              <a:t> I.), do konce 116 obsazení </a:t>
            </a:r>
            <a:r>
              <a:rPr lang="cs-CZ" dirty="0" err="1"/>
              <a:t>Dúry-Európos</a:t>
            </a:r>
            <a:r>
              <a:rPr lang="cs-CZ" dirty="0"/>
              <a:t>, </a:t>
            </a:r>
            <a:r>
              <a:rPr lang="cs-CZ" dirty="0" err="1"/>
              <a:t>Ktésifóntu</a:t>
            </a:r>
            <a:r>
              <a:rPr lang="cs-CZ" dirty="0"/>
              <a:t>, </a:t>
            </a:r>
            <a:r>
              <a:rPr lang="cs-CZ" dirty="0" err="1"/>
              <a:t>Seleukeie</a:t>
            </a:r>
            <a:r>
              <a:rPr lang="cs-CZ" dirty="0"/>
              <a:t>, </a:t>
            </a:r>
            <a:r>
              <a:rPr lang="cs-CZ" dirty="0" err="1"/>
              <a:t>Sús</a:t>
            </a:r>
            <a:r>
              <a:rPr lang="cs-CZ" dirty="0"/>
              <a:t>, 117 návrat zpět, ztráta území, Hadrian uzavírá mír</a:t>
            </a:r>
          </a:p>
          <a:p>
            <a:r>
              <a:rPr lang="cs-CZ" dirty="0" err="1"/>
              <a:t>Vologaisés</a:t>
            </a:r>
            <a:r>
              <a:rPr lang="cs-CZ" dirty="0"/>
              <a:t> vládne do 147 </a:t>
            </a:r>
            <a:r>
              <a:rPr lang="cs-CZ" dirty="0" err="1"/>
              <a:t>nl</a:t>
            </a:r>
            <a:r>
              <a:rPr lang="cs-CZ" dirty="0"/>
              <a:t>, další soupeř o trůn (</a:t>
            </a:r>
            <a:r>
              <a:rPr lang="cs-CZ" dirty="0" err="1"/>
              <a:t>Mithridatés</a:t>
            </a:r>
            <a:r>
              <a:rPr lang="cs-CZ" dirty="0"/>
              <a:t> V.), útok Alanů</a:t>
            </a:r>
          </a:p>
          <a:p>
            <a:r>
              <a:rPr lang="cs-CZ" dirty="0" err="1"/>
              <a:t>Vologaisés</a:t>
            </a:r>
            <a:r>
              <a:rPr lang="cs-CZ" dirty="0"/>
              <a:t> IV., 147–191 </a:t>
            </a:r>
            <a:r>
              <a:rPr lang="cs-CZ" dirty="0" err="1"/>
              <a:t>nl</a:t>
            </a:r>
            <a:r>
              <a:rPr lang="cs-CZ" dirty="0"/>
              <a:t>, válka s Římem 161–166, x Lucius </a:t>
            </a:r>
            <a:r>
              <a:rPr lang="cs-CZ" dirty="0" err="1"/>
              <a:t>Verus</a:t>
            </a:r>
            <a:r>
              <a:rPr lang="cs-CZ" dirty="0"/>
              <a:t>, </a:t>
            </a:r>
            <a:r>
              <a:rPr lang="cs-CZ" dirty="0" err="1"/>
              <a:t>Avidius</a:t>
            </a:r>
            <a:r>
              <a:rPr lang="cs-CZ" dirty="0"/>
              <a:t> </a:t>
            </a:r>
            <a:r>
              <a:rPr lang="cs-CZ" dirty="0" err="1"/>
              <a:t>Cassius</a:t>
            </a:r>
            <a:r>
              <a:rPr lang="cs-CZ" dirty="0"/>
              <a:t>, útok </a:t>
            </a:r>
            <a:r>
              <a:rPr lang="cs-CZ" dirty="0" err="1"/>
              <a:t>Parthů</a:t>
            </a:r>
            <a:r>
              <a:rPr lang="cs-CZ" dirty="0"/>
              <a:t>, obsazení Arménie, Sýrie, poté Řím odpovídá - tažení do </a:t>
            </a:r>
            <a:r>
              <a:rPr lang="cs-CZ" dirty="0" err="1"/>
              <a:t>Mesopotamie</a:t>
            </a:r>
            <a:r>
              <a:rPr lang="cs-CZ" dirty="0"/>
              <a:t>, dobytí a zničení </a:t>
            </a:r>
            <a:r>
              <a:rPr lang="cs-CZ" dirty="0" err="1"/>
              <a:t>Seleukeie</a:t>
            </a:r>
            <a:r>
              <a:rPr lang="cs-CZ" dirty="0"/>
              <a:t>, </a:t>
            </a:r>
            <a:r>
              <a:rPr lang="cs-CZ" dirty="0" err="1"/>
              <a:t>Ktésifóntu</a:t>
            </a:r>
            <a:r>
              <a:rPr lang="cs-CZ" dirty="0"/>
              <a:t>, rozšíření nemoci, zisk </a:t>
            </a:r>
            <a:r>
              <a:rPr lang="cs-CZ" dirty="0" err="1"/>
              <a:t>Dúry-Európos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22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D2BC4-2AB7-4FF6-AD2E-678839B3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63E596-F31E-4543-B7F3-9AA117D7E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Vologaisés</a:t>
            </a:r>
            <a:r>
              <a:rPr lang="cs-CZ" dirty="0"/>
              <a:t> V., 191–208 </a:t>
            </a:r>
            <a:r>
              <a:rPr lang="cs-CZ" dirty="0" err="1"/>
              <a:t>nl</a:t>
            </a:r>
            <a:r>
              <a:rPr lang="cs-CZ" dirty="0"/>
              <a:t>, válka se </a:t>
            </a:r>
            <a:r>
              <a:rPr lang="cs-CZ" dirty="0" err="1"/>
              <a:t>Septimiem</a:t>
            </a:r>
            <a:r>
              <a:rPr lang="cs-CZ" dirty="0"/>
              <a:t> Severem (195–202), dobytí </a:t>
            </a:r>
            <a:r>
              <a:rPr lang="cs-CZ" dirty="0" err="1"/>
              <a:t>Ktésifóntu</a:t>
            </a:r>
            <a:r>
              <a:rPr lang="cs-CZ" dirty="0"/>
              <a:t> Římany, zisk Arménie, další části severní </a:t>
            </a:r>
            <a:r>
              <a:rPr lang="cs-CZ" dirty="0" err="1"/>
              <a:t>Mesopotamie</a:t>
            </a:r>
            <a:r>
              <a:rPr lang="cs-CZ" dirty="0"/>
              <a:t>, </a:t>
            </a:r>
            <a:r>
              <a:rPr lang="cs-CZ" dirty="0" err="1"/>
              <a:t>Osrhoéné</a:t>
            </a:r>
            <a:r>
              <a:rPr lang="cs-CZ" dirty="0"/>
              <a:t> provincie Říma</a:t>
            </a:r>
          </a:p>
          <a:p>
            <a:r>
              <a:rPr lang="cs-CZ" dirty="0" err="1"/>
              <a:t>Vologaisés</a:t>
            </a:r>
            <a:r>
              <a:rPr lang="cs-CZ" dirty="0"/>
              <a:t> VI., válka s bratrem </a:t>
            </a:r>
            <a:r>
              <a:rPr lang="cs-CZ" dirty="0" err="1"/>
              <a:t>Artabanem</a:t>
            </a:r>
            <a:r>
              <a:rPr lang="cs-CZ" dirty="0"/>
              <a:t> IV.</a:t>
            </a:r>
          </a:p>
          <a:p>
            <a:r>
              <a:rPr lang="cs-CZ" dirty="0" err="1"/>
              <a:t>Vologaisés</a:t>
            </a:r>
            <a:r>
              <a:rPr lang="cs-CZ" dirty="0"/>
              <a:t> drží část říše kolem </a:t>
            </a:r>
            <a:r>
              <a:rPr lang="cs-CZ" dirty="0" err="1"/>
              <a:t>Seleukeie</a:t>
            </a:r>
            <a:r>
              <a:rPr lang="cs-CZ" dirty="0"/>
              <a:t> (do 228), </a:t>
            </a:r>
            <a:r>
              <a:rPr lang="cs-CZ" dirty="0" err="1"/>
              <a:t>Artanabos</a:t>
            </a:r>
            <a:r>
              <a:rPr lang="cs-CZ" dirty="0"/>
              <a:t> ovládá většinu</a:t>
            </a:r>
          </a:p>
          <a:p>
            <a:r>
              <a:rPr lang="cs-CZ" dirty="0"/>
              <a:t>224 </a:t>
            </a:r>
            <a:r>
              <a:rPr lang="cs-CZ" dirty="0" err="1"/>
              <a:t>nl</a:t>
            </a:r>
            <a:r>
              <a:rPr lang="cs-CZ" dirty="0"/>
              <a:t>, </a:t>
            </a:r>
            <a:r>
              <a:rPr lang="cs-CZ" dirty="0" err="1"/>
              <a:t>Ardašír</a:t>
            </a:r>
            <a:r>
              <a:rPr lang="cs-CZ" dirty="0"/>
              <a:t> I. vede vzpouru v Persii (město </a:t>
            </a:r>
            <a:r>
              <a:rPr lang="cs-CZ" dirty="0" err="1"/>
              <a:t>Istachr</a:t>
            </a:r>
            <a:r>
              <a:rPr lang="cs-CZ" dirty="0"/>
              <a:t>, král v Persii, </a:t>
            </a:r>
            <a:r>
              <a:rPr lang="cs-CZ" dirty="0" err="1"/>
              <a:t>Pars</a:t>
            </a:r>
            <a:r>
              <a:rPr lang="cs-CZ" dirty="0"/>
              <a:t>), bitva u </a:t>
            </a:r>
            <a:r>
              <a:rPr lang="cs-CZ" dirty="0" err="1"/>
              <a:t>Hormizdaganu</a:t>
            </a:r>
            <a:r>
              <a:rPr lang="cs-CZ" dirty="0"/>
              <a:t>, porážka a smrt </a:t>
            </a:r>
            <a:r>
              <a:rPr lang="cs-CZ" dirty="0" err="1"/>
              <a:t>Artabana</a:t>
            </a:r>
            <a:r>
              <a:rPr lang="cs-CZ" dirty="0"/>
              <a:t>, založení </a:t>
            </a:r>
            <a:r>
              <a:rPr lang="cs-CZ" dirty="0" err="1"/>
              <a:t>Sasánovské</a:t>
            </a:r>
            <a:r>
              <a:rPr lang="cs-CZ" dirty="0"/>
              <a:t> říše</a:t>
            </a:r>
          </a:p>
        </p:txBody>
      </p:sp>
      <p:pic>
        <p:nvPicPr>
          <p:cNvPr id="5" name="Obrázek 4" descr="Obsah obrázku perokresba&#10;&#10;Popis byl vytvořen automaticky">
            <a:extLst>
              <a:ext uri="{FF2B5EF4-FFF2-40B4-BE49-F238E27FC236}">
                <a16:creationId xmlns:a16="http://schemas.microsoft.com/office/drawing/2014/main" id="{BF967443-40F0-4313-A80B-A39E57A0C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71" y="4823831"/>
            <a:ext cx="4688148" cy="19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0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DDB9D-5152-4F43-AD91-2701322B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4A8A5F-AA22-4A9E-AE8C-CBAABA0D3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Členění říše</a:t>
            </a:r>
          </a:p>
          <a:p>
            <a:r>
              <a:rPr lang="cs-CZ" dirty="0"/>
              <a:t>Pokračuje rozdělení na satrapie</a:t>
            </a:r>
          </a:p>
          <a:p>
            <a:r>
              <a:rPr lang="cs-CZ" dirty="0"/>
              <a:t>Vazalská království (v Sýrii, </a:t>
            </a:r>
            <a:r>
              <a:rPr lang="cs-CZ" dirty="0" err="1"/>
              <a:t>Mesopotámii</a:t>
            </a:r>
            <a:r>
              <a:rPr lang="cs-CZ" dirty="0"/>
              <a:t>), </a:t>
            </a:r>
            <a:r>
              <a:rPr lang="cs-CZ" dirty="0" err="1"/>
              <a:t>Osrhoéné</a:t>
            </a:r>
            <a:r>
              <a:rPr lang="cs-CZ" dirty="0"/>
              <a:t>, </a:t>
            </a:r>
            <a:r>
              <a:rPr lang="cs-CZ" dirty="0" err="1"/>
              <a:t>Charakéné</a:t>
            </a:r>
            <a:r>
              <a:rPr lang="cs-CZ" dirty="0"/>
              <a:t>, Arménie, …</a:t>
            </a:r>
          </a:p>
          <a:p>
            <a:r>
              <a:rPr lang="cs-CZ" dirty="0"/>
              <a:t>Není příliš centralizované, několik center, autonomní oblasti/města</a:t>
            </a:r>
          </a:p>
          <a:p>
            <a:r>
              <a:rPr lang="cs-CZ" dirty="0"/>
              <a:t>V čele král – Král králů, </a:t>
            </a:r>
            <a:r>
              <a:rPr lang="cs-CZ" dirty="0" err="1"/>
              <a:t>šáhanšáh</a:t>
            </a:r>
            <a:r>
              <a:rPr lang="cs-CZ" dirty="0"/>
              <a:t>, více manželek, potomci </a:t>
            </a:r>
            <a:r>
              <a:rPr lang="cs-CZ" dirty="0" err="1"/>
              <a:t>Artaxerxa</a:t>
            </a:r>
            <a:r>
              <a:rPr lang="cs-CZ" dirty="0"/>
              <a:t> II.</a:t>
            </a:r>
          </a:p>
          <a:p>
            <a:r>
              <a:rPr lang="cs-CZ" dirty="0"/>
              <a:t>Sedm </a:t>
            </a:r>
            <a:r>
              <a:rPr lang="cs-CZ" dirty="0" err="1"/>
              <a:t>parthských</a:t>
            </a:r>
            <a:r>
              <a:rPr lang="cs-CZ" dirty="0"/>
              <a:t> rodů</a:t>
            </a:r>
          </a:p>
          <a:p>
            <a:r>
              <a:rPr lang="cs-CZ" dirty="0" err="1"/>
              <a:t>Parthská</a:t>
            </a:r>
            <a:r>
              <a:rPr lang="cs-CZ" dirty="0"/>
              <a:t> šlechta zasahuje do dynastických sporů</a:t>
            </a:r>
          </a:p>
          <a:p>
            <a:r>
              <a:rPr lang="cs-CZ" dirty="0"/>
              <a:t>Řecké obyvatelstvo, Peršané, </a:t>
            </a:r>
            <a:r>
              <a:rPr lang="cs-CZ" dirty="0" err="1"/>
              <a:t>Parthové</a:t>
            </a:r>
            <a:r>
              <a:rPr lang="cs-CZ" dirty="0"/>
              <a:t>, další kmeny</a:t>
            </a:r>
          </a:p>
        </p:txBody>
      </p:sp>
    </p:spTree>
    <p:extLst>
      <p:ext uri="{BB962C8B-B14F-4D97-AF65-F5344CB8AC3E}">
        <p14:creationId xmlns:p14="http://schemas.microsoft.com/office/powerpoint/2010/main" val="51127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4D491-F844-4AB6-A950-1B199496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05FD6B-BDE3-4654-B5C9-D20E6B044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Armáda</a:t>
            </a:r>
          </a:p>
          <a:p>
            <a:r>
              <a:rPr lang="cs-CZ" dirty="0"/>
              <a:t>Není stálá, královská garda, posádky v pevnostech</a:t>
            </a:r>
          </a:p>
          <a:p>
            <a:r>
              <a:rPr lang="cs-CZ" dirty="0" err="1"/>
              <a:t>Parthští</a:t>
            </a:r>
            <a:r>
              <a:rPr lang="cs-CZ" dirty="0"/>
              <a:t> šlechtici, armády z vazalských království</a:t>
            </a:r>
          </a:p>
          <a:p>
            <a:r>
              <a:rPr lang="cs-CZ" dirty="0" err="1"/>
              <a:t>Katafrakti</a:t>
            </a:r>
            <a:endParaRPr lang="cs-CZ" dirty="0"/>
          </a:p>
          <a:p>
            <a:r>
              <a:rPr lang="cs-CZ" dirty="0"/>
              <a:t>Jízdní lučištníci</a:t>
            </a:r>
          </a:p>
          <a:p>
            <a:r>
              <a:rPr lang="cs-CZ" dirty="0"/>
              <a:t>Pěchota, žoldnéři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BE089F-67C1-4914-9E06-6D6B29F17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09" y="3652489"/>
            <a:ext cx="2032463" cy="2667608"/>
          </a:xfrm>
          <a:prstGeom prst="rect">
            <a:avLst/>
          </a:prstGeom>
        </p:spPr>
      </p:pic>
      <p:pic>
        <p:nvPicPr>
          <p:cNvPr id="7" name="Obrázek 6" descr="Obsah obrázku text, ženšen, hmyz&#10;&#10;Popis byl vytvořen automaticky">
            <a:extLst>
              <a:ext uri="{FF2B5EF4-FFF2-40B4-BE49-F238E27FC236}">
                <a16:creationId xmlns:a16="http://schemas.microsoft.com/office/drawing/2014/main" id="{BB3510C3-E279-4843-93F6-F68C7EEB2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86" y="3825895"/>
            <a:ext cx="2129197" cy="24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7794E-90A5-458E-9622-EEA3C687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Appiános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42CC1-ED55-49FE-B708-BD2FD88FF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Ἀππια</a:t>
            </a:r>
            <a:r>
              <a:rPr lang="cs-CZ" dirty="0" err="1"/>
              <a:t>νὸς</a:t>
            </a:r>
            <a:r>
              <a:rPr lang="cs-CZ" dirty="0"/>
              <a:t> </a:t>
            </a:r>
            <a:r>
              <a:rPr lang="cs-CZ" dirty="0" err="1"/>
              <a:t>Ἀλεξ</a:t>
            </a:r>
            <a:r>
              <a:rPr lang="cs-CZ" dirty="0"/>
              <a:t>ανδρεύς</a:t>
            </a:r>
          </a:p>
          <a:p>
            <a:r>
              <a:rPr lang="cs-CZ" dirty="0"/>
              <a:t>Z Alexandrie, Egypt</a:t>
            </a:r>
          </a:p>
          <a:p>
            <a:r>
              <a:rPr lang="cs-CZ" dirty="0"/>
              <a:t>Konec 1. stol (cca 95 </a:t>
            </a:r>
            <a:r>
              <a:rPr lang="cs-CZ" dirty="0" err="1"/>
              <a:t>nl</a:t>
            </a:r>
            <a:r>
              <a:rPr lang="cs-CZ" dirty="0"/>
              <a:t>)–polovina 2. stol. </a:t>
            </a:r>
            <a:r>
              <a:rPr lang="cs-CZ" dirty="0" err="1"/>
              <a:t>nl</a:t>
            </a:r>
            <a:r>
              <a:rPr lang="cs-CZ" dirty="0"/>
              <a:t> (cca 165 </a:t>
            </a:r>
            <a:r>
              <a:rPr lang="cs-CZ" dirty="0" err="1"/>
              <a:t>nl</a:t>
            </a:r>
            <a:r>
              <a:rPr lang="cs-CZ" dirty="0"/>
              <a:t>)</a:t>
            </a:r>
          </a:p>
          <a:p>
            <a:r>
              <a:rPr lang="cs-CZ" dirty="0"/>
              <a:t>Ztracená autobiografie, dopis od M. Cornelia </a:t>
            </a:r>
            <a:r>
              <a:rPr lang="cs-CZ" dirty="0" err="1"/>
              <a:t>Frontona</a:t>
            </a:r>
            <a:endParaRPr lang="cs-CZ" dirty="0"/>
          </a:p>
          <a:p>
            <a:r>
              <a:rPr lang="cs-CZ" dirty="0"/>
              <a:t>Římský občan</a:t>
            </a:r>
          </a:p>
          <a:p>
            <a:r>
              <a:rPr lang="cs-CZ" dirty="0"/>
              <a:t>Bohatá rodina</a:t>
            </a:r>
          </a:p>
          <a:p>
            <a:r>
              <a:rPr lang="cs-CZ" dirty="0"/>
              <a:t>Úřady v Egyptě, poté do Říma (právo),</a:t>
            </a:r>
          </a:p>
          <a:p>
            <a:r>
              <a:rPr lang="cs-CZ" dirty="0"/>
              <a:t>Hadrianus, </a:t>
            </a:r>
            <a:r>
              <a:rPr lang="cs-CZ" dirty="0" err="1"/>
              <a:t>Antoninus</a:t>
            </a:r>
            <a:r>
              <a:rPr lang="cs-CZ" dirty="0"/>
              <a:t> Pius, M. Aurelius</a:t>
            </a:r>
          </a:p>
          <a:p>
            <a:r>
              <a:rPr lang="cs-CZ" dirty="0" err="1"/>
              <a:t>Procurator</a:t>
            </a:r>
            <a:r>
              <a:rPr lang="cs-CZ" dirty="0"/>
              <a:t>, jezdecký stav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679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F2D87-3072-47BA-9A0C-5674832A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5B0F28-2281-4E8A-B9A5-860B2BB07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Mince</a:t>
            </a:r>
          </a:p>
          <a:p>
            <a:r>
              <a:rPr lang="cs-CZ" dirty="0"/>
              <a:t>Vliv řeckého mincovnictví – stříbrná tetradrachma</a:t>
            </a:r>
          </a:p>
          <a:p>
            <a:r>
              <a:rPr lang="cs-CZ" dirty="0"/>
              <a:t>Používání alfabety, ražba v </a:t>
            </a:r>
            <a:r>
              <a:rPr lang="cs-CZ" dirty="0" err="1"/>
              <a:t>Seleukeii</a:t>
            </a:r>
            <a:endParaRPr lang="cs-CZ" dirty="0"/>
          </a:p>
          <a:p>
            <a:r>
              <a:rPr lang="cs-CZ" dirty="0" err="1"/>
              <a:t>Bašlyk</a:t>
            </a:r>
            <a:r>
              <a:rPr lang="cs-CZ" dirty="0"/>
              <a:t> (východní čapka), diadém, tiára</a:t>
            </a:r>
          </a:p>
          <a:p>
            <a:r>
              <a:rPr lang="cs-CZ" dirty="0"/>
              <a:t>Lukostřelec, bohyně </a:t>
            </a:r>
            <a:r>
              <a:rPr lang="cs-CZ" dirty="0" err="1"/>
              <a:t>Týché</a:t>
            </a:r>
            <a:r>
              <a:rPr lang="cs-CZ" dirty="0"/>
              <a:t>, další výjevy</a:t>
            </a:r>
          </a:p>
          <a:p>
            <a:r>
              <a:rPr lang="cs-CZ" dirty="0"/>
              <a:t>Nápis </a:t>
            </a:r>
            <a:r>
              <a:rPr lang="cs-CZ" dirty="0" err="1"/>
              <a:t>Arsakú</a:t>
            </a:r>
            <a:r>
              <a:rPr lang="cs-CZ" dirty="0"/>
              <a:t> na většině mincí</a:t>
            </a:r>
          </a:p>
          <a:p>
            <a:r>
              <a:rPr lang="cs-CZ" dirty="0" err="1"/>
              <a:t>Filhellén</a:t>
            </a:r>
            <a:r>
              <a:rPr lang="cs-CZ" dirty="0"/>
              <a:t> (po nějakou dobu)</a:t>
            </a:r>
          </a:p>
          <a:p>
            <a:r>
              <a:rPr lang="cs-CZ" dirty="0"/>
              <a:t>Někteří nižší králové, oblasti, města mají vlastní</a:t>
            </a:r>
          </a:p>
          <a:p>
            <a:endParaRPr lang="cs-CZ" dirty="0"/>
          </a:p>
        </p:txBody>
      </p:sp>
      <p:pic>
        <p:nvPicPr>
          <p:cNvPr id="5" name="Obrázek 4" descr="Obsah obrázku objekt, mince&#10;&#10;Popis byl vytvořen automaticky">
            <a:extLst>
              <a:ext uri="{FF2B5EF4-FFF2-40B4-BE49-F238E27FC236}">
                <a16:creationId xmlns:a16="http://schemas.microsoft.com/office/drawing/2014/main" id="{83A0BEE8-0037-404C-BCC0-34D5EAEC3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09" y="245914"/>
            <a:ext cx="4775121" cy="2242920"/>
          </a:xfrm>
          <a:prstGeom prst="rect">
            <a:avLst/>
          </a:prstGeom>
        </p:spPr>
      </p:pic>
      <p:pic>
        <p:nvPicPr>
          <p:cNvPr id="7" name="Obrázek 6" descr="Obsah obrázku mince, objekt&#10;&#10;Popis byl vytvořen automaticky">
            <a:extLst>
              <a:ext uri="{FF2B5EF4-FFF2-40B4-BE49-F238E27FC236}">
                <a16:creationId xmlns:a16="http://schemas.microsoft.com/office/drawing/2014/main" id="{8D9EEC69-FBEA-451E-AC99-0D304758E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31" y="2488834"/>
            <a:ext cx="4956783" cy="2366864"/>
          </a:xfrm>
          <a:prstGeom prst="rect">
            <a:avLst/>
          </a:prstGeom>
        </p:spPr>
      </p:pic>
      <p:pic>
        <p:nvPicPr>
          <p:cNvPr id="9" name="Obrázek 8" descr="Obsah obrázku objekt, mince&#10;&#10;Popis byl vytvořen automaticky">
            <a:extLst>
              <a:ext uri="{FF2B5EF4-FFF2-40B4-BE49-F238E27FC236}">
                <a16:creationId xmlns:a16="http://schemas.microsoft.com/office/drawing/2014/main" id="{7D0F4264-D130-48BA-AED4-7F790204B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97" y="4977053"/>
            <a:ext cx="3479259" cy="16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0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A9E72-D63D-4659-9D4A-18B4E1C5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C227D0-3804-4C0C-AA76-195B79A60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Společnost</a:t>
            </a:r>
          </a:p>
          <a:p>
            <a:r>
              <a:rPr lang="cs-CZ" dirty="0"/>
              <a:t>Řečtina, aramejština, parthština, </a:t>
            </a:r>
            <a:r>
              <a:rPr lang="cs-CZ" dirty="0" err="1"/>
              <a:t>páhlaví</a:t>
            </a:r>
            <a:endParaRPr lang="cs-CZ" dirty="0"/>
          </a:p>
          <a:p>
            <a:r>
              <a:rPr lang="cs-CZ" dirty="0"/>
              <a:t>Písmo </a:t>
            </a:r>
            <a:r>
              <a:rPr lang="cs-CZ" dirty="0" err="1"/>
              <a:t>páhlaví</a:t>
            </a:r>
            <a:r>
              <a:rPr lang="cs-CZ" dirty="0"/>
              <a:t> (odvozené z aramejského)</a:t>
            </a:r>
          </a:p>
          <a:p>
            <a:r>
              <a:rPr lang="cs-CZ" dirty="0"/>
              <a:t>Později i na mincích</a:t>
            </a:r>
          </a:p>
          <a:p>
            <a:r>
              <a:rPr lang="cs-CZ" dirty="0"/>
              <a:t>Velmi málo </a:t>
            </a:r>
            <a:r>
              <a:rPr lang="cs-CZ" dirty="0" err="1"/>
              <a:t>parthských</a:t>
            </a:r>
            <a:r>
              <a:rPr lang="cs-CZ" dirty="0"/>
              <a:t> pramenů</a:t>
            </a:r>
          </a:p>
          <a:p>
            <a:r>
              <a:rPr lang="cs-CZ" dirty="0"/>
              <a:t>Vliv řecké kultury – divadlo (?)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A39C5F-F6E7-49F7-A526-3F1AF73AA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42" y="2757063"/>
            <a:ext cx="4219474" cy="216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1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BC9FC-4561-4CA5-80BE-92699247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36A8D-94C1-493B-8267-0C36E0393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Náboženství</a:t>
            </a:r>
          </a:p>
          <a:p>
            <a:r>
              <a:rPr lang="cs-CZ" dirty="0"/>
              <a:t>Tolerance, mnoho kultů</a:t>
            </a:r>
          </a:p>
          <a:p>
            <a:r>
              <a:rPr lang="cs-CZ" dirty="0"/>
              <a:t>Původní náboženství </a:t>
            </a:r>
            <a:r>
              <a:rPr lang="cs-CZ" dirty="0" err="1"/>
              <a:t>Parnů</a:t>
            </a:r>
            <a:r>
              <a:rPr lang="cs-CZ" dirty="0"/>
              <a:t> – ne antropomorfické</a:t>
            </a:r>
          </a:p>
          <a:p>
            <a:r>
              <a:rPr lang="cs-CZ" dirty="0"/>
              <a:t>Řecké náboženství - synkretismus</a:t>
            </a:r>
          </a:p>
          <a:p>
            <a:r>
              <a:rPr lang="cs-CZ" dirty="0"/>
              <a:t>Íránská božstva – zejm. </a:t>
            </a:r>
            <a:r>
              <a:rPr lang="cs-CZ" dirty="0" err="1"/>
              <a:t>Mithra</a:t>
            </a:r>
            <a:endParaRPr lang="cs-CZ" dirty="0"/>
          </a:p>
          <a:p>
            <a:r>
              <a:rPr lang="cs-CZ" dirty="0" err="1"/>
              <a:t>Zoroastrianismus</a:t>
            </a:r>
            <a:r>
              <a:rPr lang="cs-CZ" dirty="0"/>
              <a:t> – později obnova tradice, určitá podpora</a:t>
            </a:r>
          </a:p>
          <a:p>
            <a:r>
              <a:rPr lang="cs-CZ" dirty="0"/>
              <a:t>Židé, poté i křesťané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3EACDA-B761-4154-B51F-7E75457B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639" y="325892"/>
            <a:ext cx="2347710" cy="38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93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F1BDD8-A79E-4501-B6EE-6BE7CB3B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511F2A-055C-40C1-A727-87A1DDE79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Umění</a:t>
            </a:r>
          </a:p>
          <a:p>
            <a:r>
              <a:rPr lang="cs-CZ" dirty="0"/>
              <a:t>Zpočátku ovlivněno řeckým, poté více </a:t>
            </a:r>
            <a:r>
              <a:rPr lang="cs-CZ" dirty="0" err="1"/>
              <a:t>Achaimenovským</a:t>
            </a:r>
            <a:endParaRPr lang="cs-CZ" dirty="0"/>
          </a:p>
          <a:p>
            <a:r>
              <a:rPr lang="cs-CZ" dirty="0"/>
              <a:t>Zobrazování lovů, vládců</a:t>
            </a:r>
          </a:p>
          <a:p>
            <a:r>
              <a:rPr lang="cs-CZ" dirty="0"/>
              <a:t>Skalní reliéfy, fresky</a:t>
            </a:r>
          </a:p>
          <a:p>
            <a:r>
              <a:rPr lang="cs-CZ" dirty="0"/>
              <a:t>Malby z </a:t>
            </a:r>
            <a:r>
              <a:rPr lang="cs-CZ" dirty="0" err="1"/>
              <a:t>Dúry-Európos</a:t>
            </a:r>
            <a:endParaRPr lang="cs-CZ" dirty="0"/>
          </a:p>
          <a:p>
            <a:r>
              <a:rPr lang="cs-CZ" dirty="0"/>
              <a:t>Socha ze </a:t>
            </a:r>
            <a:r>
              <a:rPr lang="cs-CZ" dirty="0" err="1"/>
              <a:t>Šámí</a:t>
            </a:r>
            <a:endParaRPr lang="cs-CZ" dirty="0"/>
          </a:p>
          <a:p>
            <a:r>
              <a:rPr lang="cs-CZ" dirty="0"/>
              <a:t>Oblečení tunika s rukávy, kalhoty</a:t>
            </a:r>
          </a:p>
          <a:p>
            <a:endParaRPr lang="cs-CZ" dirty="0"/>
          </a:p>
        </p:txBody>
      </p:sp>
      <p:pic>
        <p:nvPicPr>
          <p:cNvPr id="5" name="Obrázek 4" descr="Obsah obrázku kámen, budova, socha, stavební materiál&#10;&#10;Popis byl vytvořen automaticky">
            <a:extLst>
              <a:ext uri="{FF2B5EF4-FFF2-40B4-BE49-F238E27FC236}">
                <a16:creationId xmlns:a16="http://schemas.microsoft.com/office/drawing/2014/main" id="{041A729C-DF2B-4DE6-8302-770A97D4F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742" y="248496"/>
            <a:ext cx="2105490" cy="3695136"/>
          </a:xfrm>
          <a:prstGeom prst="rect">
            <a:avLst/>
          </a:prstGeom>
        </p:spPr>
      </p:pic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CBBE8418-0BA1-49FD-9CB3-5868D2286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64" y="330443"/>
            <a:ext cx="1884633" cy="18846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C685A2-DC7C-4553-84DE-67C392281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22" y="3081534"/>
            <a:ext cx="1946869" cy="3540868"/>
          </a:xfrm>
          <a:prstGeom prst="rect">
            <a:avLst/>
          </a:prstGeom>
        </p:spPr>
      </p:pic>
      <p:pic>
        <p:nvPicPr>
          <p:cNvPr id="11" name="Obrázek 10" descr="Obsah obrázku zeď, interiér, osoba, kámen&#10;&#10;Popis byl vytvořen automaticky">
            <a:extLst>
              <a:ext uri="{FF2B5EF4-FFF2-40B4-BE49-F238E27FC236}">
                <a16:creationId xmlns:a16="http://schemas.microsoft.com/office/drawing/2014/main" id="{B70CD367-D935-45BE-8670-C7D0C51BA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19" y="3137468"/>
            <a:ext cx="215455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22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8A446-A286-45F7-A6D6-CD6B714C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05F57-3995-48D4-AB34-9286EA9C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Ellerbrock</a:t>
            </a:r>
            <a:r>
              <a:rPr lang="en-US" dirty="0"/>
              <a:t>, U. (2021). </a:t>
            </a:r>
            <a:r>
              <a:rPr lang="en-US" i="1" dirty="0"/>
              <a:t>The Parthians: The Forgotten Empire</a:t>
            </a:r>
            <a:r>
              <a:rPr lang="cs-CZ" dirty="0"/>
              <a:t>. London:</a:t>
            </a:r>
            <a:r>
              <a:rPr lang="en-US" dirty="0"/>
              <a:t> Routledge.</a:t>
            </a:r>
            <a:endParaRPr lang="cs-CZ" dirty="0"/>
          </a:p>
          <a:p>
            <a:r>
              <a:rPr lang="en-US" dirty="0"/>
              <a:t>C</a:t>
            </a:r>
            <a:r>
              <a:rPr lang="cs-CZ" dirty="0" err="1"/>
              <a:t>urtis</a:t>
            </a:r>
            <a:r>
              <a:rPr lang="en-US" dirty="0"/>
              <a:t>, V. S., P</a:t>
            </a:r>
            <a:r>
              <a:rPr lang="cs-CZ" dirty="0" err="1"/>
              <a:t>endleton</a:t>
            </a:r>
            <a:r>
              <a:rPr lang="en-US" dirty="0"/>
              <a:t>, E. J., A</a:t>
            </a:r>
            <a:r>
              <a:rPr lang="cs-CZ" dirty="0" err="1"/>
              <a:t>lram</a:t>
            </a:r>
            <a:r>
              <a:rPr lang="en-US" dirty="0"/>
              <a:t>, M., &amp; D</a:t>
            </a:r>
            <a:r>
              <a:rPr lang="cs-CZ" dirty="0" err="1"/>
              <a:t>aryaee</a:t>
            </a:r>
            <a:r>
              <a:rPr lang="en-US" dirty="0"/>
              <a:t>, T. (Eds.). (2016). </a:t>
            </a:r>
            <a:r>
              <a:rPr lang="en-US" i="1" dirty="0"/>
              <a:t>The Parthian and Early Sasanian Empires: Adaptation and Expansion</a:t>
            </a:r>
            <a:r>
              <a:rPr lang="cs-CZ" i="1" dirty="0"/>
              <a:t>. </a:t>
            </a:r>
            <a:r>
              <a:rPr lang="en-US" dirty="0"/>
              <a:t>Oxbow Books. </a:t>
            </a:r>
            <a:endParaRPr lang="cs-CZ" dirty="0"/>
          </a:p>
          <a:p>
            <a:r>
              <a:rPr lang="cs-CZ" dirty="0" err="1"/>
              <a:t>Overtoom</a:t>
            </a:r>
            <a:r>
              <a:rPr lang="cs-CZ" dirty="0"/>
              <a:t>, N. (2020). </a:t>
            </a:r>
            <a:r>
              <a:rPr lang="en-US" i="1" dirty="0"/>
              <a:t>Reign of Arrows: The Rise of the Parthian Empire in the Hellenistic Middle East</a:t>
            </a:r>
            <a:r>
              <a:rPr lang="cs-CZ" i="1" dirty="0"/>
              <a:t>. </a:t>
            </a:r>
            <a:r>
              <a:rPr lang="cs-CZ" dirty="0"/>
              <a:t>Oxford: Oxford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89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B90A6-E7E0-4B03-A079-5610E43C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Appiános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8AC26E-01E6-4F1A-8B78-BB448399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Římské dějiny </a:t>
            </a:r>
            <a:r>
              <a:rPr lang="cs-CZ" dirty="0"/>
              <a:t>(</a:t>
            </a:r>
            <a:r>
              <a:rPr lang="cs-CZ" i="1" dirty="0" err="1"/>
              <a:t>Rhómaïka</a:t>
            </a:r>
            <a:r>
              <a:rPr lang="cs-CZ" dirty="0"/>
              <a:t>)</a:t>
            </a:r>
          </a:p>
          <a:p>
            <a:r>
              <a:rPr lang="cs-CZ" dirty="0"/>
              <a:t>24 knih</a:t>
            </a:r>
          </a:p>
          <a:p>
            <a:r>
              <a:rPr lang="cs-CZ" dirty="0"/>
              <a:t>Řecky</a:t>
            </a:r>
          </a:p>
          <a:p>
            <a:r>
              <a:rPr lang="cs-CZ" dirty="0"/>
              <a:t>Proměna Říma v mocnost</a:t>
            </a:r>
          </a:p>
          <a:p>
            <a:r>
              <a:rPr lang="cs-CZ" dirty="0"/>
              <a:t>Podle území, které Řím dobývá</a:t>
            </a:r>
          </a:p>
          <a:p>
            <a:r>
              <a:rPr lang="cs-CZ" dirty="0"/>
              <a:t>Kompletně dochované předmluva, knihy 6–8 (</a:t>
            </a:r>
            <a:r>
              <a:rPr lang="cs-CZ" dirty="0" err="1"/>
              <a:t>Ibérie</a:t>
            </a:r>
            <a:r>
              <a:rPr lang="cs-CZ" dirty="0"/>
              <a:t>, Hannibal, Afrika), dodatek k 9 (</a:t>
            </a:r>
            <a:r>
              <a:rPr lang="cs-CZ" dirty="0" err="1"/>
              <a:t>Illyrie</a:t>
            </a:r>
            <a:r>
              <a:rPr lang="cs-CZ" dirty="0"/>
              <a:t>), 11 (Sýrie), 12 (</a:t>
            </a:r>
            <a:r>
              <a:rPr lang="cs-CZ" dirty="0" err="1"/>
              <a:t>Mithridatés</a:t>
            </a:r>
            <a:r>
              <a:rPr lang="cs-CZ" dirty="0"/>
              <a:t>), 13–17 (občanské války)</a:t>
            </a:r>
          </a:p>
          <a:p>
            <a:r>
              <a:rPr lang="cs-CZ" dirty="0"/>
              <a:t>Zlomky – knihy 1–5 (počátky Říma, dobytí Itálie, Galové, ostrovy), 9 (Makedonie), 24 (Arábie)</a:t>
            </a:r>
          </a:p>
          <a:p>
            <a:r>
              <a:rPr lang="cs-CZ" dirty="0"/>
              <a:t>Knihy 10, 18–23 ztraceny (Řecko, Egypt, Dákové, další výboje císařů)</a:t>
            </a:r>
          </a:p>
        </p:txBody>
      </p:sp>
    </p:spTree>
    <p:extLst>
      <p:ext uri="{BB962C8B-B14F-4D97-AF65-F5344CB8AC3E}">
        <p14:creationId xmlns:p14="http://schemas.microsoft.com/office/powerpoint/2010/main" val="234063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C902E-5233-49FC-8A51-77874187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Appiános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44F6F1-48A3-433F-BFE9-F183DD3C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Důraz na války, bitvy</a:t>
            </a:r>
          </a:p>
          <a:p>
            <a:r>
              <a:rPr lang="cs-CZ" dirty="0"/>
              <a:t>Topografické členění (chronologicky v rámci tématu)</a:t>
            </a:r>
          </a:p>
          <a:p>
            <a:r>
              <a:rPr lang="cs-CZ" dirty="0"/>
              <a:t>Málo zmiňuje své zdroje, obvykle jeden pramen k jedné knize</a:t>
            </a:r>
          </a:p>
          <a:p>
            <a:r>
              <a:rPr lang="cs-CZ" dirty="0"/>
              <a:t>Méně důrazu na samotný Řím (vývoj v samotném městě)</a:t>
            </a:r>
          </a:p>
          <a:p>
            <a:r>
              <a:rPr lang="cs-CZ" dirty="0"/>
              <a:t>Vláda císaře – nejlepší forma, sjednocení Středomoří, určeno vyšší mocí</a:t>
            </a:r>
          </a:p>
          <a:p>
            <a:r>
              <a:rPr lang="cs-CZ" dirty="0"/>
              <a:t>Občas bez přesné datace, legendární příběhy, oko pro detaily</a:t>
            </a:r>
          </a:p>
          <a:p>
            <a:r>
              <a:rPr lang="cs-CZ" dirty="0"/>
              <a:t>Latinské výrazy v řečtině</a:t>
            </a:r>
          </a:p>
        </p:txBody>
      </p:sp>
    </p:spTree>
    <p:extLst>
      <p:ext uri="{BB962C8B-B14F-4D97-AF65-F5344CB8AC3E}">
        <p14:creationId xmlns:p14="http://schemas.microsoft.com/office/powerpoint/2010/main" val="269377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2B772-3900-4439-BE87-3A1E7CE7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Parthská</a:t>
            </a:r>
            <a:r>
              <a:rPr lang="cs-CZ" dirty="0"/>
              <a:t> říše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2F8DE1-45E2-4908-BA08-41C346751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Vláda dynastie </a:t>
            </a:r>
            <a:r>
              <a:rPr lang="cs-CZ" dirty="0" err="1"/>
              <a:t>Arsakovců</a:t>
            </a:r>
            <a:endParaRPr lang="cs-CZ" dirty="0"/>
          </a:p>
          <a:p>
            <a:r>
              <a:rPr lang="cs-CZ" dirty="0"/>
              <a:t>Od cca 245 </a:t>
            </a:r>
            <a:r>
              <a:rPr lang="cs-CZ" dirty="0" err="1"/>
              <a:t>pnl</a:t>
            </a:r>
            <a:r>
              <a:rPr lang="cs-CZ" dirty="0"/>
              <a:t> do 224 </a:t>
            </a:r>
            <a:r>
              <a:rPr lang="cs-CZ" dirty="0" err="1"/>
              <a:t>nl</a:t>
            </a:r>
            <a:endParaRPr lang="cs-CZ" dirty="0"/>
          </a:p>
          <a:p>
            <a:r>
              <a:rPr lang="cs-CZ" dirty="0"/>
              <a:t>Nevládnou zde Řekové/Makedonci</a:t>
            </a:r>
          </a:p>
          <a:p>
            <a:r>
              <a:rPr lang="cs-CZ" dirty="0"/>
              <a:t>Určité vlivy helénismu, převážně perské</a:t>
            </a:r>
          </a:p>
          <a:p>
            <a:r>
              <a:rPr lang="cs-CZ" dirty="0"/>
              <a:t>Prameny – řecké, římské, čínské, méně samotných </a:t>
            </a:r>
            <a:r>
              <a:rPr lang="cs-CZ" dirty="0" err="1"/>
              <a:t>parthských</a:t>
            </a:r>
            <a:r>
              <a:rPr lang="cs-CZ" dirty="0"/>
              <a:t> (</a:t>
            </a:r>
            <a:r>
              <a:rPr lang="cs-CZ" dirty="0" err="1"/>
              <a:t>Nísa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81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C5968-40B1-497C-A488-29AE0FB7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Parthové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5BD8D-1327-4F60-8934-7103DF633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Počátky říše</a:t>
            </a:r>
          </a:p>
          <a:p>
            <a:r>
              <a:rPr lang="cs-CZ" dirty="0"/>
              <a:t>Kmen </a:t>
            </a:r>
            <a:r>
              <a:rPr lang="cs-CZ" dirty="0" err="1"/>
              <a:t>Parnů</a:t>
            </a:r>
            <a:r>
              <a:rPr lang="cs-CZ" dirty="0"/>
              <a:t> (</a:t>
            </a:r>
            <a:r>
              <a:rPr lang="cs-CZ" dirty="0" err="1"/>
              <a:t>Parni</a:t>
            </a:r>
            <a:r>
              <a:rPr lang="cs-CZ" dirty="0"/>
              <a:t>, </a:t>
            </a:r>
            <a:r>
              <a:rPr lang="cs-CZ" dirty="0" err="1"/>
              <a:t>Parnoi</a:t>
            </a:r>
            <a:r>
              <a:rPr lang="cs-CZ" dirty="0"/>
              <a:t>, </a:t>
            </a:r>
            <a:r>
              <a:rPr lang="cs-CZ" dirty="0" err="1"/>
              <a:t>Πάρνοι</a:t>
            </a:r>
            <a:r>
              <a:rPr lang="cs-CZ" dirty="0"/>
              <a:t>) – íránský/skythský kmen, </a:t>
            </a:r>
            <a:r>
              <a:rPr lang="cs-CZ" dirty="0" err="1"/>
              <a:t>Parthové</a:t>
            </a:r>
            <a:r>
              <a:rPr lang="cs-CZ" dirty="0"/>
              <a:t> po dobytí </a:t>
            </a:r>
            <a:r>
              <a:rPr lang="cs-CZ" dirty="0" err="1"/>
              <a:t>Parthie</a:t>
            </a:r>
            <a:r>
              <a:rPr lang="cs-CZ" dirty="0"/>
              <a:t>, přijetí </a:t>
            </a:r>
            <a:r>
              <a:rPr lang="cs-CZ" dirty="0" err="1"/>
              <a:t>parthského</a:t>
            </a:r>
            <a:r>
              <a:rPr lang="cs-CZ" dirty="0"/>
              <a:t> jazyka, jeden ze tří kmenů </a:t>
            </a:r>
            <a:r>
              <a:rPr lang="cs-CZ" dirty="0" err="1"/>
              <a:t>Dahae</a:t>
            </a:r>
            <a:r>
              <a:rPr lang="cs-CZ" dirty="0"/>
              <a:t> (</a:t>
            </a:r>
            <a:r>
              <a:rPr lang="cs-CZ" dirty="0" err="1"/>
              <a:t>Dáoi</a:t>
            </a:r>
            <a:r>
              <a:rPr lang="cs-CZ" dirty="0"/>
              <a:t>)</a:t>
            </a:r>
          </a:p>
          <a:p>
            <a:r>
              <a:rPr lang="cs-CZ" dirty="0"/>
              <a:t>Jeden z kmenů ve Střední Asii, kolem řeky </a:t>
            </a:r>
            <a:r>
              <a:rPr lang="cs-CZ" dirty="0" err="1"/>
              <a:t>Óchos</a:t>
            </a:r>
            <a:r>
              <a:rPr lang="cs-CZ" dirty="0"/>
              <a:t>, východně od Kaspického moře</a:t>
            </a:r>
          </a:p>
          <a:p>
            <a:r>
              <a:rPr lang="cs-CZ" dirty="0" err="1"/>
              <a:t>Parthie</a:t>
            </a:r>
            <a:r>
              <a:rPr lang="cs-CZ" dirty="0"/>
              <a:t> – severní, severovýchodní Írán</a:t>
            </a:r>
          </a:p>
          <a:p>
            <a:r>
              <a:rPr lang="cs-CZ" dirty="0" err="1"/>
              <a:t>Achaimenovci→Alexandr→Seleukovci</a:t>
            </a:r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9A325571-BBB0-4E3A-B1D8-4CB68830A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58" y="3943632"/>
            <a:ext cx="4312306" cy="22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0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EC2EF-481B-4ECC-A554-017F03B7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Parthové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892A01-2E13-4C12-AC21-9AFB3D05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247 </a:t>
            </a:r>
            <a:r>
              <a:rPr lang="cs-CZ" dirty="0" err="1"/>
              <a:t>pnl</a:t>
            </a:r>
            <a:r>
              <a:rPr lang="cs-CZ" dirty="0"/>
              <a:t> – satrapa </a:t>
            </a:r>
            <a:r>
              <a:rPr lang="cs-CZ" dirty="0" err="1"/>
              <a:t>Andragorás</a:t>
            </a:r>
            <a:r>
              <a:rPr lang="cs-CZ" dirty="0"/>
              <a:t> odpadá od </a:t>
            </a:r>
            <a:r>
              <a:rPr lang="cs-CZ" dirty="0" err="1"/>
              <a:t>Seleukovské</a:t>
            </a:r>
            <a:r>
              <a:rPr lang="cs-CZ" dirty="0"/>
              <a:t> říše (</a:t>
            </a:r>
            <a:r>
              <a:rPr lang="cs-CZ" dirty="0" err="1"/>
              <a:t>Seleukos</a:t>
            </a:r>
            <a:r>
              <a:rPr lang="cs-CZ" dirty="0"/>
              <a:t> II.)</a:t>
            </a:r>
          </a:p>
          <a:p>
            <a:r>
              <a:rPr lang="cs-CZ" dirty="0"/>
              <a:t>Nezávislé království</a:t>
            </a:r>
          </a:p>
          <a:p>
            <a:r>
              <a:rPr lang="cs-CZ" dirty="0"/>
              <a:t>V té době příval kmenů na jeho území</a:t>
            </a:r>
          </a:p>
          <a:p>
            <a:r>
              <a:rPr lang="cs-CZ" dirty="0"/>
              <a:t>238 </a:t>
            </a:r>
            <a:r>
              <a:rPr lang="cs-CZ" dirty="0" err="1"/>
              <a:t>pnl</a:t>
            </a:r>
            <a:r>
              <a:rPr lang="cs-CZ" dirty="0"/>
              <a:t> </a:t>
            </a:r>
            <a:r>
              <a:rPr lang="cs-CZ" dirty="0" err="1"/>
              <a:t>Parnové</a:t>
            </a:r>
            <a:r>
              <a:rPr lang="cs-CZ" dirty="0"/>
              <a:t> pod vedením </a:t>
            </a:r>
            <a:r>
              <a:rPr lang="cs-CZ" dirty="0" err="1"/>
              <a:t>Arsaka</a:t>
            </a:r>
            <a:r>
              <a:rPr lang="cs-CZ" dirty="0"/>
              <a:t> I. dobývají </a:t>
            </a:r>
            <a:r>
              <a:rPr lang="cs-CZ" dirty="0" err="1"/>
              <a:t>Parthii</a:t>
            </a:r>
            <a:endParaRPr lang="cs-CZ" dirty="0"/>
          </a:p>
          <a:p>
            <a:r>
              <a:rPr lang="cs-CZ" dirty="0"/>
              <a:t>Sídlo </a:t>
            </a:r>
            <a:r>
              <a:rPr lang="cs-CZ" dirty="0" err="1"/>
              <a:t>Nísa</a:t>
            </a:r>
            <a:r>
              <a:rPr lang="cs-CZ" dirty="0"/>
              <a:t>, poté </a:t>
            </a:r>
            <a:r>
              <a:rPr lang="cs-CZ" dirty="0" err="1"/>
              <a:t>Hekatompylos</a:t>
            </a:r>
            <a:endParaRPr lang="cs-CZ" dirty="0"/>
          </a:p>
          <a:p>
            <a:r>
              <a:rPr lang="cs-CZ" dirty="0"/>
              <a:t>Založení města </a:t>
            </a:r>
            <a:r>
              <a:rPr lang="cs-CZ" dirty="0" err="1"/>
              <a:t>Arsakie</a:t>
            </a:r>
            <a:r>
              <a:rPr lang="cs-CZ" dirty="0"/>
              <a:t> (pohřebiště králů)</a:t>
            </a:r>
          </a:p>
          <a:p>
            <a:r>
              <a:rPr lang="cs-CZ" dirty="0"/>
              <a:t>Boje se </a:t>
            </a:r>
            <a:r>
              <a:rPr lang="cs-CZ" dirty="0" err="1"/>
              <a:t>Seleukem</a:t>
            </a:r>
            <a:r>
              <a:rPr lang="cs-CZ" dirty="0"/>
              <a:t> II. a králem </a:t>
            </a:r>
            <a:r>
              <a:rPr lang="cs-CZ" dirty="0" err="1"/>
              <a:t>Baktrie</a:t>
            </a:r>
            <a:r>
              <a:rPr lang="cs-CZ" dirty="0"/>
              <a:t> </a:t>
            </a:r>
            <a:r>
              <a:rPr lang="cs-CZ" dirty="0" err="1"/>
              <a:t>Diodótem</a:t>
            </a:r>
            <a:endParaRPr lang="cs-CZ" dirty="0"/>
          </a:p>
          <a:p>
            <a:r>
              <a:rPr lang="cs-CZ" dirty="0"/>
              <a:t>Umírá 217 </a:t>
            </a:r>
            <a:r>
              <a:rPr lang="cs-CZ" dirty="0" err="1"/>
              <a:t>pnl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72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80A87-E6D1-4D69-B681-3B2D30A6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5C134-2BF6-4778-BB15-8289868F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10506477" cy="3695136"/>
          </a:xfrm>
        </p:spPr>
        <p:txBody>
          <a:bodyPr/>
          <a:lstStyle/>
          <a:p>
            <a:r>
              <a:rPr lang="cs-CZ" dirty="0"/>
              <a:t>Nejasné nástupnictví – </a:t>
            </a:r>
            <a:r>
              <a:rPr lang="cs-CZ" dirty="0" err="1"/>
              <a:t>Tiridatés</a:t>
            </a:r>
            <a:r>
              <a:rPr lang="cs-CZ" dirty="0"/>
              <a:t> I. (bratr </a:t>
            </a:r>
            <a:r>
              <a:rPr lang="cs-CZ" dirty="0" err="1"/>
              <a:t>Arsaka</a:t>
            </a:r>
            <a:r>
              <a:rPr lang="cs-CZ" dirty="0"/>
              <a:t>), </a:t>
            </a:r>
            <a:r>
              <a:rPr lang="cs-CZ" dirty="0" err="1"/>
              <a:t>Arsakés</a:t>
            </a:r>
            <a:r>
              <a:rPr lang="cs-CZ" dirty="0"/>
              <a:t> II. (syn </a:t>
            </a:r>
            <a:r>
              <a:rPr lang="cs-CZ" dirty="0" err="1"/>
              <a:t>Arsaka</a:t>
            </a:r>
            <a:r>
              <a:rPr lang="cs-CZ" dirty="0"/>
              <a:t>) – od 217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Tažení </a:t>
            </a:r>
            <a:r>
              <a:rPr lang="cs-CZ" dirty="0" err="1"/>
              <a:t>Antiocha</a:t>
            </a:r>
            <a:r>
              <a:rPr lang="cs-CZ" dirty="0"/>
              <a:t> III., opětovné dobytí </a:t>
            </a:r>
            <a:r>
              <a:rPr lang="cs-CZ" dirty="0" err="1"/>
              <a:t>Parthie</a:t>
            </a:r>
            <a:r>
              <a:rPr lang="cs-CZ" dirty="0"/>
              <a:t> (209 </a:t>
            </a:r>
            <a:r>
              <a:rPr lang="cs-CZ" dirty="0" err="1"/>
              <a:t>pnl</a:t>
            </a:r>
            <a:r>
              <a:rPr lang="cs-CZ" dirty="0"/>
              <a:t>), bitva na hoře </a:t>
            </a:r>
            <a:r>
              <a:rPr lang="cs-CZ" dirty="0" err="1"/>
              <a:t>Labos</a:t>
            </a:r>
            <a:r>
              <a:rPr lang="cs-CZ" dirty="0"/>
              <a:t>, </a:t>
            </a:r>
            <a:r>
              <a:rPr lang="cs-CZ" dirty="0" err="1"/>
              <a:t>Arsakés</a:t>
            </a:r>
            <a:r>
              <a:rPr lang="cs-CZ" dirty="0"/>
              <a:t> II. satrapou/vazalem </a:t>
            </a:r>
            <a:r>
              <a:rPr lang="cs-CZ" dirty="0" err="1"/>
              <a:t>Seleukovců</a:t>
            </a:r>
            <a:r>
              <a:rPr lang="cs-CZ" dirty="0"/>
              <a:t>, titul </a:t>
            </a:r>
            <a:r>
              <a:rPr lang="cs-CZ" i="1" dirty="0" err="1"/>
              <a:t>basileus</a:t>
            </a:r>
            <a:endParaRPr lang="cs-CZ" i="1" dirty="0"/>
          </a:p>
          <a:p>
            <a:r>
              <a:rPr lang="cs-CZ" dirty="0"/>
              <a:t>Nespokojenost s jeho vládou – 191 </a:t>
            </a:r>
            <a:r>
              <a:rPr lang="cs-CZ" dirty="0" err="1"/>
              <a:t>pnl</a:t>
            </a:r>
            <a:r>
              <a:rPr lang="cs-CZ" dirty="0"/>
              <a:t> svržen, dosazen </a:t>
            </a:r>
            <a:r>
              <a:rPr lang="cs-CZ" dirty="0" err="1"/>
              <a:t>Friapatios</a:t>
            </a:r>
            <a:r>
              <a:rPr lang="cs-CZ" dirty="0"/>
              <a:t> (bratranec/synovec </a:t>
            </a:r>
            <a:r>
              <a:rPr lang="cs-CZ" dirty="0" err="1"/>
              <a:t>Arsaka</a:t>
            </a:r>
            <a:r>
              <a:rPr lang="cs-CZ" dirty="0"/>
              <a:t> II.), vládne do 176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Seleukovci</a:t>
            </a:r>
            <a:r>
              <a:rPr lang="cs-CZ" dirty="0"/>
              <a:t> poraženi Římem, jejich vliv v </a:t>
            </a:r>
            <a:r>
              <a:rPr lang="cs-CZ" dirty="0" err="1"/>
              <a:t>Parthii</a:t>
            </a:r>
            <a:r>
              <a:rPr lang="cs-CZ" dirty="0"/>
              <a:t> omezen</a:t>
            </a:r>
          </a:p>
          <a:p>
            <a:r>
              <a:rPr lang="cs-CZ" dirty="0"/>
              <a:t>176 </a:t>
            </a:r>
            <a:r>
              <a:rPr lang="cs-CZ" dirty="0" err="1"/>
              <a:t>pnl</a:t>
            </a:r>
            <a:r>
              <a:rPr lang="cs-CZ" dirty="0"/>
              <a:t> nastupuje </a:t>
            </a:r>
            <a:r>
              <a:rPr lang="cs-CZ" dirty="0" err="1"/>
              <a:t>Fraatés</a:t>
            </a:r>
            <a:r>
              <a:rPr lang="cs-CZ" dirty="0"/>
              <a:t> I. – do 171 </a:t>
            </a:r>
            <a:r>
              <a:rPr lang="cs-CZ" dirty="0" err="1"/>
              <a:t>pnl</a:t>
            </a:r>
            <a:r>
              <a:rPr lang="cs-CZ" dirty="0"/>
              <a:t>, obsazení </a:t>
            </a:r>
            <a:r>
              <a:rPr lang="cs-CZ" dirty="0" err="1"/>
              <a:t>Hyrkánie</a:t>
            </a:r>
            <a:r>
              <a:rPr lang="cs-CZ" dirty="0"/>
              <a:t>, tažení na jih přes pohoří Elborz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98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F3638-D355-4F41-8977-F7413AF3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41453-9B0F-4194-BB25-EA1AC4882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Mithridatés</a:t>
            </a:r>
            <a:r>
              <a:rPr lang="cs-CZ" dirty="0"/>
              <a:t> I., bratr </a:t>
            </a:r>
            <a:r>
              <a:rPr lang="cs-CZ" dirty="0" err="1"/>
              <a:t>Fraata</a:t>
            </a:r>
            <a:r>
              <a:rPr lang="cs-CZ" dirty="0"/>
              <a:t>, 171–132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Proměna říše ve velmoc, rychlý územní rozmach</a:t>
            </a:r>
          </a:p>
          <a:p>
            <a:r>
              <a:rPr lang="cs-CZ" dirty="0"/>
              <a:t>Tažení do </a:t>
            </a:r>
            <a:r>
              <a:rPr lang="cs-CZ" dirty="0" err="1"/>
              <a:t>Baktrie</a:t>
            </a:r>
            <a:r>
              <a:rPr lang="cs-CZ" dirty="0"/>
              <a:t> (x </a:t>
            </a:r>
            <a:r>
              <a:rPr lang="cs-CZ" dirty="0" err="1"/>
              <a:t>Eukratidés</a:t>
            </a:r>
            <a:r>
              <a:rPr lang="cs-CZ" dirty="0"/>
              <a:t> I.), zisk části území</a:t>
            </a:r>
          </a:p>
          <a:p>
            <a:r>
              <a:rPr lang="cs-CZ" dirty="0"/>
              <a:t>Tažení do Médie, dobytí </a:t>
            </a:r>
            <a:r>
              <a:rPr lang="cs-CZ" dirty="0" err="1"/>
              <a:t>Ekbatan</a:t>
            </a:r>
            <a:r>
              <a:rPr lang="cs-CZ" dirty="0"/>
              <a:t> (148 </a:t>
            </a:r>
            <a:r>
              <a:rPr lang="cs-CZ" dirty="0" err="1"/>
              <a:t>pnl</a:t>
            </a:r>
            <a:r>
              <a:rPr lang="cs-CZ" dirty="0"/>
              <a:t>), předtím povstání </a:t>
            </a:r>
            <a:r>
              <a:rPr lang="cs-CZ" dirty="0" err="1"/>
              <a:t>Tímarcha</a:t>
            </a:r>
            <a:r>
              <a:rPr lang="cs-CZ" dirty="0"/>
              <a:t> proti </a:t>
            </a:r>
            <a:r>
              <a:rPr lang="cs-CZ" dirty="0" err="1"/>
              <a:t>Seleukovcům</a:t>
            </a:r>
            <a:endParaRPr lang="cs-CZ" dirty="0"/>
          </a:p>
          <a:p>
            <a:r>
              <a:rPr lang="cs-CZ" dirty="0"/>
              <a:t>141 </a:t>
            </a:r>
            <a:r>
              <a:rPr lang="cs-CZ" dirty="0" err="1"/>
              <a:t>pnl</a:t>
            </a:r>
            <a:r>
              <a:rPr lang="cs-CZ" dirty="0"/>
              <a:t> dobytí Babylónie, </a:t>
            </a:r>
            <a:r>
              <a:rPr lang="cs-CZ" dirty="0" err="1"/>
              <a:t>Seleukeie</a:t>
            </a:r>
            <a:endParaRPr lang="cs-CZ" dirty="0"/>
          </a:p>
          <a:p>
            <a:r>
              <a:rPr lang="cs-CZ" dirty="0"/>
              <a:t>Obsazení </a:t>
            </a:r>
            <a:r>
              <a:rPr lang="cs-CZ" dirty="0" err="1"/>
              <a:t>Sús</a:t>
            </a:r>
            <a:r>
              <a:rPr lang="cs-CZ" dirty="0"/>
              <a:t>, syrských království (vazalové), rozšíření až k Indu</a:t>
            </a:r>
          </a:p>
        </p:txBody>
      </p:sp>
      <p:pic>
        <p:nvPicPr>
          <p:cNvPr id="5" name="Obrázek 4" descr="Obsah obrázku objekt, mince&#10;&#10;Popis byl vytvořen automaticky">
            <a:extLst>
              <a:ext uri="{FF2B5EF4-FFF2-40B4-BE49-F238E27FC236}">
                <a16:creationId xmlns:a16="http://schemas.microsoft.com/office/drawing/2014/main" id="{8BFA9ADC-83F6-4B7C-94AF-9999ED30A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261251"/>
            <a:ext cx="4676775" cy="23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51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601</TotalTime>
  <Words>1544</Words>
  <Application>Microsoft Office PowerPoint</Application>
  <PresentationFormat>Širokoúhlá obrazovka</PresentationFormat>
  <Paragraphs>148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Bookman Old Style</vt:lpstr>
      <vt:lpstr>Rockwell</vt:lpstr>
      <vt:lpstr>Damask</vt:lpstr>
      <vt:lpstr>DSBcA07 - Dějiny starověkého Řecka II - seminář</vt:lpstr>
      <vt:lpstr>Appiános</vt:lpstr>
      <vt:lpstr>Appiános</vt:lpstr>
      <vt:lpstr>Appiános</vt:lpstr>
      <vt:lpstr>Parthská říše</vt:lpstr>
      <vt:lpstr>Parthové</vt:lpstr>
      <vt:lpstr>Parthové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DSBcA07 - Dějiny starověkého Řecka II - seminář</dc:title>
  <dc:creator>Libor Pruša</dc:creator>
  <cp:lastModifiedBy>Libor Pruša</cp:lastModifiedBy>
  <cp:revision>171</cp:revision>
  <dcterms:created xsi:type="dcterms:W3CDTF">2021-11-15T09:10:39Z</dcterms:created>
  <dcterms:modified xsi:type="dcterms:W3CDTF">2022-11-26T10:57:56Z</dcterms:modified>
</cp:coreProperties>
</file>