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0" r:id="rId6"/>
    <p:sldId id="260" r:id="rId7"/>
    <p:sldId id="261" r:id="rId8"/>
    <p:sldId id="262" r:id="rId9"/>
    <p:sldId id="267" r:id="rId10"/>
    <p:sldId id="272" r:id="rId11"/>
    <p:sldId id="266" r:id="rId12"/>
    <p:sldId id="279" r:id="rId13"/>
    <p:sldId id="276" r:id="rId14"/>
    <p:sldId id="275" r:id="rId15"/>
    <p:sldId id="274" r:id="rId16"/>
    <p:sldId id="277" r:id="rId17"/>
    <p:sldId id="273" r:id="rId18"/>
    <p:sldId id="263" r:id="rId19"/>
    <p:sldId id="271" r:id="rId20"/>
    <p:sldId id="264" r:id="rId21"/>
    <p:sldId id="280" r:id="rId22"/>
    <p:sldId id="265" r:id="rId23"/>
    <p:sldId id="278" r:id="rId24"/>
    <p:sldId id="268"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0" autoAdjust="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805E9C9-792A-45E2-9A1A-123896D9137B}" type="datetimeFigureOut">
              <a:rPr lang="cs-CZ" smtClean="0"/>
              <a:t>19.09.2022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8C9663D-D8D8-4D3E-9E04-7BC73BBCBBC7}"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9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805E9C9-792A-45E2-9A1A-123896D9137B}" type="datetimeFigureOut">
              <a:rPr lang="cs-CZ" smtClean="0"/>
              <a:t>19.09.2022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8C9663D-D8D8-4D3E-9E04-7BC73BBCBBC7}" type="slidenum">
              <a:rPr lang="cs-CZ" smtClean="0"/>
              <a:t>‹#›</a:t>
            </a:fld>
            <a:endParaRPr lang="cs-CZ"/>
          </a:p>
        </p:txBody>
      </p:sp>
    </p:spTree>
    <p:extLst>
      <p:ext uri="{BB962C8B-B14F-4D97-AF65-F5344CB8AC3E}">
        <p14:creationId xmlns:p14="http://schemas.microsoft.com/office/powerpoint/2010/main" val="85287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805E9C9-792A-45E2-9A1A-123896D9137B}" type="datetimeFigureOut">
              <a:rPr lang="cs-CZ" smtClean="0"/>
              <a:t>19.09.2022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8C9663D-D8D8-4D3E-9E04-7BC73BBCBBC7}" type="slidenum">
              <a:rPr lang="cs-CZ" smtClean="0"/>
              <a:t>‹#›</a:t>
            </a:fld>
            <a:endParaRPr lang="cs-CZ"/>
          </a:p>
        </p:txBody>
      </p:sp>
    </p:spTree>
    <p:extLst>
      <p:ext uri="{BB962C8B-B14F-4D97-AF65-F5344CB8AC3E}">
        <p14:creationId xmlns:p14="http://schemas.microsoft.com/office/powerpoint/2010/main" val="425804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805E9C9-792A-45E2-9A1A-123896D9137B}" type="datetimeFigureOut">
              <a:rPr lang="cs-CZ" smtClean="0"/>
              <a:t>19.09.2022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8C9663D-D8D8-4D3E-9E04-7BC73BBCBBC7}" type="slidenum">
              <a:rPr lang="cs-CZ" smtClean="0"/>
              <a:t>‹#›</a:t>
            </a:fld>
            <a:endParaRPr lang="cs-CZ"/>
          </a:p>
        </p:txBody>
      </p:sp>
    </p:spTree>
    <p:extLst>
      <p:ext uri="{BB962C8B-B14F-4D97-AF65-F5344CB8AC3E}">
        <p14:creationId xmlns:p14="http://schemas.microsoft.com/office/powerpoint/2010/main" val="177464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805E9C9-792A-45E2-9A1A-123896D9137B}" type="datetimeFigureOut">
              <a:rPr lang="cs-CZ" smtClean="0"/>
              <a:t>19.09.2022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8C9663D-D8D8-4D3E-9E04-7BC73BBCBBC7}"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65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805E9C9-792A-45E2-9A1A-123896D9137B}" type="datetimeFigureOut">
              <a:rPr lang="cs-CZ" smtClean="0"/>
              <a:t>19.09.2022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8C9663D-D8D8-4D3E-9E04-7BC73BBCBBC7}" type="slidenum">
              <a:rPr lang="cs-CZ" smtClean="0"/>
              <a:t>‹#›</a:t>
            </a:fld>
            <a:endParaRPr lang="cs-CZ"/>
          </a:p>
        </p:txBody>
      </p:sp>
    </p:spTree>
    <p:extLst>
      <p:ext uri="{BB962C8B-B14F-4D97-AF65-F5344CB8AC3E}">
        <p14:creationId xmlns:p14="http://schemas.microsoft.com/office/powerpoint/2010/main" val="406853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97280" y="2582334"/>
            <a:ext cx="4937760" cy="3378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17920" y="2582334"/>
            <a:ext cx="4937760" cy="3378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805E9C9-792A-45E2-9A1A-123896D9137B}" type="datetimeFigureOut">
              <a:rPr lang="cs-CZ" smtClean="0"/>
              <a:t>19.09.2022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8C9663D-D8D8-4D3E-9E04-7BC73BBCBBC7}" type="slidenum">
              <a:rPr lang="cs-CZ" smtClean="0"/>
              <a:t>‹#›</a:t>
            </a:fld>
            <a:endParaRPr lang="cs-CZ"/>
          </a:p>
        </p:txBody>
      </p:sp>
    </p:spTree>
    <p:extLst>
      <p:ext uri="{BB962C8B-B14F-4D97-AF65-F5344CB8AC3E}">
        <p14:creationId xmlns:p14="http://schemas.microsoft.com/office/powerpoint/2010/main" val="385164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805E9C9-792A-45E2-9A1A-123896D9137B}" type="datetimeFigureOut">
              <a:rPr lang="cs-CZ" smtClean="0"/>
              <a:t>19.09.2022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8C9663D-D8D8-4D3E-9E04-7BC73BBCBBC7}" type="slidenum">
              <a:rPr lang="cs-CZ" smtClean="0"/>
              <a:t>‹#›</a:t>
            </a:fld>
            <a:endParaRPr lang="cs-CZ"/>
          </a:p>
        </p:txBody>
      </p:sp>
    </p:spTree>
    <p:extLst>
      <p:ext uri="{BB962C8B-B14F-4D97-AF65-F5344CB8AC3E}">
        <p14:creationId xmlns:p14="http://schemas.microsoft.com/office/powerpoint/2010/main" val="104461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05E9C9-792A-45E2-9A1A-123896D9137B}" type="datetimeFigureOut">
              <a:rPr lang="cs-CZ" smtClean="0"/>
              <a:t>19.09.2022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D8C9663D-D8D8-4D3E-9E04-7BC73BBCBBC7}" type="slidenum">
              <a:rPr lang="cs-CZ" smtClean="0"/>
              <a:t>‹#›</a:t>
            </a:fld>
            <a:endParaRPr lang="cs-CZ"/>
          </a:p>
        </p:txBody>
      </p:sp>
    </p:spTree>
    <p:extLst>
      <p:ext uri="{BB962C8B-B14F-4D97-AF65-F5344CB8AC3E}">
        <p14:creationId xmlns:p14="http://schemas.microsoft.com/office/powerpoint/2010/main" val="25611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05E9C9-792A-45E2-9A1A-123896D9137B}" type="datetimeFigureOut">
              <a:rPr lang="cs-CZ" smtClean="0"/>
              <a:t>19.09.2022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C9663D-D8D8-4D3E-9E04-7BC73BBCBBC7}" type="slidenum">
              <a:rPr lang="cs-CZ" smtClean="0"/>
              <a:t>‹#›</a:t>
            </a:fld>
            <a:endParaRPr lang="cs-CZ"/>
          </a:p>
        </p:txBody>
      </p:sp>
    </p:spTree>
    <p:extLst>
      <p:ext uri="{BB962C8B-B14F-4D97-AF65-F5344CB8AC3E}">
        <p14:creationId xmlns:p14="http://schemas.microsoft.com/office/powerpoint/2010/main" val="2575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805E9C9-792A-45E2-9A1A-123896D9137B}" type="datetimeFigureOut">
              <a:rPr lang="cs-CZ" smtClean="0"/>
              <a:t>19.09.2022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8C9663D-D8D8-4D3E-9E04-7BC73BBCBBC7}" type="slidenum">
              <a:rPr lang="cs-CZ" smtClean="0"/>
              <a:t>‹#›</a:t>
            </a:fld>
            <a:endParaRPr lang="cs-CZ"/>
          </a:p>
        </p:txBody>
      </p:sp>
    </p:spTree>
    <p:extLst>
      <p:ext uri="{BB962C8B-B14F-4D97-AF65-F5344CB8AC3E}">
        <p14:creationId xmlns:p14="http://schemas.microsoft.com/office/powerpoint/2010/main" val="336189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05E9C9-792A-45E2-9A1A-123896D9137B}" type="datetimeFigureOut">
              <a:rPr lang="cs-CZ" smtClean="0"/>
              <a:t>19.09.2022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8C9663D-D8D8-4D3E-9E04-7BC73BBCBBC7}"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502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B01BFE-0F1E-2832-C124-B7CA8EE07E73}"/>
              </a:ext>
            </a:extLst>
          </p:cNvPr>
          <p:cNvSpPr>
            <a:spLocks noGrp="1"/>
          </p:cNvSpPr>
          <p:nvPr>
            <p:ph type="ctrTitle"/>
          </p:nvPr>
        </p:nvSpPr>
        <p:spPr/>
        <p:txBody>
          <a:bodyPr>
            <a:normAutofit fontScale="90000"/>
          </a:bodyPr>
          <a:lstStyle/>
          <a:p>
            <a:r>
              <a:rPr lang="cs-CZ" b="1" dirty="0"/>
              <a:t>DSBcB49 Starověká </a:t>
            </a:r>
            <a:r>
              <a:rPr lang="cs-CZ" b="1" dirty="0" err="1"/>
              <a:t>ekumena</a:t>
            </a:r>
            <a:r>
              <a:rPr lang="cs-CZ" b="1" dirty="0"/>
              <a:t> - antické zprávy o Asii a Africe</a:t>
            </a:r>
            <a:br>
              <a:rPr lang="cs-CZ" b="1" dirty="0"/>
            </a:br>
            <a:endParaRPr lang="cs-CZ" dirty="0"/>
          </a:p>
        </p:txBody>
      </p:sp>
      <p:sp>
        <p:nvSpPr>
          <p:cNvPr id="3" name="Podnadpis 2">
            <a:extLst>
              <a:ext uri="{FF2B5EF4-FFF2-40B4-BE49-F238E27FC236}">
                <a16:creationId xmlns:a16="http://schemas.microsoft.com/office/drawing/2014/main" id="{298A0AD5-9FEC-2C58-976F-586831684CF5}"/>
              </a:ext>
            </a:extLst>
          </p:cNvPr>
          <p:cNvSpPr>
            <a:spLocks noGrp="1"/>
          </p:cNvSpPr>
          <p:nvPr>
            <p:ph type="subTitle" idx="1"/>
          </p:nvPr>
        </p:nvSpPr>
        <p:spPr/>
        <p:txBody>
          <a:bodyPr/>
          <a:lstStyle/>
          <a:p>
            <a:r>
              <a:rPr lang="cs-CZ" dirty="0"/>
              <a:t>Malá Asie</a:t>
            </a:r>
          </a:p>
        </p:txBody>
      </p:sp>
      <p:sp>
        <p:nvSpPr>
          <p:cNvPr id="5" name="TextovéPole 4">
            <a:extLst>
              <a:ext uri="{FF2B5EF4-FFF2-40B4-BE49-F238E27FC236}">
                <a16:creationId xmlns:a16="http://schemas.microsoft.com/office/drawing/2014/main" id="{79AC74B1-3958-0440-B9E5-094BBAB234C7}"/>
              </a:ext>
            </a:extLst>
          </p:cNvPr>
          <p:cNvSpPr txBox="1"/>
          <p:nvPr/>
        </p:nvSpPr>
        <p:spPr>
          <a:xfrm>
            <a:off x="3212560" y="5182764"/>
            <a:ext cx="6094378" cy="646331"/>
          </a:xfrm>
          <a:prstGeom prst="rect">
            <a:avLst/>
          </a:prstGeom>
          <a:noFill/>
        </p:spPr>
        <p:txBody>
          <a:bodyPr wrap="square">
            <a:spAutoFit/>
          </a:bodyPr>
          <a:lstStyle/>
          <a:p>
            <a:r>
              <a:rPr lang="el-GR" dirty="0"/>
              <a:t>ἦν δὲ τοῦτον τὸν χρόνον ἔθνος οὐδὲν ἐν τῇ Ἀσίῃ οὔτε ἀνδρηιότερον οὔτε ἀλκιμώτερον τοῦ Λυδίου.</a:t>
            </a:r>
            <a:endParaRPr lang="cs-CZ" dirty="0"/>
          </a:p>
        </p:txBody>
      </p:sp>
    </p:spTree>
    <p:extLst>
      <p:ext uri="{BB962C8B-B14F-4D97-AF65-F5344CB8AC3E}">
        <p14:creationId xmlns:p14="http://schemas.microsoft.com/office/powerpoint/2010/main" val="132585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256D5E-106A-8A71-FED7-C5EDA699B00E}"/>
              </a:ext>
            </a:extLst>
          </p:cNvPr>
          <p:cNvSpPr>
            <a:spLocks noGrp="1"/>
          </p:cNvSpPr>
          <p:nvPr>
            <p:ph type="title"/>
          </p:nvPr>
        </p:nvSpPr>
        <p:spPr/>
        <p:txBody>
          <a:bodyPr/>
          <a:lstStyle/>
          <a:p>
            <a:r>
              <a:rPr lang="cs-CZ" dirty="0"/>
              <a:t>Lýdie</a:t>
            </a:r>
          </a:p>
        </p:txBody>
      </p:sp>
      <p:sp>
        <p:nvSpPr>
          <p:cNvPr id="3" name="Zástupný obsah 2">
            <a:extLst>
              <a:ext uri="{FF2B5EF4-FFF2-40B4-BE49-F238E27FC236}">
                <a16:creationId xmlns:a16="http://schemas.microsoft.com/office/drawing/2014/main" id="{24A0801F-1C60-EF6F-8208-A067C3BF8197}"/>
              </a:ext>
            </a:extLst>
          </p:cNvPr>
          <p:cNvSpPr>
            <a:spLocks noGrp="1"/>
          </p:cNvSpPr>
          <p:nvPr>
            <p:ph idx="1"/>
          </p:nvPr>
        </p:nvSpPr>
        <p:spPr/>
        <p:txBody>
          <a:bodyPr>
            <a:normAutofit fontScale="92500" lnSpcReduction="20000"/>
          </a:bodyPr>
          <a:lstStyle/>
          <a:p>
            <a:r>
              <a:rPr lang="cs-CZ" dirty="0"/>
              <a:t>Kroisos</a:t>
            </a:r>
          </a:p>
          <a:p>
            <a:r>
              <a:rPr lang="cs-CZ" dirty="0"/>
              <a:t>Dobývání Sard </a:t>
            </a:r>
          </a:p>
          <a:p>
            <a:r>
              <a:rPr lang="cs-CZ" dirty="0" err="1"/>
              <a:t>Hdt</a:t>
            </a:r>
            <a:r>
              <a:rPr lang="cs-CZ" dirty="0"/>
              <a:t>. 1.85–92 – smrt na hranici, volání Solóna, zázračný déšť, rádce </a:t>
            </a:r>
            <a:r>
              <a:rPr lang="cs-CZ" dirty="0" err="1"/>
              <a:t>Kýra</a:t>
            </a:r>
            <a:endParaRPr lang="cs-CZ" dirty="0"/>
          </a:p>
          <a:p>
            <a:r>
              <a:rPr lang="cs-CZ" dirty="0" err="1"/>
              <a:t>Bakchylidés</a:t>
            </a:r>
            <a:r>
              <a:rPr lang="cs-CZ" dirty="0"/>
              <a:t> – </a:t>
            </a:r>
            <a:r>
              <a:rPr lang="cs-CZ" i="1" dirty="0" err="1"/>
              <a:t>Ep</a:t>
            </a:r>
            <a:r>
              <a:rPr lang="cs-CZ" dirty="0"/>
              <a:t>. 3.23–61 – sebevražda na hranici, zázračný déšť, odnesen Apollónem do země Hyperborejců</a:t>
            </a:r>
          </a:p>
          <a:p>
            <a:r>
              <a:rPr lang="cs-CZ" dirty="0" err="1"/>
              <a:t>Ktésiás</a:t>
            </a:r>
            <a:r>
              <a:rPr lang="cs-CZ" dirty="0"/>
              <a:t> (</a:t>
            </a:r>
            <a:r>
              <a:rPr lang="cs-CZ" dirty="0" err="1"/>
              <a:t>Fótios</a:t>
            </a:r>
            <a:r>
              <a:rPr lang="cs-CZ" dirty="0"/>
              <a:t>) – ve vězení, zázračně se vysvobodil z pout, rádce</a:t>
            </a:r>
          </a:p>
          <a:p>
            <a:r>
              <a:rPr lang="cs-CZ" dirty="0" err="1"/>
              <a:t>Xenofón</a:t>
            </a:r>
            <a:r>
              <a:rPr lang="cs-CZ" dirty="0"/>
              <a:t> – rádce </a:t>
            </a:r>
            <a:r>
              <a:rPr lang="cs-CZ" dirty="0" err="1"/>
              <a:t>Kýra</a:t>
            </a:r>
            <a:endParaRPr lang="cs-CZ" dirty="0"/>
          </a:p>
          <a:p>
            <a:endParaRPr lang="cs-CZ" dirty="0"/>
          </a:p>
          <a:p>
            <a:r>
              <a:rPr lang="cs-CZ" dirty="0"/>
              <a:t>Použití mincí – </a:t>
            </a:r>
            <a:r>
              <a:rPr lang="cs-CZ" dirty="0" err="1"/>
              <a:t>élektron</a:t>
            </a:r>
            <a:r>
              <a:rPr lang="cs-CZ" dirty="0"/>
              <a:t> (směs zlata a stříbra), zlatonosná řeka </a:t>
            </a:r>
            <a:r>
              <a:rPr lang="cs-CZ" dirty="0" err="1"/>
              <a:t>Tmálos</a:t>
            </a:r>
            <a:r>
              <a:rPr lang="cs-CZ" dirty="0"/>
              <a:t>, </a:t>
            </a:r>
            <a:r>
              <a:rPr lang="cs-CZ" dirty="0" err="1"/>
              <a:t>Paktólos</a:t>
            </a:r>
            <a:endParaRPr lang="cs-CZ" dirty="0"/>
          </a:p>
          <a:p>
            <a:r>
              <a:rPr lang="cs-CZ" dirty="0" err="1"/>
              <a:t>Tyrannos</a:t>
            </a:r>
            <a:r>
              <a:rPr lang="cs-CZ" dirty="0"/>
              <a:t> (</a:t>
            </a:r>
            <a:r>
              <a:rPr lang="cs-CZ" dirty="0" err="1"/>
              <a:t>τύρ</a:t>
            </a:r>
            <a:r>
              <a:rPr lang="cs-CZ" dirty="0"/>
              <a:t>αννος) – lýdské slovo, → tyrani propadají luxusu (</a:t>
            </a:r>
            <a:r>
              <a:rPr lang="el-GR" dirty="0"/>
              <a:t>λυδίζων τὴν στολὴν</a:t>
            </a:r>
            <a:r>
              <a:rPr lang="cs-CZ" dirty="0"/>
              <a:t> – </a:t>
            </a:r>
            <a:r>
              <a:rPr lang="cs-CZ" dirty="0" err="1"/>
              <a:t>Philostr</a:t>
            </a:r>
            <a:r>
              <a:rPr lang="cs-CZ" dirty="0"/>
              <a:t>. </a:t>
            </a:r>
            <a:r>
              <a:rPr lang="cs-CZ" i="1" dirty="0"/>
              <a:t>VA</a:t>
            </a:r>
            <a:r>
              <a:rPr lang="cs-CZ" dirty="0"/>
              <a:t>. 5.32, římští císaři nosící lýdský oděv)</a:t>
            </a:r>
          </a:p>
        </p:txBody>
      </p:sp>
      <p:pic>
        <p:nvPicPr>
          <p:cNvPr id="5" name="Obrázek 4" descr="Obsah obrázku mince&#10;&#10;Popis byl vytvořen automaticky">
            <a:extLst>
              <a:ext uri="{FF2B5EF4-FFF2-40B4-BE49-F238E27FC236}">
                <a16:creationId xmlns:a16="http://schemas.microsoft.com/office/drawing/2014/main" id="{03B30EA8-1922-48BC-C852-AA2B47184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934" y="3217190"/>
            <a:ext cx="1667321" cy="1431116"/>
          </a:xfrm>
          <a:prstGeom prst="rect">
            <a:avLst/>
          </a:prstGeom>
        </p:spPr>
      </p:pic>
      <p:pic>
        <p:nvPicPr>
          <p:cNvPr id="9" name="Obrázek 8" descr="Obsah obrázku tmavé, trilobit, mince, klepadlo&#10;&#10;Popis byl vytvořen automaticky">
            <a:extLst>
              <a:ext uri="{FF2B5EF4-FFF2-40B4-BE49-F238E27FC236}">
                <a16:creationId xmlns:a16="http://schemas.microsoft.com/office/drawing/2014/main" id="{DBB70280-7AFA-8947-6618-706108206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3774" y="3222288"/>
            <a:ext cx="2258226" cy="1270252"/>
          </a:xfrm>
          <a:prstGeom prst="rect">
            <a:avLst/>
          </a:prstGeom>
        </p:spPr>
      </p:pic>
    </p:spTree>
    <p:extLst>
      <p:ext uri="{BB962C8B-B14F-4D97-AF65-F5344CB8AC3E}">
        <p14:creationId xmlns:p14="http://schemas.microsoft.com/office/powerpoint/2010/main" val="79061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A57E7C-D67B-C2AE-7A3A-95A3C906CB8A}"/>
              </a:ext>
            </a:extLst>
          </p:cNvPr>
          <p:cNvSpPr>
            <a:spLocks noGrp="1"/>
          </p:cNvSpPr>
          <p:nvPr>
            <p:ph type="title"/>
          </p:nvPr>
        </p:nvSpPr>
        <p:spPr/>
        <p:txBody>
          <a:bodyPr/>
          <a:lstStyle/>
          <a:p>
            <a:r>
              <a:rPr lang="cs-CZ" dirty="0" err="1"/>
              <a:t>Lýdové</a:t>
            </a:r>
            <a:endParaRPr lang="cs-CZ" dirty="0"/>
          </a:p>
        </p:txBody>
      </p:sp>
      <p:sp>
        <p:nvSpPr>
          <p:cNvPr id="3" name="Zástupný obsah 2">
            <a:extLst>
              <a:ext uri="{FF2B5EF4-FFF2-40B4-BE49-F238E27FC236}">
                <a16:creationId xmlns:a16="http://schemas.microsoft.com/office/drawing/2014/main" id="{FBBD3F25-97F3-73AC-E67F-EE216557E7F6}"/>
              </a:ext>
            </a:extLst>
          </p:cNvPr>
          <p:cNvSpPr>
            <a:spLocks noGrp="1"/>
          </p:cNvSpPr>
          <p:nvPr>
            <p:ph sz="half" idx="1"/>
          </p:nvPr>
        </p:nvSpPr>
        <p:spPr/>
        <p:txBody>
          <a:bodyPr>
            <a:normAutofit/>
          </a:bodyPr>
          <a:lstStyle/>
          <a:p>
            <a:pPr marL="0" indent="0">
              <a:buNone/>
            </a:pPr>
            <a:r>
              <a:rPr lang="cs-CZ" dirty="0"/>
              <a:t>  Otroci </a:t>
            </a:r>
          </a:p>
          <a:p>
            <a:r>
              <a:rPr lang="cs-CZ" dirty="0" err="1"/>
              <a:t>Cic</a:t>
            </a:r>
            <a:r>
              <a:rPr lang="cs-CZ" dirty="0"/>
              <a:t>. </a:t>
            </a:r>
            <a:r>
              <a:rPr lang="cs-CZ" i="1" dirty="0" err="1"/>
              <a:t>Flacc</a:t>
            </a:r>
            <a:r>
              <a:rPr lang="cs-CZ" dirty="0"/>
              <a:t>. 65 -  </a:t>
            </a:r>
            <a:r>
              <a:rPr lang="cs-CZ" i="1" dirty="0"/>
              <a:t>nam </a:t>
            </a:r>
            <a:r>
              <a:rPr lang="cs-CZ" i="1" dirty="0" err="1"/>
              <a:t>quid</a:t>
            </a:r>
            <a:r>
              <a:rPr lang="cs-CZ" i="1" dirty="0"/>
              <a:t> ego </a:t>
            </a:r>
            <a:r>
              <a:rPr lang="cs-CZ" i="1" dirty="0" err="1"/>
              <a:t>dicam</a:t>
            </a:r>
            <a:r>
              <a:rPr lang="cs-CZ" i="1" dirty="0"/>
              <a:t> de Lydia? </a:t>
            </a:r>
            <a:r>
              <a:rPr lang="cs-CZ" i="1" dirty="0" err="1"/>
              <a:t>quis</a:t>
            </a:r>
            <a:r>
              <a:rPr lang="cs-CZ" i="1" dirty="0"/>
              <a:t> </a:t>
            </a:r>
            <a:r>
              <a:rPr lang="cs-CZ" i="1" dirty="0" err="1"/>
              <a:t>umquam</a:t>
            </a:r>
            <a:r>
              <a:rPr lang="cs-CZ" i="1" dirty="0"/>
              <a:t> </a:t>
            </a:r>
            <a:r>
              <a:rPr lang="cs-CZ" i="1" dirty="0" err="1"/>
              <a:t>Graecus</a:t>
            </a:r>
            <a:r>
              <a:rPr lang="cs-CZ" i="1" dirty="0"/>
              <a:t> </a:t>
            </a:r>
            <a:r>
              <a:rPr lang="cs-CZ" i="1" dirty="0" err="1"/>
              <a:t>comoediam</a:t>
            </a:r>
            <a:r>
              <a:rPr lang="cs-CZ" i="1" dirty="0"/>
              <a:t> </a:t>
            </a:r>
            <a:r>
              <a:rPr lang="cs-CZ" i="1" dirty="0" err="1"/>
              <a:t>scripsit</a:t>
            </a:r>
            <a:r>
              <a:rPr lang="cs-CZ" i="1" dirty="0"/>
              <a:t> in </a:t>
            </a:r>
            <a:r>
              <a:rPr lang="cs-CZ" i="1" dirty="0" err="1"/>
              <a:t>qua</a:t>
            </a:r>
            <a:r>
              <a:rPr lang="cs-CZ" i="1" dirty="0"/>
              <a:t> servus </a:t>
            </a:r>
            <a:r>
              <a:rPr lang="cs-CZ" i="1" dirty="0" err="1"/>
              <a:t>primarum</a:t>
            </a:r>
            <a:r>
              <a:rPr lang="cs-CZ" i="1" dirty="0"/>
              <a:t> </a:t>
            </a:r>
            <a:r>
              <a:rPr lang="cs-CZ" i="1" dirty="0" err="1"/>
              <a:t>partium</a:t>
            </a:r>
            <a:r>
              <a:rPr lang="cs-CZ" i="1" dirty="0"/>
              <a:t> non </a:t>
            </a:r>
            <a:r>
              <a:rPr lang="cs-CZ" i="1" dirty="0" err="1"/>
              <a:t>Lydus</a:t>
            </a:r>
            <a:r>
              <a:rPr lang="cs-CZ" i="1" dirty="0"/>
              <a:t> </a:t>
            </a:r>
            <a:r>
              <a:rPr lang="cs-CZ" i="1" dirty="0" err="1"/>
              <a:t>esset</a:t>
            </a:r>
            <a:r>
              <a:rPr lang="cs-CZ" i="1" dirty="0"/>
              <a:t>? </a:t>
            </a:r>
          </a:p>
          <a:p>
            <a:r>
              <a:rPr lang="cs-CZ" dirty="0"/>
              <a:t>Eur. </a:t>
            </a:r>
            <a:r>
              <a:rPr lang="cs-CZ" i="1" dirty="0" err="1"/>
              <a:t>Alc</a:t>
            </a:r>
            <a:r>
              <a:rPr lang="cs-CZ" dirty="0"/>
              <a:t>. 675–676 - </a:t>
            </a:r>
            <a:r>
              <a:rPr lang="el-GR" dirty="0"/>
              <a:t>ὦ παῖ, τίν᾽ αὐχεῖς, πότερα Λυδὸν ἢ Φρύγα</a:t>
            </a:r>
            <a:br>
              <a:rPr lang="el-GR" dirty="0"/>
            </a:br>
            <a:r>
              <a:rPr lang="el-GR" dirty="0"/>
              <a:t>κακοῖς ἐλαύνειν ἀργυρώνητον </a:t>
            </a:r>
            <a:r>
              <a:rPr lang="el-GR" dirty="0" err="1"/>
              <a:t>σέθεν</a:t>
            </a:r>
            <a:r>
              <a:rPr lang="el-GR" dirty="0"/>
              <a:t>;</a:t>
            </a:r>
            <a:endParaRPr lang="cs-CZ" dirty="0"/>
          </a:p>
          <a:p>
            <a:r>
              <a:rPr lang="cs-CZ" dirty="0"/>
              <a:t> </a:t>
            </a:r>
          </a:p>
        </p:txBody>
      </p:sp>
      <p:sp>
        <p:nvSpPr>
          <p:cNvPr id="4" name="Zástupný obsah 3">
            <a:extLst>
              <a:ext uri="{FF2B5EF4-FFF2-40B4-BE49-F238E27FC236}">
                <a16:creationId xmlns:a16="http://schemas.microsoft.com/office/drawing/2014/main" id="{922C9873-B316-976B-7D19-2D2E854B3457}"/>
              </a:ext>
            </a:extLst>
          </p:cNvPr>
          <p:cNvSpPr>
            <a:spLocks noGrp="1"/>
          </p:cNvSpPr>
          <p:nvPr>
            <p:ph sz="half" idx="2"/>
          </p:nvPr>
        </p:nvSpPr>
        <p:spPr/>
        <p:txBody>
          <a:bodyPr>
            <a:normAutofit/>
          </a:bodyPr>
          <a:lstStyle/>
          <a:p>
            <a:r>
              <a:rPr lang="en-US" b="0" i="0" dirty="0">
                <a:solidFill>
                  <a:srgbClr val="000000"/>
                </a:solidFill>
                <a:effectLst/>
                <a:latin typeface="Georgia" panose="02040502050405020303" pitchFamily="18" charset="0"/>
              </a:rPr>
              <a:t>For why should I speak of Lydia? What Greek ever wrote a comedy in which the principal slave was not a Lydian?</a:t>
            </a:r>
            <a:endParaRPr lang="cs-CZ" b="0" i="0" dirty="0">
              <a:solidFill>
                <a:srgbClr val="000000"/>
              </a:solidFill>
              <a:effectLst/>
              <a:latin typeface="Georgia" panose="02040502050405020303" pitchFamily="18" charset="0"/>
            </a:endParaRPr>
          </a:p>
          <a:p>
            <a:endParaRPr lang="cs-CZ" dirty="0">
              <a:solidFill>
                <a:srgbClr val="000000"/>
              </a:solidFill>
              <a:latin typeface="Georgia" panose="02040502050405020303" pitchFamily="18" charset="0"/>
            </a:endParaRPr>
          </a:p>
          <a:p>
            <a:r>
              <a:rPr lang="en-US" b="0" i="0" dirty="0">
                <a:solidFill>
                  <a:srgbClr val="000000"/>
                </a:solidFill>
                <a:effectLst/>
                <a:latin typeface="Georgia" panose="02040502050405020303" pitchFamily="18" charset="0"/>
              </a:rPr>
              <a:t>Son, whom do you imagine you are berating with insults, some Lydian or Phrygian slave of yours, bought with money?</a:t>
            </a:r>
            <a:endParaRPr lang="cs-CZ" b="0" i="0" dirty="0">
              <a:solidFill>
                <a:srgbClr val="000000"/>
              </a:solidFill>
              <a:effectLst/>
              <a:latin typeface="Georgia" panose="02040502050405020303" pitchFamily="18" charset="0"/>
            </a:endParaRPr>
          </a:p>
          <a:p>
            <a:endParaRPr lang="cs-CZ"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20752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66193D-9703-B835-3D9E-28476DDC45C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CF92CA5-4C7B-96F9-717F-176F2D1411E2}"/>
              </a:ext>
            </a:extLst>
          </p:cNvPr>
          <p:cNvSpPr>
            <a:spLocks noGrp="1"/>
          </p:cNvSpPr>
          <p:nvPr>
            <p:ph sz="half" idx="1"/>
          </p:nvPr>
        </p:nvSpPr>
        <p:spPr>
          <a:xfrm>
            <a:off x="778213" y="1845734"/>
            <a:ext cx="5256825" cy="4023360"/>
          </a:xfrm>
        </p:spPr>
        <p:txBody>
          <a:bodyPr>
            <a:normAutofit fontScale="92500" lnSpcReduction="20000"/>
          </a:bodyPr>
          <a:lstStyle/>
          <a:p>
            <a:r>
              <a:rPr lang="cs-CZ" dirty="0"/>
              <a:t>Zženštilí – </a:t>
            </a:r>
          </a:p>
          <a:p>
            <a:r>
              <a:rPr lang="cs-CZ" dirty="0" err="1"/>
              <a:t>Hdt</a:t>
            </a:r>
            <a:r>
              <a:rPr lang="cs-CZ" dirty="0"/>
              <a:t>. 1.155 </a:t>
            </a:r>
            <a:r>
              <a:rPr lang="el-GR" b="0" i="0" u="none" strike="noStrike" dirty="0">
                <a:solidFill>
                  <a:srgbClr val="000000"/>
                </a:solidFill>
                <a:effectLst/>
                <a:latin typeface="New Athena Unicode"/>
              </a:rPr>
              <a:t>Λυδοῖσι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δὲ</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συγγνώμην</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ἔχων</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τάδε</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αὐτοῖσι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ἐπίταξον</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ὡς</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μήτε</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ἀποστέωσι</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μήτε</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δεινοί</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τοι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ἔωσι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ἄπειπε</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μέν</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σφι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πέμψας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ὅπλα</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ἀρήια</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μὴ</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ἐκτῆσθαι</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κέλευε</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δὲ</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σφέας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κιθῶνάς</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τε</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ὑποδύνειν</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τοῖσι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εἵμασι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καὶ</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κοθόρνους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ὑποδέεσθαι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πρόειπε</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δ᾽</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αὐτοῖσι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κιθαρίζειν</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τε</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καὶ</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ψάλλειν</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καὶ</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καπηλεύειν</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παιδεύειν</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τοὺς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παῖδας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καὶ</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ταχέως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σφέας</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ὦ</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βασιλεῦ</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γυναῖκας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ἀντ</a:t>
            </a:r>
            <a:r>
              <a:rPr lang="el-GR" b="0" i="0" u="none" strike="noStrike" dirty="0">
                <a:solidFill>
                  <a:srgbClr val="000000"/>
                </a:solidFill>
                <a:effectLst/>
                <a:latin typeface="New Athena Unicode"/>
              </a:rPr>
              <a:t>᾽</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ἀνδρῶν</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ὄψεαι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γεγονότας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ὥστε</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οὐδὲν</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δεινοί</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τοι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ἔσονται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μὴ</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ἀποστέωσι</a:t>
            </a:r>
            <a:r>
              <a:rPr lang="el-GR" b="0" i="0" dirty="0">
                <a:solidFill>
                  <a:srgbClr val="000000"/>
                </a:solidFill>
                <a:effectLst/>
                <a:latin typeface="New Athena Unicode"/>
              </a:rPr>
              <a:t>.’</a:t>
            </a:r>
            <a:endParaRPr lang="cs-CZ" b="0" i="0" dirty="0">
              <a:solidFill>
                <a:srgbClr val="000000"/>
              </a:solidFill>
              <a:effectLst/>
              <a:latin typeface="New Athena Unicode"/>
            </a:endParaRPr>
          </a:p>
          <a:p>
            <a:r>
              <a:rPr lang="cs-CZ" dirty="0"/>
              <a:t> X. </a:t>
            </a:r>
            <a:r>
              <a:rPr lang="cs-CZ" i="1" dirty="0"/>
              <a:t>An</a:t>
            </a:r>
            <a:r>
              <a:rPr lang="cs-CZ" dirty="0"/>
              <a:t>. 3.1.31 - </a:t>
            </a:r>
            <a:r>
              <a:rPr lang="el-GR" dirty="0" err="1"/>
              <a:t>ἐπεὶ</a:t>
            </a:r>
            <a:r>
              <a:rPr lang="el-GR" dirty="0"/>
              <a:t> </a:t>
            </a:r>
            <a:r>
              <a:rPr lang="el-GR" dirty="0" err="1"/>
              <a:t>ἐγὼ</a:t>
            </a:r>
            <a:r>
              <a:rPr lang="el-GR" dirty="0"/>
              <a:t> </a:t>
            </a:r>
            <a:r>
              <a:rPr lang="el-GR" dirty="0" err="1"/>
              <a:t>αὐτὸν</a:t>
            </a:r>
            <a:r>
              <a:rPr lang="el-GR" dirty="0"/>
              <a:t> </a:t>
            </a:r>
            <a:r>
              <a:rPr lang="el-GR" dirty="0" err="1"/>
              <a:t>εἶδον</a:t>
            </a:r>
            <a:r>
              <a:rPr lang="el-GR" dirty="0"/>
              <a:t> </a:t>
            </a:r>
            <a:r>
              <a:rPr lang="el-GR" dirty="0" err="1"/>
              <a:t>ὥσπερ</a:t>
            </a:r>
            <a:r>
              <a:rPr lang="el-GR" dirty="0"/>
              <a:t> </a:t>
            </a:r>
            <a:r>
              <a:rPr lang="el-GR" dirty="0" err="1"/>
              <a:t>Λυδὸν</a:t>
            </a:r>
            <a:endParaRPr lang="cs-CZ" dirty="0"/>
          </a:p>
          <a:p>
            <a:r>
              <a:rPr lang="cs-CZ" dirty="0" err="1"/>
              <a:t>Xenofanés</a:t>
            </a:r>
            <a:r>
              <a:rPr lang="cs-CZ" dirty="0"/>
              <a:t> B3 – </a:t>
            </a:r>
            <a:r>
              <a:rPr lang="el-GR" u="sng" dirty="0" err="1"/>
              <a:t>ἁβροσύνας</a:t>
            </a:r>
            <a:r>
              <a:rPr lang="el-GR" dirty="0"/>
              <a:t> </a:t>
            </a:r>
            <a:r>
              <a:rPr lang="el-GR" dirty="0" err="1"/>
              <a:t>δὲ</a:t>
            </a:r>
            <a:r>
              <a:rPr lang="el-GR" dirty="0"/>
              <a:t> μαθόντες </a:t>
            </a:r>
            <a:r>
              <a:rPr lang="el-GR" u="sng" dirty="0" err="1"/>
              <a:t>ἀνωφελέας</a:t>
            </a:r>
            <a:r>
              <a:rPr lang="el-GR" dirty="0"/>
              <a:t> </a:t>
            </a:r>
            <a:r>
              <a:rPr lang="el-GR" dirty="0" err="1"/>
              <a:t>παρὰ</a:t>
            </a:r>
            <a:r>
              <a:rPr lang="el-GR" dirty="0"/>
              <a:t> </a:t>
            </a:r>
            <a:r>
              <a:rPr lang="el-GR" dirty="0" err="1"/>
              <a:t>Λυδῶν</a:t>
            </a:r>
            <a:endParaRPr lang="cs-CZ" dirty="0"/>
          </a:p>
        </p:txBody>
      </p:sp>
      <p:sp>
        <p:nvSpPr>
          <p:cNvPr id="4" name="Zástupný obsah 3">
            <a:extLst>
              <a:ext uri="{FF2B5EF4-FFF2-40B4-BE49-F238E27FC236}">
                <a16:creationId xmlns:a16="http://schemas.microsoft.com/office/drawing/2014/main" id="{C44E447D-5BFB-FA24-EBDB-91325E756BAA}"/>
              </a:ext>
            </a:extLst>
          </p:cNvPr>
          <p:cNvSpPr>
            <a:spLocks noGrp="1"/>
          </p:cNvSpPr>
          <p:nvPr>
            <p:ph sz="half" idx="2"/>
          </p:nvPr>
        </p:nvSpPr>
        <p:spPr/>
        <p:txBody>
          <a:bodyPr>
            <a:normAutofit fontScale="92500" lnSpcReduction="20000"/>
          </a:bodyPr>
          <a:lstStyle/>
          <a:p>
            <a:r>
              <a:rPr lang="en-US" b="0" i="0" dirty="0">
                <a:solidFill>
                  <a:srgbClr val="000000"/>
                </a:solidFill>
                <a:effectLst/>
                <a:latin typeface="Georgia" panose="02040502050405020303" pitchFamily="18" charset="0"/>
              </a:rPr>
              <a:t>But pardon the Lydians, and give them this command so that they not revolt or pose a danger to you: send and forbid them to possess weapons of war, and order them to wear tunics under their cloaks and knee-boots on their feet, and to teach their sons lyre-playing and song and dance and shop-keeping. And quickly, O king, you shall see them become women instead of men, so that you need not fear them, that they might revolt.”</a:t>
            </a:r>
            <a:endParaRPr lang="cs-CZ" b="0" i="0" dirty="0">
              <a:solidFill>
                <a:srgbClr val="000000"/>
              </a:solidFill>
              <a:effectLst/>
              <a:latin typeface="Georgia" panose="02040502050405020303" pitchFamily="18" charset="0"/>
            </a:endParaRPr>
          </a:p>
          <a:p>
            <a:pPr marL="0" indent="0">
              <a:buNone/>
            </a:pPr>
            <a:r>
              <a:rPr lang="cs-CZ" dirty="0">
                <a:solidFill>
                  <a:srgbClr val="000000"/>
                </a:solidFill>
                <a:latin typeface="Georgia" panose="02040502050405020303" pitchFamily="18" charset="0"/>
              </a:rPr>
              <a:t>f</a:t>
            </a:r>
            <a:r>
              <a:rPr lang="en-US" b="0" i="0" dirty="0">
                <a:solidFill>
                  <a:srgbClr val="000000"/>
                </a:solidFill>
                <a:effectLst/>
                <a:latin typeface="Georgia" panose="02040502050405020303" pitchFamily="18" charset="0"/>
              </a:rPr>
              <a:t>or I have noticed that he has both his ears bored, like a Lydian‘s.”</a:t>
            </a:r>
            <a:endParaRPr lang="cs-CZ" b="0" i="0" dirty="0">
              <a:solidFill>
                <a:srgbClr val="000000"/>
              </a:solidFill>
              <a:effectLst/>
              <a:latin typeface="Georgia" panose="02040502050405020303" pitchFamily="18" charset="0"/>
            </a:endParaRPr>
          </a:p>
          <a:p>
            <a:pPr marL="0" indent="0">
              <a:buNone/>
            </a:pPr>
            <a:endParaRPr lang="cs-CZ" dirty="0">
              <a:solidFill>
                <a:srgbClr val="000000"/>
              </a:solidFill>
              <a:latin typeface="Georgia" panose="02040502050405020303" pitchFamily="18" charset="0"/>
            </a:endParaRPr>
          </a:p>
          <a:p>
            <a:pPr marL="0" indent="0">
              <a:buNone/>
            </a:pPr>
            <a:r>
              <a:rPr lang="en-US" b="0" i="0" dirty="0">
                <a:solidFill>
                  <a:srgbClr val="000000"/>
                </a:solidFill>
                <a:effectLst/>
                <a:latin typeface="Georgia" panose="02040502050405020303" pitchFamily="18" charset="0"/>
              </a:rPr>
              <a:t>They learnt all sorts of useless foolishness</a:t>
            </a:r>
            <a:br>
              <a:rPr lang="en-US" dirty="0"/>
            </a:br>
            <a:r>
              <a:rPr lang="en-US" b="0" i="0" dirty="0">
                <a:solidFill>
                  <a:srgbClr val="000000"/>
                </a:solidFill>
                <a:effectLst/>
                <a:latin typeface="Georgia" panose="02040502050405020303" pitchFamily="18" charset="0"/>
              </a:rPr>
              <a:t>From the effeminate Lydians, </a:t>
            </a:r>
            <a:endParaRPr lang="cs-CZ" dirty="0"/>
          </a:p>
        </p:txBody>
      </p:sp>
    </p:spTree>
    <p:extLst>
      <p:ext uri="{BB962C8B-B14F-4D97-AF65-F5344CB8AC3E}">
        <p14:creationId xmlns:p14="http://schemas.microsoft.com/office/powerpoint/2010/main" val="85419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0B960-548F-F55E-E36C-FB18C0F6B013}"/>
              </a:ext>
            </a:extLst>
          </p:cNvPr>
          <p:cNvSpPr>
            <a:spLocks noGrp="1"/>
          </p:cNvSpPr>
          <p:nvPr>
            <p:ph type="title"/>
          </p:nvPr>
        </p:nvSpPr>
        <p:spPr/>
        <p:txBody>
          <a:bodyPr/>
          <a:lstStyle/>
          <a:p>
            <a:r>
              <a:rPr lang="cs-CZ" dirty="0" err="1"/>
              <a:t>Lýdové</a:t>
            </a:r>
            <a:endParaRPr lang="cs-CZ" dirty="0"/>
          </a:p>
        </p:txBody>
      </p:sp>
      <p:sp>
        <p:nvSpPr>
          <p:cNvPr id="3" name="Zástupný obsah 2">
            <a:extLst>
              <a:ext uri="{FF2B5EF4-FFF2-40B4-BE49-F238E27FC236}">
                <a16:creationId xmlns:a16="http://schemas.microsoft.com/office/drawing/2014/main" id="{A3A76E97-843D-38B9-444D-587E065E891E}"/>
              </a:ext>
            </a:extLst>
          </p:cNvPr>
          <p:cNvSpPr>
            <a:spLocks noGrp="1"/>
          </p:cNvSpPr>
          <p:nvPr>
            <p:ph sz="half" idx="1"/>
          </p:nvPr>
        </p:nvSpPr>
        <p:spPr/>
        <p:txBody>
          <a:bodyPr>
            <a:normAutofit fontScale="85000" lnSpcReduction="20000"/>
          </a:bodyPr>
          <a:lstStyle/>
          <a:p>
            <a:r>
              <a:rPr lang="cs-CZ" dirty="0" err="1"/>
              <a:t>Athénaios</a:t>
            </a:r>
            <a:r>
              <a:rPr lang="cs-CZ" dirty="0"/>
              <a:t> (</a:t>
            </a:r>
            <a:r>
              <a:rPr lang="cs-CZ" dirty="0" err="1"/>
              <a:t>Ath</a:t>
            </a:r>
            <a:r>
              <a:rPr lang="cs-CZ" dirty="0"/>
              <a:t>. 12) - </a:t>
            </a:r>
            <a:r>
              <a:rPr lang="el-GR" dirty="0"/>
              <a:t>Λυδοί δὲ εἰς τοσοῦτον ἦλθον </a:t>
            </a:r>
            <a:r>
              <a:rPr lang="el-GR" u="sng" dirty="0"/>
              <a:t>τρυφῆς</a:t>
            </a:r>
            <a:r>
              <a:rPr lang="el-GR" dirty="0"/>
              <a:t> ὡς καὶ πρῶτοι γυναῖκας </a:t>
            </a:r>
            <a:r>
              <a:rPr lang="el-GR" dirty="0" err="1"/>
              <a:t>εὐνουχίσαι</a:t>
            </a:r>
            <a:r>
              <a:rPr lang="cs-CZ" dirty="0"/>
              <a:t> </a:t>
            </a:r>
          </a:p>
          <a:p>
            <a:r>
              <a:rPr lang="el-GR" dirty="0" err="1"/>
              <a:t>Λυδοί</a:t>
            </a:r>
            <a:r>
              <a:rPr lang="el-GR" dirty="0"/>
              <a:t>,’ φησί, ‘ διὰ </a:t>
            </a:r>
            <a:r>
              <a:rPr lang="el-GR" u="sng" dirty="0"/>
              <a:t>τρυφὴν</a:t>
            </a:r>
            <a:r>
              <a:rPr lang="el-GR" dirty="0"/>
              <a:t> παραδείσους κατασκευασάμενοι καὶ κηπαίους αὐτοὺς ποιήσαντες ἐσκιατροφοῦντο, </a:t>
            </a:r>
            <a:r>
              <a:rPr lang="el-GR" u="sng" dirty="0"/>
              <a:t>τρυφερώτερον</a:t>
            </a:r>
            <a:r>
              <a:rPr lang="cs-CZ" u="sng" dirty="0"/>
              <a:t>, </a:t>
            </a:r>
            <a:r>
              <a:rPr lang="el-GR" dirty="0"/>
              <a:t>ἡγησάμενοι τὸ μηδ᾽ ὅλως αὐτοῖς ἐπιπίπτειν τὰς τοῦ ἡλίου αὐγάς. </a:t>
            </a:r>
            <a:endParaRPr lang="cs-CZ" dirty="0"/>
          </a:p>
          <a:p>
            <a:r>
              <a:rPr lang="el-GR" dirty="0" err="1"/>
              <a:t>καὶ</a:t>
            </a:r>
            <a:r>
              <a:rPr lang="el-GR" dirty="0"/>
              <a:t> τέλος τὰς ψυχὰς ἀποθηλυνθέντες ἠλλάξαντο τὸν τῶν γυναικῶν </a:t>
            </a:r>
            <a:r>
              <a:rPr lang="el-GR" dirty="0" err="1"/>
              <a:t>βίον</a:t>
            </a:r>
            <a:r>
              <a:rPr lang="cs-CZ" dirty="0"/>
              <a:t> … </a:t>
            </a:r>
          </a:p>
          <a:p>
            <a:r>
              <a:rPr lang="el-GR" dirty="0" err="1"/>
              <a:t>πρῶτοι</a:t>
            </a:r>
            <a:r>
              <a:rPr lang="el-GR" dirty="0"/>
              <a:t> δὲ Λυδοὶ καὶ τὴν </a:t>
            </a:r>
            <a:r>
              <a:rPr lang="el-GR" dirty="0" err="1"/>
              <a:t>καρύκην</a:t>
            </a:r>
            <a:r>
              <a:rPr lang="el-GR" dirty="0"/>
              <a:t> </a:t>
            </a:r>
            <a:r>
              <a:rPr lang="el-GR" dirty="0" err="1"/>
              <a:t>ἐξεῦρον</a:t>
            </a:r>
            <a:endParaRPr lang="cs-CZ" dirty="0"/>
          </a:p>
          <a:p>
            <a:r>
              <a:rPr lang="el-GR" dirty="0" err="1"/>
              <a:t>καὶ</a:t>
            </a:r>
            <a:r>
              <a:rPr lang="el-GR" dirty="0"/>
              <a:t> κάνδαυλον δέ τινα ἔλεγον οἱ </a:t>
            </a:r>
            <a:r>
              <a:rPr lang="el-GR" dirty="0" err="1"/>
              <a:t>Λυδοί</a:t>
            </a:r>
            <a:r>
              <a:rPr lang="cs-CZ" dirty="0"/>
              <a:t> </a:t>
            </a:r>
          </a:p>
          <a:p>
            <a:r>
              <a:rPr lang="el-GR" dirty="0"/>
              <a:t>Κλέαρχος δέ φησιν ὡς Πολυκράτης ὁ τῆς </a:t>
            </a:r>
            <a:r>
              <a:rPr lang="el-GR" u="sng" dirty="0"/>
              <a:t>ἁβρᾶς</a:t>
            </a:r>
            <a:r>
              <a:rPr lang="el-GR" dirty="0"/>
              <a:t> Σάμου </a:t>
            </a:r>
            <a:r>
              <a:rPr lang="el-GR" u="sng" dirty="0"/>
              <a:t>τύραννος</a:t>
            </a:r>
            <a:r>
              <a:rPr lang="el-GR" dirty="0"/>
              <a:t> διὰ τὴν περὶ τὸν βίον </a:t>
            </a:r>
            <a:r>
              <a:rPr lang="el-GR" u="sng" dirty="0"/>
              <a:t>ἀκολασίαν</a:t>
            </a:r>
            <a:r>
              <a:rPr lang="el-GR" dirty="0"/>
              <a:t> ἀπώλετο, ζηλώσας τὰ </a:t>
            </a:r>
            <a:r>
              <a:rPr lang="el-GR" dirty="0" err="1"/>
              <a:t>Λυδῶν</a:t>
            </a:r>
            <a:r>
              <a:rPr lang="el-GR" dirty="0"/>
              <a:t> </a:t>
            </a:r>
            <a:r>
              <a:rPr lang="el-GR" u="sng" dirty="0"/>
              <a:t>μαλακά</a:t>
            </a:r>
            <a:endParaRPr lang="cs-CZ" dirty="0"/>
          </a:p>
        </p:txBody>
      </p:sp>
      <p:sp>
        <p:nvSpPr>
          <p:cNvPr id="4" name="Zástupný obsah 3">
            <a:extLst>
              <a:ext uri="{FF2B5EF4-FFF2-40B4-BE49-F238E27FC236}">
                <a16:creationId xmlns:a16="http://schemas.microsoft.com/office/drawing/2014/main" id="{350BB04F-7CD5-A5CA-61C9-CAEC06C76662}"/>
              </a:ext>
            </a:extLst>
          </p:cNvPr>
          <p:cNvSpPr>
            <a:spLocks noGrp="1"/>
          </p:cNvSpPr>
          <p:nvPr>
            <p:ph sz="half" idx="2"/>
          </p:nvPr>
        </p:nvSpPr>
        <p:spPr/>
        <p:txBody>
          <a:bodyPr>
            <a:normAutofit fontScale="85000" lnSpcReduction="20000"/>
          </a:bodyPr>
          <a:lstStyle/>
          <a:p>
            <a:r>
              <a:rPr lang="en-US" b="0" i="0" dirty="0">
                <a:solidFill>
                  <a:srgbClr val="000000"/>
                </a:solidFill>
                <a:effectLst/>
                <a:latin typeface="Georgia" panose="02040502050405020303" pitchFamily="18" charset="0"/>
              </a:rPr>
              <a:t>The Lydians, too, went to such a pitch of luxury, that they were the first to castrate women,</a:t>
            </a:r>
            <a:endParaRPr lang="cs-CZ" b="0" i="0" dirty="0">
              <a:solidFill>
                <a:srgbClr val="000000"/>
              </a:solidFill>
              <a:effectLst/>
              <a:latin typeface="Georgia" panose="02040502050405020303" pitchFamily="18" charset="0"/>
            </a:endParaRPr>
          </a:p>
          <a:p>
            <a:pPr marL="0" indent="0">
              <a:buNone/>
            </a:pPr>
            <a:r>
              <a:rPr lang="cs-CZ" dirty="0"/>
              <a:t>  </a:t>
            </a:r>
            <a:r>
              <a:rPr lang="en-US" b="0" i="0" dirty="0">
                <a:solidFill>
                  <a:srgbClr val="000000"/>
                </a:solidFill>
                <a:effectLst/>
                <a:latin typeface="Georgia" panose="02040502050405020303" pitchFamily="18" charset="0"/>
              </a:rPr>
              <a:t>The Lydians, out of luxury, made parks; and having planted them like gardens, made them very shady, thinking it a refinement in luxury if the sun never touched them with its rays at all</a:t>
            </a:r>
            <a:endParaRPr lang="cs-CZ" dirty="0"/>
          </a:p>
          <a:p>
            <a:r>
              <a:rPr lang="en-US" b="0" i="0" dirty="0">
                <a:solidFill>
                  <a:srgbClr val="000000"/>
                </a:solidFill>
                <a:effectLst/>
                <a:latin typeface="Georgia" panose="02040502050405020303" pitchFamily="18" charset="0"/>
              </a:rPr>
              <a:t>And at last, having become utterly effeminate, they lived wholly like women instead of like men;</a:t>
            </a:r>
            <a:endParaRPr lang="cs-CZ" b="0" i="0" dirty="0">
              <a:solidFill>
                <a:srgbClr val="000000"/>
              </a:solidFill>
              <a:effectLst/>
              <a:latin typeface="Georgia" panose="02040502050405020303" pitchFamily="18" charset="0"/>
            </a:endParaRPr>
          </a:p>
          <a:p>
            <a:r>
              <a:rPr lang="en-US" b="0" i="0" dirty="0">
                <a:solidFill>
                  <a:srgbClr val="000000"/>
                </a:solidFill>
                <a:effectLst/>
                <a:latin typeface="Georgia" panose="02040502050405020303" pitchFamily="18" charset="0"/>
              </a:rPr>
              <a:t>And the Lydians were also the first people to introduce the use of the sauce called </a:t>
            </a:r>
            <a:r>
              <a:rPr lang="en-US" b="0" i="0" dirty="0" err="1">
                <a:solidFill>
                  <a:srgbClr val="000000"/>
                </a:solidFill>
                <a:effectLst/>
                <a:latin typeface="Georgia" panose="02040502050405020303" pitchFamily="18" charset="0"/>
              </a:rPr>
              <a:t>caruca</a:t>
            </a:r>
            <a:endParaRPr lang="cs-CZ" dirty="0">
              <a:solidFill>
                <a:srgbClr val="000000"/>
              </a:solidFill>
              <a:latin typeface="Georgia" panose="02040502050405020303" pitchFamily="18" charset="0"/>
            </a:endParaRPr>
          </a:p>
          <a:p>
            <a:r>
              <a:rPr lang="en-US" b="0" i="0" dirty="0">
                <a:solidFill>
                  <a:srgbClr val="000000"/>
                </a:solidFill>
                <a:effectLst/>
                <a:latin typeface="Georgia" panose="02040502050405020303" pitchFamily="18" charset="0"/>
              </a:rPr>
              <a:t> And the Lydians, too, used to speak of a dish which they called </a:t>
            </a:r>
            <a:r>
              <a:rPr lang="en-US" b="0" i="0" dirty="0" err="1">
                <a:solidFill>
                  <a:srgbClr val="000000"/>
                </a:solidFill>
                <a:effectLst/>
                <a:latin typeface="Georgia" panose="02040502050405020303" pitchFamily="18" charset="0"/>
              </a:rPr>
              <a:t>candaulus</a:t>
            </a:r>
            <a:r>
              <a:rPr lang="en-US" b="0" i="0" dirty="0">
                <a:solidFill>
                  <a:srgbClr val="000000"/>
                </a:solidFill>
                <a:effectLst/>
                <a:latin typeface="Georgia" panose="02040502050405020303" pitchFamily="18" charset="0"/>
              </a:rPr>
              <a:t>;</a:t>
            </a:r>
            <a:endParaRPr lang="cs-CZ" b="0" i="0" dirty="0">
              <a:solidFill>
                <a:srgbClr val="000000"/>
              </a:solidFill>
              <a:effectLst/>
              <a:latin typeface="Georgia" panose="02040502050405020303" pitchFamily="18" charset="0"/>
            </a:endParaRPr>
          </a:p>
          <a:p>
            <a:r>
              <a:rPr lang="en-US" b="0" i="0" dirty="0">
                <a:solidFill>
                  <a:srgbClr val="000000"/>
                </a:solidFill>
                <a:effectLst/>
                <a:latin typeface="Georgia" panose="02040502050405020303" pitchFamily="18" charset="0"/>
              </a:rPr>
              <a:t>But Clearchus says that “Polycrates, the tyrant of the effeminate Samos, was ruined by the intemperance of his life, imitating the effeminate practices of the Lydians</a:t>
            </a:r>
            <a:endParaRPr lang="cs-CZ" dirty="0">
              <a:solidFill>
                <a:srgbClr val="000000"/>
              </a:solidFill>
              <a:latin typeface="Georgia" panose="02040502050405020303" pitchFamily="18" charset="0"/>
            </a:endParaRPr>
          </a:p>
          <a:p>
            <a:endParaRPr lang="cs-CZ" dirty="0"/>
          </a:p>
        </p:txBody>
      </p:sp>
    </p:spTree>
    <p:extLst>
      <p:ext uri="{BB962C8B-B14F-4D97-AF65-F5344CB8AC3E}">
        <p14:creationId xmlns:p14="http://schemas.microsoft.com/office/powerpoint/2010/main" val="243285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3E6C6-67BC-2744-076D-22146536E59E}"/>
              </a:ext>
            </a:extLst>
          </p:cNvPr>
          <p:cNvSpPr>
            <a:spLocks noGrp="1"/>
          </p:cNvSpPr>
          <p:nvPr>
            <p:ph type="title"/>
          </p:nvPr>
        </p:nvSpPr>
        <p:spPr/>
        <p:txBody>
          <a:bodyPr/>
          <a:lstStyle/>
          <a:p>
            <a:r>
              <a:rPr lang="cs-CZ" dirty="0" err="1"/>
              <a:t>Lýdové</a:t>
            </a:r>
            <a:endParaRPr lang="cs-CZ" dirty="0"/>
          </a:p>
        </p:txBody>
      </p:sp>
      <p:sp>
        <p:nvSpPr>
          <p:cNvPr id="3" name="Zástupný obsah 2">
            <a:extLst>
              <a:ext uri="{FF2B5EF4-FFF2-40B4-BE49-F238E27FC236}">
                <a16:creationId xmlns:a16="http://schemas.microsoft.com/office/drawing/2014/main" id="{CA39B38A-0DE9-D5A7-C24D-8521A52D2042}"/>
              </a:ext>
            </a:extLst>
          </p:cNvPr>
          <p:cNvSpPr>
            <a:spLocks noGrp="1"/>
          </p:cNvSpPr>
          <p:nvPr>
            <p:ph sz="half" idx="1"/>
          </p:nvPr>
        </p:nvSpPr>
        <p:spPr/>
        <p:txBody>
          <a:bodyPr>
            <a:normAutofit/>
          </a:bodyPr>
          <a:lstStyle/>
          <a:p>
            <a:r>
              <a:rPr lang="cs-CZ" dirty="0"/>
              <a:t>Bohatství</a:t>
            </a:r>
          </a:p>
          <a:p>
            <a:r>
              <a:rPr lang="cs-CZ" dirty="0" err="1"/>
              <a:t>Hdt</a:t>
            </a:r>
            <a:r>
              <a:rPr lang="cs-CZ" dirty="0"/>
              <a:t>. 1.30 - </a:t>
            </a:r>
            <a:r>
              <a:rPr lang="el-GR" dirty="0"/>
              <a:t>κελεύσαντος Κροίσου τὸν Σόλωνα θεράποντες περιῆγον κατὰ τοὺς </a:t>
            </a:r>
            <a:r>
              <a:rPr lang="el-GR" u="sng" dirty="0"/>
              <a:t>θησαυρούς</a:t>
            </a:r>
            <a:r>
              <a:rPr lang="el-GR" dirty="0"/>
              <a:t>, καὶ ἐπεδείκνυσαν πάντα ἐόντα </a:t>
            </a:r>
            <a:r>
              <a:rPr lang="el-GR" u="sng" dirty="0"/>
              <a:t>μεγάλα</a:t>
            </a:r>
            <a:r>
              <a:rPr lang="el-GR" dirty="0"/>
              <a:t> τε καὶ </a:t>
            </a:r>
            <a:r>
              <a:rPr lang="el-GR" u="sng" dirty="0" err="1"/>
              <a:t>ὄλβια</a:t>
            </a:r>
            <a:r>
              <a:rPr lang="el-GR" dirty="0"/>
              <a:t>.</a:t>
            </a:r>
            <a:endParaRPr lang="cs-CZ" dirty="0"/>
          </a:p>
          <a:p>
            <a:r>
              <a:rPr lang="cs-CZ" dirty="0" err="1"/>
              <a:t>Hdt</a:t>
            </a:r>
            <a:r>
              <a:rPr lang="cs-CZ" dirty="0"/>
              <a:t>. 1.32 - </a:t>
            </a:r>
            <a:r>
              <a:rPr lang="el-GR" dirty="0"/>
              <a:t>ἐμοὶ δὲ σὺ καὶ </a:t>
            </a:r>
            <a:r>
              <a:rPr lang="el-GR" u="sng" dirty="0"/>
              <a:t>πλουτέειν</a:t>
            </a:r>
            <a:r>
              <a:rPr lang="el-GR" dirty="0"/>
              <a:t> μέγα φαίνεαι καὶ βασιλεὺς πολλῶν εἶναι </a:t>
            </a:r>
            <a:r>
              <a:rPr lang="el-GR" dirty="0" err="1"/>
              <a:t>ἀνθρώπων</a:t>
            </a:r>
            <a:r>
              <a:rPr lang="cs-CZ" dirty="0"/>
              <a:t> </a:t>
            </a:r>
          </a:p>
          <a:p>
            <a:r>
              <a:rPr lang="cs-CZ" dirty="0" err="1"/>
              <a:t>Hdt</a:t>
            </a:r>
            <a:r>
              <a:rPr lang="cs-CZ" dirty="0"/>
              <a:t>. 1.50 - </a:t>
            </a:r>
            <a:r>
              <a:rPr lang="el-GR" dirty="0"/>
              <a:t>ἐποιέετο δὲ καὶ λέοντος εἰκόνα </a:t>
            </a:r>
            <a:r>
              <a:rPr lang="el-GR" u="sng" dirty="0"/>
              <a:t>χρυσοῦ</a:t>
            </a:r>
            <a:r>
              <a:rPr lang="el-GR" dirty="0"/>
              <a:t> ἀπέφθου ἕλκουσαν σταθμὸν </a:t>
            </a:r>
            <a:r>
              <a:rPr lang="el-GR" u="sng" dirty="0"/>
              <a:t>τάλαντα δέκα</a:t>
            </a:r>
            <a:r>
              <a:rPr lang="cs-CZ" u="sng" dirty="0"/>
              <a:t> </a:t>
            </a:r>
          </a:p>
          <a:p>
            <a:r>
              <a:rPr lang="cs-CZ" dirty="0" err="1"/>
              <a:t>Hdt</a:t>
            </a:r>
            <a:r>
              <a:rPr lang="cs-CZ" dirty="0"/>
              <a:t>. 1.92 - </a:t>
            </a:r>
            <a:r>
              <a:rPr lang="el-GR" dirty="0"/>
              <a:t>ἐν δὲ Ἐφέσῳ αἵ τε </a:t>
            </a:r>
            <a:r>
              <a:rPr lang="el-GR" u="sng" dirty="0"/>
              <a:t>βόες</a:t>
            </a:r>
            <a:r>
              <a:rPr lang="el-GR" dirty="0"/>
              <a:t> αἱ </a:t>
            </a:r>
            <a:r>
              <a:rPr lang="el-GR" u="sng" dirty="0" err="1"/>
              <a:t>χρύσεαι</a:t>
            </a:r>
            <a:r>
              <a:rPr lang="cs-CZ" dirty="0"/>
              <a:t> </a:t>
            </a:r>
          </a:p>
        </p:txBody>
      </p:sp>
      <p:sp>
        <p:nvSpPr>
          <p:cNvPr id="4" name="Zástupný obsah 3">
            <a:extLst>
              <a:ext uri="{FF2B5EF4-FFF2-40B4-BE49-F238E27FC236}">
                <a16:creationId xmlns:a16="http://schemas.microsoft.com/office/drawing/2014/main" id="{EAE8F98E-922B-8E97-0E3F-4A981837CDDE}"/>
              </a:ext>
            </a:extLst>
          </p:cNvPr>
          <p:cNvSpPr>
            <a:spLocks noGrp="1"/>
          </p:cNvSpPr>
          <p:nvPr>
            <p:ph sz="half" idx="2"/>
          </p:nvPr>
        </p:nvSpPr>
        <p:spPr/>
        <p:txBody>
          <a:bodyPr>
            <a:normAutofit/>
          </a:bodyPr>
          <a:lstStyle/>
          <a:p>
            <a:r>
              <a:rPr lang="en-US" b="0" i="0" dirty="0">
                <a:solidFill>
                  <a:srgbClr val="000000"/>
                </a:solidFill>
                <a:effectLst/>
                <a:latin typeface="Georgia" panose="02040502050405020303" pitchFamily="18" charset="0"/>
              </a:rPr>
              <a:t>When he got there, Croesus entertained him in the palace, and on the third or fourth day Croesus told his attendants to show Solon around his treasures, and they pointed out all those things that were great and blest.</a:t>
            </a:r>
            <a:endParaRPr lang="cs-CZ" b="0" i="0" dirty="0">
              <a:solidFill>
                <a:srgbClr val="000000"/>
              </a:solidFill>
              <a:effectLst/>
              <a:latin typeface="Georgia" panose="02040502050405020303" pitchFamily="18" charset="0"/>
            </a:endParaRPr>
          </a:p>
          <a:p>
            <a:r>
              <a:rPr lang="en-US" b="0" i="0" dirty="0">
                <a:solidFill>
                  <a:srgbClr val="000000"/>
                </a:solidFill>
                <a:effectLst/>
                <a:latin typeface="Georgia" panose="02040502050405020303" pitchFamily="18" charset="0"/>
              </a:rPr>
              <a:t>To me you seem to be very rich and to be king of many people</a:t>
            </a:r>
            <a:endParaRPr lang="cs-CZ" b="0" i="0" dirty="0">
              <a:solidFill>
                <a:srgbClr val="000000"/>
              </a:solidFill>
              <a:effectLst/>
              <a:latin typeface="Georgia" panose="02040502050405020303" pitchFamily="18" charset="0"/>
            </a:endParaRPr>
          </a:p>
          <a:p>
            <a:r>
              <a:rPr lang="en-US" b="0" i="0" dirty="0">
                <a:solidFill>
                  <a:srgbClr val="000000"/>
                </a:solidFill>
                <a:effectLst/>
                <a:latin typeface="Georgia" panose="02040502050405020303" pitchFamily="18" charset="0"/>
              </a:rPr>
              <a:t>He also had a figure of a lion made of refined gold, weighing ten talents.</a:t>
            </a:r>
            <a:r>
              <a:rPr lang="cs-CZ" b="0" i="0" dirty="0">
                <a:solidFill>
                  <a:srgbClr val="000000"/>
                </a:solidFill>
                <a:effectLst/>
                <a:latin typeface="Georgia" panose="02040502050405020303" pitchFamily="18" charset="0"/>
              </a:rPr>
              <a:t> (260 kg)</a:t>
            </a:r>
            <a:endParaRPr lang="cs-CZ" dirty="0">
              <a:solidFill>
                <a:srgbClr val="000000"/>
              </a:solidFill>
              <a:latin typeface="Georgia" panose="02040502050405020303" pitchFamily="18" charset="0"/>
            </a:endParaRPr>
          </a:p>
          <a:p>
            <a:r>
              <a:rPr lang="en-US" b="0" i="0" dirty="0">
                <a:solidFill>
                  <a:srgbClr val="000000"/>
                </a:solidFill>
                <a:effectLst/>
                <a:latin typeface="Georgia" panose="02040502050405020303" pitchFamily="18" charset="0"/>
              </a:rPr>
              <a:t>at </a:t>
            </a:r>
            <a:r>
              <a:rPr lang="en-US" b="0" i="0" u="none" strike="noStrike" dirty="0">
                <a:solidFill>
                  <a:srgbClr val="000000"/>
                </a:solidFill>
                <a:effectLst/>
                <a:latin typeface="Georgia" panose="02040502050405020303" pitchFamily="18" charset="0"/>
              </a:rPr>
              <a:t>Ephesus</a:t>
            </a:r>
            <a:r>
              <a:rPr lang="en-US" b="0" i="0" dirty="0">
                <a:solidFill>
                  <a:srgbClr val="000000"/>
                </a:solidFill>
                <a:effectLst/>
                <a:latin typeface="Georgia" panose="02040502050405020303" pitchFamily="18" charset="0"/>
              </a:rPr>
              <a:t> there are the oxen of gold</a:t>
            </a:r>
            <a:endParaRPr lang="cs-CZ" dirty="0"/>
          </a:p>
        </p:txBody>
      </p:sp>
    </p:spTree>
    <p:extLst>
      <p:ext uri="{BB962C8B-B14F-4D97-AF65-F5344CB8AC3E}">
        <p14:creationId xmlns:p14="http://schemas.microsoft.com/office/powerpoint/2010/main" val="384855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B180A4-7838-ACCB-BBCC-7D76201CD1BA}"/>
              </a:ext>
            </a:extLst>
          </p:cNvPr>
          <p:cNvSpPr>
            <a:spLocks noGrp="1"/>
          </p:cNvSpPr>
          <p:nvPr>
            <p:ph type="title"/>
          </p:nvPr>
        </p:nvSpPr>
        <p:spPr/>
        <p:txBody>
          <a:bodyPr/>
          <a:lstStyle/>
          <a:p>
            <a:r>
              <a:rPr lang="cs-CZ" dirty="0" err="1"/>
              <a:t>Lýdové</a:t>
            </a:r>
            <a:endParaRPr lang="cs-CZ" dirty="0"/>
          </a:p>
        </p:txBody>
      </p:sp>
      <p:sp>
        <p:nvSpPr>
          <p:cNvPr id="3" name="Zástupný obsah 2">
            <a:extLst>
              <a:ext uri="{FF2B5EF4-FFF2-40B4-BE49-F238E27FC236}">
                <a16:creationId xmlns:a16="http://schemas.microsoft.com/office/drawing/2014/main" id="{9DC14291-A2FE-DA3E-A6A9-F6B29BF01D41}"/>
              </a:ext>
            </a:extLst>
          </p:cNvPr>
          <p:cNvSpPr>
            <a:spLocks noGrp="1"/>
          </p:cNvSpPr>
          <p:nvPr>
            <p:ph sz="half" idx="1"/>
          </p:nvPr>
        </p:nvSpPr>
        <p:spPr/>
        <p:txBody>
          <a:bodyPr>
            <a:normAutofit lnSpcReduction="10000"/>
          </a:bodyPr>
          <a:lstStyle/>
          <a:p>
            <a:r>
              <a:rPr lang="cs-CZ" dirty="0"/>
              <a:t>Bohatství</a:t>
            </a:r>
          </a:p>
          <a:p>
            <a:r>
              <a:rPr lang="cs-CZ" dirty="0" err="1"/>
              <a:t>Hdt</a:t>
            </a:r>
            <a:r>
              <a:rPr lang="cs-CZ" dirty="0"/>
              <a:t>. 1.94 - </a:t>
            </a:r>
            <a:r>
              <a:rPr lang="el-GR" dirty="0"/>
              <a:t>πρῶτοι δὲ ἀνθρώπων τῶν ἡμεῖς ἴδμεν </a:t>
            </a:r>
            <a:r>
              <a:rPr lang="el-GR" u="sng" dirty="0"/>
              <a:t>νόμισμα χρυσοῦ </a:t>
            </a:r>
            <a:r>
              <a:rPr lang="el-GR" dirty="0"/>
              <a:t>καὶ </a:t>
            </a:r>
            <a:r>
              <a:rPr lang="el-GR" u="sng" dirty="0"/>
              <a:t>ἀργύρου</a:t>
            </a:r>
            <a:r>
              <a:rPr lang="el-GR" dirty="0"/>
              <a:t> κοψάμενοι ἐχρήσαντο, πρῶτοι δὲ καὶ </a:t>
            </a:r>
            <a:r>
              <a:rPr lang="el-GR" u="sng" dirty="0"/>
              <a:t>κάπηλοι</a:t>
            </a:r>
            <a:r>
              <a:rPr lang="el-GR" dirty="0"/>
              <a:t> ἐγένοντο.</a:t>
            </a:r>
            <a:r>
              <a:rPr lang="cs-CZ" dirty="0"/>
              <a:t> </a:t>
            </a:r>
          </a:p>
          <a:p>
            <a:r>
              <a:rPr lang="cs-CZ" dirty="0"/>
              <a:t>Luc. </a:t>
            </a:r>
            <a:r>
              <a:rPr lang="cs-CZ" i="1" dirty="0" err="1"/>
              <a:t>Chárón</a:t>
            </a:r>
            <a:r>
              <a:rPr lang="cs-CZ" dirty="0"/>
              <a:t> 12 – Kroisovo zlato, naleziště</a:t>
            </a:r>
          </a:p>
          <a:p>
            <a:r>
              <a:rPr lang="cs-CZ" dirty="0" err="1"/>
              <a:t>Statius</a:t>
            </a:r>
            <a:r>
              <a:rPr lang="cs-CZ" dirty="0"/>
              <a:t> – </a:t>
            </a:r>
            <a:r>
              <a:rPr lang="cs-CZ" i="1" dirty="0" err="1"/>
              <a:t>Silvae</a:t>
            </a:r>
            <a:r>
              <a:rPr lang="cs-CZ" dirty="0"/>
              <a:t> 1.3.105–106 - </a:t>
            </a:r>
            <a:r>
              <a:rPr lang="fr-FR" dirty="0"/>
              <a:t>Digne </a:t>
            </a:r>
            <a:r>
              <a:rPr lang="fr-FR" u="sng" dirty="0"/>
              <a:t>Midae</a:t>
            </a:r>
            <a:r>
              <a:rPr lang="fr-FR" dirty="0"/>
              <a:t> </a:t>
            </a:r>
            <a:r>
              <a:rPr lang="fr-FR" u="sng" dirty="0"/>
              <a:t>Croesique</a:t>
            </a:r>
            <a:r>
              <a:rPr lang="fr-FR" dirty="0"/>
              <a:t> </a:t>
            </a:r>
            <a:r>
              <a:rPr lang="fr-FR" u="sng" dirty="0"/>
              <a:t>bonis</a:t>
            </a:r>
            <a:r>
              <a:rPr lang="fr-FR" dirty="0"/>
              <a:t> et </a:t>
            </a:r>
            <a:r>
              <a:rPr lang="fr-FR" u="sng" dirty="0"/>
              <a:t>Perside</a:t>
            </a:r>
            <a:r>
              <a:rPr lang="fr-FR" dirty="0"/>
              <a:t> </a:t>
            </a:r>
            <a:r>
              <a:rPr lang="fr-FR" u="sng" dirty="0"/>
              <a:t>gaza</a:t>
            </a:r>
            <a:r>
              <a:rPr lang="fr-FR" dirty="0"/>
              <a:t>,</a:t>
            </a:r>
            <a:r>
              <a:rPr lang="cs-CZ" dirty="0"/>
              <a:t> </a:t>
            </a:r>
          </a:p>
          <a:p>
            <a:r>
              <a:rPr lang="cs-CZ" dirty="0" err="1"/>
              <a:t>D.Chr</a:t>
            </a:r>
            <a:r>
              <a:rPr lang="cs-CZ" dirty="0"/>
              <a:t>. – 32.3 - </a:t>
            </a:r>
            <a:r>
              <a:rPr lang="el-GR" dirty="0"/>
              <a:t>τοῦτο μὲν γὰρ κόραις μᾶλλον ἔπρεπε καὶ παισὶ Λυδῶν ἢ </a:t>
            </a:r>
            <a:r>
              <a:rPr lang="el-GR" dirty="0" err="1"/>
              <a:t>Φρυγῶν</a:t>
            </a:r>
            <a:r>
              <a:rPr lang="el-GR" dirty="0"/>
              <a:t>·</a:t>
            </a:r>
            <a:endParaRPr lang="cs-CZ" dirty="0"/>
          </a:p>
          <a:p>
            <a:r>
              <a:rPr lang="cs-CZ" dirty="0" err="1"/>
              <a:t>Archilochos</a:t>
            </a:r>
            <a:r>
              <a:rPr lang="cs-CZ" dirty="0"/>
              <a:t> – fr. 19 - </a:t>
            </a:r>
            <a:r>
              <a:rPr lang="el-GR" dirty="0">
                <a:effectLst/>
                <a:latin typeface="Gentium"/>
              </a:rPr>
              <a:t>οὔ μοι τὰ Γύγεω τοῦ </a:t>
            </a:r>
            <a:r>
              <a:rPr lang="el-GR" u="sng" dirty="0" err="1">
                <a:effectLst/>
                <a:latin typeface="Gentium"/>
              </a:rPr>
              <a:t>πολυχρύσου</a:t>
            </a:r>
            <a:r>
              <a:rPr lang="el-GR" dirty="0">
                <a:effectLst/>
                <a:latin typeface="Gentium"/>
              </a:rPr>
              <a:t> </a:t>
            </a:r>
            <a:r>
              <a:rPr lang="el-GR" dirty="0" err="1">
                <a:effectLst/>
                <a:latin typeface="Gentium"/>
              </a:rPr>
              <a:t>μέλει</a:t>
            </a:r>
            <a:endParaRPr lang="cs-CZ" dirty="0"/>
          </a:p>
        </p:txBody>
      </p:sp>
      <p:sp>
        <p:nvSpPr>
          <p:cNvPr id="4" name="Zástupný obsah 3">
            <a:extLst>
              <a:ext uri="{FF2B5EF4-FFF2-40B4-BE49-F238E27FC236}">
                <a16:creationId xmlns:a16="http://schemas.microsoft.com/office/drawing/2014/main" id="{A74A7CFA-8CAB-CD10-A04C-C374E446D90E}"/>
              </a:ext>
            </a:extLst>
          </p:cNvPr>
          <p:cNvSpPr>
            <a:spLocks noGrp="1"/>
          </p:cNvSpPr>
          <p:nvPr>
            <p:ph sz="half" idx="2"/>
          </p:nvPr>
        </p:nvSpPr>
        <p:spPr/>
        <p:txBody>
          <a:bodyPr>
            <a:normAutofit lnSpcReduction="10000"/>
          </a:bodyPr>
          <a:lstStyle/>
          <a:p>
            <a:r>
              <a:rPr lang="en-US" b="0" i="0" dirty="0">
                <a:solidFill>
                  <a:srgbClr val="000000"/>
                </a:solidFill>
                <a:effectLst/>
              </a:rPr>
              <a:t>They were the first men whom we know who coined and used gold and silver currency; and they were the first to sell by retail.</a:t>
            </a:r>
            <a:endParaRPr lang="cs-CZ" b="0" i="0" dirty="0">
              <a:solidFill>
                <a:srgbClr val="000000"/>
              </a:solidFill>
              <a:effectLst/>
            </a:endParaRPr>
          </a:p>
          <a:p>
            <a:endParaRPr lang="cs-CZ" dirty="0"/>
          </a:p>
          <a:p>
            <a:pPr marL="0" indent="0" algn="just">
              <a:buNone/>
            </a:pPr>
            <a:endParaRPr lang="cs-CZ" b="0" i="0" dirty="0">
              <a:solidFill>
                <a:srgbClr val="212529"/>
              </a:solidFill>
              <a:effectLst/>
            </a:endParaRPr>
          </a:p>
          <a:p>
            <a:pPr marL="0" indent="0" algn="just">
              <a:buNone/>
            </a:pPr>
            <a:r>
              <a:rPr lang="en-US" b="0" i="0" dirty="0">
                <a:solidFill>
                  <a:srgbClr val="212529"/>
                </a:solidFill>
                <a:effectLst/>
              </a:rPr>
              <a:t>Worthy of the all the wealth of Midas, Croesus, Persia</a:t>
            </a:r>
            <a:r>
              <a:rPr lang="cs-CZ" b="0" i="0" dirty="0">
                <a:solidFill>
                  <a:srgbClr val="212529"/>
                </a:solidFill>
                <a:effectLst/>
              </a:rPr>
              <a:t>, </a:t>
            </a:r>
            <a:r>
              <a:rPr lang="en-US" b="0" i="0" dirty="0">
                <a:solidFill>
                  <a:srgbClr val="212529"/>
                </a:solidFill>
                <a:effectLst/>
              </a:rPr>
              <a:t>Hail to your mind’s riches!</a:t>
            </a:r>
            <a:endParaRPr lang="cs-CZ" b="0" i="0" dirty="0">
              <a:solidFill>
                <a:srgbClr val="212529"/>
              </a:solidFill>
              <a:effectLst/>
            </a:endParaRPr>
          </a:p>
          <a:p>
            <a:pPr marL="0" indent="0" algn="just">
              <a:buNone/>
            </a:pPr>
            <a:r>
              <a:rPr lang="en-US" b="0" i="0" dirty="0">
                <a:solidFill>
                  <a:schemeClr val="tx1"/>
                </a:solidFill>
                <a:effectLst/>
              </a:rPr>
              <a:t>In fact such an ornament was suitable rather for girls and for sons of Lydians and Phrygians,</a:t>
            </a:r>
            <a:endParaRPr lang="cs-CZ" b="0" i="0" dirty="0">
              <a:solidFill>
                <a:schemeClr val="tx1"/>
              </a:solidFill>
              <a:effectLst/>
            </a:endParaRPr>
          </a:p>
          <a:p>
            <a:pPr marL="0" indent="0" algn="just">
              <a:buNone/>
            </a:pPr>
            <a:r>
              <a:rPr lang="en-US" b="0" i="0" dirty="0">
                <a:solidFill>
                  <a:srgbClr val="000000"/>
                </a:solidFill>
                <a:effectLst/>
              </a:rPr>
              <a:t>I care not for the wealth of golden Gyges, nor ever have envied him</a:t>
            </a:r>
            <a:endParaRPr lang="en-US" b="0" i="0" dirty="0">
              <a:solidFill>
                <a:srgbClr val="212529"/>
              </a:solidFill>
              <a:effectLst/>
            </a:endParaRPr>
          </a:p>
          <a:p>
            <a:endParaRPr lang="cs-CZ" dirty="0"/>
          </a:p>
        </p:txBody>
      </p:sp>
    </p:spTree>
    <p:extLst>
      <p:ext uri="{BB962C8B-B14F-4D97-AF65-F5344CB8AC3E}">
        <p14:creationId xmlns:p14="http://schemas.microsoft.com/office/powerpoint/2010/main" val="235505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D88543-D612-C1A9-BC32-565EFC8FE91A}"/>
              </a:ext>
            </a:extLst>
          </p:cNvPr>
          <p:cNvSpPr>
            <a:spLocks noGrp="1"/>
          </p:cNvSpPr>
          <p:nvPr>
            <p:ph type="title"/>
          </p:nvPr>
        </p:nvSpPr>
        <p:spPr/>
        <p:txBody>
          <a:bodyPr/>
          <a:lstStyle/>
          <a:p>
            <a:r>
              <a:rPr lang="cs-CZ" dirty="0" err="1"/>
              <a:t>Lýdové</a:t>
            </a:r>
            <a:endParaRPr lang="cs-CZ" dirty="0"/>
          </a:p>
        </p:txBody>
      </p:sp>
      <p:sp>
        <p:nvSpPr>
          <p:cNvPr id="3" name="Zástupný obsah 2">
            <a:extLst>
              <a:ext uri="{FF2B5EF4-FFF2-40B4-BE49-F238E27FC236}">
                <a16:creationId xmlns:a16="http://schemas.microsoft.com/office/drawing/2014/main" id="{8388FAB3-248E-0A5F-53AA-487F8D2A0DBB}"/>
              </a:ext>
            </a:extLst>
          </p:cNvPr>
          <p:cNvSpPr>
            <a:spLocks noGrp="1"/>
          </p:cNvSpPr>
          <p:nvPr>
            <p:ph sz="half" idx="1"/>
          </p:nvPr>
        </p:nvSpPr>
        <p:spPr/>
        <p:txBody>
          <a:bodyPr>
            <a:normAutofit fontScale="92500" lnSpcReduction="20000"/>
          </a:bodyPr>
          <a:lstStyle/>
          <a:p>
            <a:r>
              <a:rPr lang="cs-CZ" dirty="0"/>
              <a:t>Vliv prostředí – bohatá země</a:t>
            </a:r>
          </a:p>
          <a:p>
            <a:r>
              <a:rPr lang="cs-CZ" dirty="0"/>
              <a:t>X. </a:t>
            </a:r>
            <a:r>
              <a:rPr lang="cs-CZ" i="1" dirty="0" err="1"/>
              <a:t>Cyr</a:t>
            </a:r>
            <a:r>
              <a:rPr lang="cs-CZ" dirty="0"/>
              <a:t>. 6.2.22 - </a:t>
            </a:r>
            <a:r>
              <a:rPr lang="el-GR" dirty="0"/>
              <a:t>ἀλλὰ καὶ περὶ Λυδίας, ἔνθα πολὺς μὲν </a:t>
            </a:r>
            <a:r>
              <a:rPr lang="el-GR" u="sng" dirty="0"/>
              <a:t>οἶνος</a:t>
            </a:r>
            <a:r>
              <a:rPr lang="el-GR" dirty="0"/>
              <a:t>, πολλὰ δὲ </a:t>
            </a:r>
            <a:r>
              <a:rPr lang="el-GR" u="sng" dirty="0"/>
              <a:t>σῦκα</a:t>
            </a:r>
            <a:r>
              <a:rPr lang="el-GR" dirty="0"/>
              <a:t>, πολὺ δὲ </a:t>
            </a:r>
            <a:r>
              <a:rPr lang="el-GR" u="sng" dirty="0"/>
              <a:t>ἔλαιον</a:t>
            </a:r>
            <a:r>
              <a:rPr lang="el-GR" dirty="0"/>
              <a:t>, θάλαττα δὲ προσκλύζει καθ᾽ ἣν πλείω ἔρχεται ἢ ὅσα τις ἑώρακεν </a:t>
            </a:r>
            <a:r>
              <a:rPr lang="el-GR" u="sng" dirty="0"/>
              <a:t>ἀγαθά</a:t>
            </a:r>
            <a:r>
              <a:rPr lang="el-GR" dirty="0"/>
              <a:t>,</a:t>
            </a:r>
            <a:r>
              <a:rPr lang="cs-CZ" dirty="0"/>
              <a:t> … </a:t>
            </a:r>
            <a:r>
              <a:rPr lang="el-GR" dirty="0"/>
              <a:t>, ἵνα θᾶττον καὶ τούτων τῶν Λυδίων </a:t>
            </a:r>
            <a:r>
              <a:rPr lang="el-GR" u="sng" dirty="0"/>
              <a:t>ἀγαθῶν</a:t>
            </a:r>
            <a:r>
              <a:rPr lang="el-GR" dirty="0"/>
              <a:t> ἀπολαύωμεν.</a:t>
            </a:r>
            <a:endParaRPr lang="cs-CZ" dirty="0"/>
          </a:p>
          <a:p>
            <a:endParaRPr lang="cs-CZ" dirty="0"/>
          </a:p>
          <a:p>
            <a:r>
              <a:rPr lang="cs-CZ" dirty="0" err="1"/>
              <a:t>Ath</a:t>
            </a:r>
            <a:r>
              <a:rPr lang="cs-CZ" dirty="0"/>
              <a:t> 12.32 - </a:t>
            </a:r>
            <a:r>
              <a:rPr lang="el-GR" dirty="0"/>
              <a:t>Ὀμβρικῶν φησὶν ἔθνος ἐστὶν δὲ περὶ τὸν Ἀδρίαν ἐπιεικῶς εἶναι ἁβροδίαιτον παραπλησίως τε βιοτεύειν τοῖς Λυδοῖς χώραν τε ἔχειν </a:t>
            </a:r>
            <a:r>
              <a:rPr lang="el-GR" u="sng" dirty="0"/>
              <a:t>ἀγαθήν</a:t>
            </a:r>
            <a:r>
              <a:rPr lang="el-GR" dirty="0"/>
              <a:t>, ὅθεν προελθεῖν εἰς </a:t>
            </a:r>
            <a:r>
              <a:rPr lang="el-GR" u="sng" dirty="0"/>
              <a:t>εὐδαιμονίαν</a:t>
            </a:r>
            <a:r>
              <a:rPr lang="el-GR" dirty="0"/>
              <a:t>:</a:t>
            </a:r>
            <a:endParaRPr lang="cs-CZ" dirty="0"/>
          </a:p>
          <a:p>
            <a:endParaRPr lang="cs-CZ" dirty="0"/>
          </a:p>
        </p:txBody>
      </p:sp>
      <p:sp>
        <p:nvSpPr>
          <p:cNvPr id="4" name="Zástupný obsah 3">
            <a:extLst>
              <a:ext uri="{FF2B5EF4-FFF2-40B4-BE49-F238E27FC236}">
                <a16:creationId xmlns:a16="http://schemas.microsoft.com/office/drawing/2014/main" id="{4F893920-0DCE-A05A-2DCA-4392ABD172E3}"/>
              </a:ext>
            </a:extLst>
          </p:cNvPr>
          <p:cNvSpPr>
            <a:spLocks noGrp="1"/>
          </p:cNvSpPr>
          <p:nvPr>
            <p:ph sz="half" idx="2"/>
          </p:nvPr>
        </p:nvSpPr>
        <p:spPr/>
        <p:txBody>
          <a:bodyPr>
            <a:normAutofit fontScale="92500" lnSpcReduction="20000"/>
          </a:bodyPr>
          <a:lstStyle/>
          <a:p>
            <a:pPr algn="l"/>
            <a:r>
              <a:rPr lang="en-US" b="0" i="0" dirty="0">
                <a:solidFill>
                  <a:srgbClr val="000000"/>
                </a:solidFill>
                <a:effectLst/>
                <a:latin typeface="Georgia" panose="02040502050405020303" pitchFamily="18" charset="0"/>
              </a:rPr>
              <a:t>but for </a:t>
            </a:r>
            <a:r>
              <a:rPr lang="en-US" b="0" i="0" u="none" strike="noStrike" dirty="0">
                <a:solidFill>
                  <a:srgbClr val="000000"/>
                </a:solidFill>
                <a:effectLst/>
                <a:latin typeface="Georgia" panose="02040502050405020303" pitchFamily="18" charset="0"/>
              </a:rPr>
              <a:t>Lydia</a:t>
            </a:r>
            <a:r>
              <a:rPr lang="en-US" b="0" i="0" dirty="0">
                <a:solidFill>
                  <a:srgbClr val="000000"/>
                </a:solidFill>
                <a:effectLst/>
                <a:latin typeface="Georgia" panose="02040502050405020303" pitchFamily="18" charset="0"/>
              </a:rPr>
              <a:t> as well; for in that land there is an abundance of wine and figs and olive oil, and its shores are washed by the sea; and over its waters more good things are brought than any one has ever seen</a:t>
            </a:r>
            <a:r>
              <a:rPr lang="cs-CZ" b="0" i="0" dirty="0">
                <a:solidFill>
                  <a:srgbClr val="000000"/>
                </a:solidFill>
                <a:effectLst/>
                <a:latin typeface="Georgia" panose="02040502050405020303" pitchFamily="18" charset="0"/>
              </a:rPr>
              <a:t> ... </a:t>
            </a:r>
            <a:r>
              <a:rPr lang="en-US" b="0" i="0" dirty="0">
                <a:solidFill>
                  <a:srgbClr val="000000"/>
                </a:solidFill>
                <a:effectLst/>
                <a:latin typeface="Georgia" panose="02040502050405020303" pitchFamily="18" charset="0"/>
              </a:rPr>
              <a:t>with desire to come all the more quickly into the enjoyment of these good things in </a:t>
            </a:r>
            <a:r>
              <a:rPr lang="en-US" b="0" i="0" u="none" strike="noStrike" dirty="0">
                <a:solidFill>
                  <a:srgbClr val="000000"/>
                </a:solidFill>
                <a:effectLst/>
                <a:latin typeface="Georgia" panose="02040502050405020303" pitchFamily="18" charset="0"/>
              </a:rPr>
              <a:t>Lydia</a:t>
            </a:r>
            <a:r>
              <a:rPr lang="en-US" b="0" i="0" dirty="0">
                <a:solidFill>
                  <a:srgbClr val="000000"/>
                </a:solidFill>
                <a:effectLst/>
                <a:latin typeface="Georgia" panose="02040502050405020303" pitchFamily="18" charset="0"/>
              </a:rPr>
              <a:t> also.</a:t>
            </a:r>
            <a:endParaRPr lang="cs-CZ" b="0" i="0" dirty="0">
              <a:solidFill>
                <a:srgbClr val="000000"/>
              </a:solidFill>
              <a:effectLst/>
              <a:latin typeface="Georgia" panose="02040502050405020303" pitchFamily="18" charset="0"/>
            </a:endParaRPr>
          </a:p>
          <a:p>
            <a:pPr marL="0" indent="0" algn="l">
              <a:buNone/>
            </a:pPr>
            <a:endParaRPr lang="cs-CZ" dirty="0">
              <a:solidFill>
                <a:srgbClr val="000000"/>
              </a:solidFill>
              <a:latin typeface="Georgia" panose="02040502050405020303" pitchFamily="18" charset="0"/>
            </a:endParaRPr>
          </a:p>
          <a:p>
            <a:pPr marL="0" indent="0" algn="l">
              <a:buNone/>
            </a:pPr>
            <a:r>
              <a:rPr lang="en-US" b="0" i="0" dirty="0">
                <a:solidFill>
                  <a:srgbClr val="000000"/>
                </a:solidFill>
                <a:effectLst/>
                <a:latin typeface="Georgia" panose="02040502050405020303" pitchFamily="18" charset="0"/>
              </a:rPr>
              <a:t> he says that the nation of the Umbrians (and that is a tribe which lives on the shores of the </a:t>
            </a:r>
            <a:r>
              <a:rPr lang="en-US" b="0" i="0" dirty="0" err="1">
                <a:solidFill>
                  <a:srgbClr val="000000"/>
                </a:solidFill>
                <a:effectLst/>
                <a:latin typeface="Georgia" panose="02040502050405020303" pitchFamily="18" charset="0"/>
              </a:rPr>
              <a:t>Hadriatic</a:t>
            </a:r>
            <a:r>
              <a:rPr lang="en-US" b="0" i="0" dirty="0">
                <a:solidFill>
                  <a:srgbClr val="000000"/>
                </a:solidFill>
                <a:effectLst/>
                <a:latin typeface="Georgia" panose="02040502050405020303" pitchFamily="18" charset="0"/>
              </a:rPr>
              <a:t>) was exceedingly devoted to luxury, and lived in a manner very like the Lydians, and had a fertile country, owing to which they advanced in prosperity.</a:t>
            </a:r>
          </a:p>
          <a:p>
            <a:br>
              <a:rPr lang="en-US" dirty="0"/>
            </a:br>
            <a:endParaRPr lang="cs-CZ" dirty="0"/>
          </a:p>
        </p:txBody>
      </p:sp>
    </p:spTree>
    <p:extLst>
      <p:ext uri="{BB962C8B-B14F-4D97-AF65-F5344CB8AC3E}">
        <p14:creationId xmlns:p14="http://schemas.microsoft.com/office/powerpoint/2010/main" val="55476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5B20F4-B477-54BF-9ECF-982A8C57B826}"/>
              </a:ext>
            </a:extLst>
          </p:cNvPr>
          <p:cNvSpPr>
            <a:spLocks noGrp="1"/>
          </p:cNvSpPr>
          <p:nvPr>
            <p:ph type="title"/>
          </p:nvPr>
        </p:nvSpPr>
        <p:spPr/>
        <p:txBody>
          <a:bodyPr/>
          <a:lstStyle/>
          <a:p>
            <a:r>
              <a:rPr lang="cs-CZ" dirty="0" err="1"/>
              <a:t>Lýdové</a:t>
            </a:r>
            <a:endParaRPr lang="cs-CZ" dirty="0"/>
          </a:p>
        </p:txBody>
      </p:sp>
      <p:sp>
        <p:nvSpPr>
          <p:cNvPr id="3" name="Zástupný obsah 2">
            <a:extLst>
              <a:ext uri="{FF2B5EF4-FFF2-40B4-BE49-F238E27FC236}">
                <a16:creationId xmlns:a16="http://schemas.microsoft.com/office/drawing/2014/main" id="{EF4D136E-8848-46B9-CCEB-56DFBBD51AC4}"/>
              </a:ext>
            </a:extLst>
          </p:cNvPr>
          <p:cNvSpPr>
            <a:spLocks noGrp="1"/>
          </p:cNvSpPr>
          <p:nvPr>
            <p:ph sz="half" idx="1"/>
          </p:nvPr>
        </p:nvSpPr>
        <p:spPr/>
        <p:txBody>
          <a:bodyPr>
            <a:normAutofit fontScale="70000" lnSpcReduction="20000"/>
          </a:bodyPr>
          <a:lstStyle/>
          <a:p>
            <a:pPr>
              <a:lnSpc>
                <a:spcPct val="120000"/>
              </a:lnSpc>
            </a:pPr>
            <a:r>
              <a:rPr lang="cs-CZ" dirty="0" err="1"/>
              <a:t>D.Chr</a:t>
            </a:r>
            <a:r>
              <a:rPr lang="cs-CZ" dirty="0"/>
              <a:t>. 68.2 - </a:t>
            </a:r>
            <a:r>
              <a:rPr lang="el-GR" dirty="0"/>
              <a:t>οἷον ἀλγεῖ μὲν ὅ τε Ἰνδὸς καὶ ὁ Λάκων τιτρωσκόμενος ἤ καόμενος καὶ​ ὃ τε Φρὺξ καὶ ὁ Λυδός· ἀλλ’ ἐκεῖνοι μὲν οὐχ ὑπείκουσι διὰ τὸ ἠσκηκέναι, οὗτοι δέ, διὰ τὸ </a:t>
            </a:r>
            <a:r>
              <a:rPr lang="el-GR" u="sng" dirty="0"/>
              <a:t>ἀσθενεῖς</a:t>
            </a:r>
            <a:r>
              <a:rPr lang="el-GR" dirty="0"/>
              <a:t> καὶ </a:t>
            </a:r>
            <a:r>
              <a:rPr lang="el-GR" u="sng" dirty="0"/>
              <a:t>ἀνάσκητοι</a:t>
            </a:r>
            <a:r>
              <a:rPr lang="el-GR" dirty="0"/>
              <a:t> εἶναι.</a:t>
            </a:r>
            <a:r>
              <a:rPr lang="cs-CZ" dirty="0"/>
              <a:t> </a:t>
            </a:r>
          </a:p>
          <a:p>
            <a:pPr>
              <a:lnSpc>
                <a:spcPct val="120000"/>
              </a:lnSpc>
            </a:pPr>
            <a:r>
              <a:rPr lang="cs-CZ" dirty="0" err="1"/>
              <a:t>Grattius</a:t>
            </a:r>
            <a:r>
              <a:rPr lang="cs-CZ" dirty="0"/>
              <a:t> 315 - sic et </a:t>
            </a:r>
            <a:r>
              <a:rPr lang="cs-CZ" dirty="0" err="1"/>
              <a:t>Achaemenio</a:t>
            </a:r>
            <a:r>
              <a:rPr lang="cs-CZ" dirty="0"/>
              <a:t> </a:t>
            </a:r>
            <a:r>
              <a:rPr lang="cs-CZ" dirty="0" err="1"/>
              <a:t>cecidisti</a:t>
            </a:r>
            <a:r>
              <a:rPr lang="cs-CZ" dirty="0"/>
              <a:t>, Lydia, </a:t>
            </a:r>
            <a:r>
              <a:rPr lang="cs-CZ" dirty="0" err="1"/>
              <a:t>Cyro</a:t>
            </a:r>
            <a:r>
              <a:rPr lang="cs-CZ" dirty="0"/>
              <a:t>: </a:t>
            </a:r>
            <a:r>
              <a:rPr lang="cs-CZ" dirty="0" err="1"/>
              <a:t>atqui</a:t>
            </a:r>
            <a:r>
              <a:rPr lang="cs-CZ" dirty="0"/>
              <a:t> </a:t>
            </a:r>
            <a:r>
              <a:rPr lang="cs-CZ" u="sng" dirty="0" err="1"/>
              <a:t>dives</a:t>
            </a:r>
            <a:r>
              <a:rPr lang="cs-CZ" dirty="0"/>
              <a:t> </a:t>
            </a:r>
            <a:r>
              <a:rPr lang="cs-CZ" dirty="0" err="1"/>
              <a:t>eras</a:t>
            </a:r>
            <a:r>
              <a:rPr lang="cs-CZ" dirty="0"/>
              <a:t> </a:t>
            </a:r>
            <a:r>
              <a:rPr lang="cs-CZ" dirty="0" err="1"/>
              <a:t>ac</a:t>
            </a:r>
            <a:r>
              <a:rPr lang="cs-CZ" dirty="0"/>
              <a:t> </a:t>
            </a:r>
            <a:r>
              <a:rPr lang="cs-CZ" u="sng" dirty="0" err="1"/>
              <a:t>fluminis</a:t>
            </a:r>
            <a:r>
              <a:rPr lang="cs-CZ" dirty="0"/>
              <a:t> </a:t>
            </a:r>
            <a:r>
              <a:rPr lang="cs-CZ" u="sng" dirty="0" err="1"/>
              <a:t>aurea</a:t>
            </a:r>
            <a:r>
              <a:rPr lang="cs-CZ" dirty="0"/>
              <a:t> </a:t>
            </a:r>
            <a:r>
              <a:rPr lang="cs-CZ" u="sng" dirty="0" err="1"/>
              <a:t>venis</a:t>
            </a:r>
            <a:r>
              <a:rPr lang="cs-CZ" dirty="0"/>
              <a:t>. (</a:t>
            </a:r>
            <a:r>
              <a:rPr lang="cs-CZ" dirty="0" err="1"/>
              <a:t>Lýdové</a:t>
            </a:r>
            <a:r>
              <a:rPr lang="cs-CZ" dirty="0"/>
              <a:t> byli poraženi, přestože byli bohatí a v řekách jim teklo zlato)</a:t>
            </a:r>
          </a:p>
          <a:p>
            <a:pPr marL="0" indent="0">
              <a:buNone/>
            </a:pPr>
            <a:endParaRPr lang="cs-CZ" dirty="0"/>
          </a:p>
          <a:p>
            <a:r>
              <a:rPr lang="cs-CZ" dirty="0"/>
              <a:t>I pozitivní – byli mocní válečníci – </a:t>
            </a:r>
            <a:r>
              <a:rPr lang="cs-CZ" dirty="0" err="1"/>
              <a:t>Hdt</a:t>
            </a:r>
            <a:r>
              <a:rPr lang="cs-CZ" dirty="0"/>
              <a:t>. 1.79 - </a:t>
            </a:r>
            <a:r>
              <a:rPr lang="el-GR" dirty="0"/>
              <a:t>ἦν δὲ τοῦτον τὸν χρόνον ἔθνος οὐδὲν ἐν τῇ Ἀσίῃ οὔτε </a:t>
            </a:r>
            <a:r>
              <a:rPr lang="el-GR" u="sng" dirty="0"/>
              <a:t>ἀνδρηιότερον</a:t>
            </a:r>
            <a:r>
              <a:rPr lang="el-GR" dirty="0"/>
              <a:t> οὔτε </a:t>
            </a:r>
            <a:r>
              <a:rPr lang="el-GR" u="sng" dirty="0"/>
              <a:t>ἀλκιμώτερον</a:t>
            </a:r>
            <a:r>
              <a:rPr lang="el-GR" dirty="0"/>
              <a:t> τοῦ Λυδίου.</a:t>
            </a:r>
            <a:r>
              <a:rPr lang="cs-CZ" dirty="0"/>
              <a:t> (odvážní a stateční)</a:t>
            </a:r>
          </a:p>
          <a:p>
            <a:r>
              <a:rPr lang="cs-CZ" dirty="0"/>
              <a:t>Vynález stolních her – </a:t>
            </a:r>
            <a:r>
              <a:rPr lang="cs-CZ" dirty="0" err="1"/>
              <a:t>Hdt</a:t>
            </a:r>
            <a:r>
              <a:rPr lang="cs-CZ" dirty="0"/>
              <a:t>. 1.94</a:t>
            </a:r>
          </a:p>
          <a:p>
            <a:r>
              <a:rPr lang="cs-CZ" dirty="0"/>
              <a:t>Hrobka </a:t>
            </a:r>
            <a:r>
              <a:rPr lang="cs-CZ" dirty="0" err="1"/>
              <a:t>Alyatta</a:t>
            </a:r>
            <a:r>
              <a:rPr lang="cs-CZ" dirty="0"/>
              <a:t> – jediná zajímavá věc v Lýdii – </a:t>
            </a:r>
            <a:r>
              <a:rPr lang="cs-CZ" dirty="0" err="1"/>
              <a:t>Hdt</a:t>
            </a:r>
            <a:r>
              <a:rPr lang="cs-CZ" dirty="0"/>
              <a:t>. 1.93</a:t>
            </a:r>
          </a:p>
          <a:p>
            <a:r>
              <a:rPr lang="cs-CZ" dirty="0"/>
              <a:t>Zvyky – </a:t>
            </a:r>
            <a:r>
              <a:rPr lang="cs-CZ" dirty="0" err="1"/>
              <a:t>Hdt</a:t>
            </a:r>
            <a:r>
              <a:rPr lang="cs-CZ" dirty="0"/>
              <a:t>. 1.94 - prostituce dcer</a:t>
            </a:r>
          </a:p>
        </p:txBody>
      </p:sp>
      <p:sp>
        <p:nvSpPr>
          <p:cNvPr id="4" name="Zástupný obsah 3">
            <a:extLst>
              <a:ext uri="{FF2B5EF4-FFF2-40B4-BE49-F238E27FC236}">
                <a16:creationId xmlns:a16="http://schemas.microsoft.com/office/drawing/2014/main" id="{DCCCBC01-E068-41CA-4F8A-2A07C5DC27A1}"/>
              </a:ext>
            </a:extLst>
          </p:cNvPr>
          <p:cNvSpPr>
            <a:spLocks noGrp="1"/>
          </p:cNvSpPr>
          <p:nvPr>
            <p:ph sz="half" idx="2"/>
          </p:nvPr>
        </p:nvSpPr>
        <p:spPr/>
        <p:txBody>
          <a:bodyPr>
            <a:normAutofit fontScale="70000" lnSpcReduction="20000"/>
          </a:bodyPr>
          <a:lstStyle/>
          <a:p>
            <a:r>
              <a:rPr lang="en-US" b="0" i="0" dirty="0">
                <a:solidFill>
                  <a:schemeClr val="tx1"/>
                </a:solidFill>
                <a:effectLst/>
                <a:latin typeface="Palatino Linotype" panose="02040502050505030304" pitchFamily="18" charset="0"/>
              </a:rPr>
              <a:t>For example, pain is experienced by both the Indian and the Spartan when they are wounded or burnt, as well as by the Phrygian and the Lydian; yet while the Indian and the Spartan refuse to flinch because they have been hardened</a:t>
            </a:r>
            <a:r>
              <a:rPr lang="en-US" b="0" i="0" u="none" strike="noStrike" dirty="0">
                <a:solidFill>
                  <a:schemeClr val="tx1"/>
                </a:solidFill>
                <a:effectLst/>
                <a:latin typeface="Palatino Linotype" panose="02040502050505030304" pitchFamily="18" charset="0"/>
              </a:rPr>
              <a:t> </a:t>
            </a:r>
            <a:r>
              <a:rPr lang="en-US" b="0" i="0" dirty="0">
                <a:solidFill>
                  <a:schemeClr val="tx1"/>
                </a:solidFill>
                <a:effectLst/>
                <a:latin typeface="Palatino Linotype" panose="02040502050505030304" pitchFamily="18" charset="0"/>
              </a:rPr>
              <a:t>to it, the Phrygian and the Lydian do flinch, because they are weak and not hardened. </a:t>
            </a:r>
            <a:endParaRPr lang="cs-CZ" dirty="0">
              <a:solidFill>
                <a:schemeClr val="tx1"/>
              </a:solidFill>
            </a:endParaRPr>
          </a:p>
        </p:txBody>
      </p:sp>
      <p:pic>
        <p:nvPicPr>
          <p:cNvPr id="5" name="Obrázek 4" descr="Obsah obrázku tráva, obloha, hora, příroda&#10;&#10;Popis byl vytvořen automaticky">
            <a:extLst>
              <a:ext uri="{FF2B5EF4-FFF2-40B4-BE49-F238E27FC236}">
                <a16:creationId xmlns:a16="http://schemas.microsoft.com/office/drawing/2014/main" id="{99ECA2E4-8670-1C1C-6089-F7922DFE4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5004" y="4374895"/>
            <a:ext cx="4698460" cy="1727663"/>
          </a:xfrm>
          <a:prstGeom prst="rect">
            <a:avLst/>
          </a:prstGeom>
        </p:spPr>
      </p:pic>
    </p:spTree>
    <p:extLst>
      <p:ext uri="{BB962C8B-B14F-4D97-AF65-F5344CB8AC3E}">
        <p14:creationId xmlns:p14="http://schemas.microsoft.com/office/powerpoint/2010/main" val="183947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2E9E8F-DFC1-E69F-9006-1DD58C18E03C}"/>
              </a:ext>
            </a:extLst>
          </p:cNvPr>
          <p:cNvSpPr>
            <a:spLocks noGrp="1"/>
          </p:cNvSpPr>
          <p:nvPr>
            <p:ph type="title"/>
          </p:nvPr>
        </p:nvSpPr>
        <p:spPr/>
        <p:txBody>
          <a:bodyPr/>
          <a:lstStyle/>
          <a:p>
            <a:r>
              <a:rPr lang="cs-CZ" dirty="0" err="1"/>
              <a:t>Frygie</a:t>
            </a:r>
            <a:endParaRPr lang="cs-CZ" dirty="0"/>
          </a:p>
        </p:txBody>
      </p:sp>
      <p:sp>
        <p:nvSpPr>
          <p:cNvPr id="3" name="Zástupný obsah 2">
            <a:extLst>
              <a:ext uri="{FF2B5EF4-FFF2-40B4-BE49-F238E27FC236}">
                <a16:creationId xmlns:a16="http://schemas.microsoft.com/office/drawing/2014/main" id="{009F4319-35E5-95FF-C2D9-9B1223BC31A7}"/>
              </a:ext>
            </a:extLst>
          </p:cNvPr>
          <p:cNvSpPr>
            <a:spLocks noGrp="1"/>
          </p:cNvSpPr>
          <p:nvPr>
            <p:ph idx="1"/>
          </p:nvPr>
        </p:nvSpPr>
        <p:spPr/>
        <p:txBody>
          <a:bodyPr>
            <a:normAutofit fontScale="85000" lnSpcReduction="20000"/>
          </a:bodyPr>
          <a:lstStyle/>
          <a:p>
            <a:r>
              <a:rPr lang="cs-CZ" dirty="0"/>
              <a:t>Centrální Malá Asie</a:t>
            </a:r>
          </a:p>
          <a:p>
            <a:r>
              <a:rPr lang="cs-CZ" dirty="0"/>
              <a:t>Hlavní město – </a:t>
            </a:r>
            <a:r>
              <a:rPr lang="cs-CZ" dirty="0" err="1"/>
              <a:t>Gordion</a:t>
            </a:r>
            <a:endParaRPr lang="cs-CZ" dirty="0"/>
          </a:p>
          <a:p>
            <a:r>
              <a:rPr lang="cs-CZ" dirty="0"/>
              <a:t>Království – cca 1200–700 </a:t>
            </a:r>
            <a:r>
              <a:rPr lang="cs-CZ" dirty="0" err="1"/>
              <a:t>pnl</a:t>
            </a:r>
            <a:endParaRPr lang="cs-CZ" dirty="0"/>
          </a:p>
          <a:p>
            <a:r>
              <a:rPr lang="cs-CZ" dirty="0"/>
              <a:t>Dle tradice </a:t>
            </a:r>
            <a:r>
              <a:rPr lang="cs-CZ" dirty="0" err="1"/>
              <a:t>Frygové</a:t>
            </a:r>
            <a:r>
              <a:rPr lang="cs-CZ" dirty="0"/>
              <a:t> přišli z Balkánu (Brigové) – </a:t>
            </a:r>
            <a:r>
              <a:rPr lang="cs-CZ" dirty="0" err="1"/>
              <a:t>Hdt</a:t>
            </a:r>
            <a:r>
              <a:rPr lang="cs-CZ" dirty="0"/>
              <a:t>. 7.73, Str. 7.3.3</a:t>
            </a:r>
          </a:p>
          <a:p>
            <a:r>
              <a:rPr lang="cs-CZ" dirty="0" err="1"/>
              <a:t>Brygové</a:t>
            </a:r>
            <a:r>
              <a:rPr lang="cs-CZ" dirty="0"/>
              <a:t>/Brigové – kmen sousedící s Makedonií</a:t>
            </a:r>
          </a:p>
          <a:p>
            <a:r>
              <a:rPr lang="cs-CZ" dirty="0"/>
              <a:t>Jazyk podobný řeckému a arménskému (</a:t>
            </a:r>
            <a:r>
              <a:rPr lang="cs-CZ" dirty="0" err="1"/>
              <a:t>Pl</a:t>
            </a:r>
            <a:r>
              <a:rPr lang="cs-CZ" dirty="0"/>
              <a:t>. </a:t>
            </a:r>
            <a:r>
              <a:rPr lang="cs-CZ" i="1" dirty="0" err="1"/>
              <a:t>Crat</a:t>
            </a:r>
            <a:r>
              <a:rPr lang="cs-CZ" dirty="0"/>
              <a:t>. 410a), Arméni – kolonisté z </a:t>
            </a:r>
            <a:r>
              <a:rPr lang="cs-CZ" dirty="0" err="1"/>
              <a:t>Frygie</a:t>
            </a:r>
            <a:r>
              <a:rPr lang="cs-CZ" dirty="0"/>
              <a:t> (</a:t>
            </a:r>
            <a:r>
              <a:rPr lang="cs-CZ" dirty="0" err="1"/>
              <a:t>Hdt</a:t>
            </a:r>
            <a:r>
              <a:rPr lang="cs-CZ" dirty="0"/>
              <a:t>. 7.73)</a:t>
            </a:r>
          </a:p>
          <a:p>
            <a:r>
              <a:rPr lang="cs-CZ" dirty="0"/>
              <a:t>Množství </a:t>
            </a:r>
            <a:r>
              <a:rPr lang="cs-CZ" dirty="0" err="1"/>
              <a:t>fryžských</a:t>
            </a:r>
            <a:r>
              <a:rPr lang="cs-CZ" dirty="0"/>
              <a:t> otroků v Řecku (</a:t>
            </a:r>
            <a:r>
              <a:rPr lang="cs-CZ" dirty="0" err="1"/>
              <a:t>Midás</a:t>
            </a:r>
            <a:r>
              <a:rPr lang="cs-CZ" dirty="0"/>
              <a:t>, </a:t>
            </a:r>
            <a:r>
              <a:rPr lang="cs-CZ" dirty="0" err="1"/>
              <a:t>Fryx</a:t>
            </a:r>
            <a:r>
              <a:rPr lang="cs-CZ" dirty="0"/>
              <a:t>, </a:t>
            </a:r>
            <a:r>
              <a:rPr lang="cs-CZ" dirty="0" err="1"/>
              <a:t>Lýdos</a:t>
            </a:r>
            <a:r>
              <a:rPr lang="cs-CZ" dirty="0"/>
              <a:t> typické jméno otroka v dramatu)</a:t>
            </a:r>
          </a:p>
          <a:p>
            <a:r>
              <a:rPr lang="cs-CZ" dirty="0"/>
              <a:t>Kult – Magna Mater (</a:t>
            </a:r>
            <a:r>
              <a:rPr lang="cs-CZ" dirty="0" err="1"/>
              <a:t>Kybelé</a:t>
            </a:r>
            <a:r>
              <a:rPr lang="cs-CZ" dirty="0"/>
              <a:t>), původně </a:t>
            </a:r>
            <a:r>
              <a:rPr lang="cs-CZ" dirty="0" err="1"/>
              <a:t>fryžská</a:t>
            </a:r>
            <a:r>
              <a:rPr lang="cs-CZ" dirty="0"/>
              <a:t> bohyně, </a:t>
            </a:r>
            <a:r>
              <a:rPr lang="cs-CZ" dirty="0" err="1"/>
              <a:t>Attis</a:t>
            </a:r>
            <a:r>
              <a:rPr lang="cs-CZ" dirty="0"/>
              <a:t> (</a:t>
            </a:r>
            <a:r>
              <a:rPr lang="cs-CZ" dirty="0" err="1"/>
              <a:t>Attys</a:t>
            </a:r>
            <a:r>
              <a:rPr lang="cs-CZ" dirty="0"/>
              <a:t>)</a:t>
            </a:r>
          </a:p>
          <a:p>
            <a:r>
              <a:rPr lang="cs-CZ" dirty="0"/>
              <a:t>Zemědělství, matka bohů, vůz tažený lvy, mystéria, eunuši</a:t>
            </a:r>
          </a:p>
          <a:p>
            <a:r>
              <a:rPr lang="cs-CZ" dirty="0" err="1"/>
              <a:t>Fryžská</a:t>
            </a:r>
            <a:r>
              <a:rPr lang="cs-CZ" dirty="0"/>
              <a:t> čapka</a:t>
            </a:r>
          </a:p>
          <a:p>
            <a:r>
              <a:rPr lang="cs-CZ" dirty="0"/>
              <a:t>Hérodotos, </a:t>
            </a:r>
            <a:r>
              <a:rPr lang="cs-CZ" dirty="0" err="1"/>
              <a:t>Strabón</a:t>
            </a:r>
            <a:r>
              <a:rPr lang="cs-CZ" dirty="0"/>
              <a:t>, </a:t>
            </a:r>
            <a:r>
              <a:rPr lang="cs-CZ" dirty="0" err="1"/>
              <a:t>Diodóros</a:t>
            </a:r>
            <a:endParaRPr lang="cs-CZ" dirty="0"/>
          </a:p>
          <a:p>
            <a:endParaRPr lang="cs-CZ" dirty="0"/>
          </a:p>
        </p:txBody>
      </p:sp>
      <p:pic>
        <p:nvPicPr>
          <p:cNvPr id="5" name="Obrázek 4" descr="Obsah obrázku mapa&#10;&#10;Popis byl vytvořen automaticky">
            <a:extLst>
              <a:ext uri="{FF2B5EF4-FFF2-40B4-BE49-F238E27FC236}">
                <a16:creationId xmlns:a16="http://schemas.microsoft.com/office/drawing/2014/main" id="{6DB72AFA-2F20-F492-A6B6-1CD654C73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216" y="99790"/>
            <a:ext cx="4085412" cy="3275139"/>
          </a:xfrm>
          <a:prstGeom prst="rect">
            <a:avLst/>
          </a:prstGeom>
        </p:spPr>
      </p:pic>
      <p:pic>
        <p:nvPicPr>
          <p:cNvPr id="9" name="Obrázek 8" descr="Obsah obrázku zeď, budova, socha, interiér&#10;&#10;Popis byl vytvořen automaticky">
            <a:extLst>
              <a:ext uri="{FF2B5EF4-FFF2-40B4-BE49-F238E27FC236}">
                <a16:creationId xmlns:a16="http://schemas.microsoft.com/office/drawing/2014/main" id="{C3F99B51-10D3-0D8F-03DE-DC1DCE69B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8488" y="4427326"/>
            <a:ext cx="1519729" cy="2330884"/>
          </a:xfrm>
          <a:prstGeom prst="rect">
            <a:avLst/>
          </a:prstGeom>
        </p:spPr>
      </p:pic>
      <p:pic>
        <p:nvPicPr>
          <p:cNvPr id="11" name="Obrázek 10" descr="Obsah obrázku zavřít, kámen&#10;&#10;Popis byl vytvořen automaticky">
            <a:extLst>
              <a:ext uri="{FF2B5EF4-FFF2-40B4-BE49-F238E27FC236}">
                <a16:creationId xmlns:a16="http://schemas.microsoft.com/office/drawing/2014/main" id="{677DFA5D-F227-2C2A-ECAA-40A4824B0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32" y="4867473"/>
            <a:ext cx="2023477" cy="2003242"/>
          </a:xfrm>
          <a:prstGeom prst="rect">
            <a:avLst/>
          </a:prstGeom>
        </p:spPr>
      </p:pic>
      <p:pic>
        <p:nvPicPr>
          <p:cNvPr id="13" name="Obrázek 12" descr="Obsah obrázku text, zelená&#10;&#10;Popis byl vytvořen automaticky">
            <a:extLst>
              <a:ext uri="{FF2B5EF4-FFF2-40B4-BE49-F238E27FC236}">
                <a16:creationId xmlns:a16="http://schemas.microsoft.com/office/drawing/2014/main" id="{1DD35AA5-0BAB-0FED-BB2B-B0DD7CB02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498" y="4925303"/>
            <a:ext cx="1655572" cy="1655572"/>
          </a:xfrm>
          <a:prstGeom prst="rect">
            <a:avLst/>
          </a:prstGeom>
        </p:spPr>
      </p:pic>
    </p:spTree>
    <p:extLst>
      <p:ext uri="{BB962C8B-B14F-4D97-AF65-F5344CB8AC3E}">
        <p14:creationId xmlns:p14="http://schemas.microsoft.com/office/powerpoint/2010/main" val="143759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368413-C118-50A2-5E88-F23E5D158D9D}"/>
              </a:ext>
            </a:extLst>
          </p:cNvPr>
          <p:cNvSpPr>
            <a:spLocks noGrp="1"/>
          </p:cNvSpPr>
          <p:nvPr>
            <p:ph type="title"/>
          </p:nvPr>
        </p:nvSpPr>
        <p:spPr/>
        <p:txBody>
          <a:bodyPr/>
          <a:lstStyle/>
          <a:p>
            <a:r>
              <a:rPr lang="cs-CZ" dirty="0" err="1"/>
              <a:t>Frygie</a:t>
            </a:r>
            <a:endParaRPr lang="cs-CZ" dirty="0"/>
          </a:p>
        </p:txBody>
      </p:sp>
      <p:sp>
        <p:nvSpPr>
          <p:cNvPr id="3" name="Zástupný obsah 2">
            <a:extLst>
              <a:ext uri="{FF2B5EF4-FFF2-40B4-BE49-F238E27FC236}">
                <a16:creationId xmlns:a16="http://schemas.microsoft.com/office/drawing/2014/main" id="{F7BAC0C0-5DA5-D744-B55F-1CF9B46DAF4A}"/>
              </a:ext>
            </a:extLst>
          </p:cNvPr>
          <p:cNvSpPr>
            <a:spLocks noGrp="1"/>
          </p:cNvSpPr>
          <p:nvPr>
            <p:ph idx="1"/>
          </p:nvPr>
        </p:nvSpPr>
        <p:spPr/>
        <p:txBody>
          <a:bodyPr/>
          <a:lstStyle/>
          <a:p>
            <a:r>
              <a:rPr lang="cs-CZ" dirty="0"/>
              <a:t>Králové</a:t>
            </a:r>
          </a:p>
          <a:p>
            <a:r>
              <a:rPr lang="cs-CZ" dirty="0" err="1"/>
              <a:t>Nannakos</a:t>
            </a:r>
            <a:r>
              <a:rPr lang="cs-CZ" dirty="0"/>
              <a:t> – dožil se 300 let, předpověděl potopu, prosba o záchranu</a:t>
            </a:r>
          </a:p>
          <a:p>
            <a:r>
              <a:rPr lang="cs-CZ" dirty="0" err="1"/>
              <a:t>Gordiás</a:t>
            </a:r>
            <a:r>
              <a:rPr lang="cs-CZ" dirty="0"/>
              <a:t>/</a:t>
            </a:r>
            <a:r>
              <a:rPr lang="cs-CZ" dirty="0" err="1"/>
              <a:t>Gordios</a:t>
            </a:r>
            <a:r>
              <a:rPr lang="cs-CZ" dirty="0"/>
              <a:t> – farmář, stal se králem, zakladatel města </a:t>
            </a:r>
            <a:r>
              <a:rPr lang="cs-CZ" dirty="0" err="1"/>
              <a:t>Gordion</a:t>
            </a:r>
            <a:endParaRPr lang="cs-CZ" dirty="0"/>
          </a:p>
          <a:p>
            <a:r>
              <a:rPr lang="cs-CZ" dirty="0"/>
              <a:t>Gordický uzel – </a:t>
            </a:r>
            <a:r>
              <a:rPr lang="cs-CZ" dirty="0" err="1"/>
              <a:t>Arr</a:t>
            </a:r>
            <a:r>
              <a:rPr lang="cs-CZ" dirty="0"/>
              <a:t>. </a:t>
            </a:r>
            <a:r>
              <a:rPr lang="cs-CZ" i="1" dirty="0"/>
              <a:t>An</a:t>
            </a:r>
            <a:r>
              <a:rPr lang="cs-CZ" dirty="0"/>
              <a:t>. 2.3</a:t>
            </a:r>
          </a:p>
          <a:p>
            <a:r>
              <a:rPr lang="cs-CZ" dirty="0" err="1"/>
              <a:t>Midás</a:t>
            </a:r>
            <a:r>
              <a:rPr lang="cs-CZ" dirty="0"/>
              <a:t> – syn </a:t>
            </a:r>
            <a:r>
              <a:rPr lang="cs-CZ" dirty="0" err="1"/>
              <a:t>Gordia</a:t>
            </a:r>
            <a:r>
              <a:rPr lang="cs-CZ" dirty="0"/>
              <a:t> (</a:t>
            </a:r>
            <a:r>
              <a:rPr lang="cs-CZ" dirty="0" err="1"/>
              <a:t>Kybelé</a:t>
            </a:r>
            <a:r>
              <a:rPr lang="cs-CZ" dirty="0"/>
              <a:t>), založení </a:t>
            </a:r>
            <a:r>
              <a:rPr lang="cs-CZ" dirty="0" err="1"/>
              <a:t>Ankyry</a:t>
            </a:r>
            <a:r>
              <a:rPr lang="cs-CZ" dirty="0"/>
              <a:t>, </a:t>
            </a:r>
            <a:r>
              <a:rPr lang="cs-CZ" dirty="0" err="1"/>
              <a:t>Midaia</a:t>
            </a:r>
            <a:r>
              <a:rPr lang="cs-CZ" dirty="0"/>
              <a:t>, proměna všeho ve zlato, oslí uši</a:t>
            </a:r>
          </a:p>
          <a:p>
            <a:r>
              <a:rPr lang="cs-CZ" dirty="0"/>
              <a:t>Zlatonosná řeka </a:t>
            </a:r>
            <a:r>
              <a:rPr lang="cs-CZ" dirty="0" err="1"/>
              <a:t>Paktólos</a:t>
            </a:r>
            <a:endParaRPr lang="cs-CZ" dirty="0"/>
          </a:p>
          <a:p>
            <a:r>
              <a:rPr lang="cs-CZ" dirty="0"/>
              <a:t>Historický </a:t>
            </a:r>
            <a:r>
              <a:rPr lang="cs-CZ" dirty="0" err="1"/>
              <a:t>Midás</a:t>
            </a:r>
            <a:r>
              <a:rPr lang="cs-CZ" dirty="0"/>
              <a:t> – poslední vládce </a:t>
            </a:r>
            <a:r>
              <a:rPr lang="cs-CZ" dirty="0" err="1"/>
              <a:t>Frygie</a:t>
            </a:r>
            <a:r>
              <a:rPr lang="cs-CZ" dirty="0"/>
              <a:t>, vpád </a:t>
            </a:r>
            <a:r>
              <a:rPr lang="cs-CZ" dirty="0" err="1"/>
              <a:t>Kimmeriů</a:t>
            </a:r>
            <a:endParaRPr lang="cs-CZ" dirty="0"/>
          </a:p>
          <a:p>
            <a:r>
              <a:rPr lang="cs-CZ" dirty="0"/>
              <a:t>Obsazení Lýdií</a:t>
            </a:r>
          </a:p>
          <a:p>
            <a:endParaRPr lang="cs-CZ" dirty="0"/>
          </a:p>
        </p:txBody>
      </p:sp>
    </p:spTree>
    <p:extLst>
      <p:ext uri="{BB962C8B-B14F-4D97-AF65-F5344CB8AC3E}">
        <p14:creationId xmlns:p14="http://schemas.microsoft.com/office/powerpoint/2010/main" val="71010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6FA2D6-78C5-A167-12B0-D4B945497898}"/>
              </a:ext>
            </a:extLst>
          </p:cNvPr>
          <p:cNvSpPr>
            <a:spLocks noGrp="1"/>
          </p:cNvSpPr>
          <p:nvPr>
            <p:ph type="title"/>
          </p:nvPr>
        </p:nvSpPr>
        <p:spPr/>
        <p:txBody>
          <a:bodyPr/>
          <a:lstStyle/>
          <a:p>
            <a:r>
              <a:rPr lang="cs-CZ" dirty="0"/>
              <a:t>Proč Malá Asie?</a:t>
            </a:r>
          </a:p>
        </p:txBody>
      </p:sp>
      <p:sp>
        <p:nvSpPr>
          <p:cNvPr id="3" name="Zástupný obsah 2">
            <a:extLst>
              <a:ext uri="{FF2B5EF4-FFF2-40B4-BE49-F238E27FC236}">
                <a16:creationId xmlns:a16="http://schemas.microsoft.com/office/drawing/2014/main" id="{2736263F-42A9-8203-EA07-A19A170E22D3}"/>
              </a:ext>
            </a:extLst>
          </p:cNvPr>
          <p:cNvSpPr>
            <a:spLocks noGrp="1"/>
          </p:cNvSpPr>
          <p:nvPr>
            <p:ph idx="1"/>
          </p:nvPr>
        </p:nvSpPr>
        <p:spPr/>
        <p:txBody>
          <a:bodyPr>
            <a:normAutofit/>
          </a:bodyPr>
          <a:lstStyle/>
          <a:p>
            <a:r>
              <a:rPr lang="cs-CZ" dirty="0"/>
              <a:t>Asie – ne zcela jasný původ slova (chetitština?)</a:t>
            </a:r>
          </a:p>
          <a:p>
            <a:r>
              <a:rPr lang="cs-CZ" dirty="0"/>
              <a:t>Malá Asie (</a:t>
            </a:r>
            <a:r>
              <a:rPr lang="cs-CZ" i="1" dirty="0"/>
              <a:t>mikra</a:t>
            </a:r>
            <a:r>
              <a:rPr lang="cs-CZ" dirty="0"/>
              <a:t> </a:t>
            </a:r>
            <a:r>
              <a:rPr lang="cs-CZ" i="1" dirty="0" err="1"/>
              <a:t>Asia</a:t>
            </a:r>
            <a:r>
              <a:rPr lang="cs-CZ" dirty="0"/>
              <a:t>) – odlišení od dalších částí Asie – </a:t>
            </a:r>
            <a:r>
              <a:rPr lang="cs-CZ" dirty="0" err="1"/>
              <a:t>Orosius</a:t>
            </a:r>
            <a:r>
              <a:rPr lang="cs-CZ" dirty="0"/>
              <a:t>, 4/5. stol. </a:t>
            </a:r>
            <a:r>
              <a:rPr lang="cs-CZ" dirty="0" err="1"/>
              <a:t>nl</a:t>
            </a:r>
            <a:endParaRPr lang="cs-CZ" dirty="0"/>
          </a:p>
          <a:p>
            <a:r>
              <a:rPr lang="cs-CZ" dirty="0"/>
              <a:t>Anatolie – od slova pro východ (</a:t>
            </a:r>
            <a:r>
              <a:rPr lang="cs-CZ" i="1" dirty="0" err="1"/>
              <a:t>anatolé</a:t>
            </a:r>
            <a:r>
              <a:rPr lang="cs-CZ" dirty="0"/>
              <a:t>, </a:t>
            </a:r>
            <a:r>
              <a:rPr lang="el-GR" dirty="0"/>
              <a:t>ἀνατολή</a:t>
            </a:r>
            <a:r>
              <a:rPr lang="cs-CZ" dirty="0"/>
              <a:t>)</a:t>
            </a:r>
          </a:p>
          <a:p>
            <a:r>
              <a:rPr lang="cs-CZ" dirty="0"/>
              <a:t>Dělení do mnoha menších území</a:t>
            </a:r>
          </a:p>
          <a:p>
            <a:r>
              <a:rPr lang="cs-CZ" dirty="0" err="1"/>
              <a:t>Indo</a:t>
            </a:r>
            <a:r>
              <a:rPr lang="cs-CZ" dirty="0"/>
              <a:t>-evropské obyvatelstvo</a:t>
            </a:r>
          </a:p>
          <a:p>
            <a:r>
              <a:rPr lang="cs-CZ" dirty="0" err="1"/>
              <a:t>Assuwa</a:t>
            </a:r>
            <a:endParaRPr lang="cs-CZ" dirty="0"/>
          </a:p>
          <a:p>
            <a:r>
              <a:rPr lang="cs-CZ" dirty="0"/>
              <a:t>Chetité</a:t>
            </a:r>
          </a:p>
          <a:p>
            <a:r>
              <a:rPr lang="cs-CZ" dirty="0" err="1"/>
              <a:t>Trója</a:t>
            </a:r>
            <a:endParaRPr lang="cs-CZ" dirty="0"/>
          </a:p>
          <a:p>
            <a:r>
              <a:rPr lang="cs-CZ" dirty="0"/>
              <a:t>Kolonizace západního pobřeží Řeky od konce 2. tis. </a:t>
            </a:r>
            <a:r>
              <a:rPr lang="cs-CZ" dirty="0" err="1"/>
              <a:t>pnl</a:t>
            </a:r>
            <a:endParaRPr lang="cs-CZ" dirty="0"/>
          </a:p>
          <a:p>
            <a:endParaRPr lang="cs-CZ" dirty="0"/>
          </a:p>
        </p:txBody>
      </p:sp>
      <p:pic>
        <p:nvPicPr>
          <p:cNvPr id="5" name="Obrázek 4" descr="Obsah obrázku mapa&#10;&#10;Popis byl vytvořen automaticky">
            <a:extLst>
              <a:ext uri="{FF2B5EF4-FFF2-40B4-BE49-F238E27FC236}">
                <a16:creationId xmlns:a16="http://schemas.microsoft.com/office/drawing/2014/main" id="{6C679D91-75BA-88B7-4BE6-48EE39DFD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6325" y="3247593"/>
            <a:ext cx="2929370" cy="2929370"/>
          </a:xfrm>
          <a:prstGeom prst="rect">
            <a:avLst/>
          </a:prstGeom>
        </p:spPr>
      </p:pic>
    </p:spTree>
    <p:extLst>
      <p:ext uri="{BB962C8B-B14F-4D97-AF65-F5344CB8AC3E}">
        <p14:creationId xmlns:p14="http://schemas.microsoft.com/office/powerpoint/2010/main" val="256867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E23BCF-97EA-3E6A-29AC-8475D6BF6E0D}"/>
              </a:ext>
            </a:extLst>
          </p:cNvPr>
          <p:cNvSpPr>
            <a:spLocks noGrp="1"/>
          </p:cNvSpPr>
          <p:nvPr>
            <p:ph type="title"/>
          </p:nvPr>
        </p:nvSpPr>
        <p:spPr/>
        <p:txBody>
          <a:bodyPr/>
          <a:lstStyle/>
          <a:p>
            <a:r>
              <a:rPr lang="cs-CZ" dirty="0" err="1"/>
              <a:t>Frygie</a:t>
            </a:r>
            <a:endParaRPr lang="cs-CZ" dirty="0"/>
          </a:p>
        </p:txBody>
      </p:sp>
      <p:sp>
        <p:nvSpPr>
          <p:cNvPr id="3" name="Zástupný obsah 2">
            <a:extLst>
              <a:ext uri="{FF2B5EF4-FFF2-40B4-BE49-F238E27FC236}">
                <a16:creationId xmlns:a16="http://schemas.microsoft.com/office/drawing/2014/main" id="{3650BAC1-7A35-F3CA-EE0E-B35EDFFDBB4D}"/>
              </a:ext>
            </a:extLst>
          </p:cNvPr>
          <p:cNvSpPr>
            <a:spLocks noGrp="1"/>
          </p:cNvSpPr>
          <p:nvPr>
            <p:ph sz="half" idx="1"/>
          </p:nvPr>
        </p:nvSpPr>
        <p:spPr/>
        <p:txBody>
          <a:bodyPr>
            <a:normAutofit fontScale="85000" lnSpcReduction="10000"/>
          </a:bodyPr>
          <a:lstStyle/>
          <a:p>
            <a:r>
              <a:rPr lang="cs-CZ" dirty="0"/>
              <a:t>Zbabělci</a:t>
            </a:r>
          </a:p>
          <a:p>
            <a:r>
              <a:rPr lang="cs-CZ" dirty="0"/>
              <a:t>Str. 1.2.30 </a:t>
            </a:r>
            <a:r>
              <a:rPr lang="el-GR" u="sng" dirty="0" err="1"/>
              <a:t>δειλότερος</a:t>
            </a:r>
            <a:r>
              <a:rPr lang="el-GR" dirty="0"/>
              <a:t> λαγὼ </a:t>
            </a:r>
            <a:r>
              <a:rPr lang="el-GR" dirty="0" err="1"/>
              <a:t>Φρυγός</a:t>
            </a:r>
            <a:r>
              <a:rPr lang="cs-CZ" dirty="0"/>
              <a:t> </a:t>
            </a:r>
          </a:p>
          <a:p>
            <a:r>
              <a:rPr lang="cs-CZ" dirty="0"/>
              <a:t>Eur. </a:t>
            </a:r>
            <a:r>
              <a:rPr lang="cs-CZ" i="1" dirty="0"/>
              <a:t>Or.</a:t>
            </a:r>
            <a:r>
              <a:rPr lang="cs-CZ" dirty="0"/>
              <a:t> 1514 - </a:t>
            </a:r>
            <a:r>
              <a:rPr lang="el-GR" u="sng" dirty="0"/>
              <a:t>δειλίᾳ</a:t>
            </a:r>
            <a:r>
              <a:rPr lang="el-GR" dirty="0"/>
              <a:t> γλώσσῃ χαρίζῃ, τἄνδον </a:t>
            </a:r>
            <a:r>
              <a:rPr lang="el-GR" dirty="0" err="1"/>
              <a:t>οὐχ</a:t>
            </a:r>
            <a:r>
              <a:rPr lang="el-GR" dirty="0"/>
              <a:t> </a:t>
            </a:r>
            <a:r>
              <a:rPr lang="el-GR" dirty="0" err="1"/>
              <a:t>οὕτω</a:t>
            </a:r>
            <a:r>
              <a:rPr lang="cs-CZ" dirty="0"/>
              <a:t> </a:t>
            </a:r>
            <a:r>
              <a:rPr lang="el-GR" dirty="0" err="1"/>
              <a:t>φρονῶν</a:t>
            </a:r>
            <a:endParaRPr lang="cs-CZ" dirty="0"/>
          </a:p>
          <a:p>
            <a:endParaRPr lang="cs-CZ" dirty="0"/>
          </a:p>
          <a:p>
            <a:r>
              <a:rPr lang="cs-CZ" dirty="0"/>
              <a:t>Otroci, slaboši, zbabělci</a:t>
            </a:r>
          </a:p>
          <a:p>
            <a:r>
              <a:rPr lang="cs-CZ" dirty="0" err="1"/>
              <a:t>Héródás</a:t>
            </a:r>
            <a:r>
              <a:rPr lang="cs-CZ" dirty="0"/>
              <a:t> – </a:t>
            </a:r>
            <a:r>
              <a:rPr lang="cs-CZ" dirty="0" err="1"/>
              <a:t>Fryg</a:t>
            </a:r>
            <a:r>
              <a:rPr lang="cs-CZ" dirty="0"/>
              <a:t> se stane lepším po bití</a:t>
            </a:r>
          </a:p>
          <a:p>
            <a:r>
              <a:rPr lang="cs-CZ" dirty="0" err="1"/>
              <a:t>Cic</a:t>
            </a:r>
            <a:r>
              <a:rPr lang="cs-CZ" dirty="0"/>
              <a:t>. </a:t>
            </a:r>
            <a:r>
              <a:rPr lang="cs-CZ" i="1" dirty="0" err="1"/>
              <a:t>Flacc</a:t>
            </a:r>
            <a:r>
              <a:rPr lang="cs-CZ" dirty="0"/>
              <a:t>. 65 - </a:t>
            </a:r>
            <a:r>
              <a:rPr lang="nb-NO" i="1" dirty="0"/>
              <a:t>Phrygem plagis fieri solere meliorem</a:t>
            </a:r>
            <a:endParaRPr lang="cs-CZ" i="1" dirty="0"/>
          </a:p>
          <a:p>
            <a:r>
              <a:rPr lang="cs-CZ" dirty="0" err="1"/>
              <a:t>Tertullianus</a:t>
            </a:r>
            <a:r>
              <a:rPr lang="cs-CZ" dirty="0"/>
              <a:t> (</a:t>
            </a:r>
            <a:r>
              <a:rPr lang="cs-CZ" i="1" dirty="0"/>
              <a:t>De</a:t>
            </a:r>
            <a:r>
              <a:rPr lang="cs-CZ" dirty="0"/>
              <a:t>. </a:t>
            </a:r>
            <a:r>
              <a:rPr lang="cs-CZ" i="1" dirty="0"/>
              <a:t>An</a:t>
            </a:r>
            <a:r>
              <a:rPr lang="cs-CZ" dirty="0"/>
              <a:t>. 20.3) - </a:t>
            </a:r>
            <a:r>
              <a:rPr lang="cs-CZ" dirty="0">
                <a:solidFill>
                  <a:schemeClr val="tx1"/>
                </a:solidFill>
              </a:rPr>
              <a:t>Comici </a:t>
            </a:r>
            <a:r>
              <a:rPr lang="cs-CZ" u="sng" dirty="0" err="1"/>
              <a:t>Phrygas</a:t>
            </a:r>
            <a:r>
              <a:rPr lang="cs-CZ" dirty="0"/>
              <a:t> </a:t>
            </a:r>
            <a:r>
              <a:rPr lang="cs-CZ" u="sng" dirty="0" err="1"/>
              <a:t>timidos</a:t>
            </a:r>
            <a:r>
              <a:rPr lang="cs-CZ" dirty="0"/>
              <a:t> </a:t>
            </a:r>
            <a:r>
              <a:rPr lang="cs-CZ" dirty="0" err="1"/>
              <a:t>inludunt</a:t>
            </a:r>
            <a:r>
              <a:rPr lang="cs-CZ" dirty="0"/>
              <a:t> </a:t>
            </a:r>
          </a:p>
          <a:p>
            <a:r>
              <a:rPr lang="cs-CZ" dirty="0" err="1"/>
              <a:t>D.Chr</a:t>
            </a:r>
            <a:r>
              <a:rPr lang="cs-CZ" dirty="0"/>
              <a:t>. 31.113–114 - </a:t>
            </a:r>
            <a:r>
              <a:rPr lang="el-GR" dirty="0">
                <a:effectLst/>
                <a:latin typeface="Times New Roman" panose="02020603050405020304" pitchFamily="18" charset="0"/>
              </a:rPr>
              <a:t>ἀπαλλάττειν τοὺς ἐν </a:t>
            </a:r>
            <a:r>
              <a:rPr lang="el-GR" u="sng" dirty="0">
                <a:effectLst/>
                <a:latin typeface="Times New Roman" panose="02020603050405020304" pitchFamily="18" charset="0"/>
              </a:rPr>
              <a:t>Φρυγίᾳ</a:t>
            </a:r>
            <a:r>
              <a:rPr lang="el-GR" dirty="0">
                <a:effectLst/>
                <a:latin typeface="Times New Roman" panose="02020603050405020304" pitchFamily="18" charset="0"/>
              </a:rPr>
              <a:t> </a:t>
            </a:r>
            <a:r>
              <a:rPr lang="el-GR" u="sng" dirty="0">
                <a:effectLst/>
                <a:latin typeface="Times New Roman" panose="02020603050405020304" pitchFamily="18" charset="0"/>
              </a:rPr>
              <a:t>μέσῃ</a:t>
            </a:r>
            <a:r>
              <a:rPr lang="el-GR" dirty="0">
                <a:effectLst/>
                <a:latin typeface="Times New Roman" panose="02020603050405020304" pitchFamily="18" charset="0"/>
              </a:rPr>
              <a:t> </a:t>
            </a:r>
            <a:r>
              <a:rPr lang="el-GR" u="sng" dirty="0">
                <a:effectLst/>
                <a:latin typeface="Times New Roman" panose="02020603050405020304" pitchFamily="18" charset="0"/>
              </a:rPr>
              <a:t>δουλεύοντας</a:t>
            </a:r>
            <a:r>
              <a:rPr lang="el-GR" dirty="0">
                <a:effectLst/>
                <a:latin typeface="Times New Roman" panose="02020603050405020304" pitchFamily="18" charset="0"/>
              </a:rPr>
              <a:t> ἢ τοὺς ἐν Αἰγύπτῳ καὶ </a:t>
            </a:r>
            <a:r>
              <a:rPr lang="el-GR" dirty="0" err="1">
                <a:effectLst/>
                <a:latin typeface="Times New Roman" panose="02020603050405020304" pitchFamily="18" charset="0"/>
              </a:rPr>
              <a:t>Λιβύῃ</a:t>
            </a:r>
            <a:r>
              <a:rPr lang="cs-CZ" dirty="0">
                <a:effectLst/>
                <a:latin typeface="Times New Roman" panose="02020603050405020304" pitchFamily="18" charset="0"/>
              </a:rPr>
              <a:t> </a:t>
            </a:r>
            <a:endParaRPr lang="cs-CZ" dirty="0"/>
          </a:p>
        </p:txBody>
      </p:sp>
      <p:sp>
        <p:nvSpPr>
          <p:cNvPr id="4" name="Zástupný obsah 3">
            <a:extLst>
              <a:ext uri="{FF2B5EF4-FFF2-40B4-BE49-F238E27FC236}">
                <a16:creationId xmlns:a16="http://schemas.microsoft.com/office/drawing/2014/main" id="{1346DDED-9ED4-5F9B-7EEF-05728C03D102}"/>
              </a:ext>
            </a:extLst>
          </p:cNvPr>
          <p:cNvSpPr>
            <a:spLocks noGrp="1"/>
          </p:cNvSpPr>
          <p:nvPr>
            <p:ph sz="half" idx="2"/>
          </p:nvPr>
        </p:nvSpPr>
        <p:spPr/>
        <p:txBody>
          <a:bodyPr>
            <a:normAutofit fontScale="85000" lnSpcReduction="10000"/>
          </a:bodyPr>
          <a:lstStyle/>
          <a:p>
            <a:endParaRPr lang="cs-CZ" dirty="0"/>
          </a:p>
          <a:p>
            <a:r>
              <a:rPr lang="cs-CZ" dirty="0"/>
              <a:t>zbabělejší než </a:t>
            </a:r>
            <a:r>
              <a:rPr lang="cs-CZ" dirty="0" err="1"/>
              <a:t>Fryg</a:t>
            </a:r>
            <a:r>
              <a:rPr lang="cs-CZ" dirty="0"/>
              <a:t> (zbabělejší než </a:t>
            </a:r>
            <a:r>
              <a:rPr lang="cs-CZ" dirty="0" err="1"/>
              <a:t>fryžský</a:t>
            </a:r>
            <a:r>
              <a:rPr lang="cs-CZ" dirty="0"/>
              <a:t> zajíc) </a:t>
            </a:r>
          </a:p>
          <a:p>
            <a:r>
              <a:rPr lang="en-US" b="0" i="0" dirty="0">
                <a:solidFill>
                  <a:srgbClr val="000000"/>
                </a:solidFill>
                <a:effectLst/>
                <a:latin typeface="Georgia" panose="02040502050405020303" pitchFamily="18" charset="0"/>
              </a:rPr>
              <a:t>Your cowardice makes you glib; this is not what you really think.</a:t>
            </a:r>
            <a:endParaRPr lang="cs-CZ" dirty="0"/>
          </a:p>
          <a:p>
            <a:endParaRPr lang="cs-CZ" dirty="0"/>
          </a:p>
          <a:p>
            <a:pPr marL="0" indent="0">
              <a:buNone/>
            </a:pPr>
            <a:endParaRPr lang="cs-CZ" dirty="0"/>
          </a:p>
          <a:p>
            <a:pPr marL="0" indent="0">
              <a:buNone/>
            </a:pPr>
            <a:endParaRPr lang="cs-CZ" dirty="0"/>
          </a:p>
          <a:p>
            <a:pPr marL="0" indent="0">
              <a:buNone/>
            </a:pPr>
            <a:r>
              <a:rPr lang="en-US" b="0" dirty="0">
                <a:solidFill>
                  <a:srgbClr val="000000"/>
                </a:solidFill>
                <a:effectLst/>
                <a:latin typeface="Georgia" panose="02040502050405020303" pitchFamily="18" charset="0"/>
              </a:rPr>
              <a:t>Is it then a proverb of ours or of yours that a Phrygian is usually made better by beating?</a:t>
            </a:r>
            <a:endParaRPr lang="cs-CZ" dirty="0"/>
          </a:p>
          <a:p>
            <a:endParaRPr lang="cs-CZ" dirty="0"/>
          </a:p>
          <a:p>
            <a:pPr marL="0" indent="0">
              <a:buNone/>
            </a:pPr>
            <a:r>
              <a:rPr lang="en-US" b="0" i="0" dirty="0">
                <a:solidFill>
                  <a:schemeClr val="tx1"/>
                </a:solidFill>
                <a:effectLst/>
                <a:latin typeface="Palatino Linotype" panose="02040502050505030304" pitchFamily="18" charset="0"/>
              </a:rPr>
              <a:t>that slaves in the interior of Phrygia, and those in Egypt and Libya, fare better than yourselves</a:t>
            </a:r>
            <a:r>
              <a:rPr lang="cs-CZ" dirty="0">
                <a:solidFill>
                  <a:schemeClr val="tx1"/>
                </a:solidFill>
                <a:latin typeface="Palatino Linotype" panose="02040502050505030304" pitchFamily="18" charset="0"/>
              </a:rPr>
              <a:t>.</a:t>
            </a:r>
            <a:endParaRPr lang="cs-CZ" dirty="0">
              <a:solidFill>
                <a:schemeClr val="tx1"/>
              </a:solidFill>
            </a:endParaRPr>
          </a:p>
        </p:txBody>
      </p:sp>
    </p:spTree>
    <p:extLst>
      <p:ext uri="{BB962C8B-B14F-4D97-AF65-F5344CB8AC3E}">
        <p14:creationId xmlns:p14="http://schemas.microsoft.com/office/powerpoint/2010/main" val="91506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16C826-304C-AB47-A636-818C58C29BF2}"/>
              </a:ext>
            </a:extLst>
          </p:cNvPr>
          <p:cNvSpPr>
            <a:spLocks noGrp="1"/>
          </p:cNvSpPr>
          <p:nvPr>
            <p:ph type="title"/>
          </p:nvPr>
        </p:nvSpPr>
        <p:spPr/>
        <p:txBody>
          <a:bodyPr/>
          <a:lstStyle/>
          <a:p>
            <a:r>
              <a:rPr lang="cs-CZ" dirty="0"/>
              <a:t>Kárové</a:t>
            </a:r>
          </a:p>
        </p:txBody>
      </p:sp>
      <p:sp>
        <p:nvSpPr>
          <p:cNvPr id="3" name="Zástupný obsah 2">
            <a:extLst>
              <a:ext uri="{FF2B5EF4-FFF2-40B4-BE49-F238E27FC236}">
                <a16:creationId xmlns:a16="http://schemas.microsoft.com/office/drawing/2014/main" id="{433C3CD9-2EE7-3208-89D6-F318FB60EA27}"/>
              </a:ext>
            </a:extLst>
          </p:cNvPr>
          <p:cNvSpPr>
            <a:spLocks noGrp="1"/>
          </p:cNvSpPr>
          <p:nvPr>
            <p:ph sz="half" idx="1"/>
          </p:nvPr>
        </p:nvSpPr>
        <p:spPr/>
        <p:txBody>
          <a:bodyPr/>
          <a:lstStyle/>
          <a:p>
            <a:r>
              <a:rPr lang="cs-CZ" dirty="0" err="1"/>
              <a:t>Mausólos</a:t>
            </a:r>
            <a:endParaRPr lang="cs-CZ" dirty="0"/>
          </a:p>
          <a:p>
            <a:r>
              <a:rPr lang="cs-CZ" dirty="0" err="1"/>
              <a:t>Kárie</a:t>
            </a:r>
            <a:endParaRPr lang="cs-CZ" dirty="0"/>
          </a:p>
          <a:p>
            <a:r>
              <a:rPr lang="cs-CZ" dirty="0"/>
              <a:t>Satrapa Achaimenovské říše</a:t>
            </a:r>
          </a:p>
          <a:p>
            <a:r>
              <a:rPr lang="cs-CZ" dirty="0"/>
              <a:t>Dynastie </a:t>
            </a:r>
            <a:r>
              <a:rPr lang="cs-CZ" dirty="0" err="1"/>
              <a:t>Hekatomnidů</a:t>
            </a:r>
            <a:endParaRPr lang="cs-CZ" dirty="0"/>
          </a:p>
          <a:p>
            <a:r>
              <a:rPr lang="cs-CZ" dirty="0"/>
              <a:t>4. stol. </a:t>
            </a:r>
            <a:r>
              <a:rPr lang="cs-CZ" dirty="0" err="1"/>
              <a:t>pnl</a:t>
            </a:r>
            <a:endParaRPr lang="cs-CZ" dirty="0"/>
          </a:p>
          <a:p>
            <a:r>
              <a:rPr lang="cs-CZ" dirty="0"/>
              <a:t>Ovlivněn řeckou kulturou</a:t>
            </a:r>
          </a:p>
          <a:p>
            <a:r>
              <a:rPr lang="cs-CZ" dirty="0"/>
              <a:t>Manželka </a:t>
            </a:r>
            <a:r>
              <a:rPr lang="cs-CZ" dirty="0" err="1"/>
              <a:t>Artemísia</a:t>
            </a:r>
            <a:endParaRPr lang="cs-CZ" dirty="0"/>
          </a:p>
          <a:p>
            <a:r>
              <a:rPr lang="cs-CZ" dirty="0"/>
              <a:t>Hl. město do </a:t>
            </a:r>
            <a:r>
              <a:rPr lang="cs-CZ" dirty="0" err="1"/>
              <a:t>Halikarnássu</a:t>
            </a:r>
            <a:endParaRPr lang="cs-CZ" dirty="0"/>
          </a:p>
          <a:p>
            <a:r>
              <a:rPr lang="cs-CZ" dirty="0"/>
              <a:t>Mausoleum (</a:t>
            </a:r>
            <a:r>
              <a:rPr lang="cs-CZ" dirty="0" err="1"/>
              <a:t>Mausóleion</a:t>
            </a:r>
            <a:r>
              <a:rPr lang="cs-CZ" dirty="0"/>
              <a:t>)</a:t>
            </a:r>
          </a:p>
          <a:p>
            <a:endParaRPr lang="cs-CZ" dirty="0"/>
          </a:p>
          <a:p>
            <a:endParaRPr lang="cs-CZ" dirty="0"/>
          </a:p>
          <a:p>
            <a:endParaRPr lang="cs-CZ" dirty="0"/>
          </a:p>
          <a:p>
            <a:endParaRPr lang="cs-CZ" dirty="0"/>
          </a:p>
        </p:txBody>
      </p:sp>
      <p:pic>
        <p:nvPicPr>
          <p:cNvPr id="6" name="Zástupný obsah 5" descr="Obsah obrázku mapa&#10;&#10;Popis byl vytvořen automaticky">
            <a:extLst>
              <a:ext uri="{FF2B5EF4-FFF2-40B4-BE49-F238E27FC236}">
                <a16:creationId xmlns:a16="http://schemas.microsoft.com/office/drawing/2014/main" id="{69E30BFE-63D4-DE73-0A34-B0DD9AE662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63741" y="198313"/>
            <a:ext cx="3937467" cy="2571658"/>
          </a:xfrm>
        </p:spPr>
      </p:pic>
      <p:pic>
        <p:nvPicPr>
          <p:cNvPr id="8" name="Obrázek 7">
            <a:extLst>
              <a:ext uri="{FF2B5EF4-FFF2-40B4-BE49-F238E27FC236}">
                <a16:creationId xmlns:a16="http://schemas.microsoft.com/office/drawing/2014/main" id="{BC3C7211-3BE3-BE74-BEF5-952684F36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829" y="2769971"/>
            <a:ext cx="3783289" cy="4046298"/>
          </a:xfrm>
          <a:prstGeom prst="rect">
            <a:avLst/>
          </a:prstGeom>
        </p:spPr>
      </p:pic>
    </p:spTree>
    <p:extLst>
      <p:ext uri="{BB962C8B-B14F-4D97-AF65-F5344CB8AC3E}">
        <p14:creationId xmlns:p14="http://schemas.microsoft.com/office/powerpoint/2010/main" val="204618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426D44-0C3D-3FD0-91C5-95F7C46545DE}"/>
              </a:ext>
            </a:extLst>
          </p:cNvPr>
          <p:cNvSpPr>
            <a:spLocks noGrp="1"/>
          </p:cNvSpPr>
          <p:nvPr>
            <p:ph type="title"/>
          </p:nvPr>
        </p:nvSpPr>
        <p:spPr/>
        <p:txBody>
          <a:bodyPr/>
          <a:lstStyle/>
          <a:p>
            <a:r>
              <a:rPr lang="cs-CZ" dirty="0"/>
              <a:t>Další kmeny</a:t>
            </a:r>
          </a:p>
        </p:txBody>
      </p:sp>
      <p:sp>
        <p:nvSpPr>
          <p:cNvPr id="3" name="Zástupný obsah 2">
            <a:extLst>
              <a:ext uri="{FF2B5EF4-FFF2-40B4-BE49-F238E27FC236}">
                <a16:creationId xmlns:a16="http://schemas.microsoft.com/office/drawing/2014/main" id="{C3312E6D-C7BC-B3DA-A0D4-D0F127E5466F}"/>
              </a:ext>
            </a:extLst>
          </p:cNvPr>
          <p:cNvSpPr>
            <a:spLocks noGrp="1"/>
          </p:cNvSpPr>
          <p:nvPr>
            <p:ph sz="half" idx="1"/>
          </p:nvPr>
        </p:nvSpPr>
        <p:spPr>
          <a:xfrm>
            <a:off x="739302" y="1845734"/>
            <a:ext cx="5295736" cy="4023360"/>
          </a:xfrm>
        </p:spPr>
        <p:txBody>
          <a:bodyPr>
            <a:normAutofit fontScale="92500" lnSpcReduction="20000"/>
          </a:bodyPr>
          <a:lstStyle/>
          <a:p>
            <a:r>
              <a:rPr lang="cs-CZ" dirty="0" err="1"/>
              <a:t>Páflagonie</a:t>
            </a:r>
            <a:r>
              <a:rPr lang="cs-CZ" dirty="0"/>
              <a:t> – velkodušní (</a:t>
            </a:r>
            <a:r>
              <a:rPr lang="el-GR" dirty="0"/>
              <a:t>μεγαθύμων</a:t>
            </a:r>
            <a:r>
              <a:rPr lang="cs-CZ" dirty="0"/>
              <a:t>), hlupáci, bláhoví, postrádají moudrost, nevzdělaní, důvěřiví</a:t>
            </a:r>
          </a:p>
          <a:p>
            <a:r>
              <a:rPr lang="cs-CZ" dirty="0"/>
              <a:t>Luc. </a:t>
            </a:r>
            <a:r>
              <a:rPr lang="cs-CZ" i="1" dirty="0"/>
              <a:t>Alex</a:t>
            </a:r>
            <a:r>
              <a:rPr lang="cs-CZ" dirty="0"/>
              <a:t>. 9 - … </a:t>
            </a:r>
            <a:r>
              <a:rPr lang="el-GR" dirty="0"/>
              <a:t>ἀνθρώπων δεῖν </a:t>
            </a:r>
            <a:r>
              <a:rPr lang="el-GR" u="sng" dirty="0"/>
              <a:t>παχέων</a:t>
            </a:r>
            <a:r>
              <a:rPr lang="el-GR" dirty="0"/>
              <a:t> καὶ </a:t>
            </a:r>
            <a:r>
              <a:rPr lang="el-GR" u="sng" dirty="0"/>
              <a:t>ἠλιθίων</a:t>
            </a:r>
            <a:r>
              <a:rPr lang="el-GR" dirty="0"/>
              <a:t> τῶν ὑποδεξομένων, οἵους τοὺς Παφλαγόνας εἶναι ἔφασκεν ὑπεροικοῦντας τὸ τοῦ Ἀβώνου τεῖχος, </a:t>
            </a:r>
            <a:r>
              <a:rPr lang="el-GR" u="sng" dirty="0"/>
              <a:t>δεισιδαίμονας</a:t>
            </a:r>
            <a:r>
              <a:rPr lang="el-GR" dirty="0"/>
              <a:t> τοὺς πολλοὺς καὶ </a:t>
            </a:r>
            <a:r>
              <a:rPr lang="el-GR" u="sng" dirty="0"/>
              <a:t>πλουσίους</a:t>
            </a:r>
            <a:r>
              <a:rPr lang="el-GR" dirty="0"/>
              <a:t>,</a:t>
            </a:r>
            <a:r>
              <a:rPr lang="cs-CZ" dirty="0"/>
              <a:t> … </a:t>
            </a:r>
          </a:p>
          <a:p>
            <a:r>
              <a:rPr lang="cs-CZ" dirty="0"/>
              <a:t>Luc. </a:t>
            </a:r>
            <a:r>
              <a:rPr lang="cs-CZ" i="1" dirty="0"/>
              <a:t>Alex</a:t>
            </a:r>
            <a:r>
              <a:rPr lang="cs-CZ" dirty="0"/>
              <a:t>. 17 - </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συγγνώμην</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χρὴ</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ἀπονέμειν</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τοῖς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Παφλαγόσι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καὶ</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Ποντικοῖς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ἐκείνοις</a:t>
            </a:r>
            <a:r>
              <a:rPr lang="el-GR" b="0" i="0" dirty="0">
                <a:solidFill>
                  <a:srgbClr val="000000"/>
                </a:solidFill>
                <a:effectLst/>
                <a:latin typeface="New Athena Unicode"/>
              </a:rPr>
              <a:t>, </a:t>
            </a:r>
            <a:r>
              <a:rPr lang="el-GR" b="0" i="0" u="sng" strike="noStrike" dirty="0" err="1">
                <a:solidFill>
                  <a:srgbClr val="000000"/>
                </a:solidFill>
                <a:effectLst/>
                <a:latin typeface="New Athena Unicode"/>
              </a:rPr>
              <a:t>παχέσι</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καὶ</a:t>
            </a:r>
            <a:r>
              <a:rPr lang="el-GR" b="0" i="0" dirty="0">
                <a:solidFill>
                  <a:srgbClr val="000000"/>
                </a:solidFill>
                <a:effectLst/>
                <a:latin typeface="New Athena Unicode"/>
              </a:rPr>
              <a:t> </a:t>
            </a:r>
            <a:r>
              <a:rPr lang="el-GR" b="0" i="0" u="sng" strike="noStrike" dirty="0" err="1">
                <a:solidFill>
                  <a:srgbClr val="000000"/>
                </a:solidFill>
                <a:effectLst/>
                <a:latin typeface="New Athena Unicode"/>
              </a:rPr>
              <a:t>ἀπαιδεύτοις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ἀνθρώποις</a:t>
            </a:r>
            <a:r>
              <a:rPr lang="el-GR" b="0" i="0" u="none" strike="noStrike" dirty="0">
                <a:solidFill>
                  <a:srgbClr val="000000"/>
                </a:solidFill>
                <a:effectLst/>
                <a:latin typeface="New Athena Unicode"/>
              </a:rPr>
              <a:t> </a:t>
            </a:r>
            <a:r>
              <a:rPr lang="cs-CZ" dirty="0"/>
              <a:t>… </a:t>
            </a:r>
          </a:p>
          <a:p>
            <a:r>
              <a:rPr lang="cs-CZ" dirty="0"/>
              <a:t>Pontové – terč žertů, „pontské vtipy“</a:t>
            </a:r>
          </a:p>
          <a:p>
            <a:r>
              <a:rPr lang="cs-CZ" dirty="0" err="1"/>
              <a:t>Mýsové</a:t>
            </a:r>
            <a:r>
              <a:rPr lang="cs-CZ" dirty="0"/>
              <a:t> – nejubožejší, mluvit o někom s pohrdáním – </a:t>
            </a:r>
          </a:p>
          <a:p>
            <a:r>
              <a:rPr lang="cs-CZ" dirty="0" err="1"/>
              <a:t>Cic</a:t>
            </a:r>
            <a:r>
              <a:rPr lang="cs-CZ" dirty="0"/>
              <a:t>. </a:t>
            </a:r>
            <a:r>
              <a:rPr lang="cs-CZ" i="1" dirty="0" err="1"/>
              <a:t>Flacc</a:t>
            </a:r>
            <a:r>
              <a:rPr lang="cs-CZ" dirty="0"/>
              <a:t>. 65 - </a:t>
            </a:r>
            <a:r>
              <a:rPr lang="cs-CZ" b="0" i="0" dirty="0">
                <a:solidFill>
                  <a:srgbClr val="000000"/>
                </a:solidFill>
                <a:effectLst/>
                <a:latin typeface="Georgia" panose="02040502050405020303" pitchFamily="18" charset="0"/>
              </a:rPr>
              <a:t> </a:t>
            </a:r>
            <a:r>
              <a:rPr lang="cs-CZ" b="0" i="0" u="none" strike="noStrike" dirty="0">
                <a:solidFill>
                  <a:srgbClr val="000000"/>
                </a:solidFill>
                <a:effectLst/>
                <a:latin typeface="Georgia" panose="02040502050405020303" pitchFamily="18" charset="0"/>
              </a:rPr>
              <a:t>si</a:t>
            </a:r>
            <a:r>
              <a:rPr lang="cs-CZ" b="0" i="0" dirty="0">
                <a:solidFill>
                  <a:srgbClr val="000000"/>
                </a:solidFill>
                <a:effectLst/>
                <a:latin typeface="Georgia" panose="02040502050405020303" pitchFamily="18" charset="0"/>
              </a:rPr>
              <a:t> </a:t>
            </a:r>
            <a:r>
              <a:rPr lang="cs-CZ" b="0" i="0" u="none" strike="noStrike" dirty="0" err="1">
                <a:solidFill>
                  <a:srgbClr val="000000"/>
                </a:solidFill>
                <a:effectLst/>
                <a:latin typeface="Georgia" panose="02040502050405020303" pitchFamily="18" charset="0"/>
              </a:rPr>
              <a:t>quis</a:t>
            </a:r>
            <a:r>
              <a:rPr lang="cs-CZ" b="0" i="0" dirty="0">
                <a:solidFill>
                  <a:srgbClr val="000000"/>
                </a:solidFill>
                <a:effectLst/>
                <a:latin typeface="Georgia" panose="02040502050405020303" pitchFamily="18" charset="0"/>
              </a:rPr>
              <a:t> </a:t>
            </a:r>
            <a:r>
              <a:rPr lang="cs-CZ" b="0" i="0" u="none" strike="noStrike" dirty="0" err="1">
                <a:solidFill>
                  <a:srgbClr val="000000"/>
                </a:solidFill>
                <a:effectLst/>
                <a:latin typeface="Georgia" panose="02040502050405020303" pitchFamily="18" charset="0"/>
              </a:rPr>
              <a:t>despicatui</a:t>
            </a:r>
            <a:r>
              <a:rPr lang="cs-CZ" b="0" i="0" dirty="0">
                <a:solidFill>
                  <a:srgbClr val="000000"/>
                </a:solidFill>
                <a:effectLst/>
                <a:latin typeface="Georgia" panose="02040502050405020303" pitchFamily="18" charset="0"/>
              </a:rPr>
              <a:t> </a:t>
            </a:r>
            <a:r>
              <a:rPr lang="cs-CZ" b="0" i="0" u="none" strike="noStrike" dirty="0" err="1">
                <a:solidFill>
                  <a:srgbClr val="000000"/>
                </a:solidFill>
                <a:effectLst/>
                <a:latin typeface="Georgia" panose="02040502050405020303" pitchFamily="18" charset="0"/>
              </a:rPr>
              <a:t>ducitur</a:t>
            </a:r>
            <a:r>
              <a:rPr lang="cs-CZ" b="0" i="0" dirty="0">
                <a:solidFill>
                  <a:srgbClr val="000000"/>
                </a:solidFill>
                <a:effectLst/>
                <a:latin typeface="Georgia" panose="02040502050405020303" pitchFamily="18" charset="0"/>
              </a:rPr>
              <a:t>, </a:t>
            </a:r>
            <a:r>
              <a:rPr lang="cs-CZ" b="0" i="0" u="none" strike="noStrike" dirty="0" err="1">
                <a:solidFill>
                  <a:srgbClr val="000000"/>
                </a:solidFill>
                <a:effectLst/>
                <a:latin typeface="Georgia" panose="02040502050405020303" pitchFamily="18" charset="0"/>
              </a:rPr>
              <a:t>ut</a:t>
            </a:r>
            <a:r>
              <a:rPr lang="cs-CZ" b="0" i="0" dirty="0">
                <a:solidFill>
                  <a:srgbClr val="000000"/>
                </a:solidFill>
                <a:effectLst/>
                <a:latin typeface="Georgia" panose="02040502050405020303" pitchFamily="18" charset="0"/>
              </a:rPr>
              <a:t> '</a:t>
            </a:r>
            <a:r>
              <a:rPr lang="cs-CZ" b="0" i="0" u="none" strike="noStrike" dirty="0" err="1">
                <a:solidFill>
                  <a:srgbClr val="000000"/>
                </a:solidFill>
                <a:effectLst/>
                <a:latin typeface="Georgia" panose="02040502050405020303" pitchFamily="18" charset="0"/>
              </a:rPr>
              <a:t>Mysorum</a:t>
            </a:r>
            <a:r>
              <a:rPr lang="cs-CZ" b="0" i="0" dirty="0">
                <a:solidFill>
                  <a:srgbClr val="000000"/>
                </a:solidFill>
                <a:effectLst/>
                <a:latin typeface="Georgia" panose="02040502050405020303" pitchFamily="18" charset="0"/>
              </a:rPr>
              <a:t> </a:t>
            </a:r>
            <a:r>
              <a:rPr lang="cs-CZ" b="0" i="0" u="none" strike="noStrike" dirty="0" err="1">
                <a:solidFill>
                  <a:srgbClr val="000000"/>
                </a:solidFill>
                <a:effectLst/>
                <a:latin typeface="Georgia" panose="02040502050405020303" pitchFamily="18" charset="0"/>
              </a:rPr>
              <a:t>ultimus</a:t>
            </a:r>
            <a:r>
              <a:rPr lang="cs-CZ" b="0" i="0" dirty="0">
                <a:solidFill>
                  <a:srgbClr val="000000"/>
                </a:solidFill>
                <a:effectLst/>
                <a:latin typeface="Georgia" panose="02040502050405020303" pitchFamily="18" charset="0"/>
              </a:rPr>
              <a:t>' </a:t>
            </a:r>
            <a:r>
              <a:rPr lang="cs-CZ" b="0" i="0" u="none" strike="noStrike" dirty="0" err="1">
                <a:solidFill>
                  <a:srgbClr val="000000"/>
                </a:solidFill>
                <a:effectLst/>
                <a:latin typeface="Georgia" panose="02040502050405020303" pitchFamily="18" charset="0"/>
              </a:rPr>
              <a:t>esse</a:t>
            </a:r>
            <a:r>
              <a:rPr lang="cs-CZ" b="0" i="0" dirty="0">
                <a:solidFill>
                  <a:srgbClr val="000000"/>
                </a:solidFill>
                <a:effectLst/>
                <a:latin typeface="Georgia" panose="02040502050405020303" pitchFamily="18" charset="0"/>
              </a:rPr>
              <a:t> </a:t>
            </a:r>
            <a:r>
              <a:rPr lang="cs-CZ" b="0" i="0" u="none" strike="noStrike" dirty="0" err="1">
                <a:solidFill>
                  <a:srgbClr val="000000"/>
                </a:solidFill>
                <a:effectLst/>
                <a:latin typeface="Georgia" panose="02040502050405020303" pitchFamily="18" charset="0"/>
              </a:rPr>
              <a:t>dicatur</a:t>
            </a:r>
            <a:r>
              <a:rPr lang="cs-CZ" b="0" i="0" dirty="0">
                <a:solidFill>
                  <a:srgbClr val="000000"/>
                </a:solidFill>
                <a:effectLst/>
                <a:latin typeface="Georgia" panose="02040502050405020303" pitchFamily="18" charset="0"/>
              </a:rPr>
              <a:t>? </a:t>
            </a:r>
            <a:endParaRPr lang="cs-CZ" dirty="0"/>
          </a:p>
        </p:txBody>
      </p:sp>
      <p:sp>
        <p:nvSpPr>
          <p:cNvPr id="6" name="Zástupný obsah 5">
            <a:extLst>
              <a:ext uri="{FF2B5EF4-FFF2-40B4-BE49-F238E27FC236}">
                <a16:creationId xmlns:a16="http://schemas.microsoft.com/office/drawing/2014/main" id="{7BC0E4D1-5118-AB88-2D75-F94A54DD8C34}"/>
              </a:ext>
            </a:extLst>
          </p:cNvPr>
          <p:cNvSpPr>
            <a:spLocks noGrp="1"/>
          </p:cNvSpPr>
          <p:nvPr>
            <p:ph sz="half" idx="2"/>
          </p:nvPr>
        </p:nvSpPr>
        <p:spPr/>
        <p:txBody>
          <a:bodyPr>
            <a:normAutofit fontScale="92500" lnSpcReduction="20000"/>
          </a:bodyPr>
          <a:lstStyle/>
          <a:p>
            <a:endParaRPr lang="cs-CZ" dirty="0"/>
          </a:p>
          <a:p>
            <a:r>
              <a:rPr lang="en-US" b="0" i="0" dirty="0">
                <a:solidFill>
                  <a:srgbClr val="000000"/>
                </a:solidFill>
                <a:effectLst/>
                <a:latin typeface="Arial" panose="020B0604020202020204" pitchFamily="34" charset="0"/>
              </a:rPr>
              <a:t>in the shape of ‘fat-heads’ and simpletons; that was a fair description, he said, of the </a:t>
            </a:r>
            <a:r>
              <a:rPr lang="en-US" b="0" i="0" dirty="0" err="1">
                <a:solidFill>
                  <a:srgbClr val="000000"/>
                </a:solidFill>
                <a:effectLst/>
                <a:latin typeface="Arial" panose="020B0604020202020204" pitchFamily="34" charset="0"/>
              </a:rPr>
              <a:t>Paphlagonians</a:t>
            </a:r>
            <a:r>
              <a:rPr lang="en-US" b="0" i="0" dirty="0">
                <a:solidFill>
                  <a:srgbClr val="000000"/>
                </a:solidFill>
                <a:effectLst/>
                <a:latin typeface="Arial" panose="020B0604020202020204" pitchFamily="34" charset="0"/>
              </a:rPr>
              <a:t> beyond </a:t>
            </a:r>
            <a:r>
              <a:rPr lang="en-US" b="0" i="0" dirty="0" err="1">
                <a:solidFill>
                  <a:srgbClr val="000000"/>
                </a:solidFill>
                <a:effectLst/>
                <a:latin typeface="Arial" panose="020B0604020202020204" pitchFamily="34" charset="0"/>
              </a:rPr>
              <a:t>Abonutichus</a:t>
            </a:r>
            <a:r>
              <a:rPr lang="en-US" b="0" i="0" dirty="0">
                <a:solidFill>
                  <a:srgbClr val="000000"/>
                </a:solidFill>
                <a:effectLst/>
                <a:latin typeface="Arial" panose="020B0604020202020204" pitchFamily="34" charset="0"/>
              </a:rPr>
              <a:t>; they were mostly superstitious and well-to-do</a:t>
            </a:r>
            <a:endParaRPr lang="cs-CZ" b="0" i="0" dirty="0">
              <a:solidFill>
                <a:srgbClr val="000000"/>
              </a:solidFill>
              <a:effectLst/>
              <a:latin typeface="Arial" panose="020B0604020202020204" pitchFamily="34" charset="0"/>
            </a:endParaRPr>
          </a:p>
          <a:p>
            <a:pPr marL="0" indent="0">
              <a:buNone/>
            </a:pPr>
            <a:r>
              <a:rPr lang="cs-CZ" dirty="0"/>
              <a:t>     </a:t>
            </a:r>
          </a:p>
          <a:p>
            <a:pPr marL="0" indent="0">
              <a:buNone/>
            </a:pPr>
            <a:r>
              <a:rPr lang="cs-CZ" dirty="0"/>
              <a:t> </a:t>
            </a:r>
            <a:r>
              <a:rPr lang="en-US" b="0" i="0" dirty="0">
                <a:solidFill>
                  <a:srgbClr val="000000"/>
                </a:solidFill>
                <a:effectLst/>
                <a:latin typeface="Arial" panose="020B0604020202020204" pitchFamily="34" charset="0"/>
              </a:rPr>
              <a:t>we may, if we will be candid, make some allowance for these </a:t>
            </a:r>
            <a:r>
              <a:rPr lang="en-US" b="0" i="0" dirty="0" err="1">
                <a:solidFill>
                  <a:srgbClr val="000000"/>
                </a:solidFill>
                <a:effectLst/>
                <a:latin typeface="Arial" panose="020B0604020202020204" pitchFamily="34" charset="0"/>
              </a:rPr>
              <a:t>Paphlagonians</a:t>
            </a:r>
            <a:r>
              <a:rPr lang="en-US" b="0" i="0" dirty="0">
                <a:solidFill>
                  <a:srgbClr val="000000"/>
                </a:solidFill>
                <a:effectLst/>
                <a:latin typeface="Arial" panose="020B0604020202020204" pitchFamily="34" charset="0"/>
              </a:rPr>
              <a:t> and </a:t>
            </a:r>
            <a:r>
              <a:rPr lang="en-US" b="0" i="0" dirty="0" err="1">
                <a:solidFill>
                  <a:srgbClr val="000000"/>
                </a:solidFill>
                <a:effectLst/>
                <a:latin typeface="Arial" panose="020B0604020202020204" pitchFamily="34" charset="0"/>
              </a:rPr>
              <a:t>Pontics</a:t>
            </a:r>
            <a:r>
              <a:rPr lang="en-US" b="0" i="0" dirty="0">
                <a:solidFill>
                  <a:srgbClr val="000000"/>
                </a:solidFill>
                <a:effectLst/>
                <a:latin typeface="Arial" panose="020B0604020202020204" pitchFamily="34" charset="0"/>
              </a:rPr>
              <a:t>; the poor uneducated ‘fat-heads’ </a:t>
            </a:r>
            <a:endParaRPr lang="cs-CZ" dirty="0"/>
          </a:p>
          <a:p>
            <a:endParaRPr lang="cs-CZ" dirty="0"/>
          </a:p>
          <a:p>
            <a:pPr marL="0" indent="0">
              <a:buNone/>
            </a:pPr>
            <a:r>
              <a:rPr lang="cs-CZ" dirty="0"/>
              <a:t> </a:t>
            </a:r>
            <a:r>
              <a:rPr lang="en-US" b="0" i="0" dirty="0">
                <a:solidFill>
                  <a:srgbClr val="000000"/>
                </a:solidFill>
                <a:effectLst/>
                <a:latin typeface="Georgia" panose="02040502050405020303" pitchFamily="18" charset="0"/>
              </a:rPr>
              <a:t>when any one is spoken of contemptuously, to say that he is the very lowest of the </a:t>
            </a:r>
            <a:r>
              <a:rPr lang="en-US" b="0" i="0" dirty="0" err="1">
                <a:solidFill>
                  <a:srgbClr val="000000"/>
                </a:solidFill>
                <a:effectLst/>
                <a:latin typeface="Georgia" panose="02040502050405020303" pitchFamily="18" charset="0"/>
              </a:rPr>
              <a:t>Mysians</a:t>
            </a:r>
            <a:r>
              <a:rPr lang="en-US" b="0" i="0" dirty="0">
                <a:solidFill>
                  <a:srgbClr val="000000"/>
                </a:solidFill>
                <a:effectLst/>
                <a:latin typeface="Georgia" panose="02040502050405020303" pitchFamily="18" charset="0"/>
              </a:rPr>
              <a:t>?</a:t>
            </a:r>
            <a:endParaRPr lang="cs-CZ" dirty="0"/>
          </a:p>
        </p:txBody>
      </p:sp>
    </p:spTree>
    <p:extLst>
      <p:ext uri="{BB962C8B-B14F-4D97-AF65-F5344CB8AC3E}">
        <p14:creationId xmlns:p14="http://schemas.microsoft.com/office/powerpoint/2010/main" val="3582701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098D166-6066-40D0-8539-2DC36585958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0943C3A-056D-15EB-88EF-F2FBE6E85A14}"/>
              </a:ext>
            </a:extLst>
          </p:cNvPr>
          <p:cNvSpPr>
            <a:spLocks noGrp="1"/>
          </p:cNvSpPr>
          <p:nvPr>
            <p:ph sz="half" idx="1"/>
          </p:nvPr>
        </p:nvSpPr>
        <p:spPr/>
        <p:txBody>
          <a:bodyPr>
            <a:normAutofit/>
          </a:bodyPr>
          <a:lstStyle/>
          <a:p>
            <a:r>
              <a:rPr lang="cs-CZ" dirty="0"/>
              <a:t>Kárové – pokusní králíci</a:t>
            </a:r>
          </a:p>
          <a:p>
            <a:r>
              <a:rPr lang="cs-CZ" dirty="0" err="1"/>
              <a:t>Cic</a:t>
            </a:r>
            <a:r>
              <a:rPr lang="cs-CZ" dirty="0"/>
              <a:t>. </a:t>
            </a:r>
            <a:r>
              <a:rPr lang="cs-CZ" i="1" dirty="0" err="1"/>
              <a:t>Flacc</a:t>
            </a:r>
            <a:r>
              <a:rPr lang="cs-CZ" dirty="0"/>
              <a:t>. 65 - </a:t>
            </a:r>
            <a:r>
              <a:rPr lang="cs-CZ" i="1" dirty="0"/>
              <a:t>si </a:t>
            </a:r>
            <a:r>
              <a:rPr lang="cs-CZ" i="1" dirty="0" err="1"/>
              <a:t>quid</a:t>
            </a:r>
            <a:r>
              <a:rPr lang="cs-CZ" i="1" dirty="0"/>
              <a:t> </a:t>
            </a:r>
            <a:r>
              <a:rPr lang="cs-CZ" i="1" dirty="0" err="1"/>
              <a:t>cum</a:t>
            </a:r>
            <a:r>
              <a:rPr lang="cs-CZ" i="1" dirty="0"/>
              <a:t> </a:t>
            </a:r>
            <a:r>
              <a:rPr lang="cs-CZ" i="1" dirty="0" err="1"/>
              <a:t>periculo</a:t>
            </a:r>
            <a:r>
              <a:rPr lang="cs-CZ" i="1" dirty="0"/>
              <a:t> </a:t>
            </a:r>
            <a:r>
              <a:rPr lang="cs-CZ" i="1" dirty="0" err="1"/>
              <a:t>experiri</a:t>
            </a:r>
            <a:r>
              <a:rPr lang="cs-CZ" i="1" dirty="0"/>
              <a:t> </a:t>
            </a:r>
            <a:r>
              <a:rPr lang="cs-CZ" i="1" dirty="0" err="1"/>
              <a:t>velis</a:t>
            </a:r>
            <a:r>
              <a:rPr lang="cs-CZ" i="1" dirty="0"/>
              <a:t>, in Care id </a:t>
            </a:r>
            <a:r>
              <a:rPr lang="cs-CZ" i="1" dirty="0" err="1"/>
              <a:t>potissimum</a:t>
            </a:r>
            <a:r>
              <a:rPr lang="cs-CZ" i="1" dirty="0"/>
              <a:t> </a:t>
            </a:r>
            <a:r>
              <a:rPr lang="cs-CZ" i="1" dirty="0" err="1"/>
              <a:t>esse</a:t>
            </a:r>
            <a:r>
              <a:rPr lang="cs-CZ" i="1" dirty="0"/>
              <a:t> </a:t>
            </a:r>
            <a:r>
              <a:rPr lang="cs-CZ" i="1" dirty="0" err="1"/>
              <a:t>faciendum</a:t>
            </a:r>
            <a:r>
              <a:rPr lang="cs-CZ" i="1" dirty="0"/>
              <a:t> </a:t>
            </a:r>
          </a:p>
          <a:p>
            <a:endParaRPr lang="cs-CZ" dirty="0"/>
          </a:p>
          <a:p>
            <a:r>
              <a:rPr lang="cs-CZ" dirty="0"/>
              <a:t>Žoldáci – </a:t>
            </a:r>
            <a:r>
              <a:rPr lang="cs-CZ" dirty="0" err="1"/>
              <a:t>Archil</a:t>
            </a:r>
            <a:r>
              <a:rPr lang="cs-CZ" dirty="0"/>
              <a:t>. fr. 216 -</a:t>
            </a:r>
            <a:r>
              <a:rPr lang="el-GR" b="0" i="0" u="sng" strike="noStrike" dirty="0" err="1">
                <a:solidFill>
                  <a:srgbClr val="000000"/>
                </a:solidFill>
                <a:effectLst/>
                <a:latin typeface="New Athena Unicode"/>
              </a:rPr>
              <a:t>Κᾶρες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γὰρ</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δοκοῦσι</a:t>
            </a:r>
            <a:r>
              <a:rPr lang="el-GR" b="0" i="0" dirty="0">
                <a:solidFill>
                  <a:srgbClr val="000000"/>
                </a:solidFill>
                <a:effectLst/>
                <a:latin typeface="New Athena Unicode"/>
              </a:rPr>
              <a:t> </a:t>
            </a:r>
            <a:r>
              <a:rPr lang="el-GR" b="0" i="0" u="sng" strike="noStrike" dirty="0" err="1">
                <a:solidFill>
                  <a:srgbClr val="000000"/>
                </a:solidFill>
                <a:effectLst/>
                <a:latin typeface="New Athena Unicode"/>
              </a:rPr>
              <a:t>πρῶτον</a:t>
            </a:r>
            <a:r>
              <a:rPr lang="el-GR" b="0" i="0" dirty="0">
                <a:solidFill>
                  <a:srgbClr val="000000"/>
                </a:solidFill>
                <a:effectLst/>
                <a:latin typeface="New Athena Unicode"/>
              </a:rPr>
              <a:t> </a:t>
            </a:r>
            <a:r>
              <a:rPr lang="el-GR" b="0" i="0" u="sng" strike="noStrike" dirty="0" err="1">
                <a:solidFill>
                  <a:srgbClr val="000000"/>
                </a:solidFill>
                <a:effectLst/>
                <a:latin typeface="New Athena Unicode"/>
              </a:rPr>
              <a:t>μισθοφορῆσαι</a:t>
            </a:r>
            <a:r>
              <a:rPr lang="el-GR" b="0" i="0" dirty="0">
                <a:solidFill>
                  <a:srgbClr val="000000"/>
                </a:solidFill>
                <a:effectLst/>
                <a:latin typeface="New Athena Unicode"/>
              </a:rPr>
              <a:t> ... </a:t>
            </a:r>
            <a:r>
              <a:rPr lang="el-GR" b="0" i="0" u="none" strike="noStrike" dirty="0" err="1">
                <a:solidFill>
                  <a:srgbClr val="000000"/>
                </a:solidFill>
                <a:effectLst/>
                <a:latin typeface="New Athena Unicode"/>
              </a:rPr>
              <a:t>μέμνηται</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δ᾽</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αὐτῆς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Ἀρχίλοχος</a:t>
            </a:r>
            <a:r>
              <a:rPr lang="el-GR" b="0" i="0" dirty="0">
                <a:solidFill>
                  <a:srgbClr val="000000"/>
                </a:solidFill>
                <a:effectLst/>
                <a:latin typeface="New Athena Unicode"/>
              </a:rPr>
              <a:t> </a:t>
            </a:r>
            <a:r>
              <a:rPr lang="el-GR" b="0" i="0" u="none" strike="noStrike" dirty="0">
                <a:solidFill>
                  <a:srgbClr val="000000"/>
                </a:solidFill>
                <a:effectLst/>
                <a:latin typeface="New Athena Unicode"/>
              </a:rPr>
              <a:t>λέγων</a:t>
            </a:r>
            <a:r>
              <a:rPr lang="el-GR" b="0" i="0" dirty="0">
                <a:solidFill>
                  <a:srgbClr val="000000"/>
                </a:solidFill>
                <a:effectLst/>
                <a:latin typeface="New Athena Unicode"/>
              </a:rPr>
              <a:t>:</a:t>
            </a:r>
            <a:r>
              <a:rPr lang="cs-CZ" b="0" i="0" dirty="0">
                <a:solidFill>
                  <a:srgbClr val="000000"/>
                </a:solidFill>
                <a:effectLst/>
                <a:latin typeface="New Athena Unicode"/>
              </a:rPr>
              <a:t> </a:t>
            </a:r>
            <a:r>
              <a:rPr lang="el-GR" b="0" i="0" u="none" strike="noStrike" dirty="0" err="1">
                <a:solidFill>
                  <a:srgbClr val="000000"/>
                </a:solidFill>
                <a:effectLst/>
                <a:latin typeface="New Athena Unicode"/>
              </a:rPr>
              <a:t>καὶ</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δὴ</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π᾽</a:t>
            </a:r>
            <a:r>
              <a:rPr lang="el-GR" b="0" i="0" u="sng" strike="noStrike" dirty="0" err="1">
                <a:solidFill>
                  <a:srgbClr val="000000"/>
                </a:solidFill>
                <a:effectLst/>
                <a:latin typeface="New Athena Unicode"/>
              </a:rPr>
              <a:t>ίκουρος</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ὥστε</a:t>
            </a:r>
            <a:r>
              <a:rPr lang="el-GR" b="0" i="0" dirty="0">
                <a:solidFill>
                  <a:srgbClr val="000000"/>
                </a:solidFill>
                <a:effectLst/>
                <a:latin typeface="New Athena Unicode"/>
              </a:rPr>
              <a:t> </a:t>
            </a:r>
            <a:r>
              <a:rPr lang="el-GR" b="0" i="0" u="sng" strike="noStrike" dirty="0" err="1">
                <a:solidFill>
                  <a:srgbClr val="000000"/>
                </a:solidFill>
                <a:effectLst/>
                <a:latin typeface="New Athena Unicode"/>
              </a:rPr>
              <a:t>Κὰρ</a:t>
            </a:r>
            <a:r>
              <a:rPr lang="el-GR" b="0" i="0" dirty="0">
                <a:solidFill>
                  <a:srgbClr val="000000"/>
                </a:solidFill>
                <a:effectLst/>
                <a:latin typeface="New Athena Unicode"/>
              </a:rPr>
              <a:t> </a:t>
            </a:r>
            <a:r>
              <a:rPr lang="el-GR" b="0" i="0" u="none" strike="noStrike" dirty="0" err="1">
                <a:solidFill>
                  <a:srgbClr val="000000"/>
                </a:solidFill>
                <a:effectLst/>
                <a:latin typeface="New Athena Unicode"/>
              </a:rPr>
              <a:t>κεκλήσομαι</a:t>
            </a:r>
            <a:r>
              <a:rPr lang="el-GR" b="0" i="0" dirty="0">
                <a:solidFill>
                  <a:srgbClr val="000000"/>
                </a:solidFill>
                <a:effectLst/>
                <a:latin typeface="New Athena Unicode"/>
              </a:rPr>
              <a:t>.</a:t>
            </a:r>
            <a:endParaRPr lang="cs-CZ" dirty="0"/>
          </a:p>
        </p:txBody>
      </p:sp>
      <p:sp>
        <p:nvSpPr>
          <p:cNvPr id="5" name="Zástupný obsah 4">
            <a:extLst>
              <a:ext uri="{FF2B5EF4-FFF2-40B4-BE49-F238E27FC236}">
                <a16:creationId xmlns:a16="http://schemas.microsoft.com/office/drawing/2014/main" id="{2A283597-01B5-E84F-DB55-03F53BC3E2ED}"/>
              </a:ext>
            </a:extLst>
          </p:cNvPr>
          <p:cNvSpPr>
            <a:spLocks noGrp="1"/>
          </p:cNvSpPr>
          <p:nvPr>
            <p:ph sz="half" idx="2"/>
          </p:nvPr>
        </p:nvSpPr>
        <p:spPr/>
        <p:txBody>
          <a:bodyPr>
            <a:normAutofit/>
          </a:bodyPr>
          <a:lstStyle/>
          <a:p>
            <a:endParaRPr lang="cs-CZ" dirty="0"/>
          </a:p>
          <a:p>
            <a:r>
              <a:rPr lang="en-US" b="0" i="0" dirty="0">
                <a:solidFill>
                  <a:srgbClr val="000000"/>
                </a:solidFill>
                <a:effectLst/>
                <a:latin typeface="Georgia" panose="02040502050405020303" pitchFamily="18" charset="0"/>
              </a:rPr>
              <a:t>if you wish to make any experiment accompanied with danger, that you had better try it on a Carian</a:t>
            </a:r>
            <a:endParaRPr lang="cs-CZ" dirty="0"/>
          </a:p>
          <a:p>
            <a:endParaRPr lang="cs-CZ" dirty="0"/>
          </a:p>
          <a:p>
            <a:pPr marL="0" indent="0" algn="l">
              <a:buNone/>
            </a:pPr>
            <a:r>
              <a:rPr lang="en-US" b="0" i="0" dirty="0">
                <a:solidFill>
                  <a:srgbClr val="000000"/>
                </a:solidFill>
                <a:effectLst/>
                <a:latin typeface="Georgia" panose="02040502050405020303" pitchFamily="18" charset="0"/>
              </a:rPr>
              <a:t>The Carians appear to have been the first mercenaries ... Archilochus thus employs it</a:t>
            </a:r>
            <a:r>
              <a:rPr lang="cs-CZ" b="0" i="0" dirty="0">
                <a:solidFill>
                  <a:srgbClr val="000000"/>
                </a:solidFill>
                <a:effectLst/>
                <a:latin typeface="Georgia" panose="02040502050405020303" pitchFamily="18" charset="0"/>
              </a:rPr>
              <a:t> … </a:t>
            </a:r>
            <a:r>
              <a:rPr lang="en-US" b="0" i="0" dirty="0">
                <a:solidFill>
                  <a:srgbClr val="000000"/>
                </a:solidFill>
                <a:effectLst/>
                <a:latin typeface="Georgia" panose="02040502050405020303" pitchFamily="18" charset="0"/>
              </a:rPr>
              <a:t>and I shall be called a soldier of fortune like a Carian.</a:t>
            </a:r>
          </a:p>
          <a:p>
            <a:br>
              <a:rPr lang="en-US" dirty="0"/>
            </a:br>
            <a:endParaRPr lang="cs-CZ" dirty="0"/>
          </a:p>
        </p:txBody>
      </p:sp>
    </p:spTree>
    <p:extLst>
      <p:ext uri="{BB962C8B-B14F-4D97-AF65-F5344CB8AC3E}">
        <p14:creationId xmlns:p14="http://schemas.microsoft.com/office/powerpoint/2010/main" val="1799899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A3781-E157-41C6-8C8F-A6519A61D8C1}"/>
              </a:ext>
            </a:extLst>
          </p:cNvPr>
          <p:cNvSpPr>
            <a:spLocks noGrp="1"/>
          </p:cNvSpPr>
          <p:nvPr>
            <p:ph type="title"/>
          </p:nvPr>
        </p:nvSpPr>
        <p:spPr/>
        <p:txBody>
          <a:bodyPr/>
          <a:lstStyle/>
          <a:p>
            <a:r>
              <a:rPr lang="cs-CZ" dirty="0"/>
              <a:t>Další kmeny</a:t>
            </a:r>
          </a:p>
        </p:txBody>
      </p:sp>
      <p:sp>
        <p:nvSpPr>
          <p:cNvPr id="3" name="Zástupný obsah 2">
            <a:extLst>
              <a:ext uri="{FF2B5EF4-FFF2-40B4-BE49-F238E27FC236}">
                <a16:creationId xmlns:a16="http://schemas.microsoft.com/office/drawing/2014/main" id="{1CAE01D6-7376-F461-FEB6-96A64D923C52}"/>
              </a:ext>
            </a:extLst>
          </p:cNvPr>
          <p:cNvSpPr>
            <a:spLocks noGrp="1"/>
          </p:cNvSpPr>
          <p:nvPr>
            <p:ph idx="1"/>
          </p:nvPr>
        </p:nvSpPr>
        <p:spPr/>
        <p:txBody>
          <a:bodyPr/>
          <a:lstStyle/>
          <a:p>
            <a:r>
              <a:rPr lang="cs-CZ" dirty="0" err="1"/>
              <a:t>Kilikové</a:t>
            </a:r>
            <a:r>
              <a:rPr lang="cs-CZ" dirty="0"/>
              <a:t> – piráti, přelom 2. a 1. stol. </a:t>
            </a:r>
            <a:r>
              <a:rPr lang="cs-CZ" dirty="0" err="1"/>
              <a:t>pnl</a:t>
            </a:r>
            <a:endParaRPr lang="cs-CZ" dirty="0"/>
          </a:p>
          <a:p>
            <a:r>
              <a:rPr lang="cs-CZ" dirty="0" err="1"/>
              <a:t>Lykové</a:t>
            </a:r>
            <a:r>
              <a:rPr lang="cs-CZ" dirty="0"/>
              <a:t>, Kárové, </a:t>
            </a:r>
            <a:r>
              <a:rPr lang="cs-CZ" dirty="0" err="1"/>
              <a:t>Lýdové</a:t>
            </a:r>
            <a:r>
              <a:rPr lang="cs-CZ" dirty="0"/>
              <a:t> – podle stejnojmenných mytologických králů</a:t>
            </a:r>
          </a:p>
          <a:p>
            <a:r>
              <a:rPr lang="cs-CZ" dirty="0" err="1"/>
              <a:t>Isaurové</a:t>
            </a:r>
            <a:r>
              <a:rPr lang="cs-CZ" dirty="0"/>
              <a:t>, </a:t>
            </a:r>
            <a:r>
              <a:rPr lang="cs-CZ" dirty="0" err="1"/>
              <a:t>Lykaonové</a:t>
            </a:r>
            <a:r>
              <a:rPr lang="cs-CZ" dirty="0"/>
              <a:t> – lupiči, nájezdníci</a:t>
            </a:r>
          </a:p>
        </p:txBody>
      </p:sp>
    </p:spTree>
    <p:extLst>
      <p:ext uri="{BB962C8B-B14F-4D97-AF65-F5344CB8AC3E}">
        <p14:creationId xmlns:p14="http://schemas.microsoft.com/office/powerpoint/2010/main" val="364324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E36777-E138-1544-1980-3987653149F8}"/>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8B44E954-C36F-8C47-149B-7CD80E52F61E}"/>
              </a:ext>
            </a:extLst>
          </p:cNvPr>
          <p:cNvSpPr>
            <a:spLocks noGrp="1"/>
          </p:cNvSpPr>
          <p:nvPr>
            <p:ph idx="1"/>
          </p:nvPr>
        </p:nvSpPr>
        <p:spPr/>
        <p:txBody>
          <a:bodyPr/>
          <a:lstStyle/>
          <a:p>
            <a:r>
              <a:rPr lang="cs-CZ" dirty="0" err="1"/>
              <a:t>Gruca-Macaulay</a:t>
            </a:r>
            <a:r>
              <a:rPr lang="cs-CZ" dirty="0"/>
              <a:t>, A. (2016). </a:t>
            </a:r>
            <a:r>
              <a:rPr lang="cs-CZ" i="1" dirty="0"/>
              <a:t>Lydia as a </a:t>
            </a:r>
            <a:r>
              <a:rPr lang="cs-CZ" i="1" dirty="0" err="1"/>
              <a:t>Rhetorical</a:t>
            </a:r>
            <a:r>
              <a:rPr lang="cs-CZ" i="1" dirty="0"/>
              <a:t> </a:t>
            </a:r>
            <a:r>
              <a:rPr lang="cs-CZ" i="1" dirty="0" err="1"/>
              <a:t>Construct</a:t>
            </a:r>
            <a:r>
              <a:rPr lang="cs-CZ" i="1" dirty="0"/>
              <a:t> in </a:t>
            </a:r>
            <a:r>
              <a:rPr lang="cs-CZ" i="1" dirty="0" err="1"/>
              <a:t>Acts</a:t>
            </a:r>
            <a:r>
              <a:rPr lang="cs-CZ" dirty="0"/>
              <a:t>. Atlanta: SBL </a:t>
            </a:r>
            <a:r>
              <a:rPr lang="cs-CZ" dirty="0" err="1"/>
              <a:t>Press</a:t>
            </a:r>
            <a:r>
              <a:rPr lang="cs-CZ" dirty="0"/>
              <a:t>.</a:t>
            </a:r>
          </a:p>
          <a:p>
            <a:r>
              <a:rPr lang="cs-CZ" dirty="0" err="1"/>
              <a:t>Spawforth</a:t>
            </a:r>
            <a:r>
              <a:rPr lang="cs-CZ" dirty="0"/>
              <a:t>, A. (2001). </a:t>
            </a:r>
            <a:r>
              <a:rPr lang="cs-CZ" dirty="0" err="1"/>
              <a:t>Shades</a:t>
            </a:r>
            <a:r>
              <a:rPr lang="cs-CZ" dirty="0"/>
              <a:t> </a:t>
            </a:r>
            <a:r>
              <a:rPr lang="cs-CZ" dirty="0" err="1"/>
              <a:t>of</a:t>
            </a:r>
            <a:r>
              <a:rPr lang="cs-CZ" dirty="0"/>
              <a:t> </a:t>
            </a:r>
            <a:r>
              <a:rPr lang="cs-CZ" dirty="0" err="1"/>
              <a:t>Greekness</a:t>
            </a:r>
            <a:r>
              <a:rPr lang="cs-CZ" dirty="0"/>
              <a:t>: A </a:t>
            </a:r>
            <a:r>
              <a:rPr lang="cs-CZ" dirty="0" err="1"/>
              <a:t>Lydian</a:t>
            </a:r>
            <a:r>
              <a:rPr lang="cs-CZ" dirty="0"/>
              <a:t> Case Study. In I. </a:t>
            </a:r>
            <a:r>
              <a:rPr lang="cs-CZ" dirty="0" err="1"/>
              <a:t>Malkin</a:t>
            </a:r>
            <a:r>
              <a:rPr lang="cs-CZ" dirty="0"/>
              <a:t> (Ed.). </a:t>
            </a:r>
            <a:r>
              <a:rPr lang="cs-CZ" dirty="0" err="1"/>
              <a:t>Ancient</a:t>
            </a:r>
            <a:r>
              <a:rPr lang="cs-CZ" dirty="0"/>
              <a:t> </a:t>
            </a:r>
            <a:r>
              <a:rPr lang="cs-CZ" dirty="0" err="1"/>
              <a:t>Perceptions</a:t>
            </a:r>
            <a:r>
              <a:rPr lang="cs-CZ" dirty="0"/>
              <a:t> </a:t>
            </a:r>
            <a:r>
              <a:rPr lang="cs-CZ" dirty="0" err="1"/>
              <a:t>of</a:t>
            </a:r>
            <a:r>
              <a:rPr lang="cs-CZ" dirty="0"/>
              <a:t> </a:t>
            </a:r>
            <a:r>
              <a:rPr lang="cs-CZ" dirty="0" err="1"/>
              <a:t>Greek</a:t>
            </a:r>
            <a:r>
              <a:rPr lang="cs-CZ" dirty="0"/>
              <a:t> </a:t>
            </a:r>
            <a:r>
              <a:rPr lang="cs-CZ" dirty="0" err="1"/>
              <a:t>Ethnicity</a:t>
            </a:r>
            <a:r>
              <a:rPr lang="cs-CZ" dirty="0"/>
              <a:t>. Cambridge: Cambridge University </a:t>
            </a:r>
            <a:r>
              <a:rPr lang="cs-CZ" dirty="0" err="1"/>
              <a:t>Press</a:t>
            </a:r>
            <a:r>
              <a:rPr lang="cs-CZ" dirty="0"/>
              <a:t>. </a:t>
            </a:r>
          </a:p>
          <a:p>
            <a:r>
              <a:rPr lang="en-US" dirty="0"/>
              <a:t>DeVries, K. (2000). The Nearly Other: The Attic Vision of Phrygians and Lydians. In </a:t>
            </a:r>
            <a:r>
              <a:rPr lang="en-US" i="1" dirty="0"/>
              <a:t>Not the Classical Ideal</a:t>
            </a:r>
            <a:r>
              <a:rPr lang="en-US" dirty="0"/>
              <a:t>. Leiden: Brill. </a:t>
            </a:r>
            <a:r>
              <a:rPr lang="cs-CZ" dirty="0"/>
              <a:t>338–363.</a:t>
            </a:r>
          </a:p>
          <a:p>
            <a:r>
              <a:rPr lang="en-US" dirty="0"/>
              <a:t>L</a:t>
            </a:r>
            <a:r>
              <a:rPr lang="cs-CZ" dirty="0" err="1"/>
              <a:t>ewis</a:t>
            </a:r>
            <a:r>
              <a:rPr lang="en-US" dirty="0"/>
              <a:t>, D. (2011). N</a:t>
            </a:r>
            <a:r>
              <a:rPr lang="cs-CZ" dirty="0" err="1"/>
              <a:t>ear</a:t>
            </a:r>
            <a:r>
              <a:rPr lang="en-US" dirty="0"/>
              <a:t> E</a:t>
            </a:r>
            <a:r>
              <a:rPr lang="cs-CZ" dirty="0" err="1"/>
              <a:t>astern</a:t>
            </a:r>
            <a:r>
              <a:rPr lang="en-US" dirty="0"/>
              <a:t> S</a:t>
            </a:r>
            <a:r>
              <a:rPr lang="cs-CZ" dirty="0" err="1"/>
              <a:t>laves</a:t>
            </a:r>
            <a:r>
              <a:rPr lang="en-US" dirty="0"/>
              <a:t> </a:t>
            </a:r>
            <a:r>
              <a:rPr lang="cs-CZ" dirty="0"/>
              <a:t>in</a:t>
            </a:r>
            <a:r>
              <a:rPr lang="en-US" dirty="0"/>
              <a:t> C</a:t>
            </a:r>
            <a:r>
              <a:rPr lang="cs-CZ" dirty="0" err="1"/>
              <a:t>lassical</a:t>
            </a:r>
            <a:r>
              <a:rPr lang="en-US" dirty="0"/>
              <a:t> A</a:t>
            </a:r>
            <a:r>
              <a:rPr lang="cs-CZ" dirty="0" err="1"/>
              <a:t>ttica</a:t>
            </a:r>
            <a:r>
              <a:rPr lang="en-US" dirty="0"/>
              <a:t> </a:t>
            </a:r>
            <a:r>
              <a:rPr lang="cs-CZ" dirty="0"/>
              <a:t>and</a:t>
            </a:r>
            <a:r>
              <a:rPr lang="en-US" dirty="0"/>
              <a:t> </a:t>
            </a:r>
            <a:r>
              <a:rPr lang="cs-CZ" dirty="0" err="1"/>
              <a:t>the</a:t>
            </a:r>
            <a:r>
              <a:rPr lang="en-US" dirty="0"/>
              <a:t> S</a:t>
            </a:r>
            <a:r>
              <a:rPr lang="cs-CZ" dirty="0" err="1"/>
              <a:t>lave</a:t>
            </a:r>
            <a:r>
              <a:rPr lang="en-US" dirty="0"/>
              <a:t> T</a:t>
            </a:r>
            <a:r>
              <a:rPr lang="cs-CZ" dirty="0" err="1"/>
              <a:t>rade</a:t>
            </a:r>
            <a:r>
              <a:rPr lang="en-US" dirty="0"/>
              <a:t> </a:t>
            </a:r>
            <a:r>
              <a:rPr lang="cs-CZ" dirty="0" err="1"/>
              <a:t>with</a:t>
            </a:r>
            <a:r>
              <a:rPr lang="en-US" dirty="0"/>
              <a:t> P</a:t>
            </a:r>
            <a:r>
              <a:rPr lang="cs-CZ" dirty="0" err="1"/>
              <a:t>ersian</a:t>
            </a:r>
            <a:r>
              <a:rPr lang="en-US" dirty="0"/>
              <a:t> T</a:t>
            </a:r>
            <a:r>
              <a:rPr lang="cs-CZ" dirty="0" err="1"/>
              <a:t>erritories</a:t>
            </a:r>
            <a:r>
              <a:rPr lang="en-US" dirty="0"/>
              <a:t>. </a:t>
            </a:r>
            <a:r>
              <a:rPr lang="en-US" i="1" dirty="0"/>
              <a:t>The Classical Quarterly</a:t>
            </a:r>
            <a:r>
              <a:rPr lang="en-US" dirty="0"/>
              <a:t>, </a:t>
            </a:r>
            <a:r>
              <a:rPr lang="en-US" i="1" dirty="0"/>
              <a:t>61</a:t>
            </a:r>
            <a:r>
              <a:rPr lang="en-US" dirty="0"/>
              <a:t>(1), 91–113. </a:t>
            </a:r>
            <a:endParaRPr lang="cs-CZ" dirty="0"/>
          </a:p>
        </p:txBody>
      </p:sp>
    </p:spTree>
    <p:extLst>
      <p:ext uri="{BB962C8B-B14F-4D97-AF65-F5344CB8AC3E}">
        <p14:creationId xmlns:p14="http://schemas.microsoft.com/office/powerpoint/2010/main" val="190940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51630F-2DCE-FC88-A614-937045D1B70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7C7A4CE-1FE9-0F44-F534-BAC3893D8879}"/>
              </a:ext>
            </a:extLst>
          </p:cNvPr>
          <p:cNvSpPr>
            <a:spLocks noGrp="1"/>
          </p:cNvSpPr>
          <p:nvPr>
            <p:ph idx="1"/>
          </p:nvPr>
        </p:nvSpPr>
        <p:spPr/>
        <p:txBody>
          <a:bodyPr>
            <a:normAutofit/>
          </a:bodyPr>
          <a:lstStyle/>
          <a:p>
            <a:r>
              <a:rPr lang="cs-CZ" dirty="0"/>
              <a:t>Osídlení Řeků</a:t>
            </a:r>
          </a:p>
          <a:p>
            <a:r>
              <a:rPr lang="cs-CZ" dirty="0" err="1"/>
              <a:t>Aiolové</a:t>
            </a:r>
            <a:r>
              <a:rPr lang="cs-CZ" dirty="0"/>
              <a:t>, Iónové, Dórové</a:t>
            </a:r>
          </a:p>
          <a:p>
            <a:r>
              <a:rPr lang="cs-CZ" dirty="0"/>
              <a:t>Vznik geografie, historiografie, filosofie</a:t>
            </a:r>
          </a:p>
          <a:p>
            <a:r>
              <a:rPr lang="cs-CZ" dirty="0"/>
              <a:t>Převzetí mincí, některých kultů (</a:t>
            </a:r>
            <a:r>
              <a:rPr lang="cs-CZ" dirty="0" err="1"/>
              <a:t>Kybelé</a:t>
            </a:r>
            <a:r>
              <a:rPr lang="cs-CZ" dirty="0"/>
              <a:t>)</a:t>
            </a:r>
          </a:p>
          <a:p>
            <a:r>
              <a:rPr lang="cs-CZ" dirty="0" err="1"/>
              <a:t>Mílétos</a:t>
            </a:r>
            <a:endParaRPr lang="cs-CZ" dirty="0"/>
          </a:p>
          <a:p>
            <a:r>
              <a:rPr lang="cs-CZ" dirty="0" err="1"/>
              <a:t>Efesos</a:t>
            </a:r>
            <a:endParaRPr lang="cs-CZ" dirty="0"/>
          </a:p>
          <a:p>
            <a:r>
              <a:rPr lang="cs-CZ" dirty="0"/>
              <a:t>Mytiléné</a:t>
            </a:r>
          </a:p>
          <a:p>
            <a:r>
              <a:rPr lang="cs-CZ" dirty="0" err="1"/>
              <a:t>Halikarnássos</a:t>
            </a:r>
            <a:endParaRPr lang="cs-CZ" dirty="0"/>
          </a:p>
          <a:p>
            <a:r>
              <a:rPr lang="cs-CZ" dirty="0" err="1"/>
              <a:t>Knidos</a:t>
            </a:r>
            <a:r>
              <a:rPr lang="cs-CZ" dirty="0"/>
              <a:t>, Kós</a:t>
            </a:r>
          </a:p>
          <a:p>
            <a:endParaRPr lang="cs-CZ" dirty="0"/>
          </a:p>
        </p:txBody>
      </p:sp>
      <p:pic>
        <p:nvPicPr>
          <p:cNvPr id="5" name="Obrázek 4" descr="Obsah obrázku mapa&#10;&#10;Popis byl vytvořen automaticky">
            <a:extLst>
              <a:ext uri="{FF2B5EF4-FFF2-40B4-BE49-F238E27FC236}">
                <a16:creationId xmlns:a16="http://schemas.microsoft.com/office/drawing/2014/main" id="{FABBB999-0EB0-DD21-5E56-52CA2C48A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011" y="489096"/>
            <a:ext cx="4159014" cy="5879807"/>
          </a:xfrm>
          <a:prstGeom prst="rect">
            <a:avLst/>
          </a:prstGeom>
        </p:spPr>
      </p:pic>
    </p:spTree>
    <p:extLst>
      <p:ext uri="{BB962C8B-B14F-4D97-AF65-F5344CB8AC3E}">
        <p14:creationId xmlns:p14="http://schemas.microsoft.com/office/powerpoint/2010/main" val="234457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7CE32-9D9E-D531-5426-ADEE0E3C3C20}"/>
              </a:ext>
            </a:extLst>
          </p:cNvPr>
          <p:cNvSpPr>
            <a:spLocks noGrp="1"/>
          </p:cNvSpPr>
          <p:nvPr>
            <p:ph type="title"/>
          </p:nvPr>
        </p:nvSpPr>
        <p:spPr/>
        <p:txBody>
          <a:bodyPr/>
          <a:lstStyle/>
          <a:p>
            <a:endParaRPr lang="cs-CZ"/>
          </a:p>
        </p:txBody>
      </p:sp>
      <p:pic>
        <p:nvPicPr>
          <p:cNvPr id="5" name="Zástupný obsah 4" descr="Obsah obrázku mapa&#10;&#10;Popis byl vytvořen automaticky">
            <a:extLst>
              <a:ext uri="{FF2B5EF4-FFF2-40B4-BE49-F238E27FC236}">
                <a16:creationId xmlns:a16="http://schemas.microsoft.com/office/drawing/2014/main" id="{BBCDCB5F-CB7B-B065-55BA-88C173DD27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837" y="365125"/>
            <a:ext cx="9458325" cy="6118354"/>
          </a:xfrm>
        </p:spPr>
      </p:pic>
    </p:spTree>
    <p:extLst>
      <p:ext uri="{BB962C8B-B14F-4D97-AF65-F5344CB8AC3E}">
        <p14:creationId xmlns:p14="http://schemas.microsoft.com/office/powerpoint/2010/main" val="375417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F8667B-434A-7E75-8BAC-F4D545BE7819}"/>
              </a:ext>
            </a:extLst>
          </p:cNvPr>
          <p:cNvSpPr>
            <a:spLocks noGrp="1"/>
          </p:cNvSpPr>
          <p:nvPr>
            <p:ph type="title"/>
          </p:nvPr>
        </p:nvSpPr>
        <p:spPr>
          <a:xfrm>
            <a:off x="742950" y="140688"/>
            <a:ext cx="10058400" cy="1450757"/>
          </a:xfrm>
        </p:spPr>
        <p:txBody>
          <a:bodyPr/>
          <a:lstStyle/>
          <a:p>
            <a:r>
              <a:rPr lang="cs-CZ" dirty="0"/>
              <a:t>Kmeny v Malé Asii</a:t>
            </a:r>
          </a:p>
        </p:txBody>
      </p:sp>
      <p:sp>
        <p:nvSpPr>
          <p:cNvPr id="3" name="Zástupný obsah 2">
            <a:extLst>
              <a:ext uri="{FF2B5EF4-FFF2-40B4-BE49-F238E27FC236}">
                <a16:creationId xmlns:a16="http://schemas.microsoft.com/office/drawing/2014/main" id="{9242489F-A885-BCC2-5C5E-72ABDA1488C4}"/>
              </a:ext>
            </a:extLst>
          </p:cNvPr>
          <p:cNvSpPr>
            <a:spLocks noGrp="1"/>
          </p:cNvSpPr>
          <p:nvPr>
            <p:ph idx="1"/>
          </p:nvPr>
        </p:nvSpPr>
        <p:spPr>
          <a:xfrm>
            <a:off x="742950" y="1807420"/>
            <a:ext cx="10610850" cy="4486275"/>
          </a:xfrm>
        </p:spPr>
        <p:txBody>
          <a:bodyPr>
            <a:normAutofit fontScale="77500" lnSpcReduction="20000"/>
          </a:bodyPr>
          <a:lstStyle/>
          <a:p>
            <a:r>
              <a:rPr lang="cs-CZ" dirty="0" err="1"/>
              <a:t>Lýdové</a:t>
            </a:r>
            <a:r>
              <a:rPr lang="cs-CZ" dirty="0"/>
              <a:t> (království do 6. stol. </a:t>
            </a:r>
            <a:r>
              <a:rPr lang="cs-CZ" dirty="0" err="1"/>
              <a:t>pnl</a:t>
            </a:r>
            <a:r>
              <a:rPr lang="cs-CZ" dirty="0"/>
              <a:t>)</a:t>
            </a:r>
          </a:p>
          <a:p>
            <a:r>
              <a:rPr lang="cs-CZ" dirty="0" err="1"/>
              <a:t>Frygové</a:t>
            </a:r>
            <a:r>
              <a:rPr lang="cs-CZ" dirty="0"/>
              <a:t> (království do 7. stol. </a:t>
            </a:r>
            <a:r>
              <a:rPr lang="cs-CZ" dirty="0" err="1"/>
              <a:t>pnl</a:t>
            </a:r>
            <a:r>
              <a:rPr lang="cs-CZ" dirty="0"/>
              <a:t>)</a:t>
            </a:r>
          </a:p>
          <a:p>
            <a:r>
              <a:rPr lang="cs-CZ" dirty="0" err="1"/>
              <a:t>Bíthýnové</a:t>
            </a:r>
            <a:r>
              <a:rPr lang="cs-CZ" dirty="0"/>
              <a:t> (království mezi 4. až 1. stol. </a:t>
            </a:r>
            <a:r>
              <a:rPr lang="cs-CZ" dirty="0" err="1"/>
              <a:t>pnl</a:t>
            </a:r>
            <a:r>
              <a:rPr lang="cs-CZ" dirty="0"/>
              <a:t>)</a:t>
            </a:r>
          </a:p>
          <a:p>
            <a:r>
              <a:rPr lang="cs-CZ" dirty="0" err="1"/>
              <a:t>Páflagoňané</a:t>
            </a:r>
            <a:endParaRPr lang="cs-CZ" dirty="0"/>
          </a:p>
          <a:p>
            <a:r>
              <a:rPr lang="cs-CZ" dirty="0" err="1"/>
              <a:t>Kilikové</a:t>
            </a:r>
            <a:endParaRPr lang="cs-CZ" dirty="0"/>
          </a:p>
          <a:p>
            <a:r>
              <a:rPr lang="cs-CZ" dirty="0" err="1"/>
              <a:t>Lykové</a:t>
            </a:r>
            <a:endParaRPr lang="cs-CZ" dirty="0"/>
          </a:p>
          <a:p>
            <a:r>
              <a:rPr lang="cs-CZ" dirty="0"/>
              <a:t>Kárové (</a:t>
            </a:r>
            <a:r>
              <a:rPr lang="cs-CZ" dirty="0" err="1"/>
              <a:t>Mausólos</a:t>
            </a:r>
            <a:r>
              <a:rPr lang="cs-CZ" dirty="0"/>
              <a:t>)</a:t>
            </a:r>
          </a:p>
          <a:p>
            <a:r>
              <a:rPr lang="cs-CZ" dirty="0" err="1"/>
              <a:t>Kappadočané</a:t>
            </a:r>
            <a:r>
              <a:rPr lang="cs-CZ" dirty="0"/>
              <a:t> (íránské etnikum)</a:t>
            </a:r>
          </a:p>
          <a:p>
            <a:r>
              <a:rPr lang="cs-CZ" dirty="0" err="1"/>
              <a:t>Galatové</a:t>
            </a:r>
            <a:r>
              <a:rPr lang="cs-CZ" dirty="0"/>
              <a:t> (keltský kmen, od 3. stol. </a:t>
            </a:r>
            <a:r>
              <a:rPr lang="cs-CZ" dirty="0" err="1"/>
              <a:t>pnl</a:t>
            </a:r>
            <a:r>
              <a:rPr lang="cs-CZ" dirty="0"/>
              <a:t>, království do 1. stol. </a:t>
            </a:r>
            <a:r>
              <a:rPr lang="cs-CZ" dirty="0" err="1"/>
              <a:t>pnl</a:t>
            </a:r>
            <a:r>
              <a:rPr lang="cs-CZ" dirty="0"/>
              <a:t>)</a:t>
            </a:r>
          </a:p>
          <a:p>
            <a:r>
              <a:rPr lang="cs-CZ" dirty="0"/>
              <a:t>Arméni (</a:t>
            </a:r>
            <a:r>
              <a:rPr lang="cs-CZ" dirty="0" err="1"/>
              <a:t>Urartu</a:t>
            </a:r>
            <a:r>
              <a:rPr lang="cs-CZ" dirty="0"/>
              <a:t>, poté království do 1. stol. </a:t>
            </a:r>
            <a:r>
              <a:rPr lang="cs-CZ" dirty="0" err="1"/>
              <a:t>pnl</a:t>
            </a:r>
            <a:r>
              <a:rPr lang="cs-CZ" dirty="0"/>
              <a:t>)</a:t>
            </a:r>
          </a:p>
          <a:p>
            <a:r>
              <a:rPr lang="cs-CZ" dirty="0"/>
              <a:t>Pontové (království mezi 3. až 1. stol. </a:t>
            </a:r>
            <a:r>
              <a:rPr lang="cs-CZ" dirty="0" err="1"/>
              <a:t>pnl</a:t>
            </a:r>
            <a:r>
              <a:rPr lang="cs-CZ" dirty="0"/>
              <a:t>)</a:t>
            </a:r>
          </a:p>
          <a:p>
            <a:r>
              <a:rPr lang="cs-CZ" dirty="0"/>
              <a:t>Později postupně helenizace (od 4. stol. </a:t>
            </a:r>
            <a:r>
              <a:rPr lang="cs-CZ" dirty="0" err="1"/>
              <a:t>pnl</a:t>
            </a:r>
            <a:r>
              <a:rPr lang="cs-CZ" dirty="0"/>
              <a:t>), obsazení Římem v 2. a 1. stol. </a:t>
            </a:r>
            <a:r>
              <a:rPr lang="cs-CZ" dirty="0" err="1"/>
              <a:t>pnl</a:t>
            </a:r>
            <a:endParaRPr lang="cs-CZ" dirty="0"/>
          </a:p>
          <a:p>
            <a:r>
              <a:rPr lang="cs-CZ" dirty="0"/>
              <a:t>Anatolská jazyková větev během prvních století </a:t>
            </a:r>
            <a:r>
              <a:rPr lang="cs-CZ" dirty="0" err="1"/>
              <a:t>nl</a:t>
            </a:r>
            <a:r>
              <a:rPr lang="cs-CZ" dirty="0"/>
              <a:t> mizí</a:t>
            </a:r>
          </a:p>
          <a:p>
            <a:endParaRPr lang="cs-CZ" dirty="0"/>
          </a:p>
        </p:txBody>
      </p:sp>
      <p:pic>
        <p:nvPicPr>
          <p:cNvPr id="5" name="Obrázek 4" descr="Obsah obrázku mapa&#10;&#10;Popis byl vytvořen automaticky">
            <a:extLst>
              <a:ext uri="{FF2B5EF4-FFF2-40B4-BE49-F238E27FC236}">
                <a16:creationId xmlns:a16="http://schemas.microsoft.com/office/drawing/2014/main" id="{BF9B2163-E909-A78C-061B-47CE39476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3106" y="2957208"/>
            <a:ext cx="2981493" cy="1463000"/>
          </a:xfrm>
          <a:prstGeom prst="rect">
            <a:avLst/>
          </a:prstGeom>
        </p:spPr>
      </p:pic>
    </p:spTree>
    <p:extLst>
      <p:ext uri="{BB962C8B-B14F-4D97-AF65-F5344CB8AC3E}">
        <p14:creationId xmlns:p14="http://schemas.microsoft.com/office/powerpoint/2010/main" val="401125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AA3B5-75CD-FCA9-5A8F-D5C42CA29761}"/>
              </a:ext>
            </a:extLst>
          </p:cNvPr>
          <p:cNvSpPr>
            <a:spLocks noGrp="1"/>
          </p:cNvSpPr>
          <p:nvPr>
            <p:ph type="title"/>
          </p:nvPr>
        </p:nvSpPr>
        <p:spPr/>
        <p:txBody>
          <a:bodyPr/>
          <a:lstStyle/>
          <a:p>
            <a:endParaRPr lang="cs-CZ"/>
          </a:p>
        </p:txBody>
      </p:sp>
      <p:pic>
        <p:nvPicPr>
          <p:cNvPr id="5" name="Zástupný obsah 4" descr="Obsah obrázku mapa&#10;&#10;Popis byl vytvořen automaticky">
            <a:extLst>
              <a:ext uri="{FF2B5EF4-FFF2-40B4-BE49-F238E27FC236}">
                <a16:creationId xmlns:a16="http://schemas.microsoft.com/office/drawing/2014/main" id="{FC5F783E-AFB3-C354-8AAF-4F92FE0317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620" y="402959"/>
            <a:ext cx="8837699" cy="6089916"/>
          </a:xfrm>
        </p:spPr>
      </p:pic>
    </p:spTree>
    <p:extLst>
      <p:ext uri="{BB962C8B-B14F-4D97-AF65-F5344CB8AC3E}">
        <p14:creationId xmlns:p14="http://schemas.microsoft.com/office/powerpoint/2010/main" val="311020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7368A-B1DB-0CEA-79D7-CC7F16648832}"/>
              </a:ext>
            </a:extLst>
          </p:cNvPr>
          <p:cNvSpPr>
            <a:spLocks noGrp="1"/>
          </p:cNvSpPr>
          <p:nvPr>
            <p:ph type="title"/>
          </p:nvPr>
        </p:nvSpPr>
        <p:spPr/>
        <p:txBody>
          <a:bodyPr/>
          <a:lstStyle/>
          <a:p>
            <a:r>
              <a:rPr lang="cs-CZ" dirty="0"/>
              <a:t>Lýdie</a:t>
            </a:r>
          </a:p>
        </p:txBody>
      </p:sp>
      <p:sp>
        <p:nvSpPr>
          <p:cNvPr id="3" name="Zástupný obsah 2">
            <a:extLst>
              <a:ext uri="{FF2B5EF4-FFF2-40B4-BE49-F238E27FC236}">
                <a16:creationId xmlns:a16="http://schemas.microsoft.com/office/drawing/2014/main" id="{1D7790ED-0359-590B-BEC2-97DB9D55EFBC}"/>
              </a:ext>
            </a:extLst>
          </p:cNvPr>
          <p:cNvSpPr>
            <a:spLocks noGrp="1"/>
          </p:cNvSpPr>
          <p:nvPr>
            <p:ph idx="1"/>
          </p:nvPr>
        </p:nvSpPr>
        <p:spPr/>
        <p:txBody>
          <a:bodyPr>
            <a:normAutofit fontScale="85000" lnSpcReduction="20000"/>
          </a:bodyPr>
          <a:lstStyle/>
          <a:p>
            <a:r>
              <a:rPr lang="cs-CZ" dirty="0"/>
              <a:t>Z Malá Asie</a:t>
            </a:r>
          </a:p>
          <a:p>
            <a:r>
              <a:rPr lang="cs-CZ" dirty="0" err="1"/>
              <a:t>Indo</a:t>
            </a:r>
            <a:r>
              <a:rPr lang="cs-CZ" dirty="0"/>
              <a:t>-evropské obyv.</a:t>
            </a:r>
          </a:p>
          <a:p>
            <a:r>
              <a:rPr lang="cs-CZ" dirty="0"/>
              <a:t>Hl. město – Sardy (</a:t>
            </a:r>
            <a:r>
              <a:rPr lang="el-GR" dirty="0"/>
              <a:t>Σάρδεις</a:t>
            </a:r>
            <a:r>
              <a:rPr lang="cs-CZ" dirty="0"/>
              <a:t>), </a:t>
            </a:r>
            <a:r>
              <a:rPr lang="cs-CZ" dirty="0" err="1"/>
              <a:t>Šfard</a:t>
            </a:r>
            <a:endParaRPr lang="cs-CZ" dirty="0"/>
          </a:p>
          <a:p>
            <a:pPr marL="0" indent="0">
              <a:buNone/>
            </a:pPr>
            <a:r>
              <a:rPr lang="cs-CZ" dirty="0"/>
              <a:t> cca 1200–546 </a:t>
            </a:r>
            <a:r>
              <a:rPr lang="cs-CZ" dirty="0" err="1"/>
              <a:t>pnl</a:t>
            </a:r>
            <a:endParaRPr lang="cs-CZ" dirty="0"/>
          </a:p>
          <a:p>
            <a:pPr marL="0" indent="0">
              <a:buNone/>
            </a:pPr>
            <a:r>
              <a:rPr lang="cs-CZ" dirty="0"/>
              <a:t>Hérodotos, </a:t>
            </a:r>
            <a:r>
              <a:rPr lang="cs-CZ" dirty="0" err="1"/>
              <a:t>Diodóros</a:t>
            </a:r>
            <a:r>
              <a:rPr lang="cs-CZ" dirty="0"/>
              <a:t>, </a:t>
            </a:r>
            <a:r>
              <a:rPr lang="cs-CZ" dirty="0" err="1"/>
              <a:t>Strabón</a:t>
            </a:r>
            <a:r>
              <a:rPr lang="cs-CZ" dirty="0"/>
              <a:t>, </a:t>
            </a:r>
            <a:r>
              <a:rPr lang="cs-CZ" dirty="0" err="1"/>
              <a:t>Xanthos</a:t>
            </a:r>
            <a:endParaRPr lang="cs-CZ" dirty="0"/>
          </a:p>
          <a:p>
            <a:pPr marL="0" indent="0">
              <a:buNone/>
            </a:pPr>
            <a:r>
              <a:rPr lang="cs-CZ" dirty="0"/>
              <a:t>Původní název – </a:t>
            </a:r>
            <a:r>
              <a:rPr lang="cs-CZ" dirty="0" err="1"/>
              <a:t>Maionia</a:t>
            </a:r>
            <a:r>
              <a:rPr lang="cs-CZ" dirty="0"/>
              <a:t>, přejmenování podle </a:t>
            </a:r>
            <a:r>
              <a:rPr lang="cs-CZ" dirty="0" err="1"/>
              <a:t>Lýda</a:t>
            </a:r>
            <a:r>
              <a:rPr lang="cs-CZ" dirty="0"/>
              <a:t> (</a:t>
            </a:r>
            <a:r>
              <a:rPr lang="cs-CZ" dirty="0" err="1"/>
              <a:t>Hdt</a:t>
            </a:r>
            <a:r>
              <a:rPr lang="cs-CZ" dirty="0"/>
              <a:t>. 1.7)</a:t>
            </a:r>
          </a:p>
          <a:p>
            <a:pPr marL="0" indent="0">
              <a:buNone/>
            </a:pPr>
            <a:r>
              <a:rPr lang="cs-CZ" dirty="0"/>
              <a:t>Údajně odtud pochází Etruskové (</a:t>
            </a:r>
            <a:r>
              <a:rPr lang="cs-CZ" dirty="0" err="1"/>
              <a:t>Hdt</a:t>
            </a:r>
            <a:r>
              <a:rPr lang="cs-CZ" dirty="0"/>
              <a:t>. 1.94 x </a:t>
            </a:r>
            <a:r>
              <a:rPr lang="cs-CZ" dirty="0" err="1"/>
              <a:t>Dionýsios</a:t>
            </a:r>
            <a:r>
              <a:rPr lang="cs-CZ" dirty="0"/>
              <a:t> z </a:t>
            </a:r>
            <a:r>
              <a:rPr lang="cs-CZ" dirty="0" err="1"/>
              <a:t>Halikarnássu</a:t>
            </a:r>
            <a:r>
              <a:rPr lang="cs-CZ" dirty="0"/>
              <a:t> 1.30.2)</a:t>
            </a:r>
          </a:p>
          <a:p>
            <a:pPr marL="0" indent="0">
              <a:buNone/>
            </a:pPr>
            <a:r>
              <a:rPr lang="cs-CZ" dirty="0" err="1"/>
              <a:t>Tyrrhénos</a:t>
            </a:r>
            <a:r>
              <a:rPr lang="cs-CZ" dirty="0"/>
              <a:t>, bratr </a:t>
            </a:r>
            <a:r>
              <a:rPr lang="cs-CZ" dirty="0" err="1"/>
              <a:t>Lýda</a:t>
            </a:r>
            <a:endParaRPr lang="cs-CZ" dirty="0"/>
          </a:p>
          <a:p>
            <a:pPr marL="0" indent="0">
              <a:buNone/>
            </a:pPr>
            <a:r>
              <a:rPr lang="cs-CZ" dirty="0"/>
              <a:t>Tantalos, </a:t>
            </a:r>
            <a:r>
              <a:rPr lang="cs-CZ" dirty="0" err="1"/>
              <a:t>Niobé</a:t>
            </a:r>
            <a:r>
              <a:rPr lang="cs-CZ" dirty="0"/>
              <a:t>, </a:t>
            </a:r>
            <a:r>
              <a:rPr lang="cs-CZ" dirty="0" err="1"/>
              <a:t>Pelops</a:t>
            </a:r>
            <a:r>
              <a:rPr lang="cs-CZ" dirty="0"/>
              <a:t>, </a:t>
            </a:r>
            <a:r>
              <a:rPr lang="cs-CZ" dirty="0" err="1"/>
              <a:t>Omfalé</a:t>
            </a:r>
            <a:r>
              <a:rPr lang="cs-CZ" dirty="0"/>
              <a:t> (</a:t>
            </a:r>
            <a:r>
              <a:rPr lang="cs-CZ" dirty="0" err="1"/>
              <a:t>Diodóros</a:t>
            </a:r>
            <a:r>
              <a:rPr lang="cs-CZ" dirty="0"/>
              <a:t> – D.S. 5.31)</a:t>
            </a:r>
          </a:p>
          <a:p>
            <a:pPr marL="0" indent="0">
              <a:buNone/>
            </a:pPr>
            <a:r>
              <a:rPr lang="cs-CZ" dirty="0" err="1"/>
              <a:t>Mánés</a:t>
            </a:r>
            <a:r>
              <a:rPr lang="cs-CZ" dirty="0"/>
              <a:t>, </a:t>
            </a:r>
            <a:r>
              <a:rPr lang="cs-CZ" dirty="0" err="1"/>
              <a:t>Atys</a:t>
            </a:r>
            <a:r>
              <a:rPr lang="cs-CZ" dirty="0"/>
              <a:t>, </a:t>
            </a:r>
            <a:r>
              <a:rPr lang="cs-CZ" dirty="0" err="1"/>
              <a:t>Lýdos</a:t>
            </a:r>
            <a:endParaRPr lang="cs-CZ" dirty="0"/>
          </a:p>
          <a:p>
            <a:pPr marL="0" indent="0">
              <a:buNone/>
            </a:pPr>
            <a:r>
              <a:rPr lang="cs-CZ" dirty="0" err="1"/>
              <a:t>Hérakleidská</a:t>
            </a:r>
            <a:r>
              <a:rPr lang="cs-CZ" dirty="0"/>
              <a:t> dynastie – poslední král </a:t>
            </a:r>
            <a:r>
              <a:rPr lang="cs-CZ" dirty="0" err="1"/>
              <a:t>Kandaulés</a:t>
            </a:r>
            <a:r>
              <a:rPr lang="cs-CZ" dirty="0"/>
              <a:t> (poč. 7. stol. </a:t>
            </a:r>
            <a:r>
              <a:rPr lang="cs-CZ" dirty="0" err="1"/>
              <a:t>pnl</a:t>
            </a:r>
            <a:r>
              <a:rPr lang="cs-CZ" dirty="0"/>
              <a:t>)</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endParaRPr lang="cs-CZ" dirty="0"/>
          </a:p>
        </p:txBody>
      </p:sp>
      <p:pic>
        <p:nvPicPr>
          <p:cNvPr id="5" name="Obrázek 4" descr="Obsah obrázku mapa&#10;&#10;Popis byl vytvořen automaticky">
            <a:extLst>
              <a:ext uri="{FF2B5EF4-FFF2-40B4-BE49-F238E27FC236}">
                <a16:creationId xmlns:a16="http://schemas.microsoft.com/office/drawing/2014/main" id="{0B0E7F89-3078-32B7-2391-F7F75CAB5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975" y="286603"/>
            <a:ext cx="3516658" cy="2678704"/>
          </a:xfrm>
          <a:prstGeom prst="rect">
            <a:avLst/>
          </a:prstGeom>
        </p:spPr>
      </p:pic>
      <p:pic>
        <p:nvPicPr>
          <p:cNvPr id="6" name="Obrázek 5" descr="Obsah obrázku tráva, exteriér, budova, skála&#10;&#10;Popis byl vytvořen automaticky">
            <a:extLst>
              <a:ext uri="{FF2B5EF4-FFF2-40B4-BE49-F238E27FC236}">
                <a16:creationId xmlns:a16="http://schemas.microsoft.com/office/drawing/2014/main" id="{456F1236-7707-A2F0-9A99-3EB12C617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787" y="3058118"/>
            <a:ext cx="3113846" cy="2086277"/>
          </a:xfrm>
          <a:prstGeom prst="rect">
            <a:avLst/>
          </a:prstGeom>
        </p:spPr>
      </p:pic>
    </p:spTree>
    <p:extLst>
      <p:ext uri="{BB962C8B-B14F-4D97-AF65-F5344CB8AC3E}">
        <p14:creationId xmlns:p14="http://schemas.microsoft.com/office/powerpoint/2010/main" val="233029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34CC7A-4D27-FC8F-4DB5-97653E056176}"/>
              </a:ext>
            </a:extLst>
          </p:cNvPr>
          <p:cNvSpPr>
            <a:spLocks noGrp="1"/>
          </p:cNvSpPr>
          <p:nvPr>
            <p:ph type="title"/>
          </p:nvPr>
        </p:nvSpPr>
        <p:spPr/>
        <p:txBody>
          <a:bodyPr/>
          <a:lstStyle/>
          <a:p>
            <a:r>
              <a:rPr lang="cs-CZ" dirty="0"/>
              <a:t>Lýdie</a:t>
            </a:r>
          </a:p>
        </p:txBody>
      </p:sp>
      <p:sp>
        <p:nvSpPr>
          <p:cNvPr id="3" name="Zástupný obsah 2">
            <a:extLst>
              <a:ext uri="{FF2B5EF4-FFF2-40B4-BE49-F238E27FC236}">
                <a16:creationId xmlns:a16="http://schemas.microsoft.com/office/drawing/2014/main" id="{F870F1E4-FBCE-3599-E67C-43CFB083B5A4}"/>
              </a:ext>
            </a:extLst>
          </p:cNvPr>
          <p:cNvSpPr>
            <a:spLocks noGrp="1"/>
          </p:cNvSpPr>
          <p:nvPr>
            <p:ph idx="1"/>
          </p:nvPr>
        </p:nvSpPr>
        <p:spPr/>
        <p:txBody>
          <a:bodyPr/>
          <a:lstStyle/>
          <a:p>
            <a:r>
              <a:rPr lang="cs-CZ" dirty="0" err="1"/>
              <a:t>Mermnadská</a:t>
            </a:r>
            <a:r>
              <a:rPr lang="cs-CZ" dirty="0"/>
              <a:t> dynastie</a:t>
            </a:r>
          </a:p>
          <a:p>
            <a:r>
              <a:rPr lang="cs-CZ" dirty="0" err="1"/>
              <a:t>Gýgés</a:t>
            </a:r>
            <a:endParaRPr lang="cs-CZ" dirty="0"/>
          </a:p>
          <a:p>
            <a:r>
              <a:rPr lang="cs-CZ" dirty="0"/>
              <a:t>Zabití </a:t>
            </a:r>
            <a:r>
              <a:rPr lang="cs-CZ" dirty="0" err="1"/>
              <a:t>Kandaula</a:t>
            </a:r>
            <a:r>
              <a:rPr lang="cs-CZ" dirty="0"/>
              <a:t> – </a:t>
            </a:r>
            <a:r>
              <a:rPr lang="cs-CZ" dirty="0" err="1"/>
              <a:t>Hdt</a:t>
            </a:r>
            <a:r>
              <a:rPr lang="cs-CZ" dirty="0"/>
              <a:t>. 1.8–13; </a:t>
            </a:r>
            <a:r>
              <a:rPr lang="cs-CZ" dirty="0" err="1"/>
              <a:t>Gýgův</a:t>
            </a:r>
            <a:r>
              <a:rPr lang="cs-CZ" dirty="0"/>
              <a:t> prsten – Platón </a:t>
            </a:r>
            <a:r>
              <a:rPr lang="cs-CZ" i="1" dirty="0" err="1"/>
              <a:t>Rep</a:t>
            </a:r>
            <a:r>
              <a:rPr lang="cs-CZ" dirty="0"/>
              <a:t>. 2.359a–360d</a:t>
            </a:r>
          </a:p>
          <a:p>
            <a:r>
              <a:rPr lang="cs-CZ" dirty="0"/>
              <a:t>Dary do Delf – potvrzení vlády, zlaté, stříbrné dary</a:t>
            </a:r>
          </a:p>
          <a:p>
            <a:r>
              <a:rPr lang="cs-CZ" dirty="0"/>
              <a:t>Tažení proti řeckým městům – neúspěšné</a:t>
            </a:r>
          </a:p>
          <a:p>
            <a:r>
              <a:rPr lang="cs-CZ" dirty="0" err="1"/>
              <a:t>Ardys</a:t>
            </a:r>
            <a:r>
              <a:rPr lang="cs-CZ" dirty="0"/>
              <a:t>, </a:t>
            </a:r>
            <a:r>
              <a:rPr lang="cs-CZ" dirty="0" err="1"/>
              <a:t>Sadyattés</a:t>
            </a:r>
            <a:r>
              <a:rPr lang="cs-CZ" dirty="0"/>
              <a:t> – boje s </a:t>
            </a:r>
            <a:r>
              <a:rPr lang="cs-CZ" dirty="0" err="1"/>
              <a:t>Kimmerijci</a:t>
            </a:r>
            <a:endParaRPr lang="cs-CZ" dirty="0"/>
          </a:p>
          <a:p>
            <a:r>
              <a:rPr lang="cs-CZ" dirty="0" err="1"/>
              <a:t>Alyattés</a:t>
            </a:r>
            <a:r>
              <a:rPr lang="cs-CZ" dirty="0"/>
              <a:t> – válka s </a:t>
            </a:r>
            <a:r>
              <a:rPr lang="cs-CZ" dirty="0" err="1"/>
              <a:t>Mílétem</a:t>
            </a:r>
            <a:r>
              <a:rPr lang="cs-CZ" dirty="0"/>
              <a:t>, dary do Delf, vyhnání </a:t>
            </a:r>
            <a:r>
              <a:rPr lang="cs-CZ" dirty="0" err="1"/>
              <a:t>Kimmeriů</a:t>
            </a:r>
            <a:r>
              <a:rPr lang="cs-CZ" dirty="0"/>
              <a:t>, válka s médským králem </a:t>
            </a:r>
            <a:r>
              <a:rPr lang="cs-CZ" dirty="0" err="1"/>
              <a:t>Kyaxarem</a:t>
            </a:r>
            <a:endParaRPr lang="cs-CZ" dirty="0"/>
          </a:p>
          <a:p>
            <a:endParaRPr lang="cs-CZ" dirty="0"/>
          </a:p>
          <a:p>
            <a:endParaRPr lang="cs-CZ" dirty="0"/>
          </a:p>
        </p:txBody>
      </p:sp>
    </p:spTree>
    <p:extLst>
      <p:ext uri="{BB962C8B-B14F-4D97-AF65-F5344CB8AC3E}">
        <p14:creationId xmlns:p14="http://schemas.microsoft.com/office/powerpoint/2010/main" val="155454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E3A602-B4A7-9A8F-A5DE-80656C37CB86}"/>
              </a:ext>
            </a:extLst>
          </p:cNvPr>
          <p:cNvSpPr>
            <a:spLocks noGrp="1"/>
          </p:cNvSpPr>
          <p:nvPr>
            <p:ph type="title"/>
          </p:nvPr>
        </p:nvSpPr>
        <p:spPr/>
        <p:txBody>
          <a:bodyPr/>
          <a:lstStyle/>
          <a:p>
            <a:r>
              <a:rPr lang="cs-CZ" dirty="0"/>
              <a:t>Lýdie</a:t>
            </a:r>
          </a:p>
        </p:txBody>
      </p:sp>
      <p:sp>
        <p:nvSpPr>
          <p:cNvPr id="3" name="Zástupný obsah 2">
            <a:extLst>
              <a:ext uri="{FF2B5EF4-FFF2-40B4-BE49-F238E27FC236}">
                <a16:creationId xmlns:a16="http://schemas.microsoft.com/office/drawing/2014/main" id="{5565FA5C-3715-E115-782D-25212AB8AA70}"/>
              </a:ext>
            </a:extLst>
          </p:cNvPr>
          <p:cNvSpPr>
            <a:spLocks noGrp="1"/>
          </p:cNvSpPr>
          <p:nvPr>
            <p:ph idx="1"/>
          </p:nvPr>
        </p:nvSpPr>
        <p:spPr/>
        <p:txBody>
          <a:bodyPr>
            <a:normAutofit/>
          </a:bodyPr>
          <a:lstStyle/>
          <a:p>
            <a:r>
              <a:rPr lang="cs-CZ" dirty="0"/>
              <a:t>Kroisos</a:t>
            </a:r>
          </a:p>
          <a:p>
            <a:r>
              <a:rPr lang="cs-CZ" dirty="0"/>
              <a:t>Dobytí řeckých měst v Malé Asii, velké části Malé Asie, bratr </a:t>
            </a:r>
            <a:r>
              <a:rPr lang="cs-CZ" dirty="0" err="1"/>
              <a:t>Pantaleón</a:t>
            </a:r>
            <a:endParaRPr lang="cs-CZ" dirty="0"/>
          </a:p>
          <a:p>
            <a:r>
              <a:rPr lang="cs-CZ" dirty="0"/>
              <a:t>Spojenectví, dobré vztahy, obchod s Egyptem a </a:t>
            </a:r>
            <a:r>
              <a:rPr lang="cs-CZ" dirty="0" err="1"/>
              <a:t>Novobabylónskou</a:t>
            </a:r>
            <a:r>
              <a:rPr lang="cs-CZ" dirty="0"/>
              <a:t> říší</a:t>
            </a:r>
          </a:p>
          <a:p>
            <a:r>
              <a:rPr lang="cs-CZ" dirty="0"/>
              <a:t>Setkání se Solónem – </a:t>
            </a:r>
            <a:r>
              <a:rPr lang="cs-CZ" dirty="0" err="1"/>
              <a:t>Hdt</a:t>
            </a:r>
            <a:r>
              <a:rPr lang="cs-CZ" dirty="0"/>
              <a:t>. 1.29–33</a:t>
            </a:r>
          </a:p>
          <a:p>
            <a:r>
              <a:rPr lang="cs-CZ" dirty="0"/>
              <a:t>Smrt syna </a:t>
            </a:r>
            <a:r>
              <a:rPr lang="cs-CZ" dirty="0" err="1"/>
              <a:t>Atyda</a:t>
            </a:r>
            <a:r>
              <a:rPr lang="cs-CZ" dirty="0"/>
              <a:t> – </a:t>
            </a:r>
            <a:r>
              <a:rPr lang="cs-CZ" dirty="0" err="1"/>
              <a:t>Hdt</a:t>
            </a:r>
            <a:r>
              <a:rPr lang="cs-CZ" dirty="0"/>
              <a:t>. 1.34–44</a:t>
            </a:r>
          </a:p>
          <a:p>
            <a:r>
              <a:rPr lang="cs-CZ" dirty="0"/>
              <a:t>Tažení proti </a:t>
            </a:r>
            <a:r>
              <a:rPr lang="cs-CZ" dirty="0" err="1"/>
              <a:t>Kýrovi</a:t>
            </a:r>
            <a:r>
              <a:rPr lang="cs-CZ" dirty="0"/>
              <a:t> – věštírna v Delfách – </a:t>
            </a:r>
            <a:r>
              <a:rPr lang="cs-CZ" dirty="0" err="1"/>
              <a:t>Hdt</a:t>
            </a:r>
            <a:r>
              <a:rPr lang="cs-CZ" dirty="0"/>
              <a:t>. 1.46–92, </a:t>
            </a:r>
            <a:r>
              <a:rPr lang="el-GR" dirty="0"/>
              <a:t>ἢν στρατεύηται ἐπὶ Πέρσας, μεγάλην ἀρχὴν μιν καταλύσειν</a:t>
            </a:r>
            <a:endParaRPr lang="cs-CZ" dirty="0"/>
          </a:p>
          <a:p>
            <a:r>
              <a:rPr lang="cs-CZ" dirty="0"/>
              <a:t>Bitva u </a:t>
            </a:r>
            <a:r>
              <a:rPr lang="cs-CZ" dirty="0" err="1"/>
              <a:t>Thymbry</a:t>
            </a:r>
            <a:r>
              <a:rPr lang="cs-CZ" dirty="0"/>
              <a:t>, dobytí Sard (547/6 </a:t>
            </a:r>
            <a:r>
              <a:rPr lang="cs-CZ" dirty="0" err="1"/>
              <a:t>pnl</a:t>
            </a:r>
            <a:r>
              <a:rPr lang="cs-CZ" dirty="0"/>
              <a:t>)</a:t>
            </a:r>
          </a:p>
          <a:p>
            <a:r>
              <a:rPr lang="cs-CZ" dirty="0"/>
              <a:t>Dary Delfám – lev ze zlata, 117 zlatých ingotů, zlaté a stříbrné </a:t>
            </a:r>
            <a:r>
              <a:rPr lang="cs-CZ" dirty="0" err="1"/>
              <a:t>kratéry</a:t>
            </a:r>
            <a:r>
              <a:rPr lang="cs-CZ" dirty="0"/>
              <a:t>, zlatý štít, </a:t>
            </a:r>
          </a:p>
          <a:p>
            <a:endParaRPr lang="cs-CZ" dirty="0"/>
          </a:p>
        </p:txBody>
      </p:sp>
    </p:spTree>
    <p:extLst>
      <p:ext uri="{BB962C8B-B14F-4D97-AF65-F5344CB8AC3E}">
        <p14:creationId xmlns:p14="http://schemas.microsoft.com/office/powerpoint/2010/main" val="1395249604"/>
      </p:ext>
    </p:extLst>
  </p:cSld>
  <p:clrMapOvr>
    <a:masterClrMapping/>
  </p:clrMapOvr>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113</TotalTime>
  <Words>2676</Words>
  <Application>Microsoft Office PowerPoint</Application>
  <PresentationFormat>Širokoúhlá obrazovka</PresentationFormat>
  <Paragraphs>233</Paragraphs>
  <Slides>25</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25</vt:i4>
      </vt:variant>
    </vt:vector>
  </HeadingPairs>
  <TitlesOfParts>
    <vt:vector size="34" baseType="lpstr">
      <vt:lpstr>Arial</vt:lpstr>
      <vt:lpstr>Calibri</vt:lpstr>
      <vt:lpstr>Calibri Light</vt:lpstr>
      <vt:lpstr>Gentium</vt:lpstr>
      <vt:lpstr>Georgia</vt:lpstr>
      <vt:lpstr>New Athena Unicode</vt:lpstr>
      <vt:lpstr>Palatino Linotype</vt:lpstr>
      <vt:lpstr>Times New Roman</vt:lpstr>
      <vt:lpstr>Retrospektiva</vt:lpstr>
      <vt:lpstr>DSBcB49 Starověká ekumena - antické zprávy o Asii a Africe </vt:lpstr>
      <vt:lpstr>Proč Malá Asie?</vt:lpstr>
      <vt:lpstr>Prezentace aplikace PowerPoint</vt:lpstr>
      <vt:lpstr>Prezentace aplikace PowerPoint</vt:lpstr>
      <vt:lpstr>Kmeny v Malé Asii</vt:lpstr>
      <vt:lpstr>Prezentace aplikace PowerPoint</vt:lpstr>
      <vt:lpstr>Lýdie</vt:lpstr>
      <vt:lpstr>Lýdie</vt:lpstr>
      <vt:lpstr>Lýdie</vt:lpstr>
      <vt:lpstr>Lýdie</vt:lpstr>
      <vt:lpstr>Lýdové</vt:lpstr>
      <vt:lpstr>Prezentace aplikace PowerPoint</vt:lpstr>
      <vt:lpstr>Lýdové</vt:lpstr>
      <vt:lpstr>Lýdové</vt:lpstr>
      <vt:lpstr>Lýdové</vt:lpstr>
      <vt:lpstr>Lýdové</vt:lpstr>
      <vt:lpstr>Lýdové</vt:lpstr>
      <vt:lpstr>Frygie</vt:lpstr>
      <vt:lpstr>Frygie</vt:lpstr>
      <vt:lpstr>Frygie</vt:lpstr>
      <vt:lpstr>Kárové</vt:lpstr>
      <vt:lpstr>Další kmeny</vt:lpstr>
      <vt:lpstr>Prezentace aplikace PowerPoint</vt:lpstr>
      <vt:lpstr>Další kmeny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DSBcB49 Starověká ekumena - antické zprávy o Asii a Africe </dc:title>
  <dc:creator>Libor Pruša</dc:creator>
  <cp:lastModifiedBy>Libor Pruša</cp:lastModifiedBy>
  <cp:revision>284</cp:revision>
  <dcterms:created xsi:type="dcterms:W3CDTF">2022-07-14T15:13:03Z</dcterms:created>
  <dcterms:modified xsi:type="dcterms:W3CDTF">2022-09-19T12:19:22Z</dcterms:modified>
</cp:coreProperties>
</file>