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4" r:id="rId9"/>
    <p:sldId id="269" r:id="rId10"/>
    <p:sldId id="265" r:id="rId11"/>
    <p:sldId id="266" r:id="rId12"/>
    <p:sldId id="272" r:id="rId13"/>
    <p:sldId id="274" r:id="rId14"/>
    <p:sldId id="267" r:id="rId15"/>
    <p:sldId id="295" r:id="rId16"/>
    <p:sldId id="273" r:id="rId17"/>
    <p:sldId id="270" r:id="rId18"/>
    <p:sldId id="271" r:id="rId19"/>
    <p:sldId id="268" r:id="rId20"/>
    <p:sldId id="294" r:id="rId21"/>
    <p:sldId id="262" r:id="rId22"/>
    <p:sldId id="296" r:id="rId23"/>
    <p:sldId id="275" r:id="rId24"/>
    <p:sldId id="297" r:id="rId25"/>
    <p:sldId id="276" r:id="rId26"/>
    <p:sldId id="278" r:id="rId27"/>
    <p:sldId id="279" r:id="rId28"/>
    <p:sldId id="280" r:id="rId29"/>
    <p:sldId id="281" r:id="rId30"/>
    <p:sldId id="277" r:id="rId31"/>
    <p:sldId id="282" r:id="rId32"/>
    <p:sldId id="283" r:id="rId33"/>
    <p:sldId id="289" r:id="rId34"/>
    <p:sldId id="290" r:id="rId35"/>
    <p:sldId id="284" r:id="rId36"/>
    <p:sldId id="285" r:id="rId37"/>
    <p:sldId id="286" r:id="rId38"/>
    <p:sldId id="287" r:id="rId39"/>
    <p:sldId id="298" r:id="rId40"/>
    <p:sldId id="288" r:id="rId41"/>
    <p:sldId id="291" r:id="rId42"/>
    <p:sldId id="29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39897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F50F119-BD06-4B5B-A876-FDF657C1DD9E}" type="datetimeFigureOut">
              <a:rPr lang="cs-CZ" smtClean="0"/>
              <a:t>27.09.2022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113977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402117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0950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232625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1715935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4222332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761630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70678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51766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279432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F50F119-BD06-4B5B-A876-FDF657C1DD9E}" type="datetimeFigureOut">
              <a:rPr lang="cs-CZ" smtClean="0"/>
              <a:t>27.09.2022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23459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F50F119-BD06-4B5B-A876-FDF657C1DD9E}" type="datetimeFigureOut">
              <a:rPr lang="cs-CZ" smtClean="0"/>
              <a:t>27.09.2022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407730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55854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365350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1F50F119-BD06-4B5B-A876-FDF657C1DD9E}" type="datetimeFigureOut">
              <a:rPr lang="cs-CZ" smtClean="0"/>
              <a:t>27.09.2022</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131497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F50F119-BD06-4B5B-A876-FDF657C1DD9E}" type="datetimeFigureOut">
              <a:rPr lang="cs-CZ" smtClean="0"/>
              <a:t>27.09.2022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0C28EDE-A41C-4510-BFF6-9CAB8247508F}" type="slidenum">
              <a:rPr lang="cs-CZ" smtClean="0"/>
              <a:t>‹#›</a:t>
            </a:fld>
            <a:endParaRPr lang="cs-CZ"/>
          </a:p>
        </p:txBody>
      </p:sp>
    </p:spTree>
    <p:extLst>
      <p:ext uri="{BB962C8B-B14F-4D97-AF65-F5344CB8AC3E}">
        <p14:creationId xmlns:p14="http://schemas.microsoft.com/office/powerpoint/2010/main" val="101544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50F119-BD06-4B5B-A876-FDF657C1DD9E}" type="datetimeFigureOut">
              <a:rPr lang="cs-CZ" smtClean="0"/>
              <a:t>27.09.2022</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C28EDE-A41C-4510-BFF6-9CAB8247508F}" type="slidenum">
              <a:rPr lang="cs-CZ" smtClean="0"/>
              <a:t>‹#›</a:t>
            </a:fld>
            <a:endParaRPr lang="cs-CZ"/>
          </a:p>
        </p:txBody>
      </p:sp>
    </p:spTree>
    <p:extLst>
      <p:ext uri="{BB962C8B-B14F-4D97-AF65-F5344CB8AC3E}">
        <p14:creationId xmlns:p14="http://schemas.microsoft.com/office/powerpoint/2010/main" val="84673596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34006-3D85-4BC7-4B03-19211287B974}"/>
              </a:ext>
            </a:extLst>
          </p:cNvPr>
          <p:cNvSpPr>
            <a:spLocks noGrp="1"/>
          </p:cNvSpPr>
          <p:nvPr>
            <p:ph type="ctrTitle"/>
          </p:nvPr>
        </p:nvSpPr>
        <p:spPr/>
        <p:txBody>
          <a:bodyPr/>
          <a:lstStyle/>
          <a:p>
            <a:r>
              <a:rPr lang="cs-CZ" b="1" dirty="0"/>
              <a:t>DSBcB49 Starověká </a:t>
            </a:r>
            <a:r>
              <a:rPr lang="cs-CZ" b="1" dirty="0" err="1"/>
              <a:t>ekumena</a:t>
            </a:r>
            <a:r>
              <a:rPr lang="cs-CZ" b="1" dirty="0"/>
              <a:t> - antické zprávy o Asii a Africe</a:t>
            </a:r>
            <a:endParaRPr lang="cs-CZ" dirty="0"/>
          </a:p>
        </p:txBody>
      </p:sp>
      <p:sp>
        <p:nvSpPr>
          <p:cNvPr id="3" name="Podnadpis 2">
            <a:extLst>
              <a:ext uri="{FF2B5EF4-FFF2-40B4-BE49-F238E27FC236}">
                <a16:creationId xmlns:a16="http://schemas.microsoft.com/office/drawing/2014/main" id="{FB9904AB-3753-C390-6704-D39F6C045FF5}"/>
              </a:ext>
            </a:extLst>
          </p:cNvPr>
          <p:cNvSpPr>
            <a:spLocks noGrp="1"/>
          </p:cNvSpPr>
          <p:nvPr>
            <p:ph type="subTitle" idx="1"/>
          </p:nvPr>
        </p:nvSpPr>
        <p:spPr/>
        <p:txBody>
          <a:bodyPr/>
          <a:lstStyle/>
          <a:p>
            <a:r>
              <a:rPr lang="cs-CZ" dirty="0"/>
              <a:t>Sýrie, </a:t>
            </a:r>
            <a:r>
              <a:rPr lang="cs-CZ" dirty="0" err="1"/>
              <a:t>Foiníkie</a:t>
            </a:r>
            <a:endParaRPr lang="cs-CZ" dirty="0"/>
          </a:p>
        </p:txBody>
      </p:sp>
      <p:sp>
        <p:nvSpPr>
          <p:cNvPr id="5" name="TextovéPole 4">
            <a:extLst>
              <a:ext uri="{FF2B5EF4-FFF2-40B4-BE49-F238E27FC236}">
                <a16:creationId xmlns:a16="http://schemas.microsoft.com/office/drawing/2014/main" id="{D1257AF1-47E5-5985-971D-AE5DF32D0713}"/>
              </a:ext>
            </a:extLst>
          </p:cNvPr>
          <p:cNvSpPr txBox="1"/>
          <p:nvPr/>
        </p:nvSpPr>
        <p:spPr>
          <a:xfrm>
            <a:off x="4061333" y="5269468"/>
            <a:ext cx="6094378" cy="369332"/>
          </a:xfrm>
          <a:prstGeom prst="rect">
            <a:avLst/>
          </a:prstGeom>
          <a:noFill/>
        </p:spPr>
        <p:txBody>
          <a:bodyPr wrap="square">
            <a:spAutoFit/>
          </a:bodyPr>
          <a:lstStyle/>
          <a:p>
            <a:r>
              <a:rPr lang="el-GR" dirty="0"/>
              <a:t>μηδὲν καινόν, ἦν δ᾽ ἐγώ, ἀλλὰ Φοινικικόν τι, </a:t>
            </a:r>
            <a:endParaRPr lang="cs-CZ" dirty="0"/>
          </a:p>
        </p:txBody>
      </p:sp>
    </p:spTree>
    <p:extLst>
      <p:ext uri="{BB962C8B-B14F-4D97-AF65-F5344CB8AC3E}">
        <p14:creationId xmlns:p14="http://schemas.microsoft.com/office/powerpoint/2010/main" val="228568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A2CF5E-5A7B-C13B-29E3-6F349E4EF928}"/>
              </a:ext>
            </a:extLst>
          </p:cNvPr>
          <p:cNvSpPr>
            <a:spLocks noGrp="1"/>
          </p:cNvSpPr>
          <p:nvPr>
            <p:ph type="title"/>
          </p:nvPr>
        </p:nvSpPr>
        <p:spPr/>
        <p:txBody>
          <a:bodyPr/>
          <a:lstStyle/>
          <a:p>
            <a:r>
              <a:rPr lang="cs-CZ" dirty="0" err="1"/>
              <a:t>Foiníčané</a:t>
            </a:r>
            <a:r>
              <a:rPr lang="cs-CZ" dirty="0"/>
              <a:t> – námořníci, obchodníci</a:t>
            </a:r>
          </a:p>
        </p:txBody>
      </p:sp>
      <p:sp>
        <p:nvSpPr>
          <p:cNvPr id="3" name="Zástupný obsah 2">
            <a:extLst>
              <a:ext uri="{FF2B5EF4-FFF2-40B4-BE49-F238E27FC236}">
                <a16:creationId xmlns:a16="http://schemas.microsoft.com/office/drawing/2014/main" id="{10AEF22C-3374-F013-DB91-E5CAAC601AAB}"/>
              </a:ext>
            </a:extLst>
          </p:cNvPr>
          <p:cNvSpPr>
            <a:spLocks noGrp="1"/>
          </p:cNvSpPr>
          <p:nvPr>
            <p:ph sz="half" idx="1"/>
          </p:nvPr>
        </p:nvSpPr>
        <p:spPr/>
        <p:txBody>
          <a:bodyPr>
            <a:normAutofit fontScale="85000" lnSpcReduction="10000"/>
          </a:bodyPr>
          <a:lstStyle/>
          <a:p>
            <a:r>
              <a:rPr lang="cs-CZ" dirty="0" err="1"/>
              <a:t>Hdt</a:t>
            </a:r>
            <a:r>
              <a:rPr lang="cs-CZ" dirty="0"/>
              <a:t>. 4.42 - </a:t>
            </a:r>
            <a:r>
              <a:rPr lang="el-GR" dirty="0"/>
              <a:t>ἀπέπεμψε </a:t>
            </a:r>
            <a:r>
              <a:rPr lang="el-GR" u="sng" dirty="0"/>
              <a:t>Φοίνικας</a:t>
            </a:r>
            <a:r>
              <a:rPr lang="el-GR" dirty="0"/>
              <a:t> ἄνδρας </a:t>
            </a:r>
            <a:r>
              <a:rPr lang="el-GR" u="sng" dirty="0"/>
              <a:t>πλοίοισι</a:t>
            </a:r>
            <a:r>
              <a:rPr lang="el-GR" dirty="0"/>
              <a:t>, ἐντειλάμενος ἐς τὸ ὀπίσω δι᾽ Ἡρακλέων στηλέων ἐκπλέειν ἕως ἐς τὴν βορηίην θάλασσαν καὶ οὕτω ἐς Αἴγυπτον ἀπικνέεσθαι.</a:t>
            </a:r>
            <a:r>
              <a:rPr lang="cs-CZ" dirty="0"/>
              <a:t> </a:t>
            </a:r>
          </a:p>
          <a:p>
            <a:r>
              <a:rPr lang="cs-CZ" dirty="0" err="1"/>
              <a:t>Hom</a:t>
            </a:r>
            <a:r>
              <a:rPr lang="cs-CZ" dirty="0"/>
              <a:t>. </a:t>
            </a:r>
            <a:r>
              <a:rPr lang="cs-CZ" i="1" dirty="0" err="1"/>
              <a:t>Il</a:t>
            </a:r>
            <a:r>
              <a:rPr lang="cs-CZ" dirty="0"/>
              <a:t>. 6.288–295 - </a:t>
            </a:r>
            <a:r>
              <a:rPr lang="el-GR" dirty="0"/>
              <a:t>ἔνθ᾽ ἔσάν οἱ πέπλοι παμποίκιλα ἔργα γυναικῶν</a:t>
            </a:r>
            <a:br>
              <a:rPr lang="el-GR" dirty="0"/>
            </a:br>
            <a:r>
              <a:rPr lang="el-GR" dirty="0"/>
              <a:t>Σιδονίων, τὰς αὐτὸς Ἀλέξανδρος θεοειδὴς</a:t>
            </a:r>
            <a:br>
              <a:rPr lang="el-GR" dirty="0"/>
            </a:br>
            <a:r>
              <a:rPr lang="el-GR" dirty="0"/>
              <a:t>ἤγαγε Σιδονίηθεν ἐπιπλὼς εὐρέα πόντον,</a:t>
            </a:r>
            <a:br>
              <a:rPr lang="el-GR" dirty="0"/>
            </a:br>
            <a:r>
              <a:rPr lang="el-GR" dirty="0"/>
              <a:t>τὴν ὁδὸν ἣν Ἑλένην περ ἀνήγαγεν εὐπατέρειαν:</a:t>
            </a:r>
            <a:br>
              <a:rPr lang="el-GR" dirty="0"/>
            </a:br>
            <a:endParaRPr lang="cs-CZ" dirty="0"/>
          </a:p>
          <a:p>
            <a:r>
              <a:rPr lang="cs-CZ" dirty="0"/>
              <a:t>D.S. 5.38.3 - </a:t>
            </a:r>
            <a:r>
              <a:rPr lang="el-GR" u="sng" dirty="0"/>
              <a:t>δεινοὶ</a:t>
            </a:r>
            <a:r>
              <a:rPr lang="el-GR" dirty="0"/>
              <a:t> γάρ, ὡς ἔοικεν, ὑπῆρξαν οἱ </a:t>
            </a:r>
            <a:r>
              <a:rPr lang="el-GR" u="sng" dirty="0"/>
              <a:t>Φοίνικες</a:t>
            </a:r>
            <a:r>
              <a:rPr lang="el-GR" dirty="0"/>
              <a:t> ἐκ παλαιῶν χρόνων εἰς τὸ </a:t>
            </a:r>
            <a:r>
              <a:rPr lang="el-GR" u="sng" dirty="0"/>
              <a:t>κέρδος</a:t>
            </a:r>
            <a:r>
              <a:rPr lang="el-GR" dirty="0"/>
              <a:t> εὑρεῖν, οἱ δ᾽ ἀπὸ τῆς Ἰταλίας εἰς τὸ μηδὲν μηδενὶ τῶν ἄλλων καταλιπεῖν.</a:t>
            </a:r>
            <a:r>
              <a:rPr lang="cs-CZ" dirty="0"/>
              <a:t> </a:t>
            </a:r>
          </a:p>
        </p:txBody>
      </p:sp>
      <p:sp>
        <p:nvSpPr>
          <p:cNvPr id="7" name="Zástupný obsah 6">
            <a:extLst>
              <a:ext uri="{FF2B5EF4-FFF2-40B4-BE49-F238E27FC236}">
                <a16:creationId xmlns:a16="http://schemas.microsoft.com/office/drawing/2014/main" id="{48E853B9-49A7-4CE6-2F09-A4BE388A6DC9}"/>
              </a:ext>
            </a:extLst>
          </p:cNvPr>
          <p:cNvSpPr>
            <a:spLocks noGrp="1"/>
          </p:cNvSpPr>
          <p:nvPr>
            <p:ph sz="half" idx="2"/>
          </p:nvPr>
        </p:nvSpPr>
        <p:spPr>
          <a:xfrm>
            <a:off x="5654493" y="2060575"/>
            <a:ext cx="4396341" cy="4200245"/>
          </a:xfrm>
        </p:spPr>
        <p:txBody>
          <a:bodyPr>
            <a:normAutofit fontScale="85000" lnSpcReduction="10000"/>
          </a:bodyPr>
          <a:lstStyle/>
          <a:p>
            <a:r>
              <a:rPr lang="cs-CZ" dirty="0"/>
              <a:t>(</a:t>
            </a:r>
            <a:r>
              <a:rPr lang="cs-CZ" dirty="0" err="1"/>
              <a:t>Nekó</a:t>
            </a:r>
            <a:r>
              <a:rPr lang="cs-CZ" dirty="0"/>
              <a:t>, egyptský faraon) </a:t>
            </a:r>
            <a:r>
              <a:rPr lang="en-US" dirty="0"/>
              <a:t>sent Phoenicians in ships, charging them to sail on their return voyage past the Pillars of Heracles till they should come into the northern sea and so to Egypt</a:t>
            </a:r>
            <a:endParaRPr lang="cs-CZ" dirty="0"/>
          </a:p>
          <a:p>
            <a:r>
              <a:rPr lang="en-US" dirty="0"/>
              <a:t>But the queen herself went down to the vaulted treasure</a:t>
            </a:r>
            <a:r>
              <a:rPr lang="cs-CZ" dirty="0"/>
              <a:t> </a:t>
            </a:r>
            <a:r>
              <a:rPr lang="en-US" dirty="0"/>
              <a:t>chamber wherein were her robes, richly broidered, the handiwork of Sidonian women, [290] whom godlike Alexander had himself brought from Sidon, as he sailed over the wide sea on that journey on the which he brought back high-born Helen.</a:t>
            </a:r>
            <a:endParaRPr lang="cs-CZ" dirty="0"/>
          </a:p>
          <a:p>
            <a:r>
              <a:rPr lang="en-US" dirty="0"/>
              <a:t>For the Phoenicians, it appears, were from ancient times clever men in making discoveries to their gain, and the Italians are equally clever in leaving no gain to anyone else. </a:t>
            </a:r>
            <a:endParaRPr lang="cs-CZ" dirty="0"/>
          </a:p>
        </p:txBody>
      </p:sp>
    </p:spTree>
    <p:extLst>
      <p:ext uri="{BB962C8B-B14F-4D97-AF65-F5344CB8AC3E}">
        <p14:creationId xmlns:p14="http://schemas.microsoft.com/office/powerpoint/2010/main" val="82428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01A0C6-7F88-D0A2-FC1A-64BD82D09A88}"/>
              </a:ext>
            </a:extLst>
          </p:cNvPr>
          <p:cNvSpPr>
            <a:spLocks noGrp="1"/>
          </p:cNvSpPr>
          <p:nvPr>
            <p:ph type="title"/>
          </p:nvPr>
        </p:nvSpPr>
        <p:spPr/>
        <p:txBody>
          <a:bodyPr/>
          <a:lstStyle/>
          <a:p>
            <a:r>
              <a:rPr lang="cs-CZ" dirty="0"/>
              <a:t>Námořníci, obchodníci</a:t>
            </a:r>
          </a:p>
        </p:txBody>
      </p:sp>
      <p:sp>
        <p:nvSpPr>
          <p:cNvPr id="3" name="Zástupný obsah 2">
            <a:extLst>
              <a:ext uri="{FF2B5EF4-FFF2-40B4-BE49-F238E27FC236}">
                <a16:creationId xmlns:a16="http://schemas.microsoft.com/office/drawing/2014/main" id="{6D460449-7E0A-64D5-B481-E3E188174BD6}"/>
              </a:ext>
            </a:extLst>
          </p:cNvPr>
          <p:cNvSpPr>
            <a:spLocks noGrp="1"/>
          </p:cNvSpPr>
          <p:nvPr>
            <p:ph sz="half" idx="1"/>
          </p:nvPr>
        </p:nvSpPr>
        <p:spPr/>
        <p:txBody>
          <a:bodyPr>
            <a:normAutofit fontScale="92500" lnSpcReduction="20000"/>
          </a:bodyPr>
          <a:lstStyle/>
          <a:p>
            <a:r>
              <a:rPr lang="cs-CZ" dirty="0" err="1"/>
              <a:t>Pind</a:t>
            </a:r>
            <a:r>
              <a:rPr lang="cs-CZ" dirty="0"/>
              <a:t>. </a:t>
            </a:r>
            <a:r>
              <a:rPr lang="cs-CZ" i="1" dirty="0"/>
              <a:t>P</a:t>
            </a:r>
            <a:r>
              <a:rPr lang="cs-CZ" dirty="0"/>
              <a:t>. 2.67–68 </a:t>
            </a:r>
            <a:r>
              <a:rPr lang="el-GR" dirty="0"/>
              <a:t>τόδε μὲν κατὰ </a:t>
            </a:r>
            <a:r>
              <a:rPr lang="el-GR" u="sng" dirty="0"/>
              <a:t>Φοίνισσαν</a:t>
            </a:r>
            <a:r>
              <a:rPr lang="el-GR" dirty="0"/>
              <a:t> </a:t>
            </a:r>
            <a:r>
              <a:rPr lang="el-GR" u="sng" dirty="0"/>
              <a:t>ἐμπολὰν</a:t>
            </a:r>
            <a:r>
              <a:rPr lang="el-GR" dirty="0"/>
              <a:t> </a:t>
            </a:r>
            <a:br>
              <a:rPr lang="el-GR" dirty="0"/>
            </a:br>
            <a:r>
              <a:rPr lang="el-GR" dirty="0"/>
              <a:t>μέλος ὑπὲρ πολιᾶς ἁλὸς πέμπεται: </a:t>
            </a:r>
            <a:endParaRPr lang="cs-CZ" dirty="0"/>
          </a:p>
          <a:p>
            <a:r>
              <a:rPr lang="cs-CZ" dirty="0"/>
              <a:t>D.S. 5.20 - </a:t>
            </a:r>
            <a:r>
              <a:rPr lang="el-GR" dirty="0"/>
              <a:t>Φοίνικες ἐκ παλαιῶν χρόνων συνεχῶς </a:t>
            </a:r>
            <a:r>
              <a:rPr lang="el-GR" u="sng" dirty="0"/>
              <a:t>πλέοντες</a:t>
            </a:r>
            <a:r>
              <a:rPr lang="el-GR" dirty="0"/>
              <a:t> κατ᾽ </a:t>
            </a:r>
            <a:r>
              <a:rPr lang="el-GR" u="sng" dirty="0"/>
              <a:t>ἐμπορίαν</a:t>
            </a:r>
            <a:r>
              <a:rPr lang="el-GR" dirty="0"/>
              <a:t> πολλὰς μὲν κατὰ τὴν </a:t>
            </a:r>
            <a:r>
              <a:rPr lang="el-GR" u="sng" dirty="0"/>
              <a:t>Λιβύην</a:t>
            </a:r>
            <a:r>
              <a:rPr lang="el-GR" dirty="0"/>
              <a:t> </a:t>
            </a:r>
            <a:r>
              <a:rPr lang="el-GR" u="sng" dirty="0"/>
              <a:t>ἀποικίας</a:t>
            </a:r>
            <a:r>
              <a:rPr lang="el-GR" dirty="0"/>
              <a:t> ἐποιήσαντο,</a:t>
            </a:r>
            <a:r>
              <a:rPr lang="cs-CZ" dirty="0"/>
              <a:t> … </a:t>
            </a:r>
            <a:r>
              <a:rPr lang="el-GR" u="sng" dirty="0"/>
              <a:t>πλούτους</a:t>
            </a:r>
            <a:r>
              <a:rPr lang="el-GR" dirty="0"/>
              <a:t> </a:t>
            </a:r>
            <a:r>
              <a:rPr lang="el-GR" u="sng" dirty="0"/>
              <a:t>μεγάλους</a:t>
            </a:r>
            <a:r>
              <a:rPr lang="el-GR" dirty="0"/>
              <a:t> ἤθροισαν, καὶ τὴν ἐκτὸς Ἡρακλείων στηλῶν ἐπεβάλοντο </a:t>
            </a:r>
            <a:r>
              <a:rPr lang="el-GR" u="sng" dirty="0"/>
              <a:t>πλεῖν</a:t>
            </a:r>
            <a:r>
              <a:rPr lang="cs-CZ" dirty="0"/>
              <a:t> </a:t>
            </a:r>
          </a:p>
          <a:p>
            <a:r>
              <a:rPr lang="cs-CZ" dirty="0" err="1"/>
              <a:t>Plb</a:t>
            </a:r>
            <a:r>
              <a:rPr lang="cs-CZ" dirty="0"/>
              <a:t>. 6.52 - </a:t>
            </a:r>
            <a:r>
              <a:rPr lang="el-GR" u="sng" dirty="0"/>
              <a:t>Καρχηδόνιοι</a:t>
            </a:r>
            <a:r>
              <a:rPr lang="el-GR" dirty="0"/>
              <a:t> διὰ τὸ καὶ πάτριον αὐτοῖς ὑπάρχειν ἐκ παλαιοῦ τὴν ἐμπειρίαν ταύτην καὶ </a:t>
            </a:r>
            <a:r>
              <a:rPr lang="el-GR" u="sng" dirty="0"/>
              <a:t>θαλαττουργεῖν</a:t>
            </a:r>
            <a:r>
              <a:rPr lang="el-GR" dirty="0"/>
              <a:t> μάλιστα πάντων ἀνθρώπων,</a:t>
            </a:r>
            <a:r>
              <a:rPr lang="cs-CZ" dirty="0"/>
              <a:t> </a:t>
            </a:r>
          </a:p>
        </p:txBody>
      </p:sp>
      <p:sp>
        <p:nvSpPr>
          <p:cNvPr id="6" name="Zástupný obsah 5">
            <a:extLst>
              <a:ext uri="{FF2B5EF4-FFF2-40B4-BE49-F238E27FC236}">
                <a16:creationId xmlns:a16="http://schemas.microsoft.com/office/drawing/2014/main" id="{3E50AD62-95D2-5029-917F-2EC0014D3FF3}"/>
              </a:ext>
            </a:extLst>
          </p:cNvPr>
          <p:cNvSpPr>
            <a:spLocks noGrp="1"/>
          </p:cNvSpPr>
          <p:nvPr>
            <p:ph sz="half" idx="2"/>
          </p:nvPr>
        </p:nvSpPr>
        <p:spPr/>
        <p:txBody>
          <a:bodyPr>
            <a:normAutofit fontScale="92500" lnSpcReduction="20000"/>
          </a:bodyPr>
          <a:lstStyle/>
          <a:p>
            <a:r>
              <a:rPr lang="en-US" dirty="0"/>
              <a:t>This song, like Phoenician merchandise, is sent to you over the gray sea:</a:t>
            </a:r>
            <a:endParaRPr lang="cs-CZ" dirty="0"/>
          </a:p>
          <a:p>
            <a:r>
              <a:rPr lang="en-US" dirty="0"/>
              <a:t>The Phoenicians, who from ancient times on made voyages continually for purposes of trade, planted many colonies throughout Libya</a:t>
            </a:r>
            <a:r>
              <a:rPr lang="cs-CZ" dirty="0"/>
              <a:t> … </a:t>
            </a:r>
            <a:r>
              <a:rPr lang="en-US" dirty="0"/>
              <a:t>they amassed great wealth and essayed to voyage beyond the Pillars of Heracles into the sea which men call the ocean.</a:t>
            </a:r>
            <a:endParaRPr lang="cs-CZ" dirty="0"/>
          </a:p>
          <a:p>
            <a:r>
              <a:rPr lang="en-US" dirty="0"/>
              <a:t>the Carthaginians naturally are superior at sea both in efficiency and equipment, because seaman­ship has long been their national craft, and they busy themselves with the sea more than any other people; </a:t>
            </a:r>
            <a:endParaRPr lang="cs-CZ" dirty="0"/>
          </a:p>
        </p:txBody>
      </p:sp>
    </p:spTree>
    <p:extLst>
      <p:ext uri="{BB962C8B-B14F-4D97-AF65-F5344CB8AC3E}">
        <p14:creationId xmlns:p14="http://schemas.microsoft.com/office/powerpoint/2010/main" val="57140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30BDFF2-D488-1DE6-E99C-22C623D01B19}"/>
              </a:ext>
            </a:extLst>
          </p:cNvPr>
          <p:cNvSpPr>
            <a:spLocks noGrp="1"/>
          </p:cNvSpPr>
          <p:nvPr>
            <p:ph sz="half" idx="1"/>
          </p:nvPr>
        </p:nvSpPr>
        <p:spPr>
          <a:xfrm>
            <a:off x="476655" y="593389"/>
            <a:ext cx="5022997" cy="5662950"/>
          </a:xfrm>
        </p:spPr>
        <p:txBody>
          <a:bodyPr>
            <a:normAutofit lnSpcReduction="10000"/>
          </a:bodyPr>
          <a:lstStyle/>
          <a:p>
            <a:r>
              <a:rPr lang="cs-CZ" dirty="0"/>
              <a:t>D.S. 5.35.4. </a:t>
            </a:r>
            <a:r>
              <a:rPr lang="el-GR" dirty="0">
                <a:latin typeface="Arial Unicode MS"/>
              </a:rPr>
              <a:t>Τῆς δὲ τούτου χρείας </a:t>
            </a:r>
            <a:r>
              <a:rPr lang="el-GR" u="sng" dirty="0">
                <a:latin typeface="Arial Unicode MS"/>
              </a:rPr>
              <a:t>ἀγνοουμένης</a:t>
            </a:r>
            <a:r>
              <a:rPr lang="el-GR" dirty="0">
                <a:latin typeface="Arial Unicode MS"/>
              </a:rPr>
              <a:t> παρὰ τοῖς </a:t>
            </a:r>
            <a:r>
              <a:rPr lang="el-GR" u="sng" dirty="0">
                <a:latin typeface="Arial Unicode MS"/>
              </a:rPr>
              <a:t>ἐγχωρίοις</a:t>
            </a:r>
            <a:r>
              <a:rPr lang="el-GR" dirty="0">
                <a:latin typeface="Arial Unicode MS"/>
              </a:rPr>
              <a:t>, τοὺς </a:t>
            </a:r>
            <a:r>
              <a:rPr lang="el-GR" u="sng" dirty="0">
                <a:latin typeface="Arial Unicode MS"/>
              </a:rPr>
              <a:t>Φοίνικας</a:t>
            </a:r>
            <a:r>
              <a:rPr lang="el-GR" dirty="0">
                <a:latin typeface="Arial Unicode MS"/>
              </a:rPr>
              <a:t> </a:t>
            </a:r>
            <a:r>
              <a:rPr lang="el-GR" u="sng" dirty="0">
                <a:latin typeface="Arial Unicode MS"/>
              </a:rPr>
              <a:t>ἐμπορίαις</a:t>
            </a:r>
            <a:r>
              <a:rPr lang="el-GR" dirty="0">
                <a:latin typeface="Arial Unicode MS"/>
              </a:rPr>
              <a:t> χρωμένους καὶ τὸ γεγονὸς μαθόντας ἀγοράζειν τὸν </a:t>
            </a:r>
            <a:r>
              <a:rPr lang="el-GR" u="sng" dirty="0">
                <a:latin typeface="Arial Unicode MS"/>
              </a:rPr>
              <a:t>ἄργυρον</a:t>
            </a:r>
            <a:r>
              <a:rPr lang="el-GR" dirty="0">
                <a:latin typeface="Arial Unicode MS"/>
              </a:rPr>
              <a:t> </a:t>
            </a:r>
            <a:r>
              <a:rPr lang="el-GR" u="sng" dirty="0">
                <a:latin typeface="Arial Unicode MS"/>
              </a:rPr>
              <a:t>μικρᾶς</a:t>
            </a:r>
            <a:r>
              <a:rPr lang="el-GR" dirty="0">
                <a:latin typeface="Arial Unicode MS"/>
              </a:rPr>
              <a:t> τινος </a:t>
            </a:r>
            <a:r>
              <a:rPr lang="el-GR" u="sng" dirty="0">
                <a:latin typeface="Arial Unicode MS"/>
              </a:rPr>
              <a:t>ἀντιδόσεως</a:t>
            </a:r>
            <a:r>
              <a:rPr lang="el-GR" dirty="0">
                <a:latin typeface="Arial Unicode MS"/>
              </a:rPr>
              <a:t> ἄλλων φορτίων. Διὸ δὴ τοὺς Φοίνικας μετακομίζοντας εἴς τε τὴν Ἑλλάδα καὶ τὴν Ἀσίαν καὶ τἄλλα πάντα ἔθνη </a:t>
            </a:r>
            <a:r>
              <a:rPr lang="el-GR" u="sng" dirty="0">
                <a:latin typeface="Arial Unicode MS"/>
              </a:rPr>
              <a:t>μεγάλους</a:t>
            </a:r>
            <a:r>
              <a:rPr lang="el-GR" dirty="0">
                <a:latin typeface="Arial Unicode MS"/>
              </a:rPr>
              <a:t> περιποιήσασθαι </a:t>
            </a:r>
            <a:r>
              <a:rPr lang="el-GR" u="sng" dirty="0">
                <a:latin typeface="Arial Unicode MS"/>
              </a:rPr>
              <a:t>πλούτους</a:t>
            </a:r>
            <a:r>
              <a:rPr lang="el-GR" dirty="0">
                <a:latin typeface="Arial Unicode MS"/>
              </a:rPr>
              <a:t>. Ἐπὶ τοσοῦτο δὲ τοὺς ἐμπόρους διατεῖναι τῆς </a:t>
            </a:r>
            <a:r>
              <a:rPr lang="el-GR" u="sng" dirty="0">
                <a:latin typeface="Arial Unicode MS"/>
              </a:rPr>
              <a:t>φιλοκερδίας</a:t>
            </a:r>
            <a:r>
              <a:rPr lang="el-GR" dirty="0">
                <a:latin typeface="Arial Unicode MS"/>
              </a:rPr>
              <a:t>, ὥστε ἐπειδὰν καταγόμων ὄντων τῶν πλοίων περιττεύῃ πολὺς ἄργυρος, ἐκκόπτειν τὸν ἐν ταῖς ἀγκύραις μόλιβδον, καὶ ἐκ τοῦ ἀργύρου τὴν ἐκ τοῦ μολίβδου χρείαν ἀλλάττεσθαι. Διόπερ ἐπὶ πολλοὺς χρόνους οἱ Φοίνικες διὰ τῆς τοιαύτης </a:t>
            </a:r>
            <a:r>
              <a:rPr lang="el-GR" u="sng" dirty="0">
                <a:latin typeface="Arial Unicode MS"/>
              </a:rPr>
              <a:t>ἐμπορίας</a:t>
            </a:r>
            <a:r>
              <a:rPr lang="el-GR" dirty="0">
                <a:latin typeface="Arial Unicode MS"/>
              </a:rPr>
              <a:t> ἐπὶ πολὺ λαβόντες αὔξησιν </a:t>
            </a:r>
            <a:r>
              <a:rPr lang="el-GR" u="sng" dirty="0">
                <a:latin typeface="Arial Unicode MS"/>
              </a:rPr>
              <a:t>ἀποικίας</a:t>
            </a:r>
            <a:r>
              <a:rPr lang="el-GR" dirty="0">
                <a:latin typeface="Arial Unicode MS"/>
              </a:rPr>
              <a:t> πολλὰς ἀπέστειλαν, τὰς μὲν εἰς Σικελίαν καὶ τὰς σύνεγγυς ταύτης νήσους, τὰς δ´ εἰς τὴν Λιβύην καὶ Σαρδόνα καὶ τὴν Ἰβηρίαν.</a:t>
            </a:r>
            <a:endParaRPr lang="cs-CZ" dirty="0"/>
          </a:p>
        </p:txBody>
      </p:sp>
      <p:sp>
        <p:nvSpPr>
          <p:cNvPr id="5" name="Zástupný obsah 4">
            <a:extLst>
              <a:ext uri="{FF2B5EF4-FFF2-40B4-BE49-F238E27FC236}">
                <a16:creationId xmlns:a16="http://schemas.microsoft.com/office/drawing/2014/main" id="{5E45DDC4-B5F6-152E-4AEA-A0C2B0BC97F2}"/>
              </a:ext>
            </a:extLst>
          </p:cNvPr>
          <p:cNvSpPr>
            <a:spLocks noGrp="1"/>
          </p:cNvSpPr>
          <p:nvPr>
            <p:ph sz="half" idx="2"/>
          </p:nvPr>
        </p:nvSpPr>
        <p:spPr>
          <a:xfrm>
            <a:off x="5654493" y="593388"/>
            <a:ext cx="5425311" cy="5662950"/>
          </a:xfrm>
        </p:spPr>
        <p:txBody>
          <a:bodyPr>
            <a:normAutofit lnSpcReduction="10000"/>
          </a:bodyPr>
          <a:lstStyle/>
          <a:p>
            <a:r>
              <a:rPr lang="en-US" dirty="0"/>
              <a:t>Now the natives were ignorant of the use of the silver, and the Phoenicians, as they pursued their commercial enterprises and learned of what had taken place, purchased the silver in exchange for other wares of little if any worth. And this was the reason why the Phoenicians, as they transported this silver to Greece and Asia and to all other peoples, acquired great wealth. So far indeed did the merchants go in their greed that, in case their boats were fully laden and there still remained a great amount of silver, they would hammer the lead off the anchors and have the silver perform the service of the lead. And the result was that the Phoenicians, as in the course of  many years they prospered greatly, thanks to commerce of this kind, sent forth many colonies, some to Sicily and its </a:t>
            </a:r>
            <a:r>
              <a:rPr lang="en-US" dirty="0" err="1"/>
              <a:t>neighbouring</a:t>
            </a:r>
            <a:r>
              <a:rPr lang="en-US" dirty="0"/>
              <a:t> islands, and others to Libya, Sardinia, and Iberia.</a:t>
            </a:r>
            <a:endParaRPr lang="cs-CZ" dirty="0"/>
          </a:p>
        </p:txBody>
      </p:sp>
    </p:spTree>
    <p:extLst>
      <p:ext uri="{BB962C8B-B14F-4D97-AF65-F5344CB8AC3E}">
        <p14:creationId xmlns:p14="http://schemas.microsoft.com/office/powerpoint/2010/main" val="81765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58671-4BDA-D5AA-4DD8-691FA11B3C6C}"/>
              </a:ext>
            </a:extLst>
          </p:cNvPr>
          <p:cNvSpPr>
            <a:spLocks noGrp="1"/>
          </p:cNvSpPr>
          <p:nvPr>
            <p:ph type="title"/>
          </p:nvPr>
        </p:nvSpPr>
        <p:spPr/>
        <p:txBody>
          <a:bodyPr/>
          <a:lstStyle/>
          <a:p>
            <a:r>
              <a:rPr lang="cs-CZ" dirty="0"/>
              <a:t>Námořníci</a:t>
            </a:r>
          </a:p>
        </p:txBody>
      </p:sp>
      <p:sp>
        <p:nvSpPr>
          <p:cNvPr id="3" name="Zástupný obsah 2">
            <a:extLst>
              <a:ext uri="{FF2B5EF4-FFF2-40B4-BE49-F238E27FC236}">
                <a16:creationId xmlns:a16="http://schemas.microsoft.com/office/drawing/2014/main" id="{9C186DCF-5BD5-6A80-825B-4EBF54879654}"/>
              </a:ext>
            </a:extLst>
          </p:cNvPr>
          <p:cNvSpPr>
            <a:spLocks noGrp="1"/>
          </p:cNvSpPr>
          <p:nvPr>
            <p:ph sz="half" idx="1"/>
          </p:nvPr>
        </p:nvSpPr>
        <p:spPr>
          <a:xfrm>
            <a:off x="1103312" y="1692613"/>
            <a:ext cx="4480365" cy="4563725"/>
          </a:xfrm>
        </p:spPr>
        <p:txBody>
          <a:bodyPr>
            <a:normAutofit/>
          </a:bodyPr>
          <a:lstStyle/>
          <a:p>
            <a:r>
              <a:rPr lang="cs-CZ" dirty="0"/>
              <a:t>Str. 1.3.2</a:t>
            </a:r>
          </a:p>
          <a:p>
            <a:r>
              <a:rPr lang="el-GR" dirty="0"/>
              <a:t>ἥ τε Μίνω </a:t>
            </a:r>
            <a:r>
              <a:rPr lang="el-GR" u="sng" dirty="0"/>
              <a:t>θαλαττοκρατία</a:t>
            </a:r>
            <a:r>
              <a:rPr lang="el-GR" dirty="0"/>
              <a:t> θρυλεῖται καὶ ἡ Φοινίκων </a:t>
            </a:r>
            <a:r>
              <a:rPr lang="el-GR" u="sng" dirty="0"/>
              <a:t>ναυτιλία</a:t>
            </a:r>
            <a:r>
              <a:rPr lang="el-GR" dirty="0"/>
              <a:t>, οἳ καὶ τὰ ἔξω τῶν Ἡρακλείων στηλῶν ἐπῆλθον καὶ </a:t>
            </a:r>
            <a:r>
              <a:rPr lang="el-GR" u="sng" dirty="0"/>
              <a:t>πόλεις</a:t>
            </a:r>
            <a:r>
              <a:rPr lang="el-GR" dirty="0"/>
              <a:t> ἔκτισαν κἀκεῖ καὶ περὶ τὰ μέσα τῆς Λιβύης παραλίας μικρὸν τῶν Τρωικῶν ὕστερον. </a:t>
            </a:r>
            <a:endParaRPr lang="cs-CZ" dirty="0"/>
          </a:p>
          <a:p>
            <a:r>
              <a:rPr lang="cs-CZ" dirty="0"/>
              <a:t>Dějiny</a:t>
            </a:r>
          </a:p>
          <a:p>
            <a:r>
              <a:rPr lang="cs-CZ" dirty="0"/>
              <a:t>prý od Rudého moře – </a:t>
            </a:r>
            <a:r>
              <a:rPr lang="cs-CZ" dirty="0" err="1"/>
              <a:t>Hdt</a:t>
            </a:r>
            <a:r>
              <a:rPr lang="cs-CZ" dirty="0"/>
              <a:t>. 7.89.2</a:t>
            </a:r>
          </a:p>
          <a:p>
            <a:r>
              <a:rPr lang="cs-CZ" dirty="0"/>
              <a:t>Justin – Just. 18.3.1–5</a:t>
            </a:r>
          </a:p>
          <a:p>
            <a:endParaRPr lang="cs-CZ" dirty="0"/>
          </a:p>
        </p:txBody>
      </p:sp>
      <p:sp>
        <p:nvSpPr>
          <p:cNvPr id="4" name="Zástupný obsah 3">
            <a:extLst>
              <a:ext uri="{FF2B5EF4-FFF2-40B4-BE49-F238E27FC236}">
                <a16:creationId xmlns:a16="http://schemas.microsoft.com/office/drawing/2014/main" id="{DB0FA5B4-F0B7-3F36-296C-5DBEB91CC5A4}"/>
              </a:ext>
            </a:extLst>
          </p:cNvPr>
          <p:cNvSpPr>
            <a:spLocks noGrp="1"/>
          </p:cNvSpPr>
          <p:nvPr>
            <p:ph sz="half" idx="2"/>
          </p:nvPr>
        </p:nvSpPr>
        <p:spPr/>
        <p:txBody>
          <a:bodyPr>
            <a:normAutofit/>
          </a:bodyPr>
          <a:lstStyle/>
          <a:p>
            <a:r>
              <a:rPr lang="en-US" dirty="0"/>
              <a:t>The sovereignty of the seas exercised by Minos, and the navigation carried on by the </a:t>
            </a:r>
            <a:r>
              <a:rPr lang="en-US" dirty="0" err="1"/>
              <a:t>Phœnicians</a:t>
            </a:r>
            <a:r>
              <a:rPr lang="en-US" dirty="0"/>
              <a:t>, is well known. A little after the period of the Trojan war they had penetrated beyond the Pillars of Hercules</a:t>
            </a:r>
            <a:r>
              <a:rPr lang="cs-CZ" dirty="0"/>
              <a:t> </a:t>
            </a:r>
            <a:r>
              <a:rPr lang="en-US" dirty="0"/>
              <a:t>and founded cities as well there as to the midst of the African coast.</a:t>
            </a:r>
            <a:endParaRPr lang="cs-CZ" dirty="0"/>
          </a:p>
          <a:p>
            <a:endParaRPr lang="cs-CZ" dirty="0"/>
          </a:p>
        </p:txBody>
      </p:sp>
      <p:pic>
        <p:nvPicPr>
          <p:cNvPr id="6" name="Obrázek 5" descr="Obsah obrázku vodní skútr, loďka&#10;&#10;Popis byl vytvořen automaticky">
            <a:extLst>
              <a:ext uri="{FF2B5EF4-FFF2-40B4-BE49-F238E27FC236}">
                <a16:creationId xmlns:a16="http://schemas.microsoft.com/office/drawing/2014/main" id="{0DA2A978-6B2E-4D6C-075D-E43CF2CA3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672" y="297320"/>
            <a:ext cx="2752725" cy="1657350"/>
          </a:xfrm>
          <a:prstGeom prst="rect">
            <a:avLst/>
          </a:prstGeom>
        </p:spPr>
      </p:pic>
    </p:spTree>
    <p:extLst>
      <p:ext uri="{BB962C8B-B14F-4D97-AF65-F5344CB8AC3E}">
        <p14:creationId xmlns:p14="http://schemas.microsoft.com/office/powerpoint/2010/main" val="270840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2D359A-FEC6-2296-65A5-A217EB1BB950}"/>
              </a:ext>
            </a:extLst>
          </p:cNvPr>
          <p:cNvSpPr>
            <a:spLocks noGrp="1"/>
          </p:cNvSpPr>
          <p:nvPr>
            <p:ph type="title"/>
          </p:nvPr>
        </p:nvSpPr>
        <p:spPr/>
        <p:txBody>
          <a:bodyPr/>
          <a:lstStyle/>
          <a:p>
            <a:r>
              <a:rPr lang="cs-CZ" dirty="0"/>
              <a:t>Námořníci, vynálezci, obchodníci</a:t>
            </a:r>
          </a:p>
        </p:txBody>
      </p:sp>
      <p:sp>
        <p:nvSpPr>
          <p:cNvPr id="3" name="Zástupný obsah 2">
            <a:extLst>
              <a:ext uri="{FF2B5EF4-FFF2-40B4-BE49-F238E27FC236}">
                <a16:creationId xmlns:a16="http://schemas.microsoft.com/office/drawing/2014/main" id="{FB238E42-1219-4752-01EC-AE89480915FF}"/>
              </a:ext>
            </a:extLst>
          </p:cNvPr>
          <p:cNvSpPr>
            <a:spLocks noGrp="1"/>
          </p:cNvSpPr>
          <p:nvPr>
            <p:ph sz="half" idx="1"/>
          </p:nvPr>
        </p:nvSpPr>
        <p:spPr/>
        <p:txBody>
          <a:bodyPr>
            <a:normAutofit/>
          </a:bodyPr>
          <a:lstStyle/>
          <a:p>
            <a:r>
              <a:rPr lang="cs-CZ" dirty="0"/>
              <a:t>Písmo </a:t>
            </a:r>
          </a:p>
          <a:p>
            <a:r>
              <a:rPr lang="cs-CZ" dirty="0" err="1"/>
              <a:t>Hdt</a:t>
            </a:r>
            <a:r>
              <a:rPr lang="cs-CZ" dirty="0"/>
              <a:t>. 5.58 - </a:t>
            </a:r>
            <a:r>
              <a:rPr lang="el-GR" dirty="0"/>
              <a:t>οἱ δὲ </a:t>
            </a:r>
            <a:r>
              <a:rPr lang="el-GR" u="sng" dirty="0"/>
              <a:t>Φοίνικες</a:t>
            </a:r>
            <a:r>
              <a:rPr lang="el-GR" dirty="0"/>
              <a:t> οὗτοι οἱ </a:t>
            </a:r>
            <a:r>
              <a:rPr lang="el-GR" u="sng" dirty="0"/>
              <a:t>σὺν</a:t>
            </a:r>
            <a:r>
              <a:rPr lang="el-GR" dirty="0"/>
              <a:t> </a:t>
            </a:r>
            <a:r>
              <a:rPr lang="el-GR" u="sng" dirty="0"/>
              <a:t>Κάδμῳ</a:t>
            </a:r>
            <a:r>
              <a:rPr lang="el-GR" dirty="0"/>
              <a:t> ἀπικόμενοι, τῶν ἦσαν οἱ Γεφυραῖοι, ἄλλα τε πολλὰ οἰκήσαντες ταύτην τὴν χώρην ἐσήγαγον </a:t>
            </a:r>
            <a:r>
              <a:rPr lang="el-GR" u="sng" dirty="0"/>
              <a:t>διδασκάλια</a:t>
            </a:r>
            <a:r>
              <a:rPr lang="el-GR" dirty="0"/>
              <a:t> ἐς τοὺς Ἕλληνας καὶ δὴ καὶ </a:t>
            </a:r>
            <a:r>
              <a:rPr lang="el-GR" u="sng" dirty="0"/>
              <a:t>γράμματα</a:t>
            </a:r>
            <a:r>
              <a:rPr lang="el-GR" dirty="0"/>
              <a:t>,</a:t>
            </a:r>
            <a:r>
              <a:rPr lang="cs-CZ" dirty="0"/>
              <a:t> </a:t>
            </a:r>
            <a:r>
              <a:rPr lang="el-GR" dirty="0"/>
              <a:t>οὐκ ἐόντα πρὶν Ἕλλησι ὡς ἐμοὶ δοκέειν, πρῶτα μὲν τοῖσι καὶ ἅπαντες χρέωνται Φοίνικες· μετὰ δὲ χρόνου προβαίνοντος ἅμα τῇ φωνῇ μετέβαλλον καὶ τὸν ῥυθμὸν τῶν γραμμάτων.</a:t>
            </a:r>
            <a:endParaRPr lang="cs-CZ" dirty="0"/>
          </a:p>
        </p:txBody>
      </p:sp>
      <p:sp>
        <p:nvSpPr>
          <p:cNvPr id="4" name="Zástupný obsah 3">
            <a:extLst>
              <a:ext uri="{FF2B5EF4-FFF2-40B4-BE49-F238E27FC236}">
                <a16:creationId xmlns:a16="http://schemas.microsoft.com/office/drawing/2014/main" id="{935F4CC1-941C-781D-C04D-C2DC251C86A5}"/>
              </a:ext>
            </a:extLst>
          </p:cNvPr>
          <p:cNvSpPr>
            <a:spLocks noGrp="1"/>
          </p:cNvSpPr>
          <p:nvPr>
            <p:ph sz="half" idx="2"/>
          </p:nvPr>
        </p:nvSpPr>
        <p:spPr/>
        <p:txBody>
          <a:bodyPr>
            <a:normAutofit/>
          </a:bodyPr>
          <a:lstStyle/>
          <a:p>
            <a:r>
              <a:rPr lang="en-US" dirty="0"/>
              <a:t>These Phoenicians who came with Cadmus (of whom the </a:t>
            </a:r>
            <a:r>
              <a:rPr lang="en-US" dirty="0" err="1"/>
              <a:t>Gephyraeans</a:t>
            </a:r>
            <a:r>
              <a:rPr lang="en-US" dirty="0"/>
              <a:t> were a part) at their settlement in this country, among many other kinds of learning, brought into Hellas the alphabet,</a:t>
            </a:r>
            <a:r>
              <a:rPr lang="cs-CZ" dirty="0"/>
              <a:t> </a:t>
            </a:r>
            <a:r>
              <a:rPr lang="en-US" dirty="0"/>
              <a:t>which had hitherto been unknown, as I think, to the Greeks; and presently as time went on the sound and the form of the letters were changed. </a:t>
            </a:r>
            <a:endParaRPr lang="cs-CZ" dirty="0"/>
          </a:p>
        </p:txBody>
      </p:sp>
    </p:spTree>
    <p:extLst>
      <p:ext uri="{BB962C8B-B14F-4D97-AF65-F5344CB8AC3E}">
        <p14:creationId xmlns:p14="http://schemas.microsoft.com/office/powerpoint/2010/main" val="102672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5864FB4-8859-773D-052A-371669D9D59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AAF58564-682D-F4CA-F313-A19E2A136173}"/>
              </a:ext>
            </a:extLst>
          </p:cNvPr>
          <p:cNvSpPr>
            <a:spLocks noGrp="1"/>
          </p:cNvSpPr>
          <p:nvPr>
            <p:ph sz="half" idx="1"/>
          </p:nvPr>
        </p:nvSpPr>
        <p:spPr/>
        <p:txBody>
          <a:bodyPr>
            <a:normAutofit fontScale="92500"/>
          </a:bodyPr>
          <a:lstStyle/>
          <a:p>
            <a:r>
              <a:rPr lang="cs-CZ" dirty="0" err="1"/>
              <a:t>Tac</a:t>
            </a:r>
            <a:r>
              <a:rPr lang="cs-CZ" dirty="0"/>
              <a:t>. </a:t>
            </a:r>
            <a:r>
              <a:rPr lang="cs-CZ" i="1" dirty="0"/>
              <a:t>An</a:t>
            </a:r>
            <a:r>
              <a:rPr lang="cs-CZ" dirty="0"/>
              <a:t>. 11.14 - et </a:t>
            </a:r>
            <a:r>
              <a:rPr lang="cs-CZ" u="sng" dirty="0" err="1"/>
              <a:t>litterarum</a:t>
            </a:r>
            <a:r>
              <a:rPr lang="cs-CZ" dirty="0"/>
              <a:t> </a:t>
            </a:r>
            <a:r>
              <a:rPr lang="cs-CZ" dirty="0" err="1"/>
              <a:t>semet</a:t>
            </a:r>
            <a:r>
              <a:rPr lang="cs-CZ" dirty="0"/>
              <a:t> </a:t>
            </a:r>
            <a:r>
              <a:rPr lang="cs-CZ" u="sng" dirty="0" err="1"/>
              <a:t>inventores</a:t>
            </a:r>
            <a:r>
              <a:rPr lang="cs-CZ" dirty="0"/>
              <a:t> </a:t>
            </a:r>
            <a:r>
              <a:rPr lang="cs-CZ" dirty="0" err="1"/>
              <a:t>perhibent</a:t>
            </a:r>
            <a:r>
              <a:rPr lang="cs-CZ" dirty="0"/>
              <a:t>; </a:t>
            </a:r>
            <a:r>
              <a:rPr lang="cs-CZ" dirty="0" err="1"/>
              <a:t>inde</a:t>
            </a:r>
            <a:r>
              <a:rPr lang="cs-CZ" dirty="0"/>
              <a:t> </a:t>
            </a:r>
            <a:r>
              <a:rPr lang="cs-CZ" dirty="0" err="1"/>
              <a:t>Phoenicas</a:t>
            </a:r>
            <a:r>
              <a:rPr lang="cs-CZ" dirty="0"/>
              <a:t>, </a:t>
            </a:r>
            <a:r>
              <a:rPr lang="cs-CZ" dirty="0" err="1"/>
              <a:t>quia</a:t>
            </a:r>
            <a:r>
              <a:rPr lang="cs-CZ" dirty="0"/>
              <a:t> </a:t>
            </a:r>
            <a:r>
              <a:rPr lang="cs-CZ" u="sng" dirty="0" err="1"/>
              <a:t>mari</a:t>
            </a:r>
            <a:r>
              <a:rPr lang="cs-CZ" dirty="0"/>
              <a:t> </a:t>
            </a:r>
            <a:r>
              <a:rPr lang="cs-CZ" u="sng" dirty="0" err="1"/>
              <a:t>praepollebant</a:t>
            </a:r>
            <a:r>
              <a:rPr lang="cs-CZ" dirty="0"/>
              <a:t>, </a:t>
            </a:r>
            <a:r>
              <a:rPr lang="cs-CZ" dirty="0" err="1"/>
              <a:t>intulisse</a:t>
            </a:r>
            <a:r>
              <a:rPr lang="cs-CZ" dirty="0"/>
              <a:t> </a:t>
            </a:r>
            <a:r>
              <a:rPr lang="cs-CZ" dirty="0" err="1"/>
              <a:t>Graeciae</a:t>
            </a:r>
            <a:r>
              <a:rPr lang="cs-CZ" dirty="0"/>
              <a:t> </a:t>
            </a:r>
            <a:r>
              <a:rPr lang="cs-CZ" dirty="0" err="1"/>
              <a:t>gloriamque</a:t>
            </a:r>
            <a:r>
              <a:rPr lang="cs-CZ" dirty="0"/>
              <a:t> </a:t>
            </a:r>
            <a:r>
              <a:rPr lang="cs-CZ" dirty="0" err="1"/>
              <a:t>adeptos</a:t>
            </a:r>
            <a:r>
              <a:rPr lang="cs-CZ" dirty="0"/>
              <a:t> … </a:t>
            </a:r>
            <a:r>
              <a:rPr lang="cs-CZ" dirty="0" err="1"/>
              <a:t>quippe</a:t>
            </a:r>
            <a:r>
              <a:rPr lang="cs-CZ" dirty="0"/>
              <a:t> </a:t>
            </a:r>
            <a:r>
              <a:rPr lang="cs-CZ" dirty="0" err="1"/>
              <a:t>fama</a:t>
            </a:r>
            <a:r>
              <a:rPr lang="cs-CZ" dirty="0"/>
              <a:t> </a:t>
            </a:r>
            <a:r>
              <a:rPr lang="cs-CZ" dirty="0" err="1"/>
              <a:t>est</a:t>
            </a:r>
            <a:r>
              <a:rPr lang="cs-CZ" dirty="0"/>
              <a:t> </a:t>
            </a:r>
            <a:r>
              <a:rPr lang="cs-CZ" dirty="0" err="1"/>
              <a:t>Cadmum</a:t>
            </a:r>
            <a:r>
              <a:rPr lang="cs-CZ" dirty="0"/>
              <a:t> </a:t>
            </a:r>
            <a:r>
              <a:rPr lang="cs-CZ" dirty="0" err="1"/>
              <a:t>classe</a:t>
            </a:r>
            <a:r>
              <a:rPr lang="cs-CZ" dirty="0"/>
              <a:t> </a:t>
            </a:r>
            <a:r>
              <a:rPr lang="cs-CZ" dirty="0" err="1"/>
              <a:t>Phoenicum</a:t>
            </a:r>
            <a:r>
              <a:rPr lang="cs-CZ" dirty="0"/>
              <a:t> </a:t>
            </a:r>
            <a:r>
              <a:rPr lang="cs-CZ" dirty="0" err="1"/>
              <a:t>vectum</a:t>
            </a:r>
            <a:r>
              <a:rPr lang="cs-CZ" dirty="0"/>
              <a:t> </a:t>
            </a:r>
            <a:r>
              <a:rPr lang="cs-CZ" dirty="0" err="1"/>
              <a:t>rudibus</a:t>
            </a:r>
            <a:r>
              <a:rPr lang="cs-CZ" dirty="0"/>
              <a:t> </a:t>
            </a:r>
            <a:r>
              <a:rPr lang="cs-CZ" dirty="0" err="1"/>
              <a:t>adhuc</a:t>
            </a:r>
            <a:r>
              <a:rPr lang="cs-CZ" dirty="0"/>
              <a:t> </a:t>
            </a:r>
            <a:r>
              <a:rPr lang="cs-CZ" dirty="0" err="1"/>
              <a:t>Graecorum</a:t>
            </a:r>
            <a:r>
              <a:rPr lang="cs-CZ" dirty="0"/>
              <a:t> </a:t>
            </a:r>
            <a:r>
              <a:rPr lang="cs-CZ" dirty="0" err="1"/>
              <a:t>populis</a:t>
            </a:r>
            <a:r>
              <a:rPr lang="cs-CZ" dirty="0"/>
              <a:t> </a:t>
            </a:r>
            <a:r>
              <a:rPr lang="cs-CZ" dirty="0" err="1"/>
              <a:t>artis</a:t>
            </a:r>
            <a:r>
              <a:rPr lang="cs-CZ" dirty="0"/>
              <a:t> </a:t>
            </a:r>
            <a:r>
              <a:rPr lang="cs-CZ" dirty="0" err="1"/>
              <a:t>eius</a:t>
            </a:r>
            <a:r>
              <a:rPr lang="cs-CZ" dirty="0"/>
              <a:t> </a:t>
            </a:r>
            <a:r>
              <a:rPr lang="cs-CZ" dirty="0" err="1"/>
              <a:t>auctorem</a:t>
            </a:r>
            <a:r>
              <a:rPr lang="cs-CZ" dirty="0"/>
              <a:t> </a:t>
            </a:r>
            <a:r>
              <a:rPr lang="cs-CZ" dirty="0" err="1"/>
              <a:t>fuisse</a:t>
            </a:r>
            <a:r>
              <a:rPr lang="cs-CZ" dirty="0"/>
              <a:t>. </a:t>
            </a:r>
          </a:p>
          <a:p>
            <a:r>
              <a:rPr lang="cs-CZ" dirty="0" err="1"/>
              <a:t>Plin</a:t>
            </a:r>
            <a:r>
              <a:rPr lang="cs-CZ" dirty="0"/>
              <a:t>. </a:t>
            </a:r>
            <a:r>
              <a:rPr lang="cs-CZ" i="1" dirty="0"/>
              <a:t>NH</a:t>
            </a:r>
            <a:r>
              <a:rPr lang="cs-CZ" dirty="0"/>
              <a:t>. 5.13.67 - </a:t>
            </a:r>
            <a:r>
              <a:rPr lang="cs-CZ" dirty="0" err="1"/>
              <a:t>ipsa</a:t>
            </a:r>
            <a:r>
              <a:rPr lang="cs-CZ" dirty="0"/>
              <a:t> </a:t>
            </a:r>
            <a:r>
              <a:rPr lang="cs-CZ" dirty="0" err="1"/>
              <a:t>gens</a:t>
            </a:r>
            <a:r>
              <a:rPr lang="cs-CZ" dirty="0"/>
              <a:t> </a:t>
            </a:r>
            <a:r>
              <a:rPr lang="cs-CZ" dirty="0" err="1"/>
              <a:t>Phoenicum</a:t>
            </a:r>
            <a:r>
              <a:rPr lang="cs-CZ" dirty="0"/>
              <a:t> in </a:t>
            </a:r>
            <a:r>
              <a:rPr lang="cs-CZ" dirty="0" err="1"/>
              <a:t>magna</a:t>
            </a:r>
            <a:r>
              <a:rPr lang="cs-CZ" dirty="0"/>
              <a:t> </a:t>
            </a:r>
            <a:r>
              <a:rPr lang="cs-CZ" dirty="0" err="1"/>
              <a:t>gloria</a:t>
            </a:r>
            <a:r>
              <a:rPr lang="cs-CZ" dirty="0"/>
              <a:t> </a:t>
            </a:r>
            <a:r>
              <a:rPr lang="cs-CZ" u="sng" dirty="0" err="1"/>
              <a:t>litterarum</a:t>
            </a:r>
            <a:r>
              <a:rPr lang="cs-CZ" dirty="0"/>
              <a:t> </a:t>
            </a:r>
            <a:r>
              <a:rPr lang="cs-CZ" u="sng" dirty="0" err="1"/>
              <a:t>inventionis</a:t>
            </a:r>
            <a:r>
              <a:rPr lang="cs-CZ" dirty="0"/>
              <a:t> et </a:t>
            </a:r>
            <a:r>
              <a:rPr lang="cs-CZ" dirty="0" err="1"/>
              <a:t>siderum</a:t>
            </a:r>
            <a:r>
              <a:rPr lang="cs-CZ" dirty="0"/>
              <a:t> </a:t>
            </a:r>
            <a:r>
              <a:rPr lang="cs-CZ" u="sng" dirty="0" err="1"/>
              <a:t>navaliumque</a:t>
            </a:r>
            <a:r>
              <a:rPr lang="cs-CZ" dirty="0"/>
              <a:t> </a:t>
            </a:r>
            <a:r>
              <a:rPr lang="cs-CZ" dirty="0" err="1"/>
              <a:t>ac</a:t>
            </a:r>
            <a:r>
              <a:rPr lang="cs-CZ" dirty="0"/>
              <a:t> </a:t>
            </a:r>
            <a:r>
              <a:rPr lang="cs-CZ" u="sng" dirty="0" err="1"/>
              <a:t>bellicarum</a:t>
            </a:r>
            <a:r>
              <a:rPr lang="cs-CZ" dirty="0"/>
              <a:t> </a:t>
            </a:r>
            <a:r>
              <a:rPr lang="cs-CZ" dirty="0" err="1"/>
              <a:t>artium</a:t>
            </a:r>
            <a:r>
              <a:rPr lang="cs-CZ" dirty="0"/>
              <a:t>. </a:t>
            </a:r>
          </a:p>
        </p:txBody>
      </p:sp>
      <p:sp>
        <p:nvSpPr>
          <p:cNvPr id="6" name="Zástupný obsah 5">
            <a:extLst>
              <a:ext uri="{FF2B5EF4-FFF2-40B4-BE49-F238E27FC236}">
                <a16:creationId xmlns:a16="http://schemas.microsoft.com/office/drawing/2014/main" id="{6CD4321E-6461-40C2-5E81-D0F2A123F4E9}"/>
              </a:ext>
            </a:extLst>
          </p:cNvPr>
          <p:cNvSpPr>
            <a:spLocks noGrp="1"/>
          </p:cNvSpPr>
          <p:nvPr>
            <p:ph sz="half" idx="2"/>
          </p:nvPr>
        </p:nvSpPr>
        <p:spPr/>
        <p:txBody>
          <a:bodyPr>
            <a:normAutofit fontScale="92500"/>
          </a:bodyPr>
          <a:lstStyle/>
          <a:p>
            <a:r>
              <a:rPr lang="en-US" dirty="0"/>
              <a:t>which the </a:t>
            </a:r>
            <a:r>
              <a:rPr lang="en-US" dirty="0" err="1"/>
              <a:t>Phœnicians</a:t>
            </a:r>
            <a:r>
              <a:rPr lang="en-US" dirty="0"/>
              <a:t>, they say, by means of their superior seamanship, introduced into Greece, and of which they appropriated the glory, giving out that they had discovered what they had really been taught. Tradition indeed says that Cadmus, visiting Greece in a </a:t>
            </a:r>
            <a:r>
              <a:rPr lang="en-US" dirty="0" err="1"/>
              <a:t>Phœnician</a:t>
            </a:r>
            <a:r>
              <a:rPr lang="en-US" dirty="0"/>
              <a:t> fleet, was the teacher of this art to its yet barbarous tribes.</a:t>
            </a:r>
            <a:endParaRPr lang="cs-CZ" dirty="0"/>
          </a:p>
          <a:p>
            <a:r>
              <a:rPr lang="en-US" dirty="0"/>
              <a:t>The </a:t>
            </a:r>
            <a:r>
              <a:rPr lang="en-US" dirty="0" err="1"/>
              <a:t>Phœnician</a:t>
            </a:r>
            <a:r>
              <a:rPr lang="en-US" dirty="0"/>
              <a:t> people enjoy the glory of having been the inventors of letters, and the first discoverers of the sciences of astronomy, navigation, and the art of war.</a:t>
            </a:r>
            <a:endParaRPr lang="cs-CZ" dirty="0"/>
          </a:p>
        </p:txBody>
      </p:sp>
      <p:pic>
        <p:nvPicPr>
          <p:cNvPr id="8" name="Obrázek 7">
            <a:extLst>
              <a:ext uri="{FF2B5EF4-FFF2-40B4-BE49-F238E27FC236}">
                <a16:creationId xmlns:a16="http://schemas.microsoft.com/office/drawing/2014/main" id="{D11F2D8E-3273-7160-2330-10E039FD7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268" y="161716"/>
            <a:ext cx="2449391" cy="1792954"/>
          </a:xfrm>
          <a:prstGeom prst="rect">
            <a:avLst/>
          </a:prstGeom>
        </p:spPr>
      </p:pic>
    </p:spTree>
    <p:extLst>
      <p:ext uri="{BB962C8B-B14F-4D97-AF65-F5344CB8AC3E}">
        <p14:creationId xmlns:p14="http://schemas.microsoft.com/office/powerpoint/2010/main" val="246876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EBFAB4-1429-8858-A1AE-15B802D8CEF0}"/>
              </a:ext>
            </a:extLst>
          </p:cNvPr>
          <p:cNvSpPr>
            <a:spLocks noGrp="1"/>
          </p:cNvSpPr>
          <p:nvPr>
            <p:ph type="title"/>
          </p:nvPr>
        </p:nvSpPr>
        <p:spPr/>
        <p:txBody>
          <a:bodyPr/>
          <a:lstStyle/>
          <a:p>
            <a:r>
              <a:rPr lang="cs-CZ" dirty="0"/>
              <a:t>Obchod, bohatství</a:t>
            </a:r>
          </a:p>
        </p:txBody>
      </p:sp>
      <p:sp>
        <p:nvSpPr>
          <p:cNvPr id="3" name="Zástupný obsah 2">
            <a:extLst>
              <a:ext uri="{FF2B5EF4-FFF2-40B4-BE49-F238E27FC236}">
                <a16:creationId xmlns:a16="http://schemas.microsoft.com/office/drawing/2014/main" id="{FDBEFF1D-A2CF-A17C-F23C-EF1306FF7CDA}"/>
              </a:ext>
            </a:extLst>
          </p:cNvPr>
          <p:cNvSpPr>
            <a:spLocks noGrp="1"/>
          </p:cNvSpPr>
          <p:nvPr>
            <p:ph sz="half" idx="1"/>
          </p:nvPr>
        </p:nvSpPr>
        <p:spPr/>
        <p:txBody>
          <a:bodyPr>
            <a:normAutofit/>
          </a:bodyPr>
          <a:lstStyle/>
          <a:p>
            <a:r>
              <a:rPr lang="cs-CZ" dirty="0"/>
              <a:t>D.S. 5.12.2 </a:t>
            </a:r>
            <a:r>
              <a:rPr lang="el-GR" dirty="0">
                <a:latin typeface="Arial Unicode MS"/>
              </a:rPr>
              <a:t>Ἔστι δ´ ἡ νῆσος αὕτη Φοινίκων </a:t>
            </a:r>
            <a:r>
              <a:rPr lang="el-GR" u="sng" dirty="0">
                <a:latin typeface="Arial Unicode MS"/>
              </a:rPr>
              <a:t>ἄποικος</a:t>
            </a:r>
            <a:r>
              <a:rPr lang="el-GR" dirty="0">
                <a:latin typeface="Arial Unicode MS"/>
              </a:rPr>
              <a:t>, οἳ ταῖς </a:t>
            </a:r>
            <a:r>
              <a:rPr lang="el-GR" u="sng" dirty="0">
                <a:latin typeface="Arial Unicode MS"/>
              </a:rPr>
              <a:t>ἐμπορίαις</a:t>
            </a:r>
            <a:r>
              <a:rPr lang="el-GR" dirty="0">
                <a:latin typeface="Arial Unicode MS"/>
              </a:rPr>
              <a:t> διατείνοντες μέχρι τοῦ κατὰ τὴν δύσιν ὠκεανοῦ καταφυγὴν εἶχον ταύτην, εὐλίμενον οὖσαν καὶ κειμένην πελαγίαν· δι´ ἣν αἰτίαν οἱ κατοικοῦντες αὐτὴν </a:t>
            </a:r>
            <a:r>
              <a:rPr lang="el-GR" u="sng" dirty="0">
                <a:latin typeface="Arial Unicode MS"/>
              </a:rPr>
              <a:t>εὐχρηστούμενοι</a:t>
            </a:r>
            <a:r>
              <a:rPr lang="el-GR" dirty="0">
                <a:latin typeface="Arial Unicode MS"/>
              </a:rPr>
              <a:t> κατὰ πολλὰ διὰ τοὺς </a:t>
            </a:r>
            <a:r>
              <a:rPr lang="el-GR" u="sng" dirty="0">
                <a:latin typeface="Arial Unicode MS"/>
              </a:rPr>
              <a:t>ἐμπόρους</a:t>
            </a:r>
            <a:r>
              <a:rPr lang="el-GR" dirty="0">
                <a:latin typeface="Arial Unicode MS"/>
              </a:rPr>
              <a:t> ταχὺ τοῖς τε βίοις ἀνέδραμον καὶ ταῖς </a:t>
            </a:r>
            <a:r>
              <a:rPr lang="el-GR" u="sng" dirty="0">
                <a:latin typeface="Arial Unicode MS"/>
              </a:rPr>
              <a:t>δόξαις</a:t>
            </a:r>
            <a:r>
              <a:rPr lang="el-GR" dirty="0">
                <a:latin typeface="Arial Unicode MS"/>
              </a:rPr>
              <a:t> ηὐξήθησαν</a:t>
            </a:r>
            <a:r>
              <a:rPr lang="cs-CZ" dirty="0">
                <a:latin typeface="Arial Unicode MS"/>
              </a:rPr>
              <a:t>.</a:t>
            </a:r>
          </a:p>
          <a:p>
            <a:endParaRPr lang="cs-CZ" dirty="0">
              <a:latin typeface="Arial Unicode MS"/>
            </a:endParaRPr>
          </a:p>
          <a:p>
            <a:endParaRPr lang="cs-CZ" dirty="0"/>
          </a:p>
        </p:txBody>
      </p:sp>
      <p:sp>
        <p:nvSpPr>
          <p:cNvPr id="4" name="Zástupný obsah 3">
            <a:extLst>
              <a:ext uri="{FF2B5EF4-FFF2-40B4-BE49-F238E27FC236}">
                <a16:creationId xmlns:a16="http://schemas.microsoft.com/office/drawing/2014/main" id="{0844311D-5C33-7FC7-6368-4EC5873489C1}"/>
              </a:ext>
            </a:extLst>
          </p:cNvPr>
          <p:cNvSpPr>
            <a:spLocks noGrp="1"/>
          </p:cNvSpPr>
          <p:nvPr>
            <p:ph sz="half" idx="2"/>
          </p:nvPr>
        </p:nvSpPr>
        <p:spPr/>
        <p:txBody>
          <a:bodyPr>
            <a:normAutofit/>
          </a:bodyPr>
          <a:lstStyle/>
          <a:p>
            <a:r>
              <a:rPr lang="en-US" dirty="0"/>
              <a:t>This island </a:t>
            </a:r>
            <a:r>
              <a:rPr lang="cs-CZ" dirty="0"/>
              <a:t>(Sicílie)</a:t>
            </a:r>
            <a:r>
              <a:rPr lang="en-US" dirty="0"/>
              <a:t>is a colony planted by the Phoenicians, who, as they extended their trade to the western ocean, found in it a place of safe retreat, since it was well supplied with </a:t>
            </a:r>
            <a:r>
              <a:rPr lang="en-US" dirty="0" err="1"/>
              <a:t>harbours</a:t>
            </a:r>
            <a:r>
              <a:rPr lang="en-US" dirty="0"/>
              <a:t> and lay out in the open sea; and this is the reason why the inhabitants of this island, since they received assistance in many respects through the sea-merchants, shot up quickly in their manner of living and increased in renown. </a:t>
            </a:r>
            <a:endParaRPr lang="cs-CZ" dirty="0">
              <a:latin typeface="Arial Unicode MS"/>
            </a:endParaRPr>
          </a:p>
          <a:p>
            <a:endParaRPr lang="cs-CZ" dirty="0"/>
          </a:p>
        </p:txBody>
      </p:sp>
    </p:spTree>
    <p:extLst>
      <p:ext uri="{BB962C8B-B14F-4D97-AF65-F5344CB8AC3E}">
        <p14:creationId xmlns:p14="http://schemas.microsoft.com/office/powerpoint/2010/main" val="168745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B0A629-8A1C-7797-4A27-4A7BF4327C9A}"/>
              </a:ext>
            </a:extLst>
          </p:cNvPr>
          <p:cNvSpPr>
            <a:spLocks noGrp="1"/>
          </p:cNvSpPr>
          <p:nvPr>
            <p:ph type="title"/>
          </p:nvPr>
        </p:nvSpPr>
        <p:spPr/>
        <p:txBody>
          <a:bodyPr/>
          <a:lstStyle/>
          <a:p>
            <a:r>
              <a:rPr lang="cs-CZ" dirty="0"/>
              <a:t>Zvyky, obchod</a:t>
            </a:r>
          </a:p>
        </p:txBody>
      </p:sp>
      <p:sp>
        <p:nvSpPr>
          <p:cNvPr id="3" name="Zástupný obsah 2">
            <a:extLst>
              <a:ext uri="{FF2B5EF4-FFF2-40B4-BE49-F238E27FC236}">
                <a16:creationId xmlns:a16="http://schemas.microsoft.com/office/drawing/2014/main" id="{E849F693-450E-8EFA-9D11-26175447FC02}"/>
              </a:ext>
            </a:extLst>
          </p:cNvPr>
          <p:cNvSpPr>
            <a:spLocks noGrp="1"/>
          </p:cNvSpPr>
          <p:nvPr>
            <p:ph idx="1"/>
          </p:nvPr>
        </p:nvSpPr>
        <p:spPr/>
        <p:txBody>
          <a:bodyPr/>
          <a:lstStyle/>
          <a:p>
            <a:r>
              <a:rPr lang="cs-CZ" dirty="0"/>
              <a:t>Obřízka – </a:t>
            </a:r>
            <a:r>
              <a:rPr lang="cs-CZ" dirty="0" err="1"/>
              <a:t>Jos</a:t>
            </a:r>
            <a:r>
              <a:rPr lang="cs-CZ" dirty="0"/>
              <a:t>. </a:t>
            </a:r>
            <a:r>
              <a:rPr lang="cs-CZ" i="1" dirty="0"/>
              <a:t>AJ</a:t>
            </a:r>
            <a:r>
              <a:rPr lang="cs-CZ" dirty="0"/>
              <a:t>. 1.10.3 – převzali od Egypťanů</a:t>
            </a:r>
          </a:p>
          <a:p>
            <a:r>
              <a:rPr lang="cs-CZ" dirty="0"/>
              <a:t>Purpur </a:t>
            </a:r>
          </a:p>
          <a:p>
            <a:r>
              <a:rPr lang="cs-CZ" dirty="0"/>
              <a:t>Str. 16.2.23 - </a:t>
            </a:r>
            <a:r>
              <a:rPr lang="el-GR" dirty="0"/>
              <a:t>ἀνέλαβεν αὑτὴν τῇ τε </a:t>
            </a:r>
            <a:r>
              <a:rPr lang="el-GR" u="sng" dirty="0"/>
              <a:t>ναυτιλίᾳ</a:t>
            </a:r>
            <a:r>
              <a:rPr lang="el-GR" dirty="0"/>
              <a:t>, καθ᾽ ἣν ἁπάντων τῶν ἀεὶ κρείττους εἰσὶ κοινῇ Φοίνικες, καὶ τοῖς </a:t>
            </a:r>
            <a:r>
              <a:rPr lang="el-GR" u="sng" dirty="0"/>
              <a:t>πορφυρείοις</a:t>
            </a:r>
            <a:r>
              <a:rPr lang="el-GR" dirty="0"/>
              <a:t>: πολὺ γὰρ ἐξήτασται πασῶν ἡ Τυρία </a:t>
            </a:r>
            <a:r>
              <a:rPr lang="el-GR" u="sng" dirty="0"/>
              <a:t>καλλίστη</a:t>
            </a:r>
            <a:r>
              <a:rPr lang="el-GR" dirty="0"/>
              <a:t> </a:t>
            </a:r>
            <a:r>
              <a:rPr lang="el-GR" u="sng" dirty="0"/>
              <a:t>πορφύρα</a:t>
            </a:r>
            <a:r>
              <a:rPr lang="cs-CZ" dirty="0"/>
              <a:t> (nejlepší námořníci světa, tyrský purpur nejcennější na světě)</a:t>
            </a:r>
          </a:p>
          <a:p>
            <a:r>
              <a:rPr lang="cs-CZ" dirty="0"/>
              <a:t>Plinius – </a:t>
            </a:r>
            <a:r>
              <a:rPr lang="cs-CZ" dirty="0" err="1"/>
              <a:t>Pl</a:t>
            </a:r>
            <a:r>
              <a:rPr lang="cs-CZ" dirty="0"/>
              <a:t>. </a:t>
            </a:r>
            <a:r>
              <a:rPr lang="cs-CZ" i="1" dirty="0"/>
              <a:t>NH</a:t>
            </a:r>
            <a:r>
              <a:rPr lang="cs-CZ" dirty="0"/>
              <a:t>. 9.60.127 - </a:t>
            </a:r>
            <a:r>
              <a:rPr lang="cs-CZ" dirty="0" err="1"/>
              <a:t>Tyri</a:t>
            </a:r>
            <a:r>
              <a:rPr lang="cs-CZ" dirty="0"/>
              <a:t> </a:t>
            </a:r>
            <a:r>
              <a:rPr lang="cs-CZ" dirty="0" err="1"/>
              <a:t>praecipuus</a:t>
            </a:r>
            <a:r>
              <a:rPr lang="cs-CZ" dirty="0"/>
              <a:t> his </a:t>
            </a:r>
            <a:r>
              <a:rPr lang="cs-CZ" dirty="0" err="1"/>
              <a:t>Asiae</a:t>
            </a:r>
            <a:r>
              <a:rPr lang="cs-CZ" dirty="0"/>
              <a:t> (nejlepší purpur z </a:t>
            </a:r>
            <a:r>
              <a:rPr lang="cs-CZ" dirty="0" err="1"/>
              <a:t>Tyru</a:t>
            </a:r>
            <a:r>
              <a:rPr lang="cs-CZ" dirty="0"/>
              <a:t>)</a:t>
            </a:r>
          </a:p>
          <a:p>
            <a:r>
              <a:rPr lang="cs-CZ" dirty="0"/>
              <a:t>Sklo – Str. 16.2.25 – výroba skla v </a:t>
            </a:r>
            <a:r>
              <a:rPr lang="cs-CZ" dirty="0" err="1"/>
              <a:t>Tyru</a:t>
            </a:r>
            <a:r>
              <a:rPr lang="cs-CZ" dirty="0"/>
              <a:t> a </a:t>
            </a:r>
            <a:r>
              <a:rPr lang="cs-CZ" dirty="0" err="1"/>
              <a:t>Sidónu</a:t>
            </a:r>
            <a:endParaRPr lang="cs-CZ" dirty="0"/>
          </a:p>
          <a:p>
            <a:r>
              <a:rPr lang="cs-CZ" dirty="0" err="1"/>
              <a:t>Pl</a:t>
            </a:r>
            <a:r>
              <a:rPr lang="cs-CZ" dirty="0"/>
              <a:t>. </a:t>
            </a:r>
            <a:r>
              <a:rPr lang="cs-CZ" i="1" dirty="0"/>
              <a:t>NH</a:t>
            </a:r>
            <a:r>
              <a:rPr lang="cs-CZ" dirty="0"/>
              <a:t>. 36.65.190–191 </a:t>
            </a:r>
          </a:p>
        </p:txBody>
      </p:sp>
      <p:pic>
        <p:nvPicPr>
          <p:cNvPr id="5" name="Obrázek 4" descr="Obsah obrázku oblečení, šaty&#10;&#10;Popis byl vytvořen automaticky">
            <a:extLst>
              <a:ext uri="{FF2B5EF4-FFF2-40B4-BE49-F238E27FC236}">
                <a16:creationId xmlns:a16="http://schemas.microsoft.com/office/drawing/2014/main" id="{756972DC-5C3E-D67A-026D-81AFC7D62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534" y="155486"/>
            <a:ext cx="2756121" cy="2188684"/>
          </a:xfrm>
          <a:prstGeom prst="rect">
            <a:avLst/>
          </a:prstGeom>
        </p:spPr>
      </p:pic>
    </p:spTree>
    <p:extLst>
      <p:ext uri="{BB962C8B-B14F-4D97-AF65-F5344CB8AC3E}">
        <p14:creationId xmlns:p14="http://schemas.microsoft.com/office/powerpoint/2010/main" val="251834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0AA22-21CF-2210-24BC-62AF8D14748A}"/>
              </a:ext>
            </a:extLst>
          </p:cNvPr>
          <p:cNvSpPr>
            <a:spLocks noGrp="1"/>
          </p:cNvSpPr>
          <p:nvPr>
            <p:ph type="title"/>
          </p:nvPr>
        </p:nvSpPr>
        <p:spPr/>
        <p:txBody>
          <a:bodyPr/>
          <a:lstStyle/>
          <a:p>
            <a:r>
              <a:rPr lang="cs-CZ" dirty="0"/>
              <a:t>Řemeslo, zruční</a:t>
            </a:r>
          </a:p>
        </p:txBody>
      </p:sp>
      <p:sp>
        <p:nvSpPr>
          <p:cNvPr id="3" name="Zástupný obsah 2">
            <a:extLst>
              <a:ext uri="{FF2B5EF4-FFF2-40B4-BE49-F238E27FC236}">
                <a16:creationId xmlns:a16="http://schemas.microsoft.com/office/drawing/2014/main" id="{6B59D2BA-1058-1D25-30D9-A094C1B3BB40}"/>
              </a:ext>
            </a:extLst>
          </p:cNvPr>
          <p:cNvSpPr>
            <a:spLocks noGrp="1"/>
          </p:cNvSpPr>
          <p:nvPr>
            <p:ph sz="half" idx="1"/>
          </p:nvPr>
        </p:nvSpPr>
        <p:spPr/>
        <p:txBody>
          <a:bodyPr>
            <a:normAutofit/>
          </a:bodyPr>
          <a:lstStyle/>
          <a:p>
            <a:r>
              <a:rPr lang="cs-CZ" dirty="0" err="1"/>
              <a:t>Hdt</a:t>
            </a:r>
            <a:r>
              <a:rPr lang="cs-CZ" dirty="0"/>
              <a:t>. 7.23.3 – stavba kanálu skrze Athos; </a:t>
            </a:r>
          </a:p>
          <a:p>
            <a:pPr marL="0" indent="0">
              <a:buNone/>
            </a:pPr>
            <a:r>
              <a:rPr lang="el-GR" dirty="0"/>
              <a:t>οἱ δὲ Φοίνικες </a:t>
            </a:r>
            <a:r>
              <a:rPr lang="el-GR" u="sng" dirty="0"/>
              <a:t>σοφίην</a:t>
            </a:r>
            <a:r>
              <a:rPr lang="el-GR" dirty="0"/>
              <a:t> ἔν τε τοῖσι ἄλλοισι ἔργοισι ἀποδείκνυνται καὶ δὴ καὶ ἐν ἐκείνῳ.</a:t>
            </a:r>
            <a:r>
              <a:rPr lang="cs-CZ" dirty="0"/>
              <a:t> </a:t>
            </a:r>
          </a:p>
          <a:p>
            <a:r>
              <a:rPr lang="cs-CZ" dirty="0" err="1"/>
              <a:t>Hom</a:t>
            </a:r>
            <a:r>
              <a:rPr lang="cs-CZ" dirty="0"/>
              <a:t>. </a:t>
            </a:r>
            <a:r>
              <a:rPr lang="cs-CZ" i="1" dirty="0" err="1"/>
              <a:t>Il</a:t>
            </a:r>
            <a:r>
              <a:rPr lang="cs-CZ" dirty="0"/>
              <a:t>. 23.743–745;</a:t>
            </a:r>
          </a:p>
          <a:p>
            <a:pPr marL="0" indent="0">
              <a:buNone/>
            </a:pPr>
            <a:r>
              <a:rPr lang="el-GR" dirty="0"/>
              <a:t>ἐπεὶ Σιδόνες </a:t>
            </a:r>
            <a:r>
              <a:rPr lang="el-GR" u="sng" dirty="0"/>
              <a:t>πολυδαίδαλοι</a:t>
            </a:r>
            <a:r>
              <a:rPr lang="el-GR" dirty="0"/>
              <a:t> εὖ ἤσκησαν,</a:t>
            </a:r>
            <a:br>
              <a:rPr lang="el-GR" dirty="0"/>
            </a:br>
            <a:r>
              <a:rPr lang="el-GR" u="sng" dirty="0"/>
              <a:t>Φοίνικες</a:t>
            </a:r>
            <a:r>
              <a:rPr lang="el-GR" dirty="0"/>
              <a:t> δ᾽ ἄγον ἄνδρες ἐπ᾽ </a:t>
            </a:r>
            <a:r>
              <a:rPr lang="el-GR" u="sng" dirty="0"/>
              <a:t>ἠεροειδέα</a:t>
            </a:r>
            <a:r>
              <a:rPr lang="el-GR" dirty="0"/>
              <a:t> </a:t>
            </a:r>
            <a:r>
              <a:rPr lang="el-GR" u="sng" dirty="0"/>
              <a:t>πόντον</a:t>
            </a:r>
            <a:r>
              <a:rPr lang="el-GR" dirty="0"/>
              <a:t>,</a:t>
            </a:r>
            <a:br>
              <a:rPr lang="el-GR" dirty="0"/>
            </a:br>
            <a:r>
              <a:rPr lang="el-GR" dirty="0"/>
              <a:t>στῆσαν δ᾽ ἐν </a:t>
            </a:r>
            <a:r>
              <a:rPr lang="el-GR" u="sng" dirty="0"/>
              <a:t>λιμένεσσι</a:t>
            </a:r>
            <a:r>
              <a:rPr lang="el-GR" dirty="0"/>
              <a:t>, Θόαντι δὲ δῶρον ἔδωκαν:</a:t>
            </a:r>
            <a:endParaRPr lang="cs-CZ" dirty="0"/>
          </a:p>
          <a:p>
            <a:pPr marL="0" indent="0">
              <a:buNone/>
            </a:pPr>
            <a:endParaRPr lang="cs-CZ" dirty="0"/>
          </a:p>
        </p:txBody>
      </p:sp>
      <p:sp>
        <p:nvSpPr>
          <p:cNvPr id="4" name="Zástupný obsah 3">
            <a:extLst>
              <a:ext uri="{FF2B5EF4-FFF2-40B4-BE49-F238E27FC236}">
                <a16:creationId xmlns:a16="http://schemas.microsoft.com/office/drawing/2014/main" id="{DDD08661-D52D-46A6-C31C-4B79B985A8A3}"/>
              </a:ext>
            </a:extLst>
          </p:cNvPr>
          <p:cNvSpPr>
            <a:spLocks noGrp="1"/>
          </p:cNvSpPr>
          <p:nvPr>
            <p:ph sz="half" idx="2"/>
          </p:nvPr>
        </p:nvSpPr>
        <p:spPr/>
        <p:txBody>
          <a:bodyPr>
            <a:normAutofit/>
          </a:bodyPr>
          <a:lstStyle/>
          <a:p>
            <a:r>
              <a:rPr lang="en-US" dirty="0"/>
              <a:t>But the Phoenicians showed the same skill in this as in all else they do</a:t>
            </a:r>
            <a:endParaRPr lang="cs-CZ" dirty="0"/>
          </a:p>
          <a:p>
            <a:r>
              <a:rPr lang="cs-CZ" dirty="0" err="1">
                <a:effectLst/>
                <a:latin typeface="Times New Roman" panose="02020603050405020304" pitchFamily="18" charset="0"/>
              </a:rPr>
              <a:t>Sidonci</a:t>
            </a:r>
            <a:r>
              <a:rPr lang="cs-CZ" dirty="0">
                <a:effectLst/>
                <a:latin typeface="Times New Roman" panose="02020603050405020304" pitchFamily="18" charset="0"/>
              </a:rPr>
              <a:t> v umění zběhlí je zrobili nadmíru vkusně,</a:t>
            </a:r>
            <a:br>
              <a:rPr lang="cs-CZ" dirty="0"/>
            </a:br>
            <a:r>
              <a:rPr lang="cs-CZ" dirty="0">
                <a:effectLst/>
                <a:latin typeface="Times New Roman" panose="02020603050405020304" pitchFamily="18" charset="0"/>
              </a:rPr>
              <a:t>avšak </a:t>
            </a:r>
            <a:r>
              <a:rPr lang="cs-CZ" dirty="0" err="1">
                <a:effectLst/>
                <a:latin typeface="Times New Roman" panose="02020603050405020304" pitchFamily="18" charset="0"/>
              </a:rPr>
              <a:t>foiníčtí</a:t>
            </a:r>
            <a:r>
              <a:rPr lang="cs-CZ" dirty="0">
                <a:effectLst/>
                <a:latin typeface="Times New Roman" panose="02020603050405020304" pitchFamily="18" charset="0"/>
              </a:rPr>
              <a:t> plavci je odvezli po vzdušném moři,</a:t>
            </a:r>
            <a:br>
              <a:rPr lang="cs-CZ" dirty="0"/>
            </a:br>
            <a:r>
              <a:rPr lang="cs-CZ" dirty="0">
                <a:effectLst/>
                <a:latin typeface="Times New Roman" panose="02020603050405020304" pitchFamily="18" charset="0"/>
              </a:rPr>
              <a:t>potom připluli v přístav a dali je </a:t>
            </a:r>
            <a:r>
              <a:rPr lang="cs-CZ" dirty="0" err="1">
                <a:effectLst/>
                <a:latin typeface="Times New Roman" panose="02020603050405020304" pitchFamily="18" charset="0"/>
              </a:rPr>
              <a:t>Thoantu</a:t>
            </a:r>
            <a:r>
              <a:rPr lang="cs-CZ" dirty="0">
                <a:effectLst/>
                <a:latin typeface="Times New Roman" panose="02020603050405020304" pitchFamily="18" charset="0"/>
              </a:rPr>
              <a:t> darem.</a:t>
            </a:r>
            <a:endParaRPr lang="cs-CZ" dirty="0"/>
          </a:p>
          <a:p>
            <a:endParaRPr lang="cs-CZ" dirty="0"/>
          </a:p>
        </p:txBody>
      </p:sp>
    </p:spTree>
    <p:extLst>
      <p:ext uri="{BB962C8B-B14F-4D97-AF65-F5344CB8AC3E}">
        <p14:creationId xmlns:p14="http://schemas.microsoft.com/office/powerpoint/2010/main" val="479435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7EB1E5-0673-86F4-A79C-FD609E07DB3B}"/>
              </a:ext>
            </a:extLst>
          </p:cNvPr>
          <p:cNvSpPr>
            <a:spLocks noGrp="1"/>
          </p:cNvSpPr>
          <p:nvPr>
            <p:ph type="title"/>
          </p:nvPr>
        </p:nvSpPr>
        <p:spPr/>
        <p:txBody>
          <a:bodyPr/>
          <a:lstStyle/>
          <a:p>
            <a:r>
              <a:rPr lang="cs-CZ" dirty="0"/>
              <a:t>Řemeslo</a:t>
            </a:r>
          </a:p>
        </p:txBody>
      </p:sp>
      <p:sp>
        <p:nvSpPr>
          <p:cNvPr id="3" name="Zástupný obsah 2">
            <a:extLst>
              <a:ext uri="{FF2B5EF4-FFF2-40B4-BE49-F238E27FC236}">
                <a16:creationId xmlns:a16="http://schemas.microsoft.com/office/drawing/2014/main" id="{60B9F4FB-FB19-E1B6-BE30-C759E19E2B7D}"/>
              </a:ext>
            </a:extLst>
          </p:cNvPr>
          <p:cNvSpPr>
            <a:spLocks noGrp="1"/>
          </p:cNvSpPr>
          <p:nvPr>
            <p:ph idx="1"/>
          </p:nvPr>
        </p:nvSpPr>
        <p:spPr>
          <a:xfrm>
            <a:off x="1017926" y="1536970"/>
            <a:ext cx="9490109" cy="4769795"/>
          </a:xfrm>
        </p:spPr>
        <p:txBody>
          <a:bodyPr>
            <a:normAutofit fontScale="92500" lnSpcReduction="20000"/>
          </a:bodyPr>
          <a:lstStyle/>
          <a:p>
            <a:r>
              <a:rPr lang="cs-CZ" dirty="0"/>
              <a:t>Známe i z Bible</a:t>
            </a:r>
          </a:p>
          <a:p>
            <a:r>
              <a:rPr lang="cs-CZ" dirty="0"/>
              <a:t>1. Kniha králů – 7.13 - Král Šalomoun poslal pro </a:t>
            </a:r>
            <a:r>
              <a:rPr lang="cs-CZ" dirty="0" err="1"/>
              <a:t>Churama</a:t>
            </a:r>
            <a:r>
              <a:rPr lang="cs-CZ" dirty="0"/>
              <a:t> z </a:t>
            </a:r>
            <a:r>
              <a:rPr lang="cs-CZ" dirty="0" err="1"/>
              <a:t>Týru</a:t>
            </a:r>
            <a:r>
              <a:rPr lang="cs-CZ" dirty="0"/>
              <a:t>. </a:t>
            </a:r>
          </a:p>
          <a:p>
            <a:r>
              <a:rPr lang="cs-CZ" dirty="0"/>
              <a:t>7.40–45 - Dále </a:t>
            </a:r>
            <a:r>
              <a:rPr lang="cs-CZ" dirty="0" err="1"/>
              <a:t>Churam</a:t>
            </a:r>
            <a:r>
              <a:rPr lang="cs-CZ" dirty="0"/>
              <a:t> vyrobil kotlíky, lopatky a mísy.</a:t>
            </a:r>
            <a:br>
              <a:rPr lang="cs-CZ" dirty="0"/>
            </a:br>
            <a:r>
              <a:rPr lang="cs-CZ" dirty="0"/>
              <a:t>Tak </a:t>
            </a:r>
            <a:r>
              <a:rPr lang="cs-CZ" dirty="0" err="1"/>
              <a:t>Churam</a:t>
            </a:r>
            <a:r>
              <a:rPr lang="cs-CZ" dirty="0"/>
              <a:t> završil veškeré dílo, které pro krále Šalomouna konal na Hospodinově chrámu:</a:t>
            </a:r>
            <a:br>
              <a:rPr lang="cs-CZ" dirty="0"/>
            </a:br>
            <a:r>
              <a:rPr lang="cs-CZ" dirty="0"/>
              <a:t>dva sloupy,</a:t>
            </a:r>
            <a:br>
              <a:rPr lang="cs-CZ" dirty="0"/>
            </a:br>
            <a:r>
              <a:rPr lang="cs-CZ" dirty="0"/>
              <a:t>dvě kulovité hlavice na vrcholech sloupů,</a:t>
            </a:r>
            <a:br>
              <a:rPr lang="cs-CZ" dirty="0"/>
            </a:br>
            <a:r>
              <a:rPr lang="cs-CZ" dirty="0"/>
              <a:t>dvoje mřížování pokrývající obě kulovité hlavice na vrcholech sloupů,</a:t>
            </a:r>
            <a:br>
              <a:rPr lang="cs-CZ" dirty="0"/>
            </a:br>
            <a:r>
              <a:rPr lang="cs-CZ" dirty="0"/>
              <a:t>čtyři sta granátových jablek ke dvěma mřížováním (dvě řady granátových jablek ke každému mřížování pokrývajícímu obě kulovité hlavice sloupů),</a:t>
            </a:r>
            <a:br>
              <a:rPr lang="cs-CZ" dirty="0"/>
            </a:br>
            <a:r>
              <a:rPr lang="cs-CZ" dirty="0"/>
              <a:t>deset podstavců,</a:t>
            </a:r>
            <a:br>
              <a:rPr lang="cs-CZ" dirty="0"/>
            </a:br>
            <a:r>
              <a:rPr lang="cs-CZ" dirty="0"/>
              <a:t>deset umyvadel na podstavce,</a:t>
            </a:r>
            <a:br>
              <a:rPr lang="cs-CZ" dirty="0"/>
            </a:br>
            <a:r>
              <a:rPr lang="cs-CZ" dirty="0"/>
              <a:t>jedno Moře,</a:t>
            </a:r>
            <a:br>
              <a:rPr lang="cs-CZ" dirty="0"/>
            </a:br>
            <a:r>
              <a:rPr lang="cs-CZ" dirty="0"/>
              <a:t>dvanáct býků nesoucích Moře,</a:t>
            </a:r>
            <a:br>
              <a:rPr lang="cs-CZ" dirty="0"/>
            </a:br>
            <a:r>
              <a:rPr lang="cs-CZ" dirty="0"/>
              <a:t>kotlíky, lopatky a mísy.</a:t>
            </a:r>
            <a:br>
              <a:rPr lang="cs-CZ" dirty="0"/>
            </a:br>
            <a:r>
              <a:rPr lang="cs-CZ" dirty="0"/>
              <a:t>Všechny předměty, které </a:t>
            </a:r>
            <a:r>
              <a:rPr lang="cs-CZ" dirty="0" err="1"/>
              <a:t>Churam</a:t>
            </a:r>
            <a:r>
              <a:rPr lang="cs-CZ" dirty="0"/>
              <a:t> zhotovil králi Šalomounovi pro Hospodinův chrám, byly z leštěného bronzu.</a:t>
            </a:r>
          </a:p>
          <a:p>
            <a:endParaRPr lang="cs-CZ" dirty="0"/>
          </a:p>
        </p:txBody>
      </p:sp>
    </p:spTree>
    <p:extLst>
      <p:ext uri="{BB962C8B-B14F-4D97-AF65-F5344CB8AC3E}">
        <p14:creationId xmlns:p14="http://schemas.microsoft.com/office/powerpoint/2010/main" val="67016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C5EA6-BB59-A3DB-1BB6-9D18C1B9A62A}"/>
              </a:ext>
            </a:extLst>
          </p:cNvPr>
          <p:cNvSpPr>
            <a:spLocks noGrp="1"/>
          </p:cNvSpPr>
          <p:nvPr>
            <p:ph type="title"/>
          </p:nvPr>
        </p:nvSpPr>
        <p:spPr/>
        <p:txBody>
          <a:bodyPr/>
          <a:lstStyle/>
          <a:p>
            <a:r>
              <a:rPr lang="cs-CZ" dirty="0"/>
              <a:t>Etymologie</a:t>
            </a:r>
          </a:p>
        </p:txBody>
      </p:sp>
      <p:sp>
        <p:nvSpPr>
          <p:cNvPr id="3" name="Zástupný obsah 2">
            <a:extLst>
              <a:ext uri="{FF2B5EF4-FFF2-40B4-BE49-F238E27FC236}">
                <a16:creationId xmlns:a16="http://schemas.microsoft.com/office/drawing/2014/main" id="{3ED57585-D7E7-6727-0A20-9E8B6E42125E}"/>
              </a:ext>
            </a:extLst>
          </p:cNvPr>
          <p:cNvSpPr>
            <a:spLocks noGrp="1"/>
          </p:cNvSpPr>
          <p:nvPr>
            <p:ph idx="1"/>
          </p:nvPr>
        </p:nvSpPr>
        <p:spPr/>
        <p:txBody>
          <a:bodyPr/>
          <a:lstStyle/>
          <a:p>
            <a:r>
              <a:rPr lang="cs-CZ" dirty="0"/>
              <a:t>Sýrie x </a:t>
            </a:r>
            <a:r>
              <a:rPr lang="cs-CZ" dirty="0" err="1"/>
              <a:t>Assýrie</a:t>
            </a:r>
            <a:r>
              <a:rPr lang="cs-CZ" dirty="0"/>
              <a:t> (</a:t>
            </a:r>
            <a:r>
              <a:rPr lang="el-GR" dirty="0"/>
              <a:t>Συρία</a:t>
            </a:r>
            <a:r>
              <a:rPr lang="cs-CZ" dirty="0"/>
              <a:t> x </a:t>
            </a:r>
            <a:r>
              <a:rPr lang="el-GR" dirty="0"/>
              <a:t>Ἀσσυρία</a:t>
            </a:r>
            <a:r>
              <a:rPr lang="cs-CZ" dirty="0"/>
              <a:t>)</a:t>
            </a:r>
          </a:p>
          <a:p>
            <a:r>
              <a:rPr lang="cs-CZ" dirty="0"/>
              <a:t>Od názvu města </a:t>
            </a:r>
            <a:r>
              <a:rPr lang="cs-CZ" dirty="0" err="1"/>
              <a:t>Aššur</a:t>
            </a:r>
            <a:endParaRPr lang="cs-CZ" dirty="0"/>
          </a:p>
          <a:p>
            <a:r>
              <a:rPr lang="cs-CZ" dirty="0" err="1"/>
              <a:t>Hdt</a:t>
            </a:r>
            <a:r>
              <a:rPr lang="cs-CZ" dirty="0"/>
              <a:t>. 7.63 – Řekové nazývají </a:t>
            </a:r>
            <a:r>
              <a:rPr lang="cs-CZ" dirty="0" err="1"/>
              <a:t>Assyřany</a:t>
            </a:r>
            <a:r>
              <a:rPr lang="cs-CZ" dirty="0"/>
              <a:t> jako Syřany bez a-, cizinci  jako </a:t>
            </a:r>
            <a:r>
              <a:rPr lang="cs-CZ" dirty="0" err="1"/>
              <a:t>Assyřany</a:t>
            </a:r>
            <a:r>
              <a:rPr lang="cs-CZ" dirty="0"/>
              <a:t> </a:t>
            </a:r>
          </a:p>
          <a:p>
            <a:r>
              <a:rPr lang="cs-CZ" dirty="0" err="1"/>
              <a:t>Assýrie</a:t>
            </a:r>
            <a:r>
              <a:rPr lang="cs-CZ" dirty="0"/>
              <a:t> – </a:t>
            </a:r>
            <a:r>
              <a:rPr lang="cs-CZ" dirty="0" err="1"/>
              <a:t>Mesopotamie</a:t>
            </a:r>
            <a:endParaRPr lang="cs-CZ" dirty="0"/>
          </a:p>
          <a:p>
            <a:r>
              <a:rPr lang="cs-CZ" dirty="0"/>
              <a:t>Sýrie – pro dnešní oblast Sýrie/</a:t>
            </a:r>
            <a:r>
              <a:rPr lang="cs-CZ" dirty="0" err="1"/>
              <a:t>Syropalestiny</a:t>
            </a:r>
            <a:r>
              <a:rPr lang="cs-CZ" dirty="0"/>
              <a:t>/Levanty, od </a:t>
            </a:r>
            <a:r>
              <a:rPr lang="cs-CZ" dirty="0" err="1"/>
              <a:t>Seleukovské</a:t>
            </a:r>
            <a:r>
              <a:rPr lang="cs-CZ" dirty="0"/>
              <a:t> říše</a:t>
            </a:r>
          </a:p>
          <a:p>
            <a:r>
              <a:rPr lang="cs-CZ" dirty="0"/>
              <a:t>Občas nejasné pojmenování, prameny se rozcházejí</a:t>
            </a:r>
          </a:p>
          <a:p>
            <a:r>
              <a:rPr lang="cs-CZ" dirty="0" err="1"/>
              <a:t>Foiníkie</a:t>
            </a:r>
            <a:r>
              <a:rPr lang="cs-CZ" dirty="0"/>
              <a:t>/Fénicie – </a:t>
            </a:r>
            <a:r>
              <a:rPr lang="el-GR" dirty="0"/>
              <a:t>Φοινίκη</a:t>
            </a:r>
            <a:r>
              <a:rPr lang="cs-CZ" dirty="0"/>
              <a:t>, </a:t>
            </a:r>
            <a:r>
              <a:rPr lang="el-GR" dirty="0"/>
              <a:t>φοῖνιξ </a:t>
            </a:r>
            <a:r>
              <a:rPr lang="cs-CZ" dirty="0"/>
              <a:t>– </a:t>
            </a:r>
            <a:r>
              <a:rPr lang="cs-CZ" dirty="0" err="1"/>
              <a:t>Foiníčan</a:t>
            </a:r>
            <a:r>
              <a:rPr lang="cs-CZ" dirty="0"/>
              <a:t>, datlová palma, purpur</a:t>
            </a:r>
          </a:p>
          <a:p>
            <a:r>
              <a:rPr lang="cs-CZ" dirty="0" err="1"/>
              <a:t>Kanaanejci</a:t>
            </a:r>
            <a:endParaRPr lang="cs-CZ" dirty="0"/>
          </a:p>
        </p:txBody>
      </p:sp>
    </p:spTree>
    <p:extLst>
      <p:ext uri="{BB962C8B-B14F-4D97-AF65-F5344CB8AC3E}">
        <p14:creationId xmlns:p14="http://schemas.microsoft.com/office/powerpoint/2010/main" val="249206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9ABED5-A233-D39B-BF36-9A2D4009C5CD}"/>
              </a:ext>
            </a:extLst>
          </p:cNvPr>
          <p:cNvSpPr>
            <a:spLocks noGrp="1"/>
          </p:cNvSpPr>
          <p:nvPr>
            <p:ph type="title"/>
          </p:nvPr>
        </p:nvSpPr>
        <p:spPr/>
        <p:txBody>
          <a:bodyPr/>
          <a:lstStyle/>
          <a:p>
            <a:r>
              <a:rPr lang="cs-CZ" dirty="0"/>
              <a:t>Židovské poznámky</a:t>
            </a:r>
          </a:p>
        </p:txBody>
      </p:sp>
      <p:sp>
        <p:nvSpPr>
          <p:cNvPr id="3" name="Zástupný obsah 2">
            <a:extLst>
              <a:ext uri="{FF2B5EF4-FFF2-40B4-BE49-F238E27FC236}">
                <a16:creationId xmlns:a16="http://schemas.microsoft.com/office/drawing/2014/main" id="{32B7D428-6449-C21E-1566-8C5521FEA8C6}"/>
              </a:ext>
            </a:extLst>
          </p:cNvPr>
          <p:cNvSpPr>
            <a:spLocks noGrp="1"/>
          </p:cNvSpPr>
          <p:nvPr>
            <p:ph idx="1"/>
          </p:nvPr>
        </p:nvSpPr>
        <p:spPr/>
        <p:txBody>
          <a:bodyPr/>
          <a:lstStyle/>
          <a:p>
            <a:r>
              <a:rPr lang="cs-CZ" dirty="0"/>
              <a:t>Řemeslo, obchod, námořníci (1. Královská 9.27) - </a:t>
            </a:r>
            <a:r>
              <a:rPr lang="cs-CZ" dirty="0" err="1"/>
              <a:t>Chíram</a:t>
            </a:r>
            <a:r>
              <a:rPr lang="cs-CZ" dirty="0"/>
              <a:t> pak se Šalomounovými služebníky vyslal na lodích také své služebníky, zkušené námořníky.</a:t>
            </a:r>
          </a:p>
        </p:txBody>
      </p:sp>
    </p:spTree>
    <p:extLst>
      <p:ext uri="{BB962C8B-B14F-4D97-AF65-F5344CB8AC3E}">
        <p14:creationId xmlns:p14="http://schemas.microsoft.com/office/powerpoint/2010/main" val="101613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4F940-7DB4-CE2D-54D5-3D49E25D51A9}"/>
              </a:ext>
            </a:extLst>
          </p:cNvPr>
          <p:cNvSpPr>
            <a:spLocks noGrp="1"/>
          </p:cNvSpPr>
          <p:nvPr>
            <p:ph type="title"/>
          </p:nvPr>
        </p:nvSpPr>
        <p:spPr/>
        <p:txBody>
          <a:bodyPr/>
          <a:lstStyle/>
          <a:p>
            <a:r>
              <a:rPr lang="cs-CZ" dirty="0"/>
              <a:t>Lháři, podvodníci, šarlatáni, únosci</a:t>
            </a:r>
          </a:p>
        </p:txBody>
      </p:sp>
      <p:sp>
        <p:nvSpPr>
          <p:cNvPr id="3" name="Zástupný obsah 2">
            <a:extLst>
              <a:ext uri="{FF2B5EF4-FFF2-40B4-BE49-F238E27FC236}">
                <a16:creationId xmlns:a16="http://schemas.microsoft.com/office/drawing/2014/main" id="{0D1925AB-B643-221D-421A-01D2F9140A0E}"/>
              </a:ext>
            </a:extLst>
          </p:cNvPr>
          <p:cNvSpPr>
            <a:spLocks noGrp="1"/>
          </p:cNvSpPr>
          <p:nvPr>
            <p:ph sz="half" idx="1"/>
          </p:nvPr>
        </p:nvSpPr>
        <p:spPr>
          <a:xfrm>
            <a:off x="515566" y="1507787"/>
            <a:ext cx="4984085" cy="4748551"/>
          </a:xfrm>
        </p:spPr>
        <p:txBody>
          <a:bodyPr>
            <a:normAutofit/>
          </a:bodyPr>
          <a:lstStyle/>
          <a:p>
            <a:r>
              <a:rPr lang="cs-CZ" dirty="0" err="1"/>
              <a:t>Hdt</a:t>
            </a:r>
            <a:r>
              <a:rPr lang="cs-CZ" dirty="0"/>
              <a:t>. 1.1</a:t>
            </a:r>
          </a:p>
          <a:p>
            <a:r>
              <a:rPr lang="el-GR" dirty="0"/>
              <a:t>Περσέων μέν νυν οἱ λόγιοι </a:t>
            </a:r>
            <a:r>
              <a:rPr lang="el-GR" u="sng" dirty="0"/>
              <a:t>Φοίνικας</a:t>
            </a:r>
            <a:r>
              <a:rPr lang="el-GR" dirty="0"/>
              <a:t> </a:t>
            </a:r>
            <a:r>
              <a:rPr lang="el-GR" u="sng" dirty="0"/>
              <a:t>αἰτίους</a:t>
            </a:r>
            <a:r>
              <a:rPr lang="el-GR" dirty="0"/>
              <a:t> φασὶ γενέσθαι τῆς διαφορῆς. τούτους γὰρ ἀπὸ τῆς Ἐρυθρῆς καλεομένης θαλάσσης ἀπικομένους ἐπὶ τήνδε τὴν θάλασσαν, καὶ οἰκήσαντας τοῦτον τὸν χῶρον τὸν καὶ νῦν οἰκέουσι, αὐτίκα </a:t>
            </a:r>
            <a:r>
              <a:rPr lang="el-GR" u="sng" dirty="0"/>
              <a:t>ναυτιλίῃσι</a:t>
            </a:r>
            <a:r>
              <a:rPr lang="el-GR" dirty="0"/>
              <a:t> </a:t>
            </a:r>
            <a:r>
              <a:rPr lang="el-GR" u="sng" dirty="0"/>
              <a:t>μακρῇσι</a:t>
            </a:r>
            <a:r>
              <a:rPr lang="el-GR" dirty="0"/>
              <a:t> ἐπιθέσθαι, ἀπαγινέοντας δὲ φορτία Αἰγύπτιά τε καὶ Ἀσσύρια τῇ τε ἄλλῃ ἐσαπικνέεσθαι καὶ δὴ καὶ ἐς </a:t>
            </a:r>
            <a:r>
              <a:rPr lang="el-GR" u="sng" dirty="0"/>
              <a:t>Ἄργος</a:t>
            </a:r>
            <a:r>
              <a:rPr lang="el-GR" dirty="0"/>
              <a:t>. [2] τὸ δὲ Ἄργος τοῦτον τὸν χρόνον προεῖχε ἅπασι τῶν ἐν τῇ νῦν Ἑλλάδι καλεομένῃ χωρῇ. ἀπικομένους δὲ τούς Φοίνικας ἐς δὴ τὸ Ἄργος τοῦτο διατίθεσθαι τὸν </a:t>
            </a:r>
            <a:r>
              <a:rPr lang="el-GR" u="sng" dirty="0"/>
              <a:t>φόρτον</a:t>
            </a:r>
            <a:r>
              <a:rPr lang="el-GR" dirty="0"/>
              <a:t>. </a:t>
            </a:r>
            <a:endParaRPr lang="cs-CZ" dirty="0"/>
          </a:p>
        </p:txBody>
      </p:sp>
      <p:sp>
        <p:nvSpPr>
          <p:cNvPr id="4" name="Zástupný obsah 3">
            <a:extLst>
              <a:ext uri="{FF2B5EF4-FFF2-40B4-BE49-F238E27FC236}">
                <a16:creationId xmlns:a16="http://schemas.microsoft.com/office/drawing/2014/main" id="{E49E0B5C-6A2D-0BAE-18FD-4225757E5AA9}"/>
              </a:ext>
            </a:extLst>
          </p:cNvPr>
          <p:cNvSpPr>
            <a:spLocks noGrp="1"/>
          </p:cNvSpPr>
          <p:nvPr>
            <p:ph sz="half" idx="2"/>
          </p:nvPr>
        </p:nvSpPr>
        <p:spPr>
          <a:xfrm>
            <a:off x="5480758" y="1517514"/>
            <a:ext cx="4700621" cy="4748551"/>
          </a:xfrm>
        </p:spPr>
        <p:txBody>
          <a:bodyPr>
            <a:normAutofit/>
          </a:bodyPr>
          <a:lstStyle/>
          <a:p>
            <a:r>
              <a:rPr lang="en-US" dirty="0"/>
              <a:t>The Persian learned men say that the Phoenicians were the cause of the dispute. These (they say) came to our seas from the sea which is called Red, and having settled in the country which they still occupy, at once began to make long voyages. Among other places to which they carried Egyptian and Assyrian merchandise, they came to Argos, [2] which was at that time preeminent in every way among the people of what is now called Hellas. The Phoenicians came to Argos and set out their cargo. </a:t>
            </a:r>
            <a:endParaRPr lang="cs-CZ" dirty="0"/>
          </a:p>
        </p:txBody>
      </p:sp>
    </p:spTree>
    <p:extLst>
      <p:ext uri="{BB962C8B-B14F-4D97-AF65-F5344CB8AC3E}">
        <p14:creationId xmlns:p14="http://schemas.microsoft.com/office/powerpoint/2010/main" val="1622779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1F517A-9C4C-1A14-B196-CFDC614EAAC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E7C3DF8-794C-AB70-0796-F6C225FBAFD5}"/>
              </a:ext>
            </a:extLst>
          </p:cNvPr>
          <p:cNvSpPr>
            <a:spLocks noGrp="1"/>
          </p:cNvSpPr>
          <p:nvPr>
            <p:ph sz="half" idx="1"/>
          </p:nvPr>
        </p:nvSpPr>
        <p:spPr/>
        <p:txBody>
          <a:bodyPr>
            <a:normAutofit fontScale="92500" lnSpcReduction="10000"/>
          </a:bodyPr>
          <a:lstStyle/>
          <a:p>
            <a:r>
              <a:rPr lang="el-GR" dirty="0"/>
              <a:t>[3] πέμπτῃ δὲ ἢ ἕκτῃ ἡμέρῃ ἀπ᾽ ἧς ἀπίκοντο, </a:t>
            </a:r>
            <a:r>
              <a:rPr lang="el-GR" u="sng" dirty="0"/>
              <a:t>ἐξεμπολημένων</a:t>
            </a:r>
            <a:r>
              <a:rPr lang="el-GR" dirty="0"/>
              <a:t> σφι σχεδόν πάντων, ἐλθεῖν ἐπὶ τὴν θάλασσαν γυναῖκας ἄλλας τε πολλάς καὶ δὴ καὶ τοῦ </a:t>
            </a:r>
            <a:r>
              <a:rPr lang="el-GR" u="sng" dirty="0"/>
              <a:t>βασιλέος</a:t>
            </a:r>
            <a:r>
              <a:rPr lang="el-GR" dirty="0"/>
              <a:t> </a:t>
            </a:r>
            <a:r>
              <a:rPr lang="el-GR" u="sng" dirty="0"/>
              <a:t>θυγατέρα</a:t>
            </a:r>
            <a:r>
              <a:rPr lang="el-GR" dirty="0"/>
              <a:t>: τὸ δέ οἱ οὔνομα εἶναι, κατὰ τὠυτὸ τὸ καὶ Ἕλληνές λέγουσι, Ἰοῦν τὴν Ἰνάχου: [4] ταύτας στάσας κατά πρύμνην τῆς νεὸς </a:t>
            </a:r>
            <a:r>
              <a:rPr lang="el-GR" u="sng" dirty="0"/>
              <a:t>ὠνέεσθαι</a:t>
            </a:r>
            <a:r>
              <a:rPr lang="el-GR" dirty="0"/>
              <a:t> τῶν </a:t>
            </a:r>
            <a:r>
              <a:rPr lang="el-GR" u="sng" dirty="0"/>
              <a:t>φορτίων</a:t>
            </a:r>
            <a:r>
              <a:rPr lang="el-GR" dirty="0"/>
              <a:t> τῶν σφι ἦν θυμός μάλιστα: καὶ τοὺς </a:t>
            </a:r>
            <a:r>
              <a:rPr lang="el-GR" u="sng" dirty="0"/>
              <a:t>Φοίνικας</a:t>
            </a:r>
            <a:r>
              <a:rPr lang="el-GR" dirty="0"/>
              <a:t> διακελευσαμένους ὁρμῆσαι ἐπ᾽ αὐτάς. τὰς μὲν δὴ πλεῦνας τῶν γυναικῶν ἀποφυγεῖν, τὴν δὲ </a:t>
            </a:r>
            <a:r>
              <a:rPr lang="el-GR" u="sng" dirty="0"/>
              <a:t>Ἰοῦν</a:t>
            </a:r>
            <a:r>
              <a:rPr lang="el-GR" dirty="0"/>
              <a:t> σὺν ἄλλῃσι </a:t>
            </a:r>
            <a:r>
              <a:rPr lang="el-GR" u="sng" dirty="0"/>
              <a:t>ἁρπασθῆναι</a:t>
            </a:r>
            <a:r>
              <a:rPr lang="el-GR" dirty="0"/>
              <a:t>. ἐσβαλομένους δὲ ἐς τὴν νέα οἴχεσθαι </a:t>
            </a:r>
            <a:r>
              <a:rPr lang="el-GR" u="sng" dirty="0"/>
              <a:t>ἀποπλέοντας</a:t>
            </a:r>
            <a:r>
              <a:rPr lang="el-GR" dirty="0"/>
              <a:t> ἐπ᾽ Αἰγύπτου.</a:t>
            </a:r>
            <a:endParaRPr lang="cs-CZ" dirty="0"/>
          </a:p>
        </p:txBody>
      </p:sp>
      <p:sp>
        <p:nvSpPr>
          <p:cNvPr id="4" name="Zástupný obsah 3">
            <a:extLst>
              <a:ext uri="{FF2B5EF4-FFF2-40B4-BE49-F238E27FC236}">
                <a16:creationId xmlns:a16="http://schemas.microsoft.com/office/drawing/2014/main" id="{29D8CEDA-DD60-029C-AEBE-3371FA021512}"/>
              </a:ext>
            </a:extLst>
          </p:cNvPr>
          <p:cNvSpPr>
            <a:spLocks noGrp="1"/>
          </p:cNvSpPr>
          <p:nvPr>
            <p:ph sz="half" idx="2"/>
          </p:nvPr>
        </p:nvSpPr>
        <p:spPr/>
        <p:txBody>
          <a:bodyPr>
            <a:normAutofit fontScale="92500" lnSpcReduction="10000"/>
          </a:bodyPr>
          <a:lstStyle/>
          <a:p>
            <a:r>
              <a:rPr lang="en-US" dirty="0"/>
              <a:t>[3] On the fifth or sixth day after their arrival, when their wares were almost all sold, many women came to the shore and among them especially the daughter of the king, whose name was Io (according to Persians and Greeks alike), the daughter of </a:t>
            </a:r>
            <a:r>
              <a:rPr lang="en-US" dirty="0" err="1"/>
              <a:t>Inachus</a:t>
            </a:r>
            <a:r>
              <a:rPr lang="en-US" dirty="0"/>
              <a:t>. [4] As these stood about the stern of the ship bargaining for the wares they liked, the Phoenicians incited one another to set upon them. Most of the women escaped: Io and others were seized and thrown into the ship, which then sailed away for Egypt.</a:t>
            </a:r>
            <a:endParaRPr lang="cs-CZ" dirty="0"/>
          </a:p>
        </p:txBody>
      </p:sp>
    </p:spTree>
    <p:extLst>
      <p:ext uri="{BB962C8B-B14F-4D97-AF65-F5344CB8AC3E}">
        <p14:creationId xmlns:p14="http://schemas.microsoft.com/office/powerpoint/2010/main" val="358149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0829182-8D53-E487-5E5C-3B2C64830C22}"/>
              </a:ext>
            </a:extLst>
          </p:cNvPr>
          <p:cNvSpPr>
            <a:spLocks noGrp="1"/>
          </p:cNvSpPr>
          <p:nvPr>
            <p:ph sz="half" idx="1"/>
          </p:nvPr>
        </p:nvSpPr>
        <p:spPr>
          <a:xfrm>
            <a:off x="291830" y="1361870"/>
            <a:ext cx="5535039" cy="6449439"/>
          </a:xfrm>
        </p:spPr>
        <p:txBody>
          <a:bodyPr>
            <a:normAutofit/>
          </a:bodyPr>
          <a:lstStyle/>
          <a:p>
            <a:r>
              <a:rPr lang="cs-CZ" dirty="0" err="1"/>
              <a:t>Hom</a:t>
            </a:r>
            <a:r>
              <a:rPr lang="cs-CZ" dirty="0"/>
              <a:t>. </a:t>
            </a:r>
            <a:r>
              <a:rPr lang="cs-CZ" i="1" dirty="0"/>
              <a:t>Od</a:t>
            </a:r>
            <a:r>
              <a:rPr lang="cs-CZ" dirty="0"/>
              <a:t>. 13.271–287</a:t>
            </a:r>
          </a:p>
          <a:p>
            <a:r>
              <a:rPr lang="el-GR" dirty="0"/>
              <a:t>αὐτὰρ ἐπεὶ δὴ τόν γε κατέκτανον ὀξέϊ χαλκῷ,</a:t>
            </a:r>
            <a:br>
              <a:rPr lang="el-GR" dirty="0"/>
            </a:br>
            <a:r>
              <a:rPr lang="el-GR" dirty="0"/>
              <a:t>αὐτίκ᾽ ἐγὼν ἐπὶ νῆα κιὼν </a:t>
            </a:r>
            <a:r>
              <a:rPr lang="el-GR" u="sng" dirty="0"/>
              <a:t>Φοίνικας</a:t>
            </a:r>
            <a:r>
              <a:rPr lang="el-GR" dirty="0"/>
              <a:t> </a:t>
            </a:r>
            <a:r>
              <a:rPr lang="el-GR" u="sng" dirty="0"/>
              <a:t>ἀγαυοὺς</a:t>
            </a:r>
            <a:br>
              <a:rPr lang="el-GR" dirty="0"/>
            </a:br>
            <a:r>
              <a:rPr lang="el-GR" u="sng" dirty="0"/>
              <a:t>ἐλλισάμην</a:t>
            </a:r>
            <a:r>
              <a:rPr lang="el-GR" dirty="0"/>
              <a:t>, καί σφιν μενοεικέα </a:t>
            </a:r>
            <a:r>
              <a:rPr lang="el-GR" u="sng" dirty="0"/>
              <a:t>ληΐδα</a:t>
            </a:r>
            <a:r>
              <a:rPr lang="el-GR" dirty="0"/>
              <a:t> </a:t>
            </a:r>
            <a:r>
              <a:rPr lang="el-GR" u="sng" dirty="0"/>
              <a:t>δῶκα</a:t>
            </a:r>
            <a:r>
              <a:rPr lang="el-GR" dirty="0"/>
              <a:t>:</a:t>
            </a:r>
            <a:br>
              <a:rPr lang="el-GR" dirty="0"/>
            </a:br>
            <a:r>
              <a:rPr lang="el-GR" dirty="0"/>
              <a:t>τούς μ᾽ ἐκέλευσα Πύλονδε καταστῆσαι καὶ ἐφέσσαι</a:t>
            </a:r>
            <a:br>
              <a:rPr lang="el-GR" dirty="0"/>
            </a:br>
            <a:r>
              <a:rPr lang="el-GR" dirty="0"/>
              <a:t>ἢ εἰς Ἤλιδα δῖαν, ὅθι κρατέουσιν Ἐπειοί.</a:t>
            </a:r>
            <a:br>
              <a:rPr lang="el-GR" dirty="0"/>
            </a:br>
            <a:r>
              <a:rPr lang="el-GR" dirty="0"/>
              <a:t>ἀλλ᾽ ἦ τοι σφέας κεῖθεν ἀπώσατο ἲς ἀνέμοιο</a:t>
            </a:r>
            <a:br>
              <a:rPr lang="el-GR" dirty="0"/>
            </a:br>
            <a:r>
              <a:rPr lang="el-GR" dirty="0"/>
              <a:t>πόλλ᾽ ἀεκαζομένους, οὐδ᾽ </a:t>
            </a:r>
            <a:r>
              <a:rPr lang="el-GR" u="sng" dirty="0"/>
              <a:t>ἤθελον</a:t>
            </a:r>
            <a:r>
              <a:rPr lang="el-GR" dirty="0"/>
              <a:t> </a:t>
            </a:r>
            <a:r>
              <a:rPr lang="el-GR" u="sng" dirty="0"/>
              <a:t>ἐξαπατῆσαι</a:t>
            </a:r>
            <a:r>
              <a:rPr lang="el-GR" dirty="0"/>
              <a:t>.</a:t>
            </a:r>
            <a:br>
              <a:rPr lang="el-GR" dirty="0"/>
            </a:br>
            <a:r>
              <a:rPr lang="el-GR" dirty="0"/>
              <a:t>κεῖθεν δὲ πλαγχθέντες ἱκάνομεν ἐνθάδε νυκτός.</a:t>
            </a:r>
            <a:br>
              <a:rPr lang="el-GR" dirty="0"/>
            </a:br>
            <a:endParaRPr lang="cs-CZ" dirty="0"/>
          </a:p>
        </p:txBody>
      </p:sp>
      <p:sp>
        <p:nvSpPr>
          <p:cNvPr id="4" name="Zástupný obsah 3">
            <a:extLst>
              <a:ext uri="{FF2B5EF4-FFF2-40B4-BE49-F238E27FC236}">
                <a16:creationId xmlns:a16="http://schemas.microsoft.com/office/drawing/2014/main" id="{D1A93E71-5F22-4871-88C7-080F65A3B3FB}"/>
              </a:ext>
            </a:extLst>
          </p:cNvPr>
          <p:cNvSpPr>
            <a:spLocks noGrp="1"/>
          </p:cNvSpPr>
          <p:nvPr>
            <p:ph sz="half" idx="2"/>
          </p:nvPr>
        </p:nvSpPr>
        <p:spPr>
          <a:xfrm>
            <a:off x="5606374" y="1507786"/>
            <a:ext cx="5976025" cy="7305474"/>
          </a:xfrm>
        </p:spPr>
        <p:txBody>
          <a:bodyPr>
            <a:noAutofit/>
          </a:bodyPr>
          <a:lstStyle/>
          <a:p>
            <a:r>
              <a:rPr lang="cs-CZ" dirty="0">
                <a:effectLst/>
                <a:latin typeface="Times New Roman" panose="02020603050405020304" pitchFamily="18" charset="0"/>
              </a:rPr>
              <a:t>Avšak sotva jsem jej svým břitkým oštěpem zabil,</a:t>
            </a:r>
            <a:br>
              <a:rPr lang="cs-CZ" dirty="0"/>
            </a:br>
            <a:r>
              <a:rPr lang="cs-CZ" dirty="0">
                <a:effectLst/>
                <a:latin typeface="Times New Roman" panose="02020603050405020304" pitchFamily="18" charset="0"/>
              </a:rPr>
              <a:t>ihned na rychlou loď jsem k slovutným </a:t>
            </a:r>
            <a:r>
              <a:rPr lang="cs-CZ" dirty="0" err="1">
                <a:effectLst/>
                <a:latin typeface="Times New Roman" panose="02020603050405020304" pitchFamily="18" charset="0"/>
              </a:rPr>
              <a:t>Foiníkům</a:t>
            </a:r>
            <a:r>
              <a:rPr lang="cs-CZ" dirty="0">
                <a:effectLst/>
                <a:latin typeface="Times New Roman" panose="02020603050405020304" pitchFamily="18" charset="0"/>
              </a:rPr>
              <a:t> prchl,</a:t>
            </a:r>
            <a:br>
              <a:rPr lang="cs-CZ" dirty="0"/>
            </a:br>
            <a:r>
              <a:rPr lang="cs-CZ" dirty="0">
                <a:effectLst/>
                <a:latin typeface="Times New Roman" panose="02020603050405020304" pitchFamily="18" charset="0"/>
              </a:rPr>
              <a:t>prosil jsem jich, když libou část jsem z lupu jim vydal,</a:t>
            </a:r>
            <a:br>
              <a:rPr lang="cs-CZ" dirty="0"/>
            </a:br>
            <a:r>
              <a:rPr lang="cs-CZ" dirty="0">
                <a:effectLst/>
                <a:latin typeface="Times New Roman" panose="02020603050405020304" pitchFamily="18" charset="0"/>
              </a:rPr>
              <a:t>aby mě na loď vzali a zavezli do země </a:t>
            </a:r>
            <a:r>
              <a:rPr lang="cs-CZ" dirty="0" err="1">
                <a:effectLst/>
                <a:latin typeface="Times New Roman" panose="02020603050405020304" pitchFamily="18" charset="0"/>
              </a:rPr>
              <a:t>pylské</a:t>
            </a:r>
            <a:r>
              <a:rPr lang="cs-CZ" dirty="0">
                <a:effectLst/>
                <a:latin typeface="Times New Roman" panose="02020603050405020304" pitchFamily="18" charset="0"/>
              </a:rPr>
              <a:t>,</a:t>
            </a:r>
            <a:br>
              <a:rPr lang="cs-CZ" dirty="0"/>
            </a:br>
            <a:r>
              <a:rPr lang="cs-CZ" dirty="0">
                <a:effectLst/>
                <a:latin typeface="Times New Roman" panose="02020603050405020304" pitchFamily="18" charset="0"/>
              </a:rPr>
              <a:t>aneb k </a:t>
            </a:r>
            <a:r>
              <a:rPr lang="cs-CZ" dirty="0" err="1">
                <a:effectLst/>
                <a:latin typeface="Times New Roman" panose="02020603050405020304" pitchFamily="18" charset="0"/>
              </a:rPr>
              <a:t>Élidě</a:t>
            </a:r>
            <a:r>
              <a:rPr lang="cs-CZ" dirty="0">
                <a:effectLst/>
                <a:latin typeface="Times New Roman" panose="02020603050405020304" pitchFamily="18" charset="0"/>
              </a:rPr>
              <a:t> skvělé, kde </a:t>
            </a:r>
            <a:r>
              <a:rPr lang="cs-CZ" dirty="0" err="1">
                <a:effectLst/>
                <a:latin typeface="Times New Roman" panose="02020603050405020304" pitchFamily="18" charset="0"/>
              </a:rPr>
              <a:t>epejský</a:t>
            </a:r>
            <a:r>
              <a:rPr lang="cs-CZ" dirty="0">
                <a:effectLst/>
                <a:latin typeface="Times New Roman" panose="02020603050405020304" pitchFamily="18" charset="0"/>
              </a:rPr>
              <a:t> panuje národ.</a:t>
            </a:r>
            <a:br>
              <a:rPr lang="cs-CZ" dirty="0"/>
            </a:br>
            <a:r>
              <a:rPr lang="cs-CZ" dirty="0">
                <a:effectLst/>
                <a:latin typeface="Times New Roman" panose="02020603050405020304" pitchFamily="18" charset="0"/>
              </a:rPr>
              <a:t>Avšak vichřice silná je zahnala od oné země</a:t>
            </a:r>
            <a:br>
              <a:rPr lang="cs-CZ" dirty="0"/>
            </a:br>
            <a:r>
              <a:rPr lang="cs-CZ" dirty="0">
                <a:effectLst/>
                <a:latin typeface="Times New Roman" panose="02020603050405020304" pitchFamily="18" charset="0"/>
              </a:rPr>
              <a:t>na velkou mrzutost jejich, vždyť neměli vůle mě podvést.</a:t>
            </a:r>
            <a:br>
              <a:rPr lang="cs-CZ" dirty="0"/>
            </a:br>
            <a:r>
              <a:rPr lang="cs-CZ" dirty="0">
                <a:effectLst/>
                <a:latin typeface="Times New Roman" panose="02020603050405020304" pitchFamily="18" charset="0"/>
              </a:rPr>
              <a:t>Odtud pak zahnáni byvše, jsme za noci připluli </a:t>
            </a:r>
            <a:r>
              <a:rPr lang="cs-CZ" dirty="0" err="1">
                <a:effectLst/>
                <a:latin typeface="Times New Roman" panose="02020603050405020304" pitchFamily="18" charset="0"/>
              </a:rPr>
              <a:t>semo</a:t>
            </a:r>
            <a:r>
              <a:rPr lang="cs-CZ" dirty="0">
                <a:effectLst/>
                <a:latin typeface="Times New Roman" panose="02020603050405020304" pitchFamily="18" charset="0"/>
              </a:rPr>
              <a:t>.</a:t>
            </a:r>
            <a:br>
              <a:rPr lang="cs-CZ" dirty="0"/>
            </a:br>
            <a:endParaRPr lang="cs-CZ" dirty="0"/>
          </a:p>
        </p:txBody>
      </p:sp>
    </p:spTree>
    <p:extLst>
      <p:ext uri="{BB962C8B-B14F-4D97-AF65-F5344CB8AC3E}">
        <p14:creationId xmlns:p14="http://schemas.microsoft.com/office/powerpoint/2010/main" val="49555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21CDC-7641-25D0-651B-D912FBF817C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90A87F3-6FF4-85A6-4855-E86182731957}"/>
              </a:ext>
            </a:extLst>
          </p:cNvPr>
          <p:cNvSpPr>
            <a:spLocks noGrp="1"/>
          </p:cNvSpPr>
          <p:nvPr>
            <p:ph sz="half" idx="1"/>
          </p:nvPr>
        </p:nvSpPr>
        <p:spPr/>
        <p:txBody>
          <a:bodyPr>
            <a:normAutofit lnSpcReduction="10000"/>
          </a:bodyPr>
          <a:lstStyle/>
          <a:p>
            <a:r>
              <a:rPr lang="el-GR" dirty="0"/>
              <a:t>σπουδῇ δ᾽ ἐς λιμένα προερέσσαμεν, οὐδέ τις ἡμῖν</a:t>
            </a:r>
            <a:br>
              <a:rPr lang="el-GR" dirty="0"/>
            </a:br>
            <a:r>
              <a:rPr lang="el-GR" dirty="0"/>
              <a:t>δόρπου μνῆστις ἔην, μάλα περ χατέουσιν ἑλέσθαι,</a:t>
            </a:r>
            <a:br>
              <a:rPr lang="el-GR" dirty="0"/>
            </a:br>
            <a:r>
              <a:rPr lang="el-GR" dirty="0"/>
              <a:t>ἀλλ᾽ αὔτως ἀποβάντες ἐκείμεθα νηὸς ἅπαντες.</a:t>
            </a:r>
            <a:br>
              <a:rPr lang="el-GR" dirty="0"/>
            </a:br>
            <a:r>
              <a:rPr lang="el-GR" dirty="0"/>
              <a:t>ἔνθ᾽ ἐμὲ μὲν γλυκὺς ὕπνος ἐπήλυθε κεκμηῶτα,</a:t>
            </a:r>
            <a:br>
              <a:rPr lang="el-GR" dirty="0"/>
            </a:br>
            <a:r>
              <a:rPr lang="el-GR" dirty="0"/>
              <a:t>οἱ δὲ </a:t>
            </a:r>
            <a:r>
              <a:rPr lang="el-GR" u="sng" dirty="0"/>
              <a:t>χρήματ</a:t>
            </a:r>
            <a:r>
              <a:rPr lang="el-GR" dirty="0"/>
              <a:t>᾽ ἐμὰ γλαφυρῆς ἐκ </a:t>
            </a:r>
            <a:r>
              <a:rPr lang="el-GR" u="sng" dirty="0"/>
              <a:t>νηὸς</a:t>
            </a:r>
            <a:r>
              <a:rPr lang="el-GR" dirty="0"/>
              <a:t> </a:t>
            </a:r>
            <a:r>
              <a:rPr lang="el-GR" u="sng" dirty="0"/>
              <a:t>ἑλόντες</a:t>
            </a:r>
            <a:br>
              <a:rPr lang="el-GR" dirty="0"/>
            </a:br>
            <a:r>
              <a:rPr lang="el-GR" dirty="0"/>
              <a:t>κάτθεσαν, ἔνθα περ αὐτὸς ἐπὶ ψαμάθοισιν ἐκείμην.</a:t>
            </a:r>
            <a:br>
              <a:rPr lang="el-GR" dirty="0"/>
            </a:br>
            <a:r>
              <a:rPr lang="el-GR" dirty="0"/>
              <a:t>οἱ δ᾽ ἐς </a:t>
            </a:r>
            <a:r>
              <a:rPr lang="el-GR" u="sng" dirty="0"/>
              <a:t>Σιδονίην</a:t>
            </a:r>
            <a:r>
              <a:rPr lang="el-GR" dirty="0"/>
              <a:t> εὖ </a:t>
            </a:r>
            <a:r>
              <a:rPr lang="el-GR" u="sng" dirty="0"/>
              <a:t>ναιομένην</a:t>
            </a:r>
            <a:r>
              <a:rPr lang="el-GR" dirty="0"/>
              <a:t> ἀναβάντες</a:t>
            </a:r>
            <a:br>
              <a:rPr lang="el-GR" dirty="0"/>
            </a:br>
            <a:r>
              <a:rPr lang="el-GR" dirty="0"/>
              <a:t>ᾤχοντ᾽: αὐτὰρ </a:t>
            </a:r>
            <a:r>
              <a:rPr lang="el-GR" u="sng" dirty="0"/>
              <a:t>ἐγὼ</a:t>
            </a:r>
            <a:r>
              <a:rPr lang="el-GR" dirty="0"/>
              <a:t> </a:t>
            </a:r>
            <a:r>
              <a:rPr lang="el-GR" u="sng" dirty="0"/>
              <a:t>λιπόμην</a:t>
            </a:r>
            <a:r>
              <a:rPr lang="el-GR" dirty="0"/>
              <a:t> ἀκαχήμενος ἦτορ.</a:t>
            </a:r>
            <a:endParaRPr lang="cs-CZ" dirty="0"/>
          </a:p>
        </p:txBody>
      </p:sp>
      <p:sp>
        <p:nvSpPr>
          <p:cNvPr id="4" name="Zástupný obsah 3">
            <a:extLst>
              <a:ext uri="{FF2B5EF4-FFF2-40B4-BE49-F238E27FC236}">
                <a16:creationId xmlns:a16="http://schemas.microsoft.com/office/drawing/2014/main" id="{20F510EC-31B8-9B55-DD4D-08CD6E916C48}"/>
              </a:ext>
            </a:extLst>
          </p:cNvPr>
          <p:cNvSpPr>
            <a:spLocks noGrp="1"/>
          </p:cNvSpPr>
          <p:nvPr>
            <p:ph sz="half" idx="2"/>
          </p:nvPr>
        </p:nvSpPr>
        <p:spPr/>
        <p:txBody>
          <a:bodyPr>
            <a:normAutofit lnSpcReduction="10000"/>
          </a:bodyPr>
          <a:lstStyle/>
          <a:p>
            <a:r>
              <a:rPr lang="cs-CZ" dirty="0">
                <a:effectLst/>
                <a:latin typeface="Times New Roman" panose="02020603050405020304" pitchFamily="18" charset="0"/>
              </a:rPr>
              <a:t>V přístav jsme přihnali loď jen s obtíží, aniž si někdo</a:t>
            </a:r>
            <a:br>
              <a:rPr lang="cs-CZ" dirty="0"/>
            </a:br>
            <a:r>
              <a:rPr lang="cs-CZ" dirty="0">
                <a:effectLst/>
                <a:latin typeface="Times New Roman" panose="02020603050405020304" pitchFamily="18" charset="0"/>
              </a:rPr>
              <a:t>vzpomněl na jídlo z nás, ač velmi jsme po jídle prahli,</a:t>
            </a:r>
            <a:br>
              <a:rPr lang="cs-CZ" dirty="0"/>
            </a:br>
            <a:r>
              <a:rPr lang="cs-CZ" dirty="0">
                <a:effectLst/>
                <a:latin typeface="Times New Roman" panose="02020603050405020304" pitchFamily="18" charset="0"/>
              </a:rPr>
              <a:t>nýbrž jsme vystoupli z lodi a všichni jsme ulehli k spánku.</a:t>
            </a:r>
            <a:br>
              <a:rPr lang="cs-CZ" dirty="0"/>
            </a:br>
            <a:r>
              <a:rPr lang="cs-CZ" dirty="0">
                <a:effectLst/>
                <a:latin typeface="Times New Roman" panose="02020603050405020304" pitchFamily="18" charset="0"/>
              </a:rPr>
              <a:t>Tehdáž námahou mdlý jsem libým byl přemožen spánkem.</a:t>
            </a:r>
            <a:br>
              <a:rPr lang="cs-CZ" dirty="0"/>
            </a:br>
            <a:r>
              <a:rPr lang="cs-CZ" dirty="0">
                <a:effectLst/>
                <a:latin typeface="Times New Roman" panose="02020603050405020304" pitchFamily="18" charset="0"/>
              </a:rPr>
              <a:t>Lodníci majetek můj pak z duté vynesše lodi,</a:t>
            </a:r>
            <a:br>
              <a:rPr lang="cs-CZ" dirty="0"/>
            </a:br>
            <a:r>
              <a:rPr lang="cs-CZ" dirty="0">
                <a:effectLst/>
                <a:latin typeface="Times New Roman" panose="02020603050405020304" pitchFamily="18" charset="0"/>
              </a:rPr>
              <a:t>složili na břeh v písku, kde já jsem ve spánku ležel,</a:t>
            </a:r>
            <a:br>
              <a:rPr lang="cs-CZ" dirty="0"/>
            </a:br>
            <a:r>
              <a:rPr lang="cs-CZ" dirty="0">
                <a:effectLst/>
                <a:latin typeface="Times New Roman" panose="02020603050405020304" pitchFamily="18" charset="0"/>
              </a:rPr>
              <a:t>sami však do lodi vstoupli a k </a:t>
            </a:r>
            <a:r>
              <a:rPr lang="cs-CZ" dirty="0" err="1">
                <a:effectLst/>
                <a:latin typeface="Times New Roman" panose="02020603050405020304" pitchFamily="18" charset="0"/>
              </a:rPr>
              <a:t>Foinícku</a:t>
            </a:r>
            <a:r>
              <a:rPr lang="cs-CZ" dirty="0">
                <a:effectLst/>
                <a:latin typeface="Times New Roman" panose="02020603050405020304" pitchFamily="18" charset="0"/>
              </a:rPr>
              <a:t>, lidnaté zemi,</a:t>
            </a:r>
            <a:br>
              <a:rPr lang="cs-CZ" dirty="0"/>
            </a:br>
            <a:r>
              <a:rPr lang="cs-CZ" dirty="0">
                <a:effectLst/>
                <a:latin typeface="Times New Roman" panose="02020603050405020304" pitchFamily="18" charset="0"/>
              </a:rPr>
              <a:t>odpluli, já jsem tu sám však zůstal, v srdci jsa sklíčen.</a:t>
            </a:r>
            <a:endParaRPr lang="cs-CZ" dirty="0"/>
          </a:p>
        </p:txBody>
      </p:sp>
    </p:spTree>
    <p:extLst>
      <p:ext uri="{BB962C8B-B14F-4D97-AF65-F5344CB8AC3E}">
        <p14:creationId xmlns:p14="http://schemas.microsoft.com/office/powerpoint/2010/main" val="8600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DF4A5B-9423-5FB4-CB81-E67A7C8ACBF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F684CCD-BCFC-CB22-81CA-BD8FBEA8CF8B}"/>
              </a:ext>
            </a:extLst>
          </p:cNvPr>
          <p:cNvSpPr>
            <a:spLocks noGrp="1"/>
          </p:cNvSpPr>
          <p:nvPr>
            <p:ph sz="half" idx="1"/>
          </p:nvPr>
        </p:nvSpPr>
        <p:spPr/>
        <p:txBody>
          <a:bodyPr/>
          <a:lstStyle/>
          <a:p>
            <a:r>
              <a:rPr lang="cs-CZ" dirty="0" err="1"/>
              <a:t>Hom</a:t>
            </a:r>
            <a:r>
              <a:rPr lang="cs-CZ" dirty="0"/>
              <a:t>. </a:t>
            </a:r>
            <a:r>
              <a:rPr lang="cs-CZ" i="1" dirty="0"/>
              <a:t>Od</a:t>
            </a:r>
            <a:r>
              <a:rPr lang="cs-CZ" dirty="0"/>
              <a:t>. 15.415–418</a:t>
            </a:r>
          </a:p>
          <a:p>
            <a:r>
              <a:rPr lang="el-GR" dirty="0"/>
              <a:t>ἔνθα δὲ </a:t>
            </a:r>
            <a:r>
              <a:rPr lang="el-GR" u="sng" dirty="0"/>
              <a:t>Φοίνικες</a:t>
            </a:r>
            <a:r>
              <a:rPr lang="el-GR" dirty="0"/>
              <a:t> </a:t>
            </a:r>
            <a:r>
              <a:rPr lang="el-GR" u="sng" dirty="0"/>
              <a:t>ναυσίκλυτοι</a:t>
            </a:r>
            <a:r>
              <a:rPr lang="el-GR" dirty="0"/>
              <a:t> ἤλυθον ἄνδρες,</a:t>
            </a:r>
            <a:br>
              <a:rPr lang="el-GR" dirty="0"/>
            </a:br>
            <a:r>
              <a:rPr lang="el-GR" u="sng" dirty="0"/>
              <a:t>τρῶκται</a:t>
            </a:r>
            <a:r>
              <a:rPr lang="el-GR" dirty="0"/>
              <a:t>, μυρί᾽ ἄγοντες </a:t>
            </a:r>
            <a:r>
              <a:rPr lang="el-GR" u="sng" dirty="0"/>
              <a:t>ἀθύρματα</a:t>
            </a:r>
            <a:r>
              <a:rPr lang="el-GR" dirty="0"/>
              <a:t> νηῒ μελαίνῃ.</a:t>
            </a:r>
            <a:br>
              <a:rPr lang="el-GR" dirty="0"/>
            </a:br>
            <a:r>
              <a:rPr lang="el-GR" dirty="0"/>
              <a:t>ἔσκε δὲ πατρὸς ἐμοῖο γυνὴ Φοίνισσ᾽ ἐνὶ οἴκῳ,</a:t>
            </a:r>
            <a:br>
              <a:rPr lang="el-GR" dirty="0"/>
            </a:br>
            <a:r>
              <a:rPr lang="el-GR" dirty="0"/>
              <a:t>καλή τε μεγάλη τε καὶ ἀγλαὰ ἔργα ἰδυῖα:</a:t>
            </a:r>
            <a:br>
              <a:rPr lang="el-GR" dirty="0"/>
            </a:br>
            <a:r>
              <a:rPr lang="el-GR" dirty="0"/>
              <a:t>τὴν δ᾽ ἄρα Φοίνικες </a:t>
            </a:r>
            <a:r>
              <a:rPr lang="el-GR" u="sng" dirty="0"/>
              <a:t>πολυπαίπαλοι</a:t>
            </a:r>
            <a:r>
              <a:rPr lang="el-GR" dirty="0"/>
              <a:t> </a:t>
            </a:r>
            <a:r>
              <a:rPr lang="el-GR" u="sng" dirty="0"/>
              <a:t>ἠπερόπευον</a:t>
            </a:r>
            <a:r>
              <a:rPr lang="el-GR" dirty="0"/>
              <a:t>.</a:t>
            </a:r>
            <a:endParaRPr lang="cs-CZ" dirty="0"/>
          </a:p>
          <a:p>
            <a:r>
              <a:rPr lang="cs-CZ" dirty="0" err="1"/>
              <a:t>Hom</a:t>
            </a:r>
            <a:r>
              <a:rPr lang="cs-CZ" dirty="0"/>
              <a:t>. </a:t>
            </a:r>
            <a:r>
              <a:rPr lang="cs-CZ" i="1" dirty="0"/>
              <a:t>Od</a:t>
            </a:r>
            <a:r>
              <a:rPr lang="cs-CZ" dirty="0"/>
              <a:t>. 15.419–475</a:t>
            </a:r>
          </a:p>
          <a:p>
            <a:endParaRPr lang="cs-CZ" dirty="0"/>
          </a:p>
        </p:txBody>
      </p:sp>
      <p:sp>
        <p:nvSpPr>
          <p:cNvPr id="4" name="Zástupný obsah 3">
            <a:extLst>
              <a:ext uri="{FF2B5EF4-FFF2-40B4-BE49-F238E27FC236}">
                <a16:creationId xmlns:a16="http://schemas.microsoft.com/office/drawing/2014/main" id="{BD2D1ED4-EF68-2CC5-6202-21C7B871956F}"/>
              </a:ext>
            </a:extLst>
          </p:cNvPr>
          <p:cNvSpPr>
            <a:spLocks noGrp="1"/>
          </p:cNvSpPr>
          <p:nvPr>
            <p:ph sz="half" idx="2"/>
          </p:nvPr>
        </p:nvSpPr>
        <p:spPr/>
        <p:txBody>
          <a:bodyPr/>
          <a:lstStyle/>
          <a:p>
            <a:r>
              <a:rPr lang="cs-CZ" dirty="0">
                <a:effectLst/>
                <a:latin typeface="Times New Roman" panose="02020603050405020304" pitchFamily="18" charset="0"/>
              </a:rPr>
              <a:t>Jednou </a:t>
            </a:r>
            <a:r>
              <a:rPr lang="cs-CZ" dirty="0" err="1">
                <a:effectLst/>
                <a:latin typeface="Times New Roman" panose="02020603050405020304" pitchFamily="18" charset="0"/>
              </a:rPr>
              <a:t>foinícký</a:t>
            </a:r>
            <a:r>
              <a:rPr lang="cs-CZ" dirty="0">
                <a:effectLst/>
                <a:latin typeface="Times New Roman" panose="02020603050405020304" pitchFamily="18" charset="0"/>
              </a:rPr>
              <a:t> lid tam připlul, proslulý plavbou,</a:t>
            </a:r>
            <a:br>
              <a:rPr lang="cs-CZ" dirty="0"/>
            </a:br>
            <a:r>
              <a:rPr lang="cs-CZ" dirty="0">
                <a:effectLst/>
                <a:latin typeface="Times New Roman" panose="02020603050405020304" pitchFamily="18" charset="0"/>
              </a:rPr>
              <a:t>šejdíři, bez počtu tret v své tmavé vezouce lodi.</a:t>
            </a:r>
            <a:br>
              <a:rPr lang="cs-CZ" dirty="0"/>
            </a:br>
            <a:r>
              <a:rPr lang="cs-CZ" dirty="0" err="1">
                <a:effectLst/>
                <a:latin typeface="Times New Roman" panose="02020603050405020304" pitchFamily="18" charset="0"/>
              </a:rPr>
              <a:t>Jakous</a:t>
            </a:r>
            <a:r>
              <a:rPr lang="cs-CZ" dirty="0">
                <a:effectLst/>
                <a:latin typeface="Times New Roman" panose="02020603050405020304" pitchFamily="18" charset="0"/>
              </a:rPr>
              <a:t> </a:t>
            </a:r>
            <a:r>
              <a:rPr lang="cs-CZ" dirty="0" err="1">
                <a:effectLst/>
                <a:latin typeface="Times New Roman" panose="02020603050405020304" pitchFamily="18" charset="0"/>
              </a:rPr>
              <a:t>foiníckou</a:t>
            </a:r>
            <a:r>
              <a:rPr lang="cs-CZ" dirty="0">
                <a:effectLst/>
                <a:latin typeface="Times New Roman" panose="02020603050405020304" pitchFamily="18" charset="0"/>
              </a:rPr>
              <a:t> ženu jsme tenkrát v otcově domě</a:t>
            </a:r>
            <a:br>
              <a:rPr lang="cs-CZ" dirty="0"/>
            </a:br>
            <a:r>
              <a:rPr lang="cs-CZ" dirty="0">
                <a:effectLst/>
                <a:latin typeface="Times New Roman" panose="02020603050405020304" pitchFamily="18" charset="0"/>
              </a:rPr>
              <a:t>měli, i krásnou i velkou i skvostná znající díla.</a:t>
            </a:r>
            <a:br>
              <a:rPr lang="cs-CZ" dirty="0"/>
            </a:br>
            <a:r>
              <a:rPr lang="cs-CZ" dirty="0">
                <a:effectLst/>
                <a:latin typeface="Times New Roman" panose="02020603050405020304" pitchFamily="18" charset="0"/>
              </a:rPr>
              <a:t>Tu tedy počali tehdáž ti </a:t>
            </a:r>
            <a:r>
              <a:rPr lang="cs-CZ" dirty="0" err="1">
                <a:effectLst/>
                <a:latin typeface="Times New Roman" panose="02020603050405020304" pitchFamily="18" charset="0"/>
              </a:rPr>
              <a:t>foiníčtí</a:t>
            </a:r>
            <a:r>
              <a:rPr lang="cs-CZ" dirty="0">
                <a:effectLst/>
                <a:latin typeface="Times New Roman" panose="02020603050405020304" pitchFamily="18" charset="0"/>
              </a:rPr>
              <a:t> prohnanci mámit.</a:t>
            </a:r>
            <a:endParaRPr lang="cs-CZ" dirty="0"/>
          </a:p>
          <a:p>
            <a:endParaRPr lang="cs-CZ" dirty="0"/>
          </a:p>
          <a:p>
            <a:r>
              <a:rPr lang="cs-CZ" dirty="0"/>
              <a:t>Únosci, ženou se za ziskem, otrokáři</a:t>
            </a:r>
          </a:p>
        </p:txBody>
      </p:sp>
    </p:spTree>
    <p:extLst>
      <p:ext uri="{BB962C8B-B14F-4D97-AF65-F5344CB8AC3E}">
        <p14:creationId xmlns:p14="http://schemas.microsoft.com/office/powerpoint/2010/main" val="3270058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538DE-4E1A-109C-D18E-F2C75E58793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2B0091D-F14E-6122-2CB9-E6DBB47FE49D}"/>
              </a:ext>
            </a:extLst>
          </p:cNvPr>
          <p:cNvSpPr>
            <a:spLocks noGrp="1"/>
          </p:cNvSpPr>
          <p:nvPr>
            <p:ph sz="half" idx="1"/>
          </p:nvPr>
        </p:nvSpPr>
        <p:spPr/>
        <p:txBody>
          <a:bodyPr/>
          <a:lstStyle/>
          <a:p>
            <a:r>
              <a:rPr lang="cs-CZ" dirty="0"/>
              <a:t>Plat. </a:t>
            </a:r>
            <a:r>
              <a:rPr lang="cs-CZ" i="1" dirty="0"/>
              <a:t>Resp</a:t>
            </a:r>
            <a:r>
              <a:rPr lang="cs-CZ" dirty="0"/>
              <a:t>. 436a</a:t>
            </a:r>
          </a:p>
          <a:p>
            <a:r>
              <a:rPr lang="el-GR" dirty="0"/>
              <a:t>μάλιστ᾽ ἄν τις αἰτιάσαιτο τόπον, ἢ τὸ </a:t>
            </a:r>
            <a:r>
              <a:rPr lang="el-GR" u="sng" dirty="0"/>
              <a:t>φιλοχρήματον</a:t>
            </a:r>
            <a:r>
              <a:rPr lang="el-GR" dirty="0"/>
              <a:t> τὸ περὶ τούς τε </a:t>
            </a:r>
            <a:r>
              <a:rPr lang="el-GR" u="sng" dirty="0"/>
              <a:t>Φοίνικας</a:t>
            </a:r>
            <a:r>
              <a:rPr lang="el-GR" dirty="0"/>
              <a:t> εἶναι καὶ τοὺς κατὰ </a:t>
            </a:r>
            <a:r>
              <a:rPr lang="el-GR" u="sng" dirty="0"/>
              <a:t>Αἴγυπτον</a:t>
            </a:r>
            <a:r>
              <a:rPr lang="el-GR" dirty="0"/>
              <a:t> φαίη τις ἂν οὐχ </a:t>
            </a:r>
            <a:r>
              <a:rPr lang="el-GR" u="sng" dirty="0"/>
              <a:t>ἥκιστα</a:t>
            </a:r>
            <a:r>
              <a:rPr lang="el-GR" dirty="0"/>
              <a:t>.</a:t>
            </a:r>
            <a:endParaRPr lang="cs-CZ" dirty="0"/>
          </a:p>
          <a:p>
            <a:endParaRPr lang="cs-CZ" dirty="0"/>
          </a:p>
          <a:p>
            <a:r>
              <a:rPr lang="cs-CZ" dirty="0"/>
              <a:t>Plat. </a:t>
            </a:r>
            <a:r>
              <a:rPr lang="cs-CZ" i="1" dirty="0"/>
              <a:t>Leg</a:t>
            </a:r>
            <a:r>
              <a:rPr lang="cs-CZ" dirty="0"/>
              <a:t>. 747c</a:t>
            </a:r>
          </a:p>
          <a:p>
            <a:r>
              <a:rPr lang="el-GR" dirty="0"/>
              <a:t>καθάπερ </a:t>
            </a:r>
            <a:r>
              <a:rPr lang="el-GR" u="sng" dirty="0"/>
              <a:t>Αἰγυπτίους</a:t>
            </a:r>
            <a:r>
              <a:rPr lang="el-GR" dirty="0"/>
              <a:t> καὶ </a:t>
            </a:r>
            <a:r>
              <a:rPr lang="el-GR" u="sng" dirty="0"/>
              <a:t>Φοίνικας</a:t>
            </a:r>
            <a:r>
              <a:rPr lang="el-GR" dirty="0"/>
              <a:t> καὶ πολλὰ ἕτερα </a:t>
            </a:r>
            <a:r>
              <a:rPr lang="el-GR" u="sng" dirty="0"/>
              <a:t>ἀπειργασμένα</a:t>
            </a:r>
            <a:r>
              <a:rPr lang="el-GR" dirty="0"/>
              <a:t> </a:t>
            </a:r>
            <a:r>
              <a:rPr lang="el-GR" u="sng" dirty="0"/>
              <a:t>γένη</a:t>
            </a:r>
            <a:r>
              <a:rPr lang="el-GR" dirty="0"/>
              <a:t> νῦν ἔστιν ἰδεῖν ὑπὸ τῆς τῶν ἄλλων </a:t>
            </a:r>
            <a:r>
              <a:rPr lang="el-GR" u="sng" dirty="0"/>
              <a:t>ἐπιτηδευμάτων</a:t>
            </a:r>
            <a:r>
              <a:rPr lang="el-GR" dirty="0"/>
              <a:t> καὶ </a:t>
            </a:r>
            <a:r>
              <a:rPr lang="el-GR" u="sng" dirty="0"/>
              <a:t>κτημάτων</a:t>
            </a:r>
            <a:r>
              <a:rPr lang="el-GR" dirty="0"/>
              <a:t> </a:t>
            </a:r>
            <a:r>
              <a:rPr lang="el-GR" u="sng" dirty="0"/>
              <a:t>ἀνελευθερίας</a:t>
            </a:r>
            <a:r>
              <a:rPr lang="cs-CZ" u="sng" dirty="0"/>
              <a:t>, </a:t>
            </a:r>
          </a:p>
        </p:txBody>
      </p:sp>
      <p:sp>
        <p:nvSpPr>
          <p:cNvPr id="4" name="Zástupný obsah 3">
            <a:extLst>
              <a:ext uri="{FF2B5EF4-FFF2-40B4-BE49-F238E27FC236}">
                <a16:creationId xmlns:a16="http://schemas.microsoft.com/office/drawing/2014/main" id="{CFBA5CBE-5074-FA58-7B6E-0FE7AD730B56}"/>
              </a:ext>
            </a:extLst>
          </p:cNvPr>
          <p:cNvSpPr>
            <a:spLocks noGrp="1"/>
          </p:cNvSpPr>
          <p:nvPr>
            <p:ph sz="half" idx="2"/>
          </p:nvPr>
        </p:nvSpPr>
        <p:spPr/>
        <p:txBody>
          <a:bodyPr/>
          <a:lstStyle/>
          <a:p>
            <a:r>
              <a:rPr lang="en-US" dirty="0"/>
              <a:t>or the love of money which we might say is not least likely to be found in Phoenicians and the population of Egypt.</a:t>
            </a:r>
            <a:endParaRPr lang="cs-CZ" dirty="0"/>
          </a:p>
          <a:p>
            <a:endParaRPr lang="cs-CZ" dirty="0"/>
          </a:p>
          <a:p>
            <a:r>
              <a:rPr lang="en-US" dirty="0"/>
              <a:t>examples of this we can see today in the effect produced on the Egyptians and Phoenicians and many other nations by the illiberal character of their property, and their other institutions,</a:t>
            </a:r>
            <a:endParaRPr lang="cs-CZ" dirty="0"/>
          </a:p>
        </p:txBody>
      </p:sp>
      <p:pic>
        <p:nvPicPr>
          <p:cNvPr id="6" name="Obrázek 5">
            <a:extLst>
              <a:ext uri="{FF2B5EF4-FFF2-40B4-BE49-F238E27FC236}">
                <a16:creationId xmlns:a16="http://schemas.microsoft.com/office/drawing/2014/main" id="{ED2EC300-C9AC-B670-9436-5FCDEA6C6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576" y="211595"/>
            <a:ext cx="2619375" cy="1743075"/>
          </a:xfrm>
          <a:prstGeom prst="rect">
            <a:avLst/>
          </a:prstGeom>
        </p:spPr>
      </p:pic>
    </p:spTree>
    <p:extLst>
      <p:ext uri="{BB962C8B-B14F-4D97-AF65-F5344CB8AC3E}">
        <p14:creationId xmlns:p14="http://schemas.microsoft.com/office/powerpoint/2010/main" val="14091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B13892-FAB9-C7B4-060A-B1566435794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1E40720-510B-3FA9-40F1-BBD6E426DF9E}"/>
              </a:ext>
            </a:extLst>
          </p:cNvPr>
          <p:cNvSpPr>
            <a:spLocks noGrp="1"/>
          </p:cNvSpPr>
          <p:nvPr>
            <p:ph sz="half" idx="1"/>
          </p:nvPr>
        </p:nvSpPr>
        <p:spPr/>
        <p:txBody>
          <a:bodyPr>
            <a:normAutofit fontScale="92500" lnSpcReduction="10000"/>
          </a:bodyPr>
          <a:lstStyle/>
          <a:p>
            <a:r>
              <a:rPr lang="cs-CZ" dirty="0"/>
              <a:t>Plat. </a:t>
            </a:r>
            <a:r>
              <a:rPr lang="cs-CZ" i="1" dirty="0"/>
              <a:t>Resp</a:t>
            </a:r>
            <a:r>
              <a:rPr lang="cs-CZ" dirty="0"/>
              <a:t>. 414c</a:t>
            </a:r>
          </a:p>
          <a:p>
            <a:r>
              <a:rPr lang="el-GR" dirty="0"/>
              <a:t>μηδὲν </a:t>
            </a:r>
            <a:r>
              <a:rPr lang="el-GR" u="sng" dirty="0"/>
              <a:t>καινόν</a:t>
            </a:r>
            <a:r>
              <a:rPr lang="el-GR" dirty="0"/>
              <a:t>, ἦν δ᾽ ἐγώ, ἀλλὰ </a:t>
            </a:r>
            <a:r>
              <a:rPr lang="el-GR" u="sng" dirty="0"/>
              <a:t>Φοινικικόν</a:t>
            </a:r>
            <a:r>
              <a:rPr lang="el-GR" dirty="0"/>
              <a:t> </a:t>
            </a:r>
            <a:r>
              <a:rPr lang="el-GR" u="sng" dirty="0"/>
              <a:t>τι</a:t>
            </a:r>
            <a:r>
              <a:rPr lang="el-GR" dirty="0"/>
              <a:t>, πρότερον μὲν ἤδη πολλαχοῦ γεγονός, ὥς φασιν οἱ </a:t>
            </a:r>
            <a:r>
              <a:rPr lang="el-GR" u="sng" dirty="0"/>
              <a:t>ποιηταὶ</a:t>
            </a:r>
            <a:r>
              <a:rPr lang="el-GR" dirty="0"/>
              <a:t> καὶ </a:t>
            </a:r>
            <a:r>
              <a:rPr lang="el-GR" u="sng" dirty="0"/>
              <a:t>πεπείκασιν</a:t>
            </a:r>
            <a:r>
              <a:rPr lang="el-GR" dirty="0"/>
              <a:t>, ἐφ᾽ ἡμῶν δὲ οὐ γεγονὸς οὐδ᾽ οἶδα εἰ γενόμενον ἄν, </a:t>
            </a:r>
            <a:r>
              <a:rPr lang="el-GR" u="sng" dirty="0"/>
              <a:t>πεῖσαι</a:t>
            </a:r>
            <a:r>
              <a:rPr lang="el-GR" dirty="0"/>
              <a:t> δὲ </a:t>
            </a:r>
            <a:r>
              <a:rPr lang="el-GR" u="sng" dirty="0"/>
              <a:t>συχνῆς</a:t>
            </a:r>
            <a:r>
              <a:rPr lang="el-GR" dirty="0"/>
              <a:t> </a:t>
            </a:r>
            <a:r>
              <a:rPr lang="el-GR" u="sng" dirty="0"/>
              <a:t>πειθοῦς</a:t>
            </a:r>
            <a:r>
              <a:rPr lang="el-GR" dirty="0"/>
              <a:t>.</a:t>
            </a:r>
            <a:endParaRPr lang="cs-CZ" dirty="0"/>
          </a:p>
          <a:p>
            <a:endParaRPr lang="cs-CZ" dirty="0"/>
          </a:p>
          <a:p>
            <a:r>
              <a:rPr lang="cs-CZ" dirty="0"/>
              <a:t>Str. 3.5.5</a:t>
            </a:r>
          </a:p>
          <a:p>
            <a:r>
              <a:rPr lang="cs-CZ" dirty="0"/>
              <a:t>… </a:t>
            </a:r>
            <a:r>
              <a:rPr lang="el-GR" dirty="0"/>
              <a:t>καὶ Ποσειδώνιος ἡγεῖται τὸν λόγον, τὸν δὲ </a:t>
            </a:r>
            <a:r>
              <a:rPr lang="el-GR" u="sng" dirty="0"/>
              <a:t>χρησμὸν</a:t>
            </a:r>
            <a:r>
              <a:rPr lang="el-GR" dirty="0"/>
              <a:t> καὶ τοὺς πολλοὺς </a:t>
            </a:r>
            <a:r>
              <a:rPr lang="el-GR" u="sng" dirty="0"/>
              <a:t>ἀποστόλους</a:t>
            </a:r>
            <a:r>
              <a:rPr lang="el-GR" dirty="0"/>
              <a:t> </a:t>
            </a:r>
            <a:r>
              <a:rPr lang="el-GR" u="sng" dirty="0"/>
              <a:t>ψεῦσμα</a:t>
            </a:r>
            <a:r>
              <a:rPr lang="el-GR" dirty="0"/>
              <a:t> </a:t>
            </a:r>
            <a:r>
              <a:rPr lang="el-GR" u="sng" dirty="0"/>
              <a:t>Φοινικικόν</a:t>
            </a:r>
            <a:r>
              <a:rPr lang="cs-CZ" dirty="0"/>
              <a:t>.</a:t>
            </a:r>
          </a:p>
        </p:txBody>
      </p:sp>
      <p:sp>
        <p:nvSpPr>
          <p:cNvPr id="4" name="Zástupný obsah 3">
            <a:extLst>
              <a:ext uri="{FF2B5EF4-FFF2-40B4-BE49-F238E27FC236}">
                <a16:creationId xmlns:a16="http://schemas.microsoft.com/office/drawing/2014/main" id="{0312985B-361C-7C14-49FF-27F85AA7DADA}"/>
              </a:ext>
            </a:extLst>
          </p:cNvPr>
          <p:cNvSpPr>
            <a:spLocks noGrp="1"/>
          </p:cNvSpPr>
          <p:nvPr>
            <p:ph sz="half" idx="2"/>
          </p:nvPr>
        </p:nvSpPr>
        <p:spPr/>
        <p:txBody>
          <a:bodyPr>
            <a:normAutofit fontScale="92500" lnSpcReduction="10000"/>
          </a:bodyPr>
          <a:lstStyle/>
          <a:p>
            <a:r>
              <a:rPr lang="en-US" dirty="0"/>
              <a:t>Nothing unprecedented,” said I, “but a sort of Phoenician tale, something that has happened ere now in many parts of the world, as the poets aver and have induced men to believe, but that has not happened and perhaps would not be likely to happen in our day and demanding no little persuasion to make it believable.” </a:t>
            </a:r>
            <a:endParaRPr lang="cs-CZ" dirty="0"/>
          </a:p>
          <a:p>
            <a:endParaRPr lang="cs-CZ" dirty="0"/>
          </a:p>
          <a:p>
            <a:r>
              <a:rPr lang="en-US" dirty="0" err="1"/>
              <a:t>Posidonius</a:t>
            </a:r>
            <a:r>
              <a:rPr lang="en-US" dirty="0"/>
              <a:t> thinks this view the most probable of all and looks upon the oracle and the several expeditions as a Phoenician invention.</a:t>
            </a:r>
            <a:endParaRPr lang="cs-CZ" dirty="0"/>
          </a:p>
        </p:txBody>
      </p:sp>
    </p:spTree>
    <p:extLst>
      <p:ext uri="{BB962C8B-B14F-4D97-AF65-F5344CB8AC3E}">
        <p14:creationId xmlns:p14="http://schemas.microsoft.com/office/powerpoint/2010/main" val="2739659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97F630-F951-A2CC-486C-E404E46AF89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A004293-2754-E9AB-30CB-9FB93C2E02C4}"/>
              </a:ext>
            </a:extLst>
          </p:cNvPr>
          <p:cNvSpPr>
            <a:spLocks noGrp="1"/>
          </p:cNvSpPr>
          <p:nvPr>
            <p:ph sz="half" idx="1"/>
          </p:nvPr>
        </p:nvSpPr>
        <p:spPr/>
        <p:txBody>
          <a:bodyPr/>
          <a:lstStyle/>
          <a:p>
            <a:r>
              <a:rPr lang="cs-CZ" dirty="0" err="1"/>
              <a:t>Cic</a:t>
            </a:r>
            <a:r>
              <a:rPr lang="cs-CZ" dirty="0"/>
              <a:t>. </a:t>
            </a:r>
            <a:r>
              <a:rPr lang="cs-CZ" i="1" dirty="0"/>
              <a:t>De Re Pub</a:t>
            </a:r>
            <a:r>
              <a:rPr lang="cs-CZ" dirty="0"/>
              <a:t>. Fr. 3 </a:t>
            </a:r>
          </a:p>
          <a:p>
            <a:r>
              <a:rPr lang="cs-CZ" u="sng" dirty="0" err="1">
                <a:effectLst/>
              </a:rPr>
              <a:t>Poeni</a:t>
            </a:r>
            <a:r>
              <a:rPr lang="cs-CZ" dirty="0">
                <a:effectLst/>
              </a:rPr>
              <a:t> </a:t>
            </a:r>
            <a:r>
              <a:rPr lang="cs-CZ" dirty="0" err="1">
                <a:effectLst/>
              </a:rPr>
              <a:t>primi</a:t>
            </a:r>
            <a:r>
              <a:rPr lang="cs-CZ" dirty="0">
                <a:effectLst/>
              </a:rPr>
              <a:t> </a:t>
            </a:r>
            <a:r>
              <a:rPr lang="cs-CZ" u="sng" dirty="0" err="1">
                <a:effectLst/>
              </a:rPr>
              <a:t>mercaturis</a:t>
            </a:r>
            <a:r>
              <a:rPr lang="cs-CZ" dirty="0">
                <a:effectLst/>
              </a:rPr>
              <a:t> et </a:t>
            </a:r>
            <a:r>
              <a:rPr lang="cs-CZ" u="sng" dirty="0" err="1">
                <a:effectLst/>
              </a:rPr>
              <a:t>mercibus</a:t>
            </a:r>
            <a:r>
              <a:rPr lang="cs-CZ" dirty="0">
                <a:effectLst/>
              </a:rPr>
              <a:t> </a:t>
            </a:r>
            <a:r>
              <a:rPr lang="cs-CZ" dirty="0" err="1">
                <a:effectLst/>
              </a:rPr>
              <a:t>suis</a:t>
            </a:r>
            <a:r>
              <a:rPr lang="cs-CZ" dirty="0">
                <a:effectLst/>
              </a:rPr>
              <a:t> </a:t>
            </a:r>
            <a:r>
              <a:rPr lang="cs-CZ" u="sng" dirty="0" err="1">
                <a:effectLst/>
              </a:rPr>
              <a:t>avaritiam</a:t>
            </a:r>
            <a:r>
              <a:rPr lang="cs-CZ" dirty="0">
                <a:effectLst/>
              </a:rPr>
              <a:t> et </a:t>
            </a:r>
            <a:r>
              <a:rPr lang="cs-CZ" u="sng" dirty="0" err="1">
                <a:effectLst/>
              </a:rPr>
              <a:t>magnificentiam</a:t>
            </a:r>
            <a:r>
              <a:rPr lang="cs-CZ" dirty="0">
                <a:effectLst/>
              </a:rPr>
              <a:t> et </a:t>
            </a:r>
            <a:r>
              <a:rPr lang="cs-CZ" u="sng" dirty="0" err="1">
                <a:effectLst/>
              </a:rPr>
              <a:t>inexplebiles</a:t>
            </a:r>
            <a:r>
              <a:rPr lang="cs-CZ" dirty="0">
                <a:effectLst/>
              </a:rPr>
              <a:t> </a:t>
            </a:r>
            <a:r>
              <a:rPr lang="cs-CZ" u="sng" dirty="0" err="1">
                <a:effectLst/>
              </a:rPr>
              <a:t>cupiditates</a:t>
            </a:r>
            <a:r>
              <a:rPr lang="cs-CZ" dirty="0">
                <a:effectLst/>
              </a:rPr>
              <a:t> omnium </a:t>
            </a:r>
            <a:r>
              <a:rPr lang="cs-CZ" dirty="0" err="1">
                <a:effectLst/>
              </a:rPr>
              <a:t>rerum</a:t>
            </a:r>
            <a:r>
              <a:rPr lang="cs-CZ" dirty="0">
                <a:effectLst/>
              </a:rPr>
              <a:t> </a:t>
            </a:r>
            <a:r>
              <a:rPr lang="cs-CZ" dirty="0" err="1">
                <a:effectLst/>
              </a:rPr>
              <a:t>importaverunt</a:t>
            </a:r>
            <a:r>
              <a:rPr lang="cs-CZ" dirty="0">
                <a:effectLst/>
              </a:rPr>
              <a:t> in </a:t>
            </a:r>
            <a:r>
              <a:rPr lang="cs-CZ" dirty="0" err="1">
                <a:effectLst/>
              </a:rPr>
              <a:t>Graeciam</a:t>
            </a:r>
            <a:r>
              <a:rPr lang="cs-CZ" dirty="0">
                <a:effectLst/>
              </a:rPr>
              <a:t>.</a:t>
            </a:r>
            <a:endParaRPr lang="cs-CZ" dirty="0"/>
          </a:p>
        </p:txBody>
      </p:sp>
      <p:sp>
        <p:nvSpPr>
          <p:cNvPr id="4" name="Zástupný obsah 3">
            <a:extLst>
              <a:ext uri="{FF2B5EF4-FFF2-40B4-BE49-F238E27FC236}">
                <a16:creationId xmlns:a16="http://schemas.microsoft.com/office/drawing/2014/main" id="{CC3B7F09-B04F-30A2-D89D-1688781708FD}"/>
              </a:ext>
            </a:extLst>
          </p:cNvPr>
          <p:cNvSpPr>
            <a:spLocks noGrp="1"/>
          </p:cNvSpPr>
          <p:nvPr>
            <p:ph sz="half" idx="2"/>
          </p:nvPr>
        </p:nvSpPr>
        <p:spPr/>
        <p:txBody>
          <a:bodyPr/>
          <a:lstStyle/>
          <a:p>
            <a:r>
              <a:rPr lang="cs-CZ" dirty="0"/>
              <a:t>Původ luxusu a lakoty v Řecku způsobili </a:t>
            </a:r>
            <a:r>
              <a:rPr lang="cs-CZ" dirty="0" err="1"/>
              <a:t>Foiníčané</a:t>
            </a:r>
            <a:endParaRPr lang="cs-CZ" dirty="0"/>
          </a:p>
        </p:txBody>
      </p:sp>
      <p:pic>
        <p:nvPicPr>
          <p:cNvPr id="6" name="Obrázek 5" descr="Obsah obrázku ořech, kůže&#10;&#10;Popis byl vytvořen automaticky">
            <a:extLst>
              <a:ext uri="{FF2B5EF4-FFF2-40B4-BE49-F238E27FC236}">
                <a16:creationId xmlns:a16="http://schemas.microsoft.com/office/drawing/2014/main" id="{C6F77A8C-D4A9-C885-9187-468E49F5E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955" y="3297208"/>
            <a:ext cx="2988871" cy="2919131"/>
          </a:xfrm>
          <a:prstGeom prst="rect">
            <a:avLst/>
          </a:prstGeom>
        </p:spPr>
      </p:pic>
    </p:spTree>
    <p:extLst>
      <p:ext uri="{BB962C8B-B14F-4D97-AF65-F5344CB8AC3E}">
        <p14:creationId xmlns:p14="http://schemas.microsoft.com/office/powerpoint/2010/main" val="114466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837DEC-0A65-168F-26AF-26A02ECC5758}"/>
              </a:ext>
            </a:extLst>
          </p:cNvPr>
          <p:cNvSpPr>
            <a:spLocks noGrp="1"/>
          </p:cNvSpPr>
          <p:nvPr>
            <p:ph type="title"/>
          </p:nvPr>
        </p:nvSpPr>
        <p:spPr/>
        <p:txBody>
          <a:bodyPr/>
          <a:lstStyle/>
          <a:p>
            <a:r>
              <a:rPr lang="cs-CZ" dirty="0"/>
              <a:t>Lidské oběti</a:t>
            </a:r>
          </a:p>
        </p:txBody>
      </p:sp>
      <p:sp>
        <p:nvSpPr>
          <p:cNvPr id="3" name="Zástupný obsah 2">
            <a:extLst>
              <a:ext uri="{FF2B5EF4-FFF2-40B4-BE49-F238E27FC236}">
                <a16:creationId xmlns:a16="http://schemas.microsoft.com/office/drawing/2014/main" id="{CB0EA9E5-D163-8EFE-8E59-69AB213D20B2}"/>
              </a:ext>
            </a:extLst>
          </p:cNvPr>
          <p:cNvSpPr>
            <a:spLocks noGrp="1"/>
          </p:cNvSpPr>
          <p:nvPr>
            <p:ph sz="half" idx="1"/>
          </p:nvPr>
        </p:nvSpPr>
        <p:spPr/>
        <p:txBody>
          <a:bodyPr/>
          <a:lstStyle/>
          <a:p>
            <a:r>
              <a:rPr lang="cs-CZ" dirty="0" err="1"/>
              <a:t>Kleitarchos</a:t>
            </a:r>
            <a:r>
              <a:rPr lang="cs-CZ" dirty="0"/>
              <a:t> – </a:t>
            </a:r>
            <a:r>
              <a:rPr lang="cs-CZ" i="1" dirty="0" err="1"/>
              <a:t>Sch</a:t>
            </a:r>
            <a:r>
              <a:rPr lang="cs-CZ" dirty="0"/>
              <a:t>. Plat. </a:t>
            </a:r>
            <a:r>
              <a:rPr lang="cs-CZ" i="1" dirty="0"/>
              <a:t>Resp</a:t>
            </a:r>
            <a:r>
              <a:rPr lang="cs-CZ" dirty="0"/>
              <a:t>. 337a</a:t>
            </a:r>
          </a:p>
        </p:txBody>
      </p:sp>
      <p:sp>
        <p:nvSpPr>
          <p:cNvPr id="4" name="Zástupný obsah 3">
            <a:extLst>
              <a:ext uri="{FF2B5EF4-FFF2-40B4-BE49-F238E27FC236}">
                <a16:creationId xmlns:a16="http://schemas.microsoft.com/office/drawing/2014/main" id="{C03A640F-0AA1-C5FD-1392-205FD91BA8FC}"/>
              </a:ext>
            </a:extLst>
          </p:cNvPr>
          <p:cNvSpPr>
            <a:spLocks noGrp="1"/>
          </p:cNvSpPr>
          <p:nvPr>
            <p:ph sz="half" idx="2"/>
          </p:nvPr>
        </p:nvSpPr>
        <p:spPr/>
        <p:txBody>
          <a:bodyPr/>
          <a:lstStyle/>
          <a:p>
            <a:r>
              <a:rPr lang="en-US" dirty="0"/>
              <a:t>There stands in their midst a bronze statue of Kronos, its hands extended over a bronze brazier, the flames of which engulf the child. When the flames fall upon the body, the limbs contract and the open mouth seems almost to be laughing until the contracted body slips quietly into the brazier. Thus it is that the ‘grin’ is known as ‘sardonic laughter,’ since they die laughing</a:t>
            </a:r>
            <a:r>
              <a:rPr lang="cs-CZ" dirty="0"/>
              <a:t>.</a:t>
            </a:r>
          </a:p>
        </p:txBody>
      </p:sp>
    </p:spTree>
    <p:extLst>
      <p:ext uri="{BB962C8B-B14F-4D97-AF65-F5344CB8AC3E}">
        <p14:creationId xmlns:p14="http://schemas.microsoft.com/office/powerpoint/2010/main" val="342483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1A43E0-DA6F-F67A-3689-85BF1A6D7A62}"/>
              </a:ext>
            </a:extLst>
          </p:cNvPr>
          <p:cNvSpPr>
            <a:spLocks noGrp="1"/>
          </p:cNvSpPr>
          <p:nvPr>
            <p:ph type="title"/>
          </p:nvPr>
        </p:nvSpPr>
        <p:spPr/>
        <p:txBody>
          <a:bodyPr/>
          <a:lstStyle/>
          <a:p>
            <a:r>
              <a:rPr lang="cs-CZ" dirty="0"/>
              <a:t>Sýrie</a:t>
            </a:r>
          </a:p>
        </p:txBody>
      </p:sp>
      <p:sp>
        <p:nvSpPr>
          <p:cNvPr id="3" name="Zástupný obsah 2">
            <a:extLst>
              <a:ext uri="{FF2B5EF4-FFF2-40B4-BE49-F238E27FC236}">
                <a16:creationId xmlns:a16="http://schemas.microsoft.com/office/drawing/2014/main" id="{EFEFC0DE-5CCD-2C78-C553-CB34F0635A5F}"/>
              </a:ext>
            </a:extLst>
          </p:cNvPr>
          <p:cNvSpPr>
            <a:spLocks noGrp="1"/>
          </p:cNvSpPr>
          <p:nvPr>
            <p:ph idx="1"/>
          </p:nvPr>
        </p:nvSpPr>
        <p:spPr/>
        <p:txBody>
          <a:bodyPr/>
          <a:lstStyle/>
          <a:p>
            <a:r>
              <a:rPr lang="cs-CZ" dirty="0"/>
              <a:t>Městské státy</a:t>
            </a:r>
          </a:p>
          <a:p>
            <a:r>
              <a:rPr lang="cs-CZ" dirty="0"/>
              <a:t>Semitské obyvatelstvo</a:t>
            </a:r>
          </a:p>
          <a:p>
            <a:r>
              <a:rPr lang="cs-CZ" dirty="0"/>
              <a:t>Sýrie – </a:t>
            </a:r>
            <a:r>
              <a:rPr lang="cs-CZ" dirty="0" err="1"/>
              <a:t>Ebla</a:t>
            </a:r>
            <a:r>
              <a:rPr lang="cs-CZ" dirty="0"/>
              <a:t>, </a:t>
            </a:r>
            <a:r>
              <a:rPr lang="cs-CZ" dirty="0" err="1"/>
              <a:t>Ugarit</a:t>
            </a:r>
            <a:r>
              <a:rPr lang="cs-CZ" dirty="0"/>
              <a:t>, Damašek</a:t>
            </a:r>
          </a:p>
          <a:p>
            <a:r>
              <a:rPr lang="cs-CZ" dirty="0"/>
              <a:t>Místo střetů mezi Egyptem, Chetity, </a:t>
            </a:r>
            <a:r>
              <a:rPr lang="cs-CZ" dirty="0" err="1"/>
              <a:t>Assyřany</a:t>
            </a:r>
            <a:endParaRPr lang="cs-CZ" dirty="0"/>
          </a:p>
          <a:p>
            <a:r>
              <a:rPr lang="cs-CZ" dirty="0"/>
              <a:t>Aramejština, řečtina</a:t>
            </a:r>
          </a:p>
          <a:p>
            <a:r>
              <a:rPr lang="cs-CZ" dirty="0"/>
              <a:t>Dobytí </a:t>
            </a:r>
            <a:r>
              <a:rPr lang="cs-CZ" dirty="0" err="1"/>
              <a:t>Novoassyrskou</a:t>
            </a:r>
            <a:r>
              <a:rPr lang="cs-CZ" dirty="0"/>
              <a:t> říší, poté </a:t>
            </a:r>
            <a:r>
              <a:rPr lang="cs-CZ" dirty="0" err="1"/>
              <a:t>Novobabylónská</a:t>
            </a:r>
            <a:r>
              <a:rPr lang="cs-CZ" dirty="0"/>
              <a:t> říše, </a:t>
            </a:r>
            <a:r>
              <a:rPr lang="cs-CZ" dirty="0" err="1"/>
              <a:t>Achaimenovská</a:t>
            </a:r>
            <a:r>
              <a:rPr lang="cs-CZ" dirty="0"/>
              <a:t> říše → Alexandr, </a:t>
            </a:r>
            <a:r>
              <a:rPr lang="cs-CZ" dirty="0" err="1"/>
              <a:t>Seleukovci</a:t>
            </a:r>
            <a:r>
              <a:rPr lang="cs-CZ" dirty="0"/>
              <a:t>, Řím</a:t>
            </a:r>
          </a:p>
          <a:p>
            <a:r>
              <a:rPr lang="cs-CZ" dirty="0"/>
              <a:t>Centra – Antiochie na </a:t>
            </a:r>
            <a:r>
              <a:rPr lang="cs-CZ" dirty="0" err="1"/>
              <a:t>Orontu</a:t>
            </a:r>
            <a:r>
              <a:rPr lang="cs-CZ" dirty="0"/>
              <a:t>, </a:t>
            </a:r>
            <a:r>
              <a:rPr lang="cs-CZ" dirty="0" err="1"/>
              <a:t>Halab</a:t>
            </a:r>
            <a:r>
              <a:rPr lang="cs-CZ" dirty="0"/>
              <a:t>, </a:t>
            </a:r>
            <a:r>
              <a:rPr lang="cs-CZ" dirty="0" err="1"/>
              <a:t>Palmýra</a:t>
            </a:r>
            <a:r>
              <a:rPr lang="cs-CZ" dirty="0"/>
              <a:t>, Damašek</a:t>
            </a:r>
          </a:p>
          <a:p>
            <a:r>
              <a:rPr lang="cs-CZ" dirty="0" err="1"/>
              <a:t>Koilé</a:t>
            </a:r>
            <a:r>
              <a:rPr lang="cs-CZ" dirty="0"/>
              <a:t> Sýrie – dnešní Sýrie, Libanon</a:t>
            </a:r>
          </a:p>
        </p:txBody>
      </p:sp>
      <p:pic>
        <p:nvPicPr>
          <p:cNvPr id="5" name="Obrázek 4" descr="Obsah obrázku mapa&#10;&#10;Popis byl vytvořen automaticky">
            <a:extLst>
              <a:ext uri="{FF2B5EF4-FFF2-40B4-BE49-F238E27FC236}">
                <a16:creationId xmlns:a16="http://schemas.microsoft.com/office/drawing/2014/main" id="{3493DE72-C866-5B33-6B98-496989DA5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804" y="312388"/>
            <a:ext cx="5340486" cy="2830458"/>
          </a:xfrm>
          <a:prstGeom prst="rect">
            <a:avLst/>
          </a:prstGeom>
        </p:spPr>
      </p:pic>
      <p:pic>
        <p:nvPicPr>
          <p:cNvPr id="7" name="Obrázek 6" descr="Obsah obrázku mapa&#10;&#10;Popis byl vytvořen automaticky">
            <a:extLst>
              <a:ext uri="{FF2B5EF4-FFF2-40B4-BE49-F238E27FC236}">
                <a16:creationId xmlns:a16="http://schemas.microsoft.com/office/drawing/2014/main" id="{D6B25A2E-332A-9A36-04FD-6ED304180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580" y="3557827"/>
            <a:ext cx="3555901" cy="2435792"/>
          </a:xfrm>
          <a:prstGeom prst="rect">
            <a:avLst/>
          </a:prstGeom>
        </p:spPr>
      </p:pic>
    </p:spTree>
    <p:extLst>
      <p:ext uri="{BB962C8B-B14F-4D97-AF65-F5344CB8AC3E}">
        <p14:creationId xmlns:p14="http://schemas.microsoft.com/office/powerpoint/2010/main" val="73330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76D463-F158-90E8-4DA2-A8D6CE9D93DB}"/>
              </a:ext>
            </a:extLst>
          </p:cNvPr>
          <p:cNvSpPr>
            <a:spLocks noGrp="1"/>
          </p:cNvSpPr>
          <p:nvPr>
            <p:ph type="title"/>
          </p:nvPr>
        </p:nvSpPr>
        <p:spPr/>
        <p:txBody>
          <a:bodyPr/>
          <a:lstStyle/>
          <a:p>
            <a:r>
              <a:rPr lang="cs-CZ" dirty="0"/>
              <a:t>Pozitivnější pohled</a:t>
            </a:r>
          </a:p>
        </p:txBody>
      </p:sp>
      <p:sp>
        <p:nvSpPr>
          <p:cNvPr id="3" name="Zástupný obsah 2">
            <a:extLst>
              <a:ext uri="{FF2B5EF4-FFF2-40B4-BE49-F238E27FC236}">
                <a16:creationId xmlns:a16="http://schemas.microsoft.com/office/drawing/2014/main" id="{6B241449-B302-3F9F-CBF8-E39B39242CB2}"/>
              </a:ext>
            </a:extLst>
          </p:cNvPr>
          <p:cNvSpPr>
            <a:spLocks noGrp="1"/>
          </p:cNvSpPr>
          <p:nvPr>
            <p:ph sz="half" idx="1"/>
          </p:nvPr>
        </p:nvSpPr>
        <p:spPr/>
        <p:txBody>
          <a:bodyPr/>
          <a:lstStyle/>
          <a:p>
            <a:r>
              <a:rPr lang="cs-CZ" dirty="0" err="1"/>
              <a:t>Pomponius</a:t>
            </a:r>
            <a:r>
              <a:rPr lang="cs-CZ" dirty="0"/>
              <a:t> Mela 1.56</a:t>
            </a:r>
          </a:p>
          <a:p>
            <a:r>
              <a:rPr lang="cs-CZ" dirty="0" err="1"/>
              <a:t>Phoenicen</a:t>
            </a:r>
            <a:r>
              <a:rPr lang="cs-CZ" dirty="0"/>
              <a:t> </a:t>
            </a:r>
            <a:r>
              <a:rPr lang="cs-CZ" u="sng" dirty="0" err="1"/>
              <a:t>inlustravere</a:t>
            </a:r>
            <a:r>
              <a:rPr lang="cs-CZ" dirty="0"/>
              <a:t> </a:t>
            </a:r>
            <a:r>
              <a:rPr lang="cs-CZ" dirty="0" err="1"/>
              <a:t>Phoenices</a:t>
            </a:r>
            <a:r>
              <a:rPr lang="cs-CZ" dirty="0"/>
              <a:t>, </a:t>
            </a:r>
            <a:r>
              <a:rPr lang="cs-CZ" u="sng" dirty="0" err="1"/>
              <a:t>sollers</a:t>
            </a:r>
            <a:r>
              <a:rPr lang="cs-CZ" dirty="0"/>
              <a:t> </a:t>
            </a:r>
            <a:r>
              <a:rPr lang="cs-CZ" dirty="0" err="1"/>
              <a:t>hominum</a:t>
            </a:r>
            <a:r>
              <a:rPr lang="cs-CZ" dirty="0"/>
              <a:t> genus et ad belli </a:t>
            </a:r>
            <a:r>
              <a:rPr lang="cs-CZ" dirty="0" err="1"/>
              <a:t>pacisque</a:t>
            </a:r>
            <a:r>
              <a:rPr lang="cs-CZ" dirty="0"/>
              <a:t> </a:t>
            </a:r>
            <a:r>
              <a:rPr lang="cs-CZ" dirty="0" err="1"/>
              <a:t>munia</a:t>
            </a:r>
            <a:r>
              <a:rPr lang="cs-CZ" dirty="0"/>
              <a:t> </a:t>
            </a:r>
            <a:r>
              <a:rPr lang="cs-CZ" u="sng" dirty="0" err="1"/>
              <a:t>eximium</a:t>
            </a:r>
            <a:r>
              <a:rPr lang="cs-CZ" dirty="0"/>
              <a:t>: </a:t>
            </a:r>
            <a:r>
              <a:rPr lang="cs-CZ" u="sng" dirty="0" err="1"/>
              <a:t>litteras</a:t>
            </a:r>
            <a:r>
              <a:rPr lang="cs-CZ" dirty="0"/>
              <a:t> et </a:t>
            </a:r>
            <a:r>
              <a:rPr lang="cs-CZ" u="sng" dirty="0" err="1"/>
              <a:t>litterarum</a:t>
            </a:r>
            <a:r>
              <a:rPr lang="cs-CZ" dirty="0"/>
              <a:t> </a:t>
            </a:r>
            <a:r>
              <a:rPr lang="cs-CZ" u="sng" dirty="0" err="1"/>
              <a:t>operas</a:t>
            </a:r>
            <a:r>
              <a:rPr lang="cs-CZ" dirty="0"/>
              <a:t> </a:t>
            </a:r>
            <a:r>
              <a:rPr lang="cs-CZ" dirty="0" err="1"/>
              <a:t>aliasque</a:t>
            </a:r>
            <a:r>
              <a:rPr lang="cs-CZ" dirty="0"/>
              <a:t> </a:t>
            </a:r>
            <a:r>
              <a:rPr lang="cs-CZ" dirty="0" err="1"/>
              <a:t>etiam</a:t>
            </a:r>
            <a:r>
              <a:rPr lang="cs-CZ" dirty="0"/>
              <a:t> </a:t>
            </a:r>
            <a:r>
              <a:rPr lang="cs-CZ" u="sng" dirty="0" err="1"/>
              <a:t>artes</a:t>
            </a:r>
            <a:r>
              <a:rPr lang="cs-CZ" dirty="0"/>
              <a:t>, </a:t>
            </a:r>
            <a:r>
              <a:rPr lang="cs-CZ" u="sng" dirty="0" err="1"/>
              <a:t>maria</a:t>
            </a:r>
            <a:r>
              <a:rPr lang="cs-CZ" dirty="0"/>
              <a:t> </a:t>
            </a:r>
            <a:r>
              <a:rPr lang="cs-CZ" u="sng" dirty="0" err="1"/>
              <a:t>navibus</a:t>
            </a:r>
            <a:r>
              <a:rPr lang="cs-CZ" dirty="0"/>
              <a:t> </a:t>
            </a:r>
            <a:r>
              <a:rPr lang="cs-CZ" dirty="0" err="1"/>
              <a:t>adire</a:t>
            </a:r>
            <a:r>
              <a:rPr lang="cs-CZ" dirty="0"/>
              <a:t>, </a:t>
            </a:r>
            <a:r>
              <a:rPr lang="cs-CZ" dirty="0" err="1"/>
              <a:t>classe</a:t>
            </a:r>
            <a:r>
              <a:rPr lang="cs-CZ" dirty="0"/>
              <a:t> </a:t>
            </a:r>
            <a:r>
              <a:rPr lang="cs-CZ" dirty="0" err="1"/>
              <a:t>confligere</a:t>
            </a:r>
            <a:r>
              <a:rPr lang="cs-CZ" dirty="0"/>
              <a:t>, </a:t>
            </a:r>
            <a:r>
              <a:rPr lang="cs-CZ" dirty="0" err="1"/>
              <a:t>inperitare</a:t>
            </a:r>
            <a:r>
              <a:rPr lang="cs-CZ" dirty="0"/>
              <a:t> </a:t>
            </a:r>
            <a:r>
              <a:rPr lang="cs-CZ" dirty="0" err="1"/>
              <a:t>gentibus</a:t>
            </a:r>
            <a:r>
              <a:rPr lang="cs-CZ" dirty="0"/>
              <a:t>, </a:t>
            </a:r>
            <a:r>
              <a:rPr lang="cs-CZ" dirty="0" err="1"/>
              <a:t>regnum</a:t>
            </a:r>
            <a:r>
              <a:rPr lang="cs-CZ" dirty="0"/>
              <a:t> </a:t>
            </a:r>
            <a:r>
              <a:rPr lang="cs-CZ" dirty="0" err="1"/>
              <a:t>proeliumque</a:t>
            </a:r>
            <a:r>
              <a:rPr lang="cs-CZ" dirty="0"/>
              <a:t> </a:t>
            </a:r>
            <a:r>
              <a:rPr lang="cs-CZ" dirty="0" err="1"/>
              <a:t>conmenti</a:t>
            </a:r>
            <a:r>
              <a:rPr lang="cs-CZ" dirty="0"/>
              <a:t>. </a:t>
            </a:r>
          </a:p>
          <a:p>
            <a:endParaRPr lang="cs-CZ" dirty="0"/>
          </a:p>
        </p:txBody>
      </p:sp>
      <p:sp>
        <p:nvSpPr>
          <p:cNvPr id="4" name="Zástupný obsah 3">
            <a:extLst>
              <a:ext uri="{FF2B5EF4-FFF2-40B4-BE49-F238E27FC236}">
                <a16:creationId xmlns:a16="http://schemas.microsoft.com/office/drawing/2014/main" id="{F4E81739-0C51-3D13-6B04-C57B88FAD597}"/>
              </a:ext>
            </a:extLst>
          </p:cNvPr>
          <p:cNvSpPr>
            <a:spLocks noGrp="1"/>
          </p:cNvSpPr>
          <p:nvPr>
            <p:ph sz="half" idx="2"/>
          </p:nvPr>
        </p:nvSpPr>
        <p:spPr/>
        <p:txBody>
          <a:bodyPr/>
          <a:lstStyle/>
          <a:p>
            <a:r>
              <a:rPr lang="en-US" dirty="0"/>
              <a:t>The Phoenicians are a clever branch of the human race and exceptional in regard to the obligations of war and peace, and they made Phoenicia famous. They devised the alphabet, literary pursuits, and other arts too; they figured out how to win access to the sea by ship, how to conduct battle with a navy, and how to rule over other peoples; and they developed the power of sovereignty and the art of battle</a:t>
            </a:r>
            <a:r>
              <a:rPr lang="cs-CZ" dirty="0"/>
              <a:t>.</a:t>
            </a:r>
          </a:p>
        </p:txBody>
      </p:sp>
    </p:spTree>
    <p:extLst>
      <p:ext uri="{BB962C8B-B14F-4D97-AF65-F5344CB8AC3E}">
        <p14:creationId xmlns:p14="http://schemas.microsoft.com/office/powerpoint/2010/main" val="2589835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021CDBC9-6839-5E73-421A-BC8DC1FD7578}"/>
              </a:ext>
            </a:extLst>
          </p:cNvPr>
          <p:cNvSpPr>
            <a:spLocks noGrp="1"/>
          </p:cNvSpPr>
          <p:nvPr>
            <p:ph type="title"/>
          </p:nvPr>
        </p:nvSpPr>
        <p:spPr/>
        <p:txBody>
          <a:bodyPr/>
          <a:lstStyle/>
          <a:p>
            <a:endParaRPr lang="cs-CZ" dirty="0"/>
          </a:p>
        </p:txBody>
      </p:sp>
      <p:sp>
        <p:nvSpPr>
          <p:cNvPr id="6" name="Zástupný obsah 5">
            <a:extLst>
              <a:ext uri="{FF2B5EF4-FFF2-40B4-BE49-F238E27FC236}">
                <a16:creationId xmlns:a16="http://schemas.microsoft.com/office/drawing/2014/main" id="{265577DE-0130-7129-7DA7-2C8673858608}"/>
              </a:ext>
            </a:extLst>
          </p:cNvPr>
          <p:cNvSpPr>
            <a:spLocks noGrp="1"/>
          </p:cNvSpPr>
          <p:nvPr>
            <p:ph idx="1"/>
          </p:nvPr>
        </p:nvSpPr>
        <p:spPr/>
        <p:txBody>
          <a:bodyPr/>
          <a:lstStyle/>
          <a:p>
            <a:r>
              <a:rPr lang="cs-CZ" dirty="0"/>
              <a:t>Později řada foinických </a:t>
            </a:r>
            <a:r>
              <a:rPr lang="cs-CZ" i="1" dirty="0" err="1"/>
              <a:t>topoi</a:t>
            </a:r>
            <a:r>
              <a:rPr lang="cs-CZ" dirty="0"/>
              <a:t> aplikována na Kartagince </a:t>
            </a:r>
          </a:p>
          <a:p>
            <a:r>
              <a:rPr lang="cs-CZ" dirty="0"/>
              <a:t>Námořníci</a:t>
            </a:r>
          </a:p>
          <a:p>
            <a:r>
              <a:rPr lang="cs-CZ" dirty="0"/>
              <a:t>Obchodníci</a:t>
            </a:r>
          </a:p>
          <a:p>
            <a:r>
              <a:rPr lang="cs-CZ" dirty="0"/>
              <a:t>Prohnaní lháři, podvodníci, nelze jim věřit</a:t>
            </a:r>
          </a:p>
          <a:p>
            <a:r>
              <a:rPr lang="cs-CZ" i="1" dirty="0" err="1"/>
              <a:t>Punica</a:t>
            </a:r>
            <a:r>
              <a:rPr lang="cs-CZ" i="1" dirty="0"/>
              <a:t> </a:t>
            </a:r>
            <a:r>
              <a:rPr lang="cs-CZ" i="1" dirty="0" err="1"/>
              <a:t>fides</a:t>
            </a:r>
            <a:endParaRPr lang="cs-CZ" i="1" dirty="0"/>
          </a:p>
          <a:p>
            <a:r>
              <a:rPr lang="cs-CZ" dirty="0"/>
              <a:t>Krutí</a:t>
            </a:r>
          </a:p>
          <a:p>
            <a:r>
              <a:rPr lang="cs-CZ" dirty="0"/>
              <a:t>Lidské oběti</a:t>
            </a:r>
          </a:p>
        </p:txBody>
      </p:sp>
    </p:spTree>
    <p:extLst>
      <p:ext uri="{BB962C8B-B14F-4D97-AF65-F5344CB8AC3E}">
        <p14:creationId xmlns:p14="http://schemas.microsoft.com/office/powerpoint/2010/main" val="668692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A4F621-0209-8B0C-CB86-3D503BC69D69}"/>
              </a:ext>
            </a:extLst>
          </p:cNvPr>
          <p:cNvSpPr>
            <a:spLocks noGrp="1"/>
          </p:cNvSpPr>
          <p:nvPr>
            <p:ph type="title"/>
          </p:nvPr>
        </p:nvSpPr>
        <p:spPr/>
        <p:txBody>
          <a:bodyPr/>
          <a:lstStyle/>
          <a:p>
            <a:r>
              <a:rPr lang="cs-CZ" dirty="0"/>
              <a:t>Sýrie</a:t>
            </a:r>
          </a:p>
        </p:txBody>
      </p:sp>
      <p:sp>
        <p:nvSpPr>
          <p:cNvPr id="3" name="Zástupný obsah 2">
            <a:extLst>
              <a:ext uri="{FF2B5EF4-FFF2-40B4-BE49-F238E27FC236}">
                <a16:creationId xmlns:a16="http://schemas.microsoft.com/office/drawing/2014/main" id="{9C51B260-BF63-F7E3-45E3-068E0AA6DD84}"/>
              </a:ext>
            </a:extLst>
          </p:cNvPr>
          <p:cNvSpPr>
            <a:spLocks noGrp="1"/>
          </p:cNvSpPr>
          <p:nvPr>
            <p:ph sz="half" idx="1"/>
          </p:nvPr>
        </p:nvSpPr>
        <p:spPr/>
        <p:txBody>
          <a:bodyPr/>
          <a:lstStyle/>
          <a:p>
            <a:r>
              <a:rPr lang="cs-CZ" dirty="0" err="1"/>
              <a:t>Meleagros</a:t>
            </a:r>
            <a:r>
              <a:rPr lang="cs-CZ" dirty="0"/>
              <a:t> z </a:t>
            </a:r>
            <a:r>
              <a:rPr lang="cs-CZ" dirty="0" err="1"/>
              <a:t>Gadary</a:t>
            </a:r>
            <a:endParaRPr lang="cs-CZ" dirty="0"/>
          </a:p>
          <a:p>
            <a:r>
              <a:rPr lang="el-GR" dirty="0"/>
              <a:t>ἀλλ᾽ εἰ μὲν Σύρος ἐσσί, Σαλάμ: εἰ δ᾽ οὖν σύ γε Φοῖνιξ, </a:t>
            </a:r>
            <a:br>
              <a:rPr lang="el-GR" dirty="0"/>
            </a:br>
            <a:r>
              <a:rPr lang="el-GR" dirty="0"/>
              <a:t>Ναίδιος: : εἰ δ᾽ Ἕλλην, Χαῖρε: τὸ δ᾽ αὐτὸ φράσον.</a:t>
            </a:r>
            <a:endParaRPr lang="cs-CZ" dirty="0"/>
          </a:p>
        </p:txBody>
      </p:sp>
      <p:sp>
        <p:nvSpPr>
          <p:cNvPr id="6" name="Zástupný obsah 5">
            <a:extLst>
              <a:ext uri="{FF2B5EF4-FFF2-40B4-BE49-F238E27FC236}">
                <a16:creationId xmlns:a16="http://schemas.microsoft.com/office/drawing/2014/main" id="{70CC45A3-1DBA-AA61-720C-8F167A535F6F}"/>
              </a:ext>
            </a:extLst>
          </p:cNvPr>
          <p:cNvSpPr>
            <a:spLocks noGrp="1"/>
          </p:cNvSpPr>
          <p:nvPr>
            <p:ph sz="half" idx="2"/>
          </p:nvPr>
        </p:nvSpPr>
        <p:spPr/>
        <p:txBody>
          <a:bodyPr/>
          <a:lstStyle/>
          <a:p>
            <a:r>
              <a:rPr lang="en-US" dirty="0"/>
              <a:t>If you are a Syrian, </a:t>
            </a:r>
            <a:r>
              <a:rPr lang="en-US" dirty="0" err="1"/>
              <a:t>salam</a:t>
            </a:r>
            <a:r>
              <a:rPr lang="en-US" dirty="0"/>
              <a:t> ! if you are a Phoenician, </a:t>
            </a:r>
            <a:r>
              <a:rPr lang="en-US" dirty="0" err="1"/>
              <a:t>naidios</a:t>
            </a:r>
            <a:r>
              <a:rPr lang="en-US" dirty="0"/>
              <a:t> *   ! if you are a Greek, </a:t>
            </a:r>
            <a:r>
              <a:rPr lang="en-US" dirty="0" err="1"/>
              <a:t>chaire</a:t>
            </a:r>
            <a:r>
              <a:rPr lang="en-US" dirty="0"/>
              <a:t> {"hail"} ! and say the same yourself. </a:t>
            </a:r>
            <a:endParaRPr lang="cs-CZ" dirty="0"/>
          </a:p>
        </p:txBody>
      </p:sp>
    </p:spTree>
    <p:extLst>
      <p:ext uri="{BB962C8B-B14F-4D97-AF65-F5344CB8AC3E}">
        <p14:creationId xmlns:p14="http://schemas.microsoft.com/office/powerpoint/2010/main" val="148633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B3D94-C403-8BB3-DD2B-522F16BF448E}"/>
              </a:ext>
            </a:extLst>
          </p:cNvPr>
          <p:cNvSpPr>
            <a:spLocks noGrp="1"/>
          </p:cNvSpPr>
          <p:nvPr>
            <p:ph type="title"/>
          </p:nvPr>
        </p:nvSpPr>
        <p:spPr/>
        <p:txBody>
          <a:bodyPr/>
          <a:lstStyle/>
          <a:p>
            <a:r>
              <a:rPr lang="cs-CZ" dirty="0"/>
              <a:t>Sýrie</a:t>
            </a:r>
          </a:p>
        </p:txBody>
      </p:sp>
      <p:sp>
        <p:nvSpPr>
          <p:cNvPr id="8" name="Zástupný obsah 7">
            <a:extLst>
              <a:ext uri="{FF2B5EF4-FFF2-40B4-BE49-F238E27FC236}">
                <a16:creationId xmlns:a16="http://schemas.microsoft.com/office/drawing/2014/main" id="{2F004E37-94E1-3661-B4DE-8A3177BB1406}"/>
              </a:ext>
            </a:extLst>
          </p:cNvPr>
          <p:cNvSpPr>
            <a:spLocks noGrp="1"/>
          </p:cNvSpPr>
          <p:nvPr>
            <p:ph sz="half" idx="1"/>
          </p:nvPr>
        </p:nvSpPr>
        <p:spPr>
          <a:xfrm>
            <a:off x="836580" y="1653703"/>
            <a:ext cx="4663072" cy="4602636"/>
          </a:xfrm>
        </p:spPr>
        <p:txBody>
          <a:bodyPr>
            <a:normAutofit fontScale="92500" lnSpcReduction="20000"/>
          </a:bodyPr>
          <a:lstStyle/>
          <a:p>
            <a:r>
              <a:rPr lang="cs-CZ" dirty="0" err="1"/>
              <a:t>Ath</a:t>
            </a:r>
            <a:r>
              <a:rPr lang="cs-CZ" dirty="0"/>
              <a:t>. 5.46</a:t>
            </a:r>
          </a:p>
          <a:p>
            <a:r>
              <a:rPr lang="el-GR" dirty="0"/>
              <a:t>καὶ οἱ κατὰ τὴν Συρίαν δὲ πάντες, φησί, διὰ τὴν τῆς </a:t>
            </a:r>
            <a:r>
              <a:rPr lang="el-GR" u="sng" dirty="0"/>
              <a:t>χώρας</a:t>
            </a:r>
            <a:r>
              <a:rPr lang="el-GR" dirty="0"/>
              <a:t> </a:t>
            </a:r>
            <a:r>
              <a:rPr lang="el-GR" u="sng" dirty="0"/>
              <a:t>εὐβοσίαν</a:t>
            </a:r>
            <a:r>
              <a:rPr lang="el-GR" dirty="0"/>
              <a:t> ἀπὸ τῆς περὶ τἀναγκαῖα </a:t>
            </a:r>
            <a:r>
              <a:rPr lang="el-GR" u="sng" dirty="0"/>
              <a:t>κακοπαθείας</a:t>
            </a:r>
            <a:r>
              <a:rPr lang="el-GR" dirty="0"/>
              <a:t> συνόδους ἔνεμον πλείους ἵνα εὐωχοῖντο συνεχῶς, τοῖς μὲν γυμνασίοις ὡς </a:t>
            </a:r>
            <a:r>
              <a:rPr lang="el-GR" u="sng" dirty="0"/>
              <a:t>βαλανείοις</a:t>
            </a:r>
            <a:r>
              <a:rPr lang="el-GR" dirty="0"/>
              <a:t> χρώμενοι, </a:t>
            </a:r>
            <a:r>
              <a:rPr lang="el-GR" u="sng" dirty="0"/>
              <a:t>ἀλειφόμενοι</a:t>
            </a:r>
            <a:r>
              <a:rPr lang="el-GR" dirty="0"/>
              <a:t> </a:t>
            </a:r>
            <a:r>
              <a:rPr lang="el-GR" u="sng" dirty="0"/>
              <a:t>ἐλαίῳ</a:t>
            </a:r>
            <a:r>
              <a:rPr lang="el-GR" dirty="0"/>
              <a:t> </a:t>
            </a:r>
            <a:r>
              <a:rPr lang="el-GR" u="sng" dirty="0"/>
              <a:t>πολυτελεῖ</a:t>
            </a:r>
            <a:r>
              <a:rPr lang="el-GR" dirty="0"/>
              <a:t> καὶ </a:t>
            </a:r>
            <a:r>
              <a:rPr lang="el-GR" u="sng" dirty="0"/>
              <a:t>μύροις</a:t>
            </a:r>
            <a:r>
              <a:rPr lang="el-GR" dirty="0"/>
              <a:t>, τοῖς δὲ γραμματείοις—οὕτως γὰρ ἐκάλουν τὰ κοινὰ τῶν συνδείπνων—ὡς οἰκητηρίοις ἐνδιαιτώμενοι, καὶ τὸ πλεῖον μέρος τῆς ἡμέρας </a:t>
            </a:r>
            <a:r>
              <a:rPr lang="el-GR" u="sng" dirty="0"/>
              <a:t>γαστριζόμενοι</a:t>
            </a:r>
            <a:r>
              <a:rPr lang="el-GR" dirty="0"/>
              <a:t> ἐν αὐτοῖς </a:t>
            </a:r>
            <a:r>
              <a:rPr lang="el-GR" u="sng" dirty="0"/>
              <a:t>οἴνοις</a:t>
            </a:r>
            <a:r>
              <a:rPr lang="el-GR" dirty="0"/>
              <a:t> καὶ </a:t>
            </a:r>
            <a:r>
              <a:rPr lang="el-GR" u="sng" dirty="0"/>
              <a:t>βρώμασιν</a:t>
            </a:r>
            <a:r>
              <a:rPr lang="el-GR" dirty="0"/>
              <a:t>, ὥστε καὶ προσαποφέρειν πολλά, καὶ καταυλούμενοι πρὸς χελωνίδος πολυκρότου ψόφους, ὥστε τὰς πόλεις ὅλας τοῖς τοιούτοις κελάδοις συνηχεῖσθαι.’</a:t>
            </a:r>
            <a:endParaRPr lang="cs-CZ" dirty="0"/>
          </a:p>
        </p:txBody>
      </p:sp>
      <p:sp>
        <p:nvSpPr>
          <p:cNvPr id="15" name="Zástupný obsah 14">
            <a:extLst>
              <a:ext uri="{FF2B5EF4-FFF2-40B4-BE49-F238E27FC236}">
                <a16:creationId xmlns:a16="http://schemas.microsoft.com/office/drawing/2014/main" id="{7FB865C7-1E18-D748-0708-F8EAF346EB2E}"/>
              </a:ext>
            </a:extLst>
          </p:cNvPr>
          <p:cNvSpPr>
            <a:spLocks noGrp="1"/>
          </p:cNvSpPr>
          <p:nvPr>
            <p:ph sz="half" idx="2"/>
          </p:nvPr>
        </p:nvSpPr>
        <p:spPr>
          <a:xfrm>
            <a:off x="5583677" y="1741252"/>
            <a:ext cx="4467157" cy="4515086"/>
          </a:xfrm>
        </p:spPr>
        <p:txBody>
          <a:bodyPr>
            <a:normAutofit fontScale="92500" lnSpcReduction="20000"/>
          </a:bodyPr>
          <a:lstStyle/>
          <a:p>
            <a:r>
              <a:rPr lang="en-US" dirty="0"/>
              <a:t>"And," says he, "all the natives and inhabitants of Syria, on account of the fertility of the land, are accustomed to make frequent feasts after their necessary </a:t>
            </a:r>
            <a:r>
              <a:rPr lang="en-US" dirty="0" err="1"/>
              <a:t>labours</a:t>
            </a:r>
            <a:r>
              <a:rPr lang="en-US" dirty="0"/>
              <a:t>, in order that they may rejoice together, using their gymnasia as baths, and anointing themselves with expensive oil and perfumes; and at their </a:t>
            </a:r>
            <a:r>
              <a:rPr lang="en-US" i="1" dirty="0" err="1"/>
              <a:t>grammateia</a:t>
            </a:r>
            <a:r>
              <a:rPr lang="en-US" dirty="0"/>
              <a:t> (for that is the name which they give to their public entertainments) living as if in their own houses, and gratifying their stomachs the greater part of the day with wine and meat, and also carrying away a quantity of the wine to their own homes, they thus spend the day, listening also to the music of the loud lyre made of the tortoise shell, so that whole cities resound with noises of this kind."</a:t>
            </a:r>
            <a:endParaRPr lang="cs-CZ" dirty="0"/>
          </a:p>
        </p:txBody>
      </p:sp>
    </p:spTree>
    <p:extLst>
      <p:ext uri="{BB962C8B-B14F-4D97-AF65-F5344CB8AC3E}">
        <p14:creationId xmlns:p14="http://schemas.microsoft.com/office/powerpoint/2010/main" val="1742822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DBB08-58CE-E6CD-6442-DFEA4DB9A008}"/>
              </a:ext>
            </a:extLst>
          </p:cNvPr>
          <p:cNvSpPr>
            <a:spLocks noGrp="1"/>
          </p:cNvSpPr>
          <p:nvPr>
            <p:ph type="title"/>
          </p:nvPr>
        </p:nvSpPr>
        <p:spPr/>
        <p:txBody>
          <a:bodyPr/>
          <a:lstStyle/>
          <a:p>
            <a:r>
              <a:rPr lang="cs-CZ" dirty="0"/>
              <a:t>Sýrie</a:t>
            </a:r>
          </a:p>
        </p:txBody>
      </p:sp>
      <p:sp>
        <p:nvSpPr>
          <p:cNvPr id="3" name="Zástupný obsah 2">
            <a:extLst>
              <a:ext uri="{FF2B5EF4-FFF2-40B4-BE49-F238E27FC236}">
                <a16:creationId xmlns:a16="http://schemas.microsoft.com/office/drawing/2014/main" id="{3C221890-81C4-4E0C-457D-5AF6297F29B9}"/>
              </a:ext>
            </a:extLst>
          </p:cNvPr>
          <p:cNvSpPr>
            <a:spLocks noGrp="1"/>
          </p:cNvSpPr>
          <p:nvPr>
            <p:ph sz="half" idx="1"/>
          </p:nvPr>
        </p:nvSpPr>
        <p:spPr>
          <a:xfrm>
            <a:off x="646112" y="1420238"/>
            <a:ext cx="4853540" cy="4962559"/>
          </a:xfrm>
        </p:spPr>
        <p:txBody>
          <a:bodyPr>
            <a:normAutofit/>
          </a:bodyPr>
          <a:lstStyle/>
          <a:p>
            <a:r>
              <a:rPr lang="cs-CZ" dirty="0" err="1"/>
              <a:t>Ath</a:t>
            </a:r>
            <a:r>
              <a:rPr lang="cs-CZ" dirty="0"/>
              <a:t>. 12.35 – citace </a:t>
            </a:r>
            <a:r>
              <a:rPr lang="cs-CZ" dirty="0" err="1"/>
              <a:t>Poseidónia</a:t>
            </a:r>
            <a:r>
              <a:rPr lang="cs-CZ" dirty="0"/>
              <a:t> (stejné, co předešlé)</a:t>
            </a:r>
          </a:p>
          <a:p>
            <a:r>
              <a:rPr lang="cs-CZ" dirty="0" err="1"/>
              <a:t>Ath</a:t>
            </a:r>
            <a:r>
              <a:rPr lang="cs-CZ" dirty="0"/>
              <a:t>. 12.39 - </a:t>
            </a:r>
            <a:r>
              <a:rPr lang="el-GR" dirty="0"/>
              <a:t>ἐγὼ δὲ ἐβασίλευσα καὶ ἄχρι ἑώρων τοῦ ἡλίου φῶς, </a:t>
            </a:r>
            <a:r>
              <a:rPr lang="el-GR" u="sng" dirty="0"/>
              <a:t>ἔπιον</a:t>
            </a:r>
            <a:r>
              <a:rPr lang="el-GR" dirty="0"/>
              <a:t>, </a:t>
            </a:r>
            <a:r>
              <a:rPr lang="el-GR" u="sng" dirty="0"/>
              <a:t>ἔφαγον</a:t>
            </a:r>
            <a:r>
              <a:rPr lang="el-GR" dirty="0"/>
              <a:t>, </a:t>
            </a:r>
            <a:r>
              <a:rPr lang="el-GR" u="sng" dirty="0"/>
              <a:t>ἠφροδισίασα</a:t>
            </a:r>
            <a:r>
              <a:rPr lang="el-GR" dirty="0"/>
              <a:t>, εἰδὼς τόν τε χρόνον ὄντα βραχὺν ὃν ζῶσιν οἱ ἄνθρωποι</a:t>
            </a:r>
            <a:r>
              <a:rPr lang="cs-CZ" dirty="0"/>
              <a:t> </a:t>
            </a:r>
            <a:r>
              <a:rPr lang="el-GR" dirty="0"/>
              <a:t>καὶ τοῦτον πολλὰς ἔχοντα μεταβολὰς καὶ κακοπαθείας, καὶ ὧν ἂν καταλίπω ἀγαθῶν ἄλλοι ἕξουσι τὰς ἀπολαύσεις, διὸ κἀγὼ ἡμέραν οὐδεμίαν παρέλιπον τοῦτο ποιῶν</a:t>
            </a:r>
            <a:r>
              <a:rPr lang="cs-CZ" dirty="0"/>
              <a:t> …</a:t>
            </a:r>
            <a:r>
              <a:rPr lang="el-GR" dirty="0"/>
              <a:t> ' Σαρδανάπαλλος Ἀνακυνδαράξεω παῖς Ἀγχιάλην καὶ Ταρσὸν ἔδειμεν ἡμέρῃ μιῇ. </a:t>
            </a:r>
            <a:r>
              <a:rPr lang="el-GR" u="sng" dirty="0"/>
              <a:t>ἔσθιε</a:t>
            </a:r>
            <a:r>
              <a:rPr lang="el-GR" dirty="0"/>
              <a:t>, </a:t>
            </a:r>
            <a:r>
              <a:rPr lang="el-GR" u="sng" dirty="0"/>
              <a:t>πῖνε</a:t>
            </a:r>
            <a:r>
              <a:rPr lang="el-GR" dirty="0"/>
              <a:t>, </a:t>
            </a:r>
            <a:r>
              <a:rPr lang="el-GR" u="sng" dirty="0"/>
              <a:t>παῖζε</a:t>
            </a:r>
            <a:r>
              <a:rPr lang="el-GR" dirty="0"/>
              <a:t>: ὡς τἄλλα τούτου οὐκ ἄξια τοῦ ἀποκροτήματος ἔοικε λέγειν.’</a:t>
            </a:r>
            <a:endParaRPr lang="cs-CZ" dirty="0"/>
          </a:p>
        </p:txBody>
      </p:sp>
      <p:sp>
        <p:nvSpPr>
          <p:cNvPr id="4" name="Zástupný obsah 3">
            <a:extLst>
              <a:ext uri="{FF2B5EF4-FFF2-40B4-BE49-F238E27FC236}">
                <a16:creationId xmlns:a16="http://schemas.microsoft.com/office/drawing/2014/main" id="{2EB8397A-E17B-81BD-DEB9-441ED407EE3E}"/>
              </a:ext>
            </a:extLst>
          </p:cNvPr>
          <p:cNvSpPr>
            <a:spLocks noGrp="1"/>
          </p:cNvSpPr>
          <p:nvPr>
            <p:ph sz="half" idx="2"/>
          </p:nvPr>
        </p:nvSpPr>
        <p:spPr>
          <a:xfrm>
            <a:off x="5499652" y="992221"/>
            <a:ext cx="5200773" cy="5517035"/>
          </a:xfrm>
        </p:spPr>
        <p:txBody>
          <a:bodyPr>
            <a:normAutofit/>
          </a:bodyPr>
          <a:lstStyle/>
          <a:p>
            <a:r>
              <a:rPr lang="en-US" dirty="0"/>
              <a:t>I was the king, and while I lived on earth,  </a:t>
            </a:r>
            <a:br>
              <a:rPr lang="en-US" dirty="0"/>
            </a:br>
            <a:r>
              <a:rPr lang="en-US" dirty="0"/>
              <a:t>  And saw the bright rays of the genial sun,  </a:t>
            </a:r>
            <a:br>
              <a:rPr lang="en-US" dirty="0"/>
            </a:br>
            <a:r>
              <a:rPr lang="en-US" dirty="0"/>
              <a:t>  I ate and drank and loved ; and knew full well  </a:t>
            </a:r>
            <a:br>
              <a:rPr lang="en-US" dirty="0"/>
            </a:br>
            <a:r>
              <a:rPr lang="en-US" dirty="0"/>
              <a:t>   The time that men do live on earth was brief,  </a:t>
            </a:r>
            <a:br>
              <a:rPr lang="en-US" dirty="0"/>
            </a:br>
            <a:r>
              <a:rPr lang="en-US" dirty="0"/>
              <a:t>  And liable to many sudden changes,  </a:t>
            </a:r>
            <a:br>
              <a:rPr lang="en-US" dirty="0"/>
            </a:br>
            <a:r>
              <a:rPr lang="en-US" dirty="0"/>
              <a:t>  Reverses, and calamities. Now others  </a:t>
            </a:r>
            <a:br>
              <a:rPr lang="en-US" dirty="0"/>
            </a:br>
            <a:r>
              <a:rPr lang="en-US" dirty="0"/>
              <a:t>  Will have the enjoyment of my luxuries,  </a:t>
            </a:r>
            <a:br>
              <a:rPr lang="en-US" dirty="0"/>
            </a:br>
            <a:r>
              <a:rPr lang="en-US" dirty="0"/>
              <a:t>  Which I do leave behind me. For these reasons  </a:t>
            </a:r>
            <a:br>
              <a:rPr lang="en-US" dirty="0"/>
            </a:br>
            <a:r>
              <a:rPr lang="en-US" dirty="0"/>
              <a:t>  I never ceased one single day from pleasure. </a:t>
            </a:r>
            <a:endParaRPr lang="cs-CZ" dirty="0"/>
          </a:p>
          <a:p>
            <a:r>
              <a:rPr lang="en-US" dirty="0"/>
              <a:t>The king, and son of </a:t>
            </a:r>
            <a:r>
              <a:rPr lang="en-US" dirty="0" err="1"/>
              <a:t>Anacyndarases</a:t>
            </a:r>
            <a:r>
              <a:rPr lang="en-US" dirty="0"/>
              <a:t>,  </a:t>
            </a:r>
            <a:br>
              <a:rPr lang="en-US" dirty="0"/>
            </a:br>
            <a:r>
              <a:rPr lang="en-US" dirty="0"/>
              <a:t>  In one day built </a:t>
            </a:r>
            <a:r>
              <a:rPr lang="en-US" dirty="0" err="1"/>
              <a:t>Anchiale</a:t>
            </a:r>
            <a:r>
              <a:rPr lang="en-US" dirty="0"/>
              <a:t> and Tarsus. Eat, drink, and love ; the rest's not worth even this</a:t>
            </a:r>
            <a:r>
              <a:rPr lang="cs-CZ" dirty="0"/>
              <a:t> </a:t>
            </a:r>
            <a:r>
              <a:rPr lang="en-US" dirty="0"/>
              <a:t>- by "this" meaning the snap he was giving with his fingers</a:t>
            </a:r>
          </a:p>
          <a:p>
            <a:endParaRPr lang="cs-CZ" dirty="0"/>
          </a:p>
          <a:p>
            <a:endParaRPr lang="cs-CZ" dirty="0"/>
          </a:p>
        </p:txBody>
      </p:sp>
    </p:spTree>
    <p:extLst>
      <p:ext uri="{BB962C8B-B14F-4D97-AF65-F5344CB8AC3E}">
        <p14:creationId xmlns:p14="http://schemas.microsoft.com/office/powerpoint/2010/main" val="2454587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77FBE32E-A39F-5224-8392-5669D3355B0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C98711F-BA0E-158B-FB39-BE3B04A467EC}"/>
              </a:ext>
            </a:extLst>
          </p:cNvPr>
          <p:cNvSpPr>
            <a:spLocks noGrp="1"/>
          </p:cNvSpPr>
          <p:nvPr>
            <p:ph sz="half" idx="1"/>
          </p:nvPr>
        </p:nvSpPr>
        <p:spPr/>
        <p:txBody>
          <a:bodyPr/>
          <a:lstStyle/>
          <a:p>
            <a:r>
              <a:rPr lang="cs-CZ" dirty="0" err="1"/>
              <a:t>Liv</a:t>
            </a:r>
            <a:r>
              <a:rPr lang="cs-CZ" dirty="0"/>
              <a:t>. 35.49</a:t>
            </a:r>
          </a:p>
          <a:p>
            <a:r>
              <a:rPr lang="cs-CZ" u="sng" dirty="0"/>
              <a:t>Suros</a:t>
            </a:r>
            <a:r>
              <a:rPr lang="cs-CZ" dirty="0"/>
              <a:t> </a:t>
            </a:r>
            <a:r>
              <a:rPr lang="cs-CZ" u="sng" dirty="0" err="1"/>
              <a:t>omnis</a:t>
            </a:r>
            <a:r>
              <a:rPr lang="cs-CZ" dirty="0"/>
              <a:t> </a:t>
            </a:r>
            <a:r>
              <a:rPr lang="cs-CZ" dirty="0" err="1"/>
              <a:t>esse</a:t>
            </a:r>
            <a:r>
              <a:rPr lang="cs-CZ" dirty="0"/>
              <a:t>, </a:t>
            </a:r>
            <a:r>
              <a:rPr lang="cs-CZ" dirty="0" err="1"/>
              <a:t>haud</a:t>
            </a:r>
            <a:r>
              <a:rPr lang="cs-CZ" dirty="0"/>
              <a:t> </a:t>
            </a:r>
            <a:r>
              <a:rPr lang="cs-CZ" dirty="0" err="1"/>
              <a:t>paulo</a:t>
            </a:r>
            <a:r>
              <a:rPr lang="cs-CZ" dirty="0"/>
              <a:t> </a:t>
            </a:r>
            <a:r>
              <a:rPr lang="cs-CZ" u="sng" dirty="0" err="1"/>
              <a:t>mancipiorum</a:t>
            </a:r>
            <a:r>
              <a:rPr lang="cs-CZ" dirty="0"/>
              <a:t> </a:t>
            </a:r>
            <a:r>
              <a:rPr lang="cs-CZ" u="sng" dirty="0" err="1"/>
              <a:t>melius</a:t>
            </a:r>
            <a:r>
              <a:rPr lang="cs-CZ" dirty="0"/>
              <a:t> </a:t>
            </a:r>
            <a:r>
              <a:rPr lang="cs-CZ" dirty="0" err="1"/>
              <a:t>propter</a:t>
            </a:r>
            <a:r>
              <a:rPr lang="cs-CZ" dirty="0"/>
              <a:t> </a:t>
            </a:r>
            <a:r>
              <a:rPr lang="cs-CZ" u="sng" dirty="0" err="1"/>
              <a:t>servilia</a:t>
            </a:r>
            <a:r>
              <a:rPr lang="cs-CZ" dirty="0"/>
              <a:t> </a:t>
            </a:r>
            <a:r>
              <a:rPr lang="cs-CZ" u="sng" dirty="0"/>
              <a:t>ingenia</a:t>
            </a:r>
            <a:r>
              <a:rPr lang="cs-CZ" dirty="0"/>
              <a:t> </a:t>
            </a:r>
            <a:r>
              <a:rPr lang="cs-CZ" dirty="0" err="1"/>
              <a:t>quam</a:t>
            </a:r>
            <a:r>
              <a:rPr lang="cs-CZ" dirty="0"/>
              <a:t> </a:t>
            </a:r>
            <a:r>
              <a:rPr lang="cs-CZ" dirty="0" err="1"/>
              <a:t>militum</a:t>
            </a:r>
            <a:r>
              <a:rPr lang="cs-CZ" dirty="0"/>
              <a:t> genus. </a:t>
            </a:r>
          </a:p>
          <a:p>
            <a:endParaRPr lang="cs-CZ" dirty="0"/>
          </a:p>
          <a:p>
            <a:r>
              <a:rPr lang="cs-CZ" dirty="0" err="1"/>
              <a:t>Liv</a:t>
            </a:r>
            <a:r>
              <a:rPr lang="cs-CZ" dirty="0"/>
              <a:t>. 36.17</a:t>
            </a:r>
          </a:p>
          <a:p>
            <a:r>
              <a:rPr lang="cs-CZ" dirty="0"/>
              <a:t>hic </a:t>
            </a:r>
            <a:r>
              <a:rPr lang="cs-CZ" u="sng" dirty="0" err="1"/>
              <a:t>Syri</a:t>
            </a:r>
            <a:r>
              <a:rPr lang="cs-CZ" dirty="0"/>
              <a:t> et </a:t>
            </a:r>
            <a:r>
              <a:rPr lang="cs-CZ" u="sng" dirty="0" err="1"/>
              <a:t>Asiatici</a:t>
            </a:r>
            <a:r>
              <a:rPr lang="cs-CZ" dirty="0"/>
              <a:t> </a:t>
            </a:r>
            <a:r>
              <a:rPr lang="cs-CZ" u="sng" dirty="0" err="1"/>
              <a:t>Graeci</a:t>
            </a:r>
            <a:r>
              <a:rPr lang="cs-CZ" dirty="0"/>
              <a:t> </a:t>
            </a:r>
            <a:r>
              <a:rPr lang="cs-CZ" dirty="0" err="1"/>
              <a:t>sunt</a:t>
            </a:r>
            <a:r>
              <a:rPr lang="cs-CZ" dirty="0"/>
              <a:t>, </a:t>
            </a:r>
            <a:r>
              <a:rPr lang="cs-CZ" u="sng" dirty="0" err="1"/>
              <a:t>vilissima</a:t>
            </a:r>
            <a:r>
              <a:rPr lang="cs-CZ" dirty="0"/>
              <a:t> </a:t>
            </a:r>
            <a:r>
              <a:rPr lang="cs-CZ" dirty="0" err="1"/>
              <a:t>genera</a:t>
            </a:r>
            <a:r>
              <a:rPr lang="cs-CZ" dirty="0"/>
              <a:t> </a:t>
            </a:r>
            <a:r>
              <a:rPr lang="cs-CZ" dirty="0" err="1"/>
              <a:t>hominum</a:t>
            </a:r>
            <a:r>
              <a:rPr lang="cs-CZ" dirty="0"/>
              <a:t> et </a:t>
            </a:r>
            <a:r>
              <a:rPr lang="cs-CZ" u="sng" dirty="0" err="1"/>
              <a:t>servituti</a:t>
            </a:r>
            <a:r>
              <a:rPr lang="cs-CZ" dirty="0"/>
              <a:t> </a:t>
            </a:r>
            <a:r>
              <a:rPr lang="cs-CZ" u="sng" dirty="0" err="1"/>
              <a:t>nata</a:t>
            </a:r>
            <a:endParaRPr lang="cs-CZ" u="sng" dirty="0"/>
          </a:p>
        </p:txBody>
      </p:sp>
      <p:sp>
        <p:nvSpPr>
          <p:cNvPr id="9" name="Zástupný obsah 8">
            <a:extLst>
              <a:ext uri="{FF2B5EF4-FFF2-40B4-BE49-F238E27FC236}">
                <a16:creationId xmlns:a16="http://schemas.microsoft.com/office/drawing/2014/main" id="{589E04F4-11E7-2DFC-9003-4A0C84A2FCF5}"/>
              </a:ext>
            </a:extLst>
          </p:cNvPr>
          <p:cNvSpPr>
            <a:spLocks noGrp="1"/>
          </p:cNvSpPr>
          <p:nvPr>
            <p:ph sz="half" idx="2"/>
          </p:nvPr>
        </p:nvSpPr>
        <p:spPr/>
        <p:txBody>
          <a:bodyPr/>
          <a:lstStyle/>
          <a:p>
            <a:r>
              <a:rPr lang="en-US" dirty="0"/>
              <a:t>these were all Syrians, far better fitted to be slaves, on account of their servile dispositions, than to be a race of warriors.</a:t>
            </a:r>
            <a:endParaRPr lang="cs-CZ" dirty="0"/>
          </a:p>
          <a:p>
            <a:r>
              <a:rPr lang="en-US" dirty="0"/>
              <a:t>here Syrians and Asiatic Greeks, the most worthless peoples among mankind and born for slavery;</a:t>
            </a:r>
            <a:endParaRPr lang="cs-CZ" dirty="0"/>
          </a:p>
        </p:txBody>
      </p:sp>
    </p:spTree>
    <p:extLst>
      <p:ext uri="{BB962C8B-B14F-4D97-AF65-F5344CB8AC3E}">
        <p14:creationId xmlns:p14="http://schemas.microsoft.com/office/powerpoint/2010/main" val="2010866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D231F36-D830-1919-E893-3A9ABBD2FB1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621F929-A75D-3F77-2DF9-59E3493B0E01}"/>
              </a:ext>
            </a:extLst>
          </p:cNvPr>
          <p:cNvSpPr>
            <a:spLocks noGrp="1"/>
          </p:cNvSpPr>
          <p:nvPr>
            <p:ph sz="half" idx="1"/>
          </p:nvPr>
        </p:nvSpPr>
        <p:spPr>
          <a:xfrm>
            <a:off x="428017" y="2060575"/>
            <a:ext cx="5071635" cy="4195763"/>
          </a:xfrm>
        </p:spPr>
        <p:txBody>
          <a:bodyPr>
            <a:normAutofit fontScale="92500" lnSpcReduction="10000"/>
          </a:bodyPr>
          <a:lstStyle/>
          <a:p>
            <a:r>
              <a:rPr lang="cs-CZ" dirty="0" err="1"/>
              <a:t>Cic</a:t>
            </a:r>
            <a:r>
              <a:rPr lang="cs-CZ" dirty="0"/>
              <a:t>. </a:t>
            </a:r>
            <a:r>
              <a:rPr lang="cs-CZ" i="1" dirty="0" err="1"/>
              <a:t>Prov</a:t>
            </a:r>
            <a:r>
              <a:rPr lang="cs-CZ" dirty="0"/>
              <a:t>. 5</a:t>
            </a:r>
          </a:p>
          <a:p>
            <a:r>
              <a:rPr lang="fr-FR" dirty="0"/>
              <a:t>tradidit in </a:t>
            </a:r>
            <a:r>
              <a:rPr lang="fr-FR" u="sng" dirty="0"/>
              <a:t>servitutem</a:t>
            </a:r>
            <a:r>
              <a:rPr lang="fr-FR" dirty="0"/>
              <a:t> Iudaeis et </a:t>
            </a:r>
            <a:r>
              <a:rPr lang="fr-FR" u="sng" dirty="0"/>
              <a:t>Syris</a:t>
            </a:r>
            <a:r>
              <a:rPr lang="fr-FR" dirty="0"/>
              <a:t>, nationibus </a:t>
            </a:r>
            <a:r>
              <a:rPr lang="fr-FR" u="sng" dirty="0"/>
              <a:t>natis</a:t>
            </a:r>
            <a:r>
              <a:rPr lang="fr-FR" dirty="0"/>
              <a:t> </a:t>
            </a:r>
            <a:r>
              <a:rPr lang="fr-FR" u="sng" dirty="0"/>
              <a:t>servituti</a:t>
            </a:r>
            <a:r>
              <a:rPr lang="fr-FR" dirty="0"/>
              <a:t>.</a:t>
            </a:r>
            <a:endParaRPr lang="cs-CZ" dirty="0"/>
          </a:p>
          <a:p>
            <a:endParaRPr lang="cs-CZ" dirty="0"/>
          </a:p>
          <a:p>
            <a:r>
              <a:rPr lang="cs-CZ" dirty="0" err="1"/>
              <a:t>Juv</a:t>
            </a:r>
            <a:r>
              <a:rPr lang="cs-CZ" dirty="0"/>
              <a:t>. </a:t>
            </a:r>
            <a:r>
              <a:rPr lang="cs-CZ" i="1" dirty="0" err="1"/>
              <a:t>Sat</a:t>
            </a:r>
            <a:r>
              <a:rPr lang="cs-CZ" dirty="0"/>
              <a:t>. 8. 158–162</a:t>
            </a:r>
          </a:p>
          <a:p>
            <a:r>
              <a:rPr lang="cs-CZ" dirty="0"/>
              <a:t>sed </a:t>
            </a:r>
            <a:r>
              <a:rPr lang="cs-CZ" dirty="0" err="1"/>
              <a:t>cum</a:t>
            </a:r>
            <a:r>
              <a:rPr lang="cs-CZ" dirty="0"/>
              <a:t> </a:t>
            </a:r>
            <a:r>
              <a:rPr lang="cs-CZ" dirty="0" err="1"/>
              <a:t>peruigiles</a:t>
            </a:r>
            <a:r>
              <a:rPr lang="cs-CZ" dirty="0"/>
              <a:t> placet </a:t>
            </a:r>
            <a:r>
              <a:rPr lang="cs-CZ" dirty="0" err="1"/>
              <a:t>instaurare</a:t>
            </a:r>
            <a:r>
              <a:rPr lang="cs-CZ" dirty="0"/>
              <a:t> </a:t>
            </a:r>
            <a:r>
              <a:rPr lang="cs-CZ" dirty="0" err="1"/>
              <a:t>popinas</a:t>
            </a:r>
            <a:r>
              <a:rPr lang="cs-CZ" dirty="0"/>
              <a:t>,</a:t>
            </a:r>
            <a:br>
              <a:rPr lang="cs-CZ" dirty="0"/>
            </a:br>
            <a:r>
              <a:rPr lang="cs-CZ" dirty="0" err="1"/>
              <a:t>obuius</a:t>
            </a:r>
            <a:r>
              <a:rPr lang="cs-CZ" dirty="0"/>
              <a:t> </a:t>
            </a:r>
            <a:r>
              <a:rPr lang="cs-CZ" dirty="0" err="1"/>
              <a:t>adsiduo</a:t>
            </a:r>
            <a:r>
              <a:rPr lang="cs-CZ" dirty="0"/>
              <a:t> </a:t>
            </a:r>
            <a:r>
              <a:rPr lang="cs-CZ" u="sng" dirty="0" err="1"/>
              <a:t>Syrophoenix</a:t>
            </a:r>
            <a:r>
              <a:rPr lang="cs-CZ" dirty="0"/>
              <a:t> </a:t>
            </a:r>
            <a:r>
              <a:rPr lang="cs-CZ" u="sng" dirty="0"/>
              <a:t>udus</a:t>
            </a:r>
            <a:r>
              <a:rPr lang="cs-CZ" dirty="0"/>
              <a:t> </a:t>
            </a:r>
            <a:r>
              <a:rPr lang="cs-CZ" u="sng" dirty="0" err="1"/>
              <a:t>amomo</a:t>
            </a:r>
            <a:br>
              <a:rPr lang="cs-CZ" dirty="0"/>
            </a:br>
            <a:r>
              <a:rPr lang="cs-CZ" dirty="0" err="1"/>
              <a:t>currit</a:t>
            </a:r>
            <a:r>
              <a:rPr lang="cs-CZ" dirty="0"/>
              <a:t>, </a:t>
            </a:r>
            <a:r>
              <a:rPr lang="cs-CZ" dirty="0" err="1"/>
              <a:t>Idymaeae</a:t>
            </a:r>
            <a:r>
              <a:rPr lang="cs-CZ" dirty="0"/>
              <a:t> </a:t>
            </a:r>
            <a:r>
              <a:rPr lang="cs-CZ" dirty="0" err="1"/>
              <a:t>Syrophoenix</a:t>
            </a:r>
            <a:r>
              <a:rPr lang="cs-CZ" dirty="0"/>
              <a:t> </a:t>
            </a:r>
            <a:r>
              <a:rPr lang="cs-CZ" dirty="0" err="1"/>
              <a:t>incola</a:t>
            </a:r>
            <a:r>
              <a:rPr lang="cs-CZ" dirty="0"/>
              <a:t> </a:t>
            </a:r>
            <a:r>
              <a:rPr lang="cs-CZ" dirty="0" err="1"/>
              <a:t>portae</a:t>
            </a:r>
            <a:r>
              <a:rPr lang="cs-CZ" dirty="0"/>
              <a:t>              </a:t>
            </a:r>
            <a:br>
              <a:rPr lang="cs-CZ" dirty="0"/>
            </a:br>
            <a:r>
              <a:rPr lang="cs-CZ" dirty="0" err="1"/>
              <a:t>hospitis</a:t>
            </a:r>
            <a:r>
              <a:rPr lang="cs-CZ" dirty="0"/>
              <a:t> </a:t>
            </a:r>
            <a:r>
              <a:rPr lang="cs-CZ" dirty="0" err="1"/>
              <a:t>adfectu</a:t>
            </a:r>
            <a:r>
              <a:rPr lang="cs-CZ" dirty="0"/>
              <a:t> </a:t>
            </a:r>
            <a:r>
              <a:rPr lang="cs-CZ" dirty="0" err="1"/>
              <a:t>dominum</a:t>
            </a:r>
            <a:r>
              <a:rPr lang="cs-CZ" dirty="0"/>
              <a:t> </a:t>
            </a:r>
            <a:r>
              <a:rPr lang="cs-CZ" dirty="0" err="1"/>
              <a:t>regemque</a:t>
            </a:r>
            <a:r>
              <a:rPr lang="cs-CZ" dirty="0"/>
              <a:t> </a:t>
            </a:r>
            <a:r>
              <a:rPr lang="cs-CZ" dirty="0" err="1"/>
              <a:t>salutat</a:t>
            </a:r>
            <a:r>
              <a:rPr lang="cs-CZ" dirty="0"/>
              <a:t>,</a:t>
            </a:r>
            <a:br>
              <a:rPr lang="cs-CZ" dirty="0"/>
            </a:br>
            <a:r>
              <a:rPr lang="cs-CZ" dirty="0"/>
              <a:t>et </a:t>
            </a:r>
            <a:r>
              <a:rPr lang="cs-CZ" dirty="0" err="1"/>
              <a:t>cum</a:t>
            </a:r>
            <a:r>
              <a:rPr lang="cs-CZ" dirty="0"/>
              <a:t> </a:t>
            </a:r>
            <a:r>
              <a:rPr lang="cs-CZ" dirty="0" err="1"/>
              <a:t>uenali</a:t>
            </a:r>
            <a:r>
              <a:rPr lang="cs-CZ" dirty="0"/>
              <a:t> Cyane </a:t>
            </a:r>
            <a:r>
              <a:rPr lang="cs-CZ" u="sng" dirty="0" err="1"/>
              <a:t>succincta</a:t>
            </a:r>
            <a:r>
              <a:rPr lang="cs-CZ" dirty="0"/>
              <a:t> </a:t>
            </a:r>
            <a:r>
              <a:rPr lang="cs-CZ" u="sng" dirty="0" err="1"/>
              <a:t>lagona</a:t>
            </a:r>
            <a:r>
              <a:rPr lang="cs-CZ" dirty="0"/>
              <a:t>.</a:t>
            </a:r>
          </a:p>
          <a:p>
            <a:endParaRPr lang="cs-CZ" dirty="0"/>
          </a:p>
        </p:txBody>
      </p:sp>
      <p:sp>
        <p:nvSpPr>
          <p:cNvPr id="5" name="Zástupný obsah 4">
            <a:extLst>
              <a:ext uri="{FF2B5EF4-FFF2-40B4-BE49-F238E27FC236}">
                <a16:creationId xmlns:a16="http://schemas.microsoft.com/office/drawing/2014/main" id="{A1B433F2-5B2A-BEF7-8756-57F0EFF046AF}"/>
              </a:ext>
            </a:extLst>
          </p:cNvPr>
          <p:cNvSpPr>
            <a:spLocks noGrp="1"/>
          </p:cNvSpPr>
          <p:nvPr>
            <p:ph sz="half" idx="2"/>
          </p:nvPr>
        </p:nvSpPr>
        <p:spPr/>
        <p:txBody>
          <a:bodyPr>
            <a:normAutofit fontScale="92500" lnSpcReduction="10000"/>
          </a:bodyPr>
          <a:lstStyle/>
          <a:p>
            <a:r>
              <a:rPr lang="en-US" dirty="0"/>
              <a:t>he handed them over as slaves to the Jews and Syrian nations, themselves born for slavery.</a:t>
            </a:r>
            <a:endParaRPr lang="cs-CZ" dirty="0"/>
          </a:p>
          <a:p>
            <a:endParaRPr lang="cs-CZ" dirty="0"/>
          </a:p>
          <a:p>
            <a:r>
              <a:rPr lang="en-US" dirty="0"/>
              <a:t>And when he’s off to enjoy a midnight eating-bout </a:t>
            </a:r>
          </a:p>
          <a:p>
            <a:r>
              <a:rPr lang="en-US" dirty="0"/>
              <a:t>A </a:t>
            </a:r>
            <a:r>
              <a:rPr lang="en-US" dirty="0" err="1"/>
              <a:t>Syrio</a:t>
            </a:r>
            <a:r>
              <a:rPr lang="en-US" dirty="0"/>
              <a:t>-Phoenician, drenched in endless perfumes, runs </a:t>
            </a:r>
          </a:p>
          <a:p>
            <a:r>
              <a:rPr lang="en-US" dirty="0"/>
              <a:t>To greet him, some Syrian Jew from the Idumaean Gate, </a:t>
            </a:r>
          </a:p>
          <a:p>
            <a:r>
              <a:rPr lang="en-US" dirty="0"/>
              <a:t>With that host’s welcome, ‘My Lord and Master’ while </a:t>
            </a:r>
          </a:p>
          <a:p>
            <a:r>
              <a:rPr lang="en-US" dirty="0" err="1"/>
              <a:t>Cyane</a:t>
            </a:r>
            <a:r>
              <a:rPr lang="en-US" dirty="0"/>
              <a:t>, robe hiked to her thighs, offers the jar for sale.   </a:t>
            </a:r>
          </a:p>
          <a:p>
            <a:endParaRPr lang="cs-CZ" dirty="0"/>
          </a:p>
        </p:txBody>
      </p:sp>
    </p:spTree>
    <p:extLst>
      <p:ext uri="{BB962C8B-B14F-4D97-AF65-F5344CB8AC3E}">
        <p14:creationId xmlns:p14="http://schemas.microsoft.com/office/powerpoint/2010/main" val="1552971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4DE6DA6-49DA-E0C3-D11E-1A1DCEB474FC}"/>
              </a:ext>
            </a:extLst>
          </p:cNvPr>
          <p:cNvSpPr>
            <a:spLocks noGrp="1"/>
          </p:cNvSpPr>
          <p:nvPr>
            <p:ph type="title"/>
          </p:nvPr>
        </p:nvSpPr>
        <p:spPr/>
        <p:txBody>
          <a:bodyPr/>
          <a:lstStyle/>
          <a:p>
            <a:r>
              <a:rPr lang="cs-CZ" dirty="0"/>
              <a:t>Sýrie – vychytralí</a:t>
            </a:r>
          </a:p>
        </p:txBody>
      </p:sp>
      <p:sp>
        <p:nvSpPr>
          <p:cNvPr id="5" name="Zástupný obsah 4">
            <a:extLst>
              <a:ext uri="{FF2B5EF4-FFF2-40B4-BE49-F238E27FC236}">
                <a16:creationId xmlns:a16="http://schemas.microsoft.com/office/drawing/2014/main" id="{D23E4575-DA44-D7E8-7F06-7A808D67651E}"/>
              </a:ext>
            </a:extLst>
          </p:cNvPr>
          <p:cNvSpPr>
            <a:spLocks noGrp="1"/>
          </p:cNvSpPr>
          <p:nvPr>
            <p:ph sz="half" idx="1"/>
          </p:nvPr>
        </p:nvSpPr>
        <p:spPr/>
        <p:txBody>
          <a:bodyPr>
            <a:normAutofit fontScale="92500" lnSpcReduction="10000"/>
          </a:bodyPr>
          <a:lstStyle/>
          <a:p>
            <a:r>
              <a:rPr lang="cs-CZ" dirty="0"/>
              <a:t>D.C. 78.6.2</a:t>
            </a:r>
          </a:p>
          <a:p>
            <a:r>
              <a:rPr lang="cs-CZ" dirty="0"/>
              <a:t>(</a:t>
            </a:r>
            <a:r>
              <a:rPr lang="cs-CZ" dirty="0" err="1"/>
              <a:t>Caracalla</a:t>
            </a:r>
            <a:r>
              <a:rPr lang="cs-CZ" dirty="0"/>
              <a:t>) </a:t>
            </a:r>
            <a:r>
              <a:rPr lang="el-GR" dirty="0"/>
              <a:t>ὅτι </a:t>
            </a:r>
            <a:r>
              <a:rPr lang="el-GR" u="sng" dirty="0"/>
              <a:t>τρισὶν</a:t>
            </a:r>
            <a:r>
              <a:rPr lang="el-GR" dirty="0"/>
              <a:t> </a:t>
            </a:r>
            <a:r>
              <a:rPr lang="el-GR" u="sng" dirty="0"/>
              <a:t>ἔθνεσιν</a:t>
            </a:r>
            <a:r>
              <a:rPr lang="el-GR" dirty="0"/>
              <a:t> ὁ Ἀντωνῖνος προσήκων ἦν, καὶ τῶν μὲν </a:t>
            </a:r>
            <a:r>
              <a:rPr lang="el-GR" u="sng" dirty="0"/>
              <a:t>ἀγαθῶν</a:t>
            </a:r>
            <a:r>
              <a:rPr lang="el-GR" dirty="0"/>
              <a:t> αὐτῶν οὐδὲν τὸ παράπαν τὰ δὲ δὴ κακὰ πάντα συλλαβὼν ἐκτήσατο, τῆς μὲν Γαλατίας τὸ </a:t>
            </a:r>
            <a:r>
              <a:rPr lang="el-GR" u="sng" dirty="0"/>
              <a:t>κοῦφον</a:t>
            </a:r>
            <a:r>
              <a:rPr lang="el-GR" dirty="0"/>
              <a:t> καὶ τὸ </a:t>
            </a:r>
            <a:r>
              <a:rPr lang="el-GR" u="sng" dirty="0"/>
              <a:t>δειλὸν</a:t>
            </a:r>
            <a:r>
              <a:rPr lang="el-GR" dirty="0"/>
              <a:t> καὶ τὸ </a:t>
            </a:r>
            <a:r>
              <a:rPr lang="el-GR" u="sng" dirty="0"/>
              <a:t>θρασύ</a:t>
            </a:r>
            <a:r>
              <a:rPr lang="el-GR" dirty="0"/>
              <a:t>, τῆς Ἀφρικῆς τὸ </a:t>
            </a:r>
            <a:r>
              <a:rPr lang="el-GR" u="sng" dirty="0"/>
              <a:t>τραχὺ</a:t>
            </a:r>
            <a:r>
              <a:rPr lang="el-GR" dirty="0"/>
              <a:t> καὶ </a:t>
            </a:r>
            <a:r>
              <a:rPr lang="el-GR" u="sng" dirty="0"/>
              <a:t>ἄγριον</a:t>
            </a:r>
            <a:r>
              <a:rPr lang="el-GR" dirty="0"/>
              <a:t>, τῆς </a:t>
            </a:r>
            <a:r>
              <a:rPr lang="el-GR" u="sng" dirty="0"/>
              <a:t>Συρίας</a:t>
            </a:r>
            <a:r>
              <a:rPr lang="el-GR" dirty="0"/>
              <a:t>, ὅθεν πρὸς </a:t>
            </a:r>
            <a:r>
              <a:rPr lang="el-GR" u="sng" dirty="0"/>
              <a:t>μητρὸς</a:t>
            </a:r>
            <a:r>
              <a:rPr lang="el-GR" dirty="0"/>
              <a:t> ἦν, τὸ </a:t>
            </a:r>
            <a:r>
              <a:rPr lang="el-GR" u="sng" dirty="0"/>
              <a:t>πανοῦργον</a:t>
            </a:r>
            <a:r>
              <a:rPr lang="el-GR" dirty="0"/>
              <a:t>.</a:t>
            </a:r>
            <a:endParaRPr lang="cs-CZ" dirty="0"/>
          </a:p>
          <a:p>
            <a:r>
              <a:rPr lang="cs-CZ" dirty="0"/>
              <a:t>78.10.2</a:t>
            </a:r>
          </a:p>
          <a:p>
            <a:r>
              <a:rPr lang="el-GR" dirty="0"/>
              <a:t>ἦν γὰρ ἐς πάντα καὶ </a:t>
            </a:r>
            <a:r>
              <a:rPr lang="el-GR" u="sng" dirty="0"/>
              <a:t>θερμότατος</a:t>
            </a:r>
            <a:r>
              <a:rPr lang="el-GR" dirty="0"/>
              <a:t> καὶ </a:t>
            </a:r>
            <a:r>
              <a:rPr lang="el-GR" u="sng" dirty="0"/>
              <a:t>κουφότατος</a:t>
            </a:r>
            <a:r>
              <a:rPr lang="el-GR" dirty="0"/>
              <a:t>, πρὸς δὲ τούτοις εἶχε καὶ τὸ </a:t>
            </a:r>
            <a:r>
              <a:rPr lang="el-GR" u="sng" dirty="0"/>
              <a:t>πανοῦργον</a:t>
            </a:r>
            <a:r>
              <a:rPr lang="el-GR" dirty="0"/>
              <a:t> τῆς μητρὸς καὶ τῶν Σύρων, ὅθεν ἐκείνη ἦν.</a:t>
            </a:r>
            <a:endParaRPr lang="cs-CZ" dirty="0"/>
          </a:p>
        </p:txBody>
      </p:sp>
      <p:sp>
        <p:nvSpPr>
          <p:cNvPr id="6" name="Zástupný obsah 5">
            <a:extLst>
              <a:ext uri="{FF2B5EF4-FFF2-40B4-BE49-F238E27FC236}">
                <a16:creationId xmlns:a16="http://schemas.microsoft.com/office/drawing/2014/main" id="{53FEC094-A71B-7C79-2C28-57805734C208}"/>
              </a:ext>
            </a:extLst>
          </p:cNvPr>
          <p:cNvSpPr>
            <a:spLocks noGrp="1"/>
          </p:cNvSpPr>
          <p:nvPr>
            <p:ph sz="half" idx="2"/>
          </p:nvPr>
        </p:nvSpPr>
        <p:spPr/>
        <p:txBody>
          <a:bodyPr>
            <a:normAutofit fontScale="92500" lnSpcReduction="10000"/>
          </a:bodyPr>
          <a:lstStyle/>
          <a:p>
            <a:r>
              <a:rPr lang="en-US" dirty="0" err="1"/>
              <a:t>Antoninus</a:t>
            </a:r>
            <a:r>
              <a:rPr lang="en-US" dirty="0"/>
              <a:t> belonged to three races; and he possessed none of their virtues at all, but combined in himself all their vices; the fickleness, cowardice, and recklessness of Gaul were his, the harshness and cruelty of Africa, and the craftiness of Syria, whence he was sprung on his mother's side.</a:t>
            </a:r>
            <a:endParaRPr lang="cs-CZ" dirty="0"/>
          </a:p>
          <a:p>
            <a:endParaRPr lang="cs-CZ" dirty="0"/>
          </a:p>
          <a:p>
            <a:r>
              <a:rPr lang="en-US" dirty="0"/>
              <a:t>In everything he was very hot-headed and very fickle, and he furthermore possessed the craftiness of his mother and the Syrians, to which race she belonged.</a:t>
            </a:r>
            <a:endParaRPr lang="cs-CZ" dirty="0"/>
          </a:p>
        </p:txBody>
      </p:sp>
    </p:spTree>
    <p:extLst>
      <p:ext uri="{BB962C8B-B14F-4D97-AF65-F5344CB8AC3E}">
        <p14:creationId xmlns:p14="http://schemas.microsoft.com/office/powerpoint/2010/main" val="122828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192F9-565B-2D8A-EB57-C8311489CA5D}"/>
              </a:ext>
            </a:extLst>
          </p:cNvPr>
          <p:cNvSpPr>
            <a:spLocks noGrp="1"/>
          </p:cNvSpPr>
          <p:nvPr>
            <p:ph type="title"/>
          </p:nvPr>
        </p:nvSpPr>
        <p:spPr/>
        <p:txBody>
          <a:bodyPr/>
          <a:lstStyle/>
          <a:p>
            <a:r>
              <a:rPr lang="cs-CZ" dirty="0"/>
              <a:t>Sýrie – slaboši, luxus</a:t>
            </a:r>
          </a:p>
        </p:txBody>
      </p:sp>
      <p:sp>
        <p:nvSpPr>
          <p:cNvPr id="4" name="Zástupný obsah 3">
            <a:extLst>
              <a:ext uri="{FF2B5EF4-FFF2-40B4-BE49-F238E27FC236}">
                <a16:creationId xmlns:a16="http://schemas.microsoft.com/office/drawing/2014/main" id="{82F38C0C-9A70-CC8C-AD78-889623EFF36F}"/>
              </a:ext>
            </a:extLst>
          </p:cNvPr>
          <p:cNvSpPr>
            <a:spLocks noGrp="1"/>
          </p:cNvSpPr>
          <p:nvPr>
            <p:ph sz="half" idx="1"/>
          </p:nvPr>
        </p:nvSpPr>
        <p:spPr>
          <a:xfrm>
            <a:off x="953312" y="1760707"/>
            <a:ext cx="4546340" cy="4495632"/>
          </a:xfrm>
        </p:spPr>
        <p:txBody>
          <a:bodyPr>
            <a:normAutofit fontScale="85000" lnSpcReduction="20000"/>
          </a:bodyPr>
          <a:lstStyle/>
          <a:p>
            <a:r>
              <a:rPr lang="cs-CZ" dirty="0"/>
              <a:t>Her. 3.11.8</a:t>
            </a:r>
          </a:p>
          <a:p>
            <a:endParaRPr lang="cs-CZ" dirty="0"/>
          </a:p>
          <a:p>
            <a:endParaRPr lang="cs-CZ" dirty="0"/>
          </a:p>
          <a:p>
            <a:pPr marL="0" indent="0">
              <a:buNone/>
            </a:pPr>
            <a:endParaRPr lang="cs-CZ" dirty="0"/>
          </a:p>
          <a:p>
            <a:r>
              <a:rPr lang="cs-CZ" dirty="0"/>
              <a:t>Her. 2.10.6–7</a:t>
            </a:r>
          </a:p>
        </p:txBody>
      </p:sp>
      <p:sp>
        <p:nvSpPr>
          <p:cNvPr id="5" name="Zástupný obsah 4">
            <a:extLst>
              <a:ext uri="{FF2B5EF4-FFF2-40B4-BE49-F238E27FC236}">
                <a16:creationId xmlns:a16="http://schemas.microsoft.com/office/drawing/2014/main" id="{7FD42BB1-BF27-3DD1-43B0-92EE9EE6E091}"/>
              </a:ext>
            </a:extLst>
          </p:cNvPr>
          <p:cNvSpPr>
            <a:spLocks noGrp="1"/>
          </p:cNvSpPr>
          <p:nvPr>
            <p:ph sz="half" idx="2"/>
          </p:nvPr>
        </p:nvSpPr>
        <p:spPr>
          <a:xfrm>
            <a:off x="5654493" y="1663430"/>
            <a:ext cx="4793013" cy="4592907"/>
          </a:xfrm>
        </p:spPr>
        <p:txBody>
          <a:bodyPr>
            <a:normAutofit fontScale="85000" lnSpcReduction="20000"/>
          </a:bodyPr>
          <a:lstStyle/>
          <a:p>
            <a:r>
              <a:rPr lang="en-US" dirty="0"/>
              <a:t>The tribune was astounded and perplexed by this proposal, but he was a man accustomed to keeping his wits about him (he was a Syrian, and the men from the East are rather more cunning in their thinking)</a:t>
            </a:r>
            <a:endParaRPr lang="cs-CZ" dirty="0"/>
          </a:p>
          <a:p>
            <a:endParaRPr lang="cs-CZ" dirty="0"/>
          </a:p>
          <a:p>
            <a:r>
              <a:rPr lang="en-US" dirty="0"/>
              <a:t>But if any one of you is concerned about affairs in Syria, he may judge how feeble the effort is there and how slight the hope of success by the fact that these men have not dared to venture beyond their own borders and were not bold enough to plan for a journey to Rome. There they remain, content, believing that this temporary taste of living in luxury represents the total profit to them of this firmly established empire.</a:t>
            </a:r>
          </a:p>
          <a:p>
            <a:r>
              <a:rPr lang="en-US" dirty="0"/>
              <a:t>[2.10.7] The truth is that the Syrians are suited only to games and childish banter. This is especially true of those who live in Antioch, who are reported to be highly enthusiastic supporters of Niger. </a:t>
            </a:r>
          </a:p>
          <a:p>
            <a:endParaRPr lang="cs-CZ" dirty="0"/>
          </a:p>
          <a:p>
            <a:endParaRPr lang="cs-CZ" dirty="0"/>
          </a:p>
        </p:txBody>
      </p:sp>
    </p:spTree>
    <p:extLst>
      <p:ext uri="{BB962C8B-B14F-4D97-AF65-F5344CB8AC3E}">
        <p14:creationId xmlns:p14="http://schemas.microsoft.com/office/powerpoint/2010/main" val="3997629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C4BBA4-7869-0566-E271-AA2E8039EA7A}"/>
              </a:ext>
            </a:extLst>
          </p:cNvPr>
          <p:cNvSpPr>
            <a:spLocks noGrp="1"/>
          </p:cNvSpPr>
          <p:nvPr>
            <p:ph type="title"/>
          </p:nvPr>
        </p:nvSpPr>
        <p:spPr/>
        <p:txBody>
          <a:bodyPr/>
          <a:lstStyle/>
          <a:p>
            <a:r>
              <a:rPr lang="cs-CZ" dirty="0"/>
              <a:t>Sýrie - </a:t>
            </a:r>
            <a:r>
              <a:rPr lang="cs-CZ" dirty="0" err="1"/>
              <a:t>Elagabalus</a:t>
            </a:r>
            <a:endParaRPr lang="cs-CZ" dirty="0"/>
          </a:p>
        </p:txBody>
      </p:sp>
      <p:sp>
        <p:nvSpPr>
          <p:cNvPr id="3" name="Zástupný obsah 2">
            <a:extLst>
              <a:ext uri="{FF2B5EF4-FFF2-40B4-BE49-F238E27FC236}">
                <a16:creationId xmlns:a16="http://schemas.microsoft.com/office/drawing/2014/main" id="{9D676E00-199F-FD92-8040-C16D085032EB}"/>
              </a:ext>
            </a:extLst>
          </p:cNvPr>
          <p:cNvSpPr>
            <a:spLocks noGrp="1"/>
          </p:cNvSpPr>
          <p:nvPr>
            <p:ph sz="half" idx="1"/>
          </p:nvPr>
        </p:nvSpPr>
        <p:spPr/>
        <p:txBody>
          <a:bodyPr>
            <a:normAutofit fontScale="77500" lnSpcReduction="20000"/>
          </a:bodyPr>
          <a:lstStyle/>
          <a:p>
            <a:r>
              <a:rPr lang="cs-CZ" dirty="0"/>
              <a:t>C.D. 80.11</a:t>
            </a:r>
          </a:p>
          <a:p>
            <a:r>
              <a:rPr lang="el-GR" dirty="0"/>
              <a:t>τῶν δὲ δὴ παρανομημάτων αὐτοῦ καὶ τὸ κατὰ τὸν Ἐλεγάβαλον ἔχεται, οὐχ ὅτι θεόν τινα ξενικὸν ἐς τὴν Ῥώμην ἐσήγαγεν, οὐδ᾽ ὅτι καινοπρεπέστατα αὐτὸν ἐμεγάλυνεν, ἀλλ᾽ ὅτι καὶ πρὸ τοῦ Διὸς αὐτοῦ ἤγαγεν αὐτόν, καὶ ὅτι καὶ ἱερέα αὐτοῦ ἑαυτὸν ψηφισθῆναι ἐποίησεν, ὅτι τε τὸ αἰδοῖον περιέτεμε, καὶ ὅτι χοιρείων κρεῶν, ὡς καὶ καθαρώτερον ἐκ τούτων θρησκεύσων, ἀπείχετο ῾ἐβουλεύσατο μὲν γὰρ παντάπασιν αὐτὸ ἀποκόψαι: ἀλλ᾽ ἐκεῖνο μὲν τῆς μαλακίας ἕνεκα ποιῆσαι ἐπεθύμησε, τοῦτο δὲ ὡς καὶ τῇ τοῦ Ἐλεγαβάλου </a:t>
            </a:r>
            <a:r>
              <a:rPr lang="el-GR" baseline="30000" dirty="0"/>
              <a:t>2</a:t>
            </a:r>
            <a:r>
              <a:rPr lang="el-GR" dirty="0"/>
              <a:t> ἱερατείᾳ προσῆκον ἔπραξεν: ἐξ οὗ δὴ καὶ ἑτέροις τῶν συνόντων συχνοῖς ὁμοίως</a:t>
            </a:r>
            <a:r>
              <a:rPr lang="cs-CZ" dirty="0"/>
              <a:t> </a:t>
            </a:r>
            <a:r>
              <a:rPr lang="el-GR" dirty="0"/>
              <a:t>ἐλυμήνατὀ: καὶ μέντοι καὶ ὅτι τὴν ἐσθῆτα τὴν βαρβαρικήν, ᾗ οἱ τῶν Σύρων ἱερεῖς χρῶνται, καὶ δημοσίᾳ πολλάκις ἑωρᾶτο ἐνδεδυμένος: ἀφ᾽ οὗπερ οὐχ ἥκιστα καὶ τὴν τοῦ Ἀσσυρίου ἐπωνυμίαν ἔλαβεν.</a:t>
            </a:r>
            <a:endParaRPr lang="cs-CZ" dirty="0"/>
          </a:p>
        </p:txBody>
      </p:sp>
      <p:sp>
        <p:nvSpPr>
          <p:cNvPr id="4" name="Zástupný obsah 3">
            <a:extLst>
              <a:ext uri="{FF2B5EF4-FFF2-40B4-BE49-F238E27FC236}">
                <a16:creationId xmlns:a16="http://schemas.microsoft.com/office/drawing/2014/main" id="{D4DAD59A-3637-1A5D-25C3-6CFEF1F83EBA}"/>
              </a:ext>
            </a:extLst>
          </p:cNvPr>
          <p:cNvSpPr>
            <a:spLocks noGrp="1"/>
          </p:cNvSpPr>
          <p:nvPr>
            <p:ph sz="half" idx="2"/>
          </p:nvPr>
        </p:nvSpPr>
        <p:spPr/>
        <p:txBody>
          <a:bodyPr>
            <a:normAutofit fontScale="77500" lnSpcReduction="20000"/>
          </a:bodyPr>
          <a:lstStyle/>
          <a:p>
            <a:r>
              <a:rPr lang="en-US" dirty="0"/>
              <a:t>Closely related to these irregularities was his conduct in the matter of Elagabalus. The offence consisted, not in his introducing a foreign god into Rome or in his exalting him in very strange ways, but in his placing him even before Jupiter himself and causing himself to be voted his priest, also in his circumcising himself and abstaining from swine's flesh, on the ground that his devotion would thereby be purer. He had planned, indeed, to cut off his genitals altogether, but that desire was prompted solely by his effeminacy; the circumcision which he actually carried out was a part of the priestly requirements of Elagabalus, and he accordingly mutilated many of his companions in like manner. 2 Furthermore, he was frequently seen even in public clad in the barbaric dress which the Syrian priests use, and this had as much to do as anything with his receiving the nickname of "The Assyrian."</a:t>
            </a:r>
            <a:endParaRPr lang="cs-CZ" dirty="0"/>
          </a:p>
        </p:txBody>
      </p:sp>
      <p:pic>
        <p:nvPicPr>
          <p:cNvPr id="6" name="Obrázek 5" descr="Obsah obrázku mince, objekt&#10;&#10;Popis byl vytvořen automaticky">
            <a:extLst>
              <a:ext uri="{FF2B5EF4-FFF2-40B4-BE49-F238E27FC236}">
                <a16:creationId xmlns:a16="http://schemas.microsoft.com/office/drawing/2014/main" id="{FB0031F8-589B-0550-2AD8-97B97D8C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932" y="253709"/>
            <a:ext cx="3136351" cy="1599539"/>
          </a:xfrm>
          <a:prstGeom prst="rect">
            <a:avLst/>
          </a:prstGeom>
        </p:spPr>
      </p:pic>
    </p:spTree>
    <p:extLst>
      <p:ext uri="{BB962C8B-B14F-4D97-AF65-F5344CB8AC3E}">
        <p14:creationId xmlns:p14="http://schemas.microsoft.com/office/powerpoint/2010/main" val="150122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200D1-5958-4AF7-4D5D-DB641C1266A5}"/>
              </a:ext>
            </a:extLst>
          </p:cNvPr>
          <p:cNvSpPr>
            <a:spLocks noGrp="1"/>
          </p:cNvSpPr>
          <p:nvPr>
            <p:ph type="title"/>
          </p:nvPr>
        </p:nvSpPr>
        <p:spPr/>
        <p:txBody>
          <a:bodyPr/>
          <a:lstStyle/>
          <a:p>
            <a:r>
              <a:rPr lang="cs-CZ" dirty="0" err="1"/>
              <a:t>Foiníkie</a:t>
            </a:r>
            <a:endParaRPr lang="cs-CZ" dirty="0"/>
          </a:p>
        </p:txBody>
      </p:sp>
      <p:sp>
        <p:nvSpPr>
          <p:cNvPr id="3" name="Zástupný obsah 2">
            <a:extLst>
              <a:ext uri="{FF2B5EF4-FFF2-40B4-BE49-F238E27FC236}">
                <a16:creationId xmlns:a16="http://schemas.microsoft.com/office/drawing/2014/main" id="{E0D9D264-04F7-70B3-BB3D-02BB49FDDF64}"/>
              </a:ext>
            </a:extLst>
          </p:cNvPr>
          <p:cNvSpPr>
            <a:spLocks noGrp="1"/>
          </p:cNvSpPr>
          <p:nvPr>
            <p:ph idx="1"/>
          </p:nvPr>
        </p:nvSpPr>
        <p:spPr>
          <a:xfrm>
            <a:off x="1103313" y="2052918"/>
            <a:ext cx="8274152" cy="4195481"/>
          </a:xfrm>
        </p:spPr>
        <p:txBody>
          <a:bodyPr/>
          <a:lstStyle/>
          <a:p>
            <a:r>
              <a:rPr lang="cs-CZ" dirty="0"/>
              <a:t>Rozmach od cca 1000 do 330 </a:t>
            </a:r>
            <a:r>
              <a:rPr lang="cs-CZ" dirty="0" err="1"/>
              <a:t>pnl</a:t>
            </a:r>
            <a:endParaRPr lang="cs-CZ" dirty="0"/>
          </a:p>
          <a:p>
            <a:r>
              <a:rPr lang="cs-CZ" dirty="0"/>
              <a:t>Městské státy – </a:t>
            </a:r>
            <a:r>
              <a:rPr lang="cs-CZ" dirty="0" err="1"/>
              <a:t>Tyros</a:t>
            </a:r>
            <a:r>
              <a:rPr lang="cs-CZ" dirty="0"/>
              <a:t>, </a:t>
            </a:r>
            <a:r>
              <a:rPr lang="cs-CZ" dirty="0" err="1"/>
              <a:t>Sidón</a:t>
            </a:r>
            <a:r>
              <a:rPr lang="cs-CZ" dirty="0"/>
              <a:t>, </a:t>
            </a:r>
            <a:r>
              <a:rPr lang="cs-CZ" dirty="0" err="1"/>
              <a:t>Byblos</a:t>
            </a:r>
            <a:r>
              <a:rPr lang="cs-CZ" dirty="0"/>
              <a:t>, Bejrút</a:t>
            </a:r>
          </a:p>
          <a:p>
            <a:r>
              <a:rPr lang="cs-CZ" dirty="0"/>
              <a:t>Bez jednotné říše</a:t>
            </a:r>
          </a:p>
          <a:p>
            <a:r>
              <a:rPr lang="cs-CZ" dirty="0"/>
              <a:t>Centra obchodu, mořeplavba, zakládání kolonií, stanic – od 10. stol. </a:t>
            </a:r>
            <a:r>
              <a:rPr lang="cs-CZ" dirty="0" err="1"/>
              <a:t>pnl</a:t>
            </a:r>
            <a:endParaRPr lang="cs-CZ" dirty="0"/>
          </a:p>
          <a:p>
            <a:r>
              <a:rPr lang="cs-CZ" dirty="0"/>
              <a:t>Purpur (tyrský nach), sklo, cedrové dřevo</a:t>
            </a:r>
          </a:p>
          <a:p>
            <a:r>
              <a:rPr lang="cs-CZ" dirty="0"/>
              <a:t>Kolonie – Kartágo, </a:t>
            </a:r>
            <a:r>
              <a:rPr lang="cs-CZ" dirty="0" err="1"/>
              <a:t>Leptis</a:t>
            </a:r>
            <a:r>
              <a:rPr lang="cs-CZ" dirty="0"/>
              <a:t> Magna, </a:t>
            </a:r>
            <a:r>
              <a:rPr lang="cs-CZ" dirty="0" err="1"/>
              <a:t>Caralis</a:t>
            </a:r>
            <a:r>
              <a:rPr lang="cs-CZ" dirty="0"/>
              <a:t>, </a:t>
            </a:r>
            <a:r>
              <a:rPr lang="cs-CZ" dirty="0" err="1"/>
              <a:t>Gadir</a:t>
            </a:r>
            <a:endParaRPr lang="cs-CZ" dirty="0"/>
          </a:p>
          <a:p>
            <a:r>
              <a:rPr lang="cs-CZ" dirty="0"/>
              <a:t>Pod vládou </a:t>
            </a:r>
            <a:r>
              <a:rPr lang="cs-CZ" dirty="0" err="1"/>
              <a:t>Novoassyrské</a:t>
            </a:r>
            <a:r>
              <a:rPr lang="cs-CZ" dirty="0"/>
              <a:t>, </a:t>
            </a:r>
            <a:r>
              <a:rPr lang="cs-CZ" dirty="0" err="1"/>
              <a:t>Novobabylónské</a:t>
            </a:r>
            <a:r>
              <a:rPr lang="cs-CZ" dirty="0"/>
              <a:t>, Achaimenovské říše</a:t>
            </a:r>
          </a:p>
          <a:p>
            <a:r>
              <a:rPr lang="cs-CZ" dirty="0"/>
              <a:t>Dobytí Alexandrem, </a:t>
            </a:r>
            <a:r>
              <a:rPr lang="cs-CZ" dirty="0" err="1"/>
              <a:t>Seleukovci</a:t>
            </a:r>
            <a:r>
              <a:rPr lang="cs-CZ" dirty="0"/>
              <a:t> x Egypt, Řím</a:t>
            </a:r>
          </a:p>
        </p:txBody>
      </p:sp>
      <p:pic>
        <p:nvPicPr>
          <p:cNvPr id="5" name="Obrázek 4" descr="Obsah obrázku mapa&#10;&#10;Popis byl vytvořen automaticky">
            <a:extLst>
              <a:ext uri="{FF2B5EF4-FFF2-40B4-BE49-F238E27FC236}">
                <a16:creationId xmlns:a16="http://schemas.microsoft.com/office/drawing/2014/main" id="{99B147B3-F2F4-4A89-16EC-F4271AB4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286" y="335951"/>
            <a:ext cx="2530088" cy="4668802"/>
          </a:xfrm>
          <a:prstGeom prst="rect">
            <a:avLst/>
          </a:prstGeom>
        </p:spPr>
      </p:pic>
    </p:spTree>
    <p:extLst>
      <p:ext uri="{BB962C8B-B14F-4D97-AF65-F5344CB8AC3E}">
        <p14:creationId xmlns:p14="http://schemas.microsoft.com/office/powerpoint/2010/main" val="1367677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DC1B0C-8D95-268B-D83E-EB72AFB7C7EA}"/>
              </a:ext>
            </a:extLst>
          </p:cNvPr>
          <p:cNvSpPr>
            <a:spLocks noGrp="1"/>
          </p:cNvSpPr>
          <p:nvPr>
            <p:ph type="title"/>
          </p:nvPr>
        </p:nvSpPr>
        <p:spPr/>
        <p:txBody>
          <a:bodyPr/>
          <a:lstStyle/>
          <a:p>
            <a:r>
              <a:rPr lang="cs-CZ" dirty="0"/>
              <a:t>Sýrie</a:t>
            </a:r>
          </a:p>
        </p:txBody>
      </p:sp>
      <p:sp>
        <p:nvSpPr>
          <p:cNvPr id="3" name="Zástupný obsah 2">
            <a:extLst>
              <a:ext uri="{FF2B5EF4-FFF2-40B4-BE49-F238E27FC236}">
                <a16:creationId xmlns:a16="http://schemas.microsoft.com/office/drawing/2014/main" id="{ACA8AE4C-B746-0CEB-5F8C-C10C60903AEA}"/>
              </a:ext>
            </a:extLst>
          </p:cNvPr>
          <p:cNvSpPr>
            <a:spLocks noGrp="1"/>
          </p:cNvSpPr>
          <p:nvPr>
            <p:ph sz="half" idx="1"/>
          </p:nvPr>
        </p:nvSpPr>
        <p:spPr/>
        <p:txBody>
          <a:bodyPr>
            <a:normAutofit fontScale="92500" lnSpcReduction="20000"/>
          </a:bodyPr>
          <a:lstStyle/>
          <a:p>
            <a:r>
              <a:rPr lang="cs-CZ" i="1" dirty="0" err="1"/>
              <a:t>Historia</a:t>
            </a:r>
            <a:r>
              <a:rPr lang="cs-CZ" i="1" dirty="0"/>
              <a:t> Augusta</a:t>
            </a:r>
          </a:p>
          <a:p>
            <a:r>
              <a:rPr lang="cs-CZ" dirty="0"/>
              <a:t>SHA </a:t>
            </a:r>
            <a:r>
              <a:rPr lang="cs-CZ" i="1" dirty="0" err="1"/>
              <a:t>Avidius</a:t>
            </a:r>
            <a:r>
              <a:rPr lang="cs-CZ" i="1" dirty="0"/>
              <a:t> </a:t>
            </a:r>
            <a:r>
              <a:rPr lang="cs-CZ" i="1" dirty="0" err="1"/>
              <a:t>Cassius</a:t>
            </a:r>
            <a:r>
              <a:rPr lang="cs-CZ" i="1" dirty="0"/>
              <a:t> </a:t>
            </a:r>
            <a:r>
              <a:rPr lang="cs-CZ" dirty="0"/>
              <a:t>5.11</a:t>
            </a:r>
          </a:p>
          <a:p>
            <a:r>
              <a:rPr lang="fr-FR" dirty="0"/>
              <a:t> ille sane </a:t>
            </a:r>
            <a:r>
              <a:rPr lang="fr-FR" u="sng" dirty="0"/>
              <a:t>omnes</a:t>
            </a:r>
            <a:r>
              <a:rPr lang="fr-FR" dirty="0"/>
              <a:t> </a:t>
            </a:r>
            <a:r>
              <a:rPr lang="fr-FR" u="sng" dirty="0"/>
              <a:t>excaldationes</a:t>
            </a:r>
            <a:r>
              <a:rPr lang="fr-FR" dirty="0"/>
              <a:t>, omnes </a:t>
            </a:r>
            <a:r>
              <a:rPr lang="fr-FR" u="sng" dirty="0"/>
              <a:t>flores</a:t>
            </a:r>
            <a:r>
              <a:rPr lang="fr-FR" dirty="0"/>
              <a:t> de capite collo et sinu militi excutiet</a:t>
            </a:r>
            <a:endParaRPr lang="cs-CZ" dirty="0"/>
          </a:p>
          <a:p>
            <a:endParaRPr lang="cs-CZ" dirty="0"/>
          </a:p>
          <a:p>
            <a:r>
              <a:rPr lang="cs-CZ" i="1" dirty="0"/>
              <a:t>Severus Alexander </a:t>
            </a:r>
            <a:r>
              <a:rPr lang="cs-CZ" dirty="0"/>
              <a:t>28.7</a:t>
            </a:r>
          </a:p>
          <a:p>
            <a:r>
              <a:rPr lang="cs-CZ" dirty="0" err="1"/>
              <a:t>volebat</a:t>
            </a:r>
            <a:r>
              <a:rPr lang="cs-CZ" dirty="0"/>
              <a:t> </a:t>
            </a:r>
            <a:r>
              <a:rPr lang="cs-CZ" dirty="0" err="1"/>
              <a:t>videri</a:t>
            </a:r>
            <a:r>
              <a:rPr lang="cs-CZ" dirty="0"/>
              <a:t> </a:t>
            </a:r>
            <a:r>
              <a:rPr lang="cs-CZ" dirty="0" err="1"/>
              <a:t>originem</a:t>
            </a:r>
            <a:r>
              <a:rPr lang="cs-CZ" dirty="0"/>
              <a:t> de </a:t>
            </a:r>
            <a:r>
              <a:rPr lang="cs-CZ" dirty="0" err="1"/>
              <a:t>Romanorum</a:t>
            </a:r>
            <a:r>
              <a:rPr lang="cs-CZ" dirty="0"/>
              <a:t> </a:t>
            </a:r>
            <a:r>
              <a:rPr lang="cs-CZ" dirty="0" err="1"/>
              <a:t>gente</a:t>
            </a:r>
            <a:r>
              <a:rPr lang="cs-CZ" dirty="0"/>
              <a:t> </a:t>
            </a:r>
            <a:r>
              <a:rPr lang="cs-CZ" dirty="0" err="1"/>
              <a:t>trahere</a:t>
            </a:r>
            <a:r>
              <a:rPr lang="cs-CZ" dirty="0"/>
              <a:t>, </a:t>
            </a:r>
            <a:r>
              <a:rPr lang="cs-CZ" dirty="0" err="1"/>
              <a:t>quia</a:t>
            </a:r>
            <a:r>
              <a:rPr lang="cs-CZ" dirty="0"/>
              <a:t> </a:t>
            </a:r>
            <a:r>
              <a:rPr lang="cs-CZ" dirty="0" err="1"/>
              <a:t>eum</a:t>
            </a:r>
            <a:r>
              <a:rPr lang="cs-CZ" dirty="0"/>
              <a:t> </a:t>
            </a:r>
            <a:r>
              <a:rPr lang="cs-CZ" u="sng" dirty="0" err="1"/>
              <a:t>pudebat</a:t>
            </a:r>
            <a:r>
              <a:rPr lang="cs-CZ" dirty="0"/>
              <a:t> </a:t>
            </a:r>
            <a:r>
              <a:rPr lang="cs-CZ" u="sng" dirty="0" err="1"/>
              <a:t>Syrum</a:t>
            </a:r>
            <a:r>
              <a:rPr lang="cs-CZ" dirty="0"/>
              <a:t> </a:t>
            </a:r>
            <a:r>
              <a:rPr lang="cs-CZ" u="sng" dirty="0" err="1"/>
              <a:t>dici</a:t>
            </a:r>
            <a:r>
              <a:rPr lang="cs-CZ" dirty="0"/>
              <a:t>, </a:t>
            </a:r>
            <a:r>
              <a:rPr lang="cs-CZ" dirty="0" err="1"/>
              <a:t>maxime</a:t>
            </a:r>
            <a:r>
              <a:rPr lang="cs-CZ" dirty="0"/>
              <a:t> </a:t>
            </a:r>
            <a:r>
              <a:rPr lang="cs-CZ" dirty="0" err="1"/>
              <a:t>quod</a:t>
            </a:r>
            <a:r>
              <a:rPr lang="cs-CZ" dirty="0"/>
              <a:t> </a:t>
            </a:r>
            <a:r>
              <a:rPr lang="cs-CZ" dirty="0" err="1"/>
              <a:t>quodam</a:t>
            </a:r>
            <a:r>
              <a:rPr lang="cs-CZ" dirty="0"/>
              <a:t> </a:t>
            </a:r>
            <a:r>
              <a:rPr lang="cs-CZ" dirty="0" err="1"/>
              <a:t>tempore</a:t>
            </a:r>
            <a:r>
              <a:rPr lang="cs-CZ" dirty="0"/>
              <a:t> </a:t>
            </a:r>
            <a:r>
              <a:rPr lang="cs-CZ" dirty="0" err="1"/>
              <a:t>festo</a:t>
            </a:r>
            <a:r>
              <a:rPr lang="cs-CZ" dirty="0"/>
              <a:t>, </a:t>
            </a:r>
            <a:r>
              <a:rPr lang="cs-CZ" dirty="0" err="1"/>
              <a:t>ut</a:t>
            </a:r>
            <a:r>
              <a:rPr lang="cs-CZ" dirty="0"/>
              <a:t> </a:t>
            </a:r>
            <a:r>
              <a:rPr lang="cs-CZ" dirty="0" err="1"/>
              <a:t>solent</a:t>
            </a:r>
            <a:r>
              <a:rPr lang="cs-CZ" dirty="0"/>
              <a:t>, </a:t>
            </a:r>
            <a:r>
              <a:rPr lang="cs-CZ" dirty="0" err="1"/>
              <a:t>Antiochenses</a:t>
            </a:r>
            <a:r>
              <a:rPr lang="cs-CZ" dirty="0"/>
              <a:t>, </a:t>
            </a:r>
            <a:r>
              <a:rPr lang="cs-CZ" dirty="0" err="1"/>
              <a:t>Aegyptii</a:t>
            </a:r>
            <a:r>
              <a:rPr lang="cs-CZ" dirty="0"/>
              <a:t>, </a:t>
            </a:r>
            <a:r>
              <a:rPr lang="cs-CZ" dirty="0" err="1"/>
              <a:t>Alexandrini</a:t>
            </a:r>
            <a:r>
              <a:rPr lang="cs-CZ" dirty="0"/>
              <a:t> </a:t>
            </a:r>
            <a:r>
              <a:rPr lang="cs-CZ" dirty="0" err="1"/>
              <a:t>lacessiverant</a:t>
            </a:r>
            <a:r>
              <a:rPr lang="cs-CZ" dirty="0"/>
              <a:t>​ </a:t>
            </a:r>
            <a:r>
              <a:rPr lang="cs-CZ" dirty="0" err="1"/>
              <a:t>conviciolis</a:t>
            </a:r>
            <a:r>
              <a:rPr lang="cs-CZ" dirty="0"/>
              <a:t>, et </a:t>
            </a:r>
            <a:r>
              <a:rPr lang="cs-CZ" u="sng" dirty="0" err="1"/>
              <a:t>Syrum</a:t>
            </a:r>
            <a:r>
              <a:rPr lang="cs-CZ" dirty="0"/>
              <a:t> </a:t>
            </a:r>
            <a:r>
              <a:rPr lang="cs-CZ" u="sng" dirty="0" err="1"/>
              <a:t>archisynagogum</a:t>
            </a:r>
            <a:r>
              <a:rPr lang="cs-CZ" dirty="0"/>
              <a:t> </a:t>
            </a:r>
            <a:r>
              <a:rPr lang="cs-CZ" dirty="0" err="1"/>
              <a:t>eum</a:t>
            </a:r>
            <a:r>
              <a:rPr lang="cs-CZ" dirty="0"/>
              <a:t> </a:t>
            </a:r>
            <a:r>
              <a:rPr lang="cs-CZ" dirty="0" err="1"/>
              <a:t>vocantes</a:t>
            </a:r>
            <a:r>
              <a:rPr lang="cs-CZ" dirty="0"/>
              <a:t> et​ </a:t>
            </a:r>
            <a:r>
              <a:rPr lang="cs-CZ" dirty="0" err="1"/>
              <a:t>archiereum</a:t>
            </a:r>
            <a:r>
              <a:rPr lang="cs-CZ" dirty="0"/>
              <a:t>. </a:t>
            </a:r>
          </a:p>
        </p:txBody>
      </p:sp>
      <p:sp>
        <p:nvSpPr>
          <p:cNvPr id="4" name="Zástupný obsah 3">
            <a:extLst>
              <a:ext uri="{FF2B5EF4-FFF2-40B4-BE49-F238E27FC236}">
                <a16:creationId xmlns:a16="http://schemas.microsoft.com/office/drawing/2014/main" id="{6F3C2F3D-DD34-470D-CF85-1D065E3EDF05}"/>
              </a:ext>
            </a:extLst>
          </p:cNvPr>
          <p:cNvSpPr>
            <a:spLocks noGrp="1"/>
          </p:cNvSpPr>
          <p:nvPr>
            <p:ph sz="half" idx="2"/>
          </p:nvPr>
        </p:nvSpPr>
        <p:spPr/>
        <p:txBody>
          <a:bodyPr>
            <a:normAutofit fontScale="92500" lnSpcReduction="20000"/>
          </a:bodyPr>
          <a:lstStyle/>
          <a:p>
            <a:r>
              <a:rPr lang="en-US" dirty="0"/>
              <a:t>He will certainly do away with all warm baths, and will strike all the flowers from the soldiers' heads and necks and breasts.</a:t>
            </a:r>
            <a:endParaRPr lang="cs-CZ" dirty="0"/>
          </a:p>
          <a:p>
            <a:endParaRPr lang="cs-CZ" dirty="0"/>
          </a:p>
          <a:p>
            <a:endParaRPr lang="cs-CZ" dirty="0"/>
          </a:p>
          <a:p>
            <a:r>
              <a:rPr lang="en-US" dirty="0"/>
              <a:t>He wished it to be thought that he derived his descent from the race of the Romans, for he felt shame at being called a Syrian,​ especially because, on the occasion of a certain festival, the people of Antioch and of Egypt and Alexandria had annoyed him with jibes, as is their custom, calling him a Syrian synagogue-chief and a high priest</a:t>
            </a:r>
            <a:endParaRPr lang="cs-CZ" dirty="0"/>
          </a:p>
        </p:txBody>
      </p:sp>
    </p:spTree>
    <p:extLst>
      <p:ext uri="{BB962C8B-B14F-4D97-AF65-F5344CB8AC3E}">
        <p14:creationId xmlns:p14="http://schemas.microsoft.com/office/powerpoint/2010/main" val="2192066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8B53C66-AB45-AD44-348F-46B99C285E0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EE325DB9-D7FE-4131-3F10-8B5963E1EA99}"/>
              </a:ext>
            </a:extLst>
          </p:cNvPr>
          <p:cNvSpPr>
            <a:spLocks noGrp="1"/>
          </p:cNvSpPr>
          <p:nvPr>
            <p:ph sz="half" idx="1"/>
          </p:nvPr>
        </p:nvSpPr>
        <p:spPr/>
        <p:txBody>
          <a:bodyPr>
            <a:normAutofit fontScale="92500" lnSpcReduction="10000"/>
          </a:bodyPr>
          <a:lstStyle/>
          <a:p>
            <a:r>
              <a:rPr lang="cs-CZ" dirty="0" err="1"/>
              <a:t>Historia</a:t>
            </a:r>
            <a:r>
              <a:rPr lang="cs-CZ" dirty="0"/>
              <a:t> Augusta</a:t>
            </a:r>
          </a:p>
          <a:p>
            <a:r>
              <a:rPr lang="cs-CZ" dirty="0"/>
              <a:t>SHA </a:t>
            </a:r>
            <a:r>
              <a:rPr lang="cs-CZ" i="1" dirty="0" err="1"/>
              <a:t>Verus</a:t>
            </a:r>
            <a:r>
              <a:rPr lang="cs-CZ" dirty="0"/>
              <a:t>, 8.11</a:t>
            </a:r>
          </a:p>
          <a:p>
            <a:r>
              <a:rPr lang="cs-CZ" dirty="0" err="1"/>
              <a:t>adduxerat</a:t>
            </a:r>
            <a:r>
              <a:rPr lang="cs-CZ" dirty="0"/>
              <a:t> </a:t>
            </a:r>
            <a:r>
              <a:rPr lang="cs-CZ" dirty="0" err="1"/>
              <a:t>secum</a:t>
            </a:r>
            <a:r>
              <a:rPr lang="cs-CZ" dirty="0"/>
              <a:t> et </a:t>
            </a:r>
            <a:r>
              <a:rPr lang="cs-CZ" dirty="0" err="1"/>
              <a:t>fidicinas</a:t>
            </a:r>
            <a:r>
              <a:rPr lang="cs-CZ" dirty="0"/>
              <a:t> et </a:t>
            </a:r>
            <a:r>
              <a:rPr lang="cs-CZ" dirty="0" err="1"/>
              <a:t>tibicines</a:t>
            </a:r>
            <a:r>
              <a:rPr lang="cs-CZ" dirty="0"/>
              <a:t> et </a:t>
            </a:r>
            <a:r>
              <a:rPr lang="cs-CZ" dirty="0" err="1"/>
              <a:t>histriones</a:t>
            </a:r>
            <a:r>
              <a:rPr lang="cs-CZ" dirty="0"/>
              <a:t> </a:t>
            </a:r>
            <a:r>
              <a:rPr lang="cs-CZ" dirty="0" err="1"/>
              <a:t>scurrasque</a:t>
            </a:r>
            <a:r>
              <a:rPr lang="cs-CZ" dirty="0"/>
              <a:t> </a:t>
            </a:r>
            <a:r>
              <a:rPr lang="cs-CZ" dirty="0" err="1"/>
              <a:t>mimarios</a:t>
            </a:r>
            <a:r>
              <a:rPr lang="cs-CZ" dirty="0"/>
              <a:t> et </a:t>
            </a:r>
            <a:r>
              <a:rPr lang="cs-CZ" dirty="0" err="1"/>
              <a:t>praestigiatores</a:t>
            </a:r>
            <a:r>
              <a:rPr lang="cs-CZ" dirty="0"/>
              <a:t> et omnia </a:t>
            </a:r>
            <a:r>
              <a:rPr lang="cs-CZ" dirty="0" err="1"/>
              <a:t>mancipiorum</a:t>
            </a:r>
            <a:r>
              <a:rPr lang="cs-CZ" dirty="0"/>
              <a:t> </a:t>
            </a:r>
            <a:r>
              <a:rPr lang="cs-CZ" dirty="0" err="1"/>
              <a:t>genera</a:t>
            </a:r>
            <a:r>
              <a:rPr lang="cs-CZ" dirty="0"/>
              <a:t>, </a:t>
            </a:r>
            <a:r>
              <a:rPr lang="cs-CZ" dirty="0" err="1"/>
              <a:t>quorum</a:t>
            </a:r>
            <a:r>
              <a:rPr lang="cs-CZ" dirty="0"/>
              <a:t> </a:t>
            </a:r>
            <a:r>
              <a:rPr lang="cs-CZ" dirty="0" err="1"/>
              <a:t>Syria</a:t>
            </a:r>
            <a:r>
              <a:rPr lang="cs-CZ" dirty="0"/>
              <a:t> et Alexandria </a:t>
            </a:r>
            <a:r>
              <a:rPr lang="cs-CZ" u="sng" dirty="0" err="1"/>
              <a:t>pascitur</a:t>
            </a:r>
            <a:r>
              <a:rPr lang="cs-CZ" dirty="0"/>
              <a:t> </a:t>
            </a:r>
            <a:r>
              <a:rPr lang="cs-CZ" u="sng" dirty="0" err="1"/>
              <a:t>voluptate</a:t>
            </a:r>
            <a:r>
              <a:rPr lang="cs-CZ" dirty="0"/>
              <a:t>, </a:t>
            </a:r>
            <a:r>
              <a:rPr lang="cs-CZ" dirty="0" err="1"/>
              <a:t>prorsus</a:t>
            </a:r>
            <a:r>
              <a:rPr lang="cs-CZ" dirty="0"/>
              <a:t> </a:t>
            </a:r>
            <a:r>
              <a:rPr lang="cs-CZ" dirty="0" err="1"/>
              <a:t>ut</a:t>
            </a:r>
            <a:r>
              <a:rPr lang="cs-CZ" dirty="0"/>
              <a:t> </a:t>
            </a:r>
            <a:r>
              <a:rPr lang="cs-CZ" dirty="0" err="1"/>
              <a:t>videretur</a:t>
            </a:r>
            <a:r>
              <a:rPr lang="cs-CZ" dirty="0"/>
              <a:t> </a:t>
            </a:r>
            <a:r>
              <a:rPr lang="cs-CZ" dirty="0" err="1"/>
              <a:t>bellum</a:t>
            </a:r>
            <a:r>
              <a:rPr lang="cs-CZ" dirty="0"/>
              <a:t> non </a:t>
            </a:r>
            <a:r>
              <a:rPr lang="cs-CZ" dirty="0" err="1"/>
              <a:t>Parthicum</a:t>
            </a:r>
            <a:r>
              <a:rPr lang="cs-CZ" dirty="0"/>
              <a:t> sed </a:t>
            </a:r>
            <a:r>
              <a:rPr lang="cs-CZ" dirty="0" err="1"/>
              <a:t>histrionicum</a:t>
            </a:r>
            <a:r>
              <a:rPr lang="cs-CZ" dirty="0"/>
              <a:t> </a:t>
            </a:r>
            <a:r>
              <a:rPr lang="cs-CZ" dirty="0" err="1"/>
              <a:t>confecisse</a:t>
            </a:r>
            <a:r>
              <a:rPr lang="cs-CZ" dirty="0"/>
              <a:t>. </a:t>
            </a:r>
          </a:p>
          <a:p>
            <a:pPr marL="0" indent="0">
              <a:buNone/>
            </a:pPr>
            <a:endParaRPr lang="cs-CZ" dirty="0"/>
          </a:p>
          <a:p>
            <a:r>
              <a:rPr lang="cs-CZ" dirty="0"/>
              <a:t>Jul. </a:t>
            </a:r>
            <a:r>
              <a:rPr lang="cs-CZ" i="1" dirty="0"/>
              <a:t>Mis</a:t>
            </a:r>
            <a:r>
              <a:rPr lang="cs-CZ" dirty="0"/>
              <a:t>. 20</a:t>
            </a:r>
          </a:p>
          <a:p>
            <a:r>
              <a:rPr lang="el-GR" dirty="0"/>
              <a:t>ὁ δὲ τῶν Σύρων </a:t>
            </a:r>
            <a:r>
              <a:rPr lang="el-GR" u="sng" dirty="0"/>
              <a:t>δῆμος</a:t>
            </a:r>
            <a:r>
              <a:rPr lang="el-GR" dirty="0"/>
              <a:t> οὐκ ἔχων </a:t>
            </a:r>
            <a:r>
              <a:rPr lang="el-GR" u="sng" dirty="0"/>
              <a:t>μεθύειν</a:t>
            </a:r>
            <a:r>
              <a:rPr lang="el-GR" dirty="0"/>
              <a:t> οὐδὲ </a:t>
            </a:r>
            <a:r>
              <a:rPr lang="el-GR" u="sng" dirty="0"/>
              <a:t>κορδακίζειν</a:t>
            </a:r>
            <a:r>
              <a:rPr lang="el-GR" dirty="0"/>
              <a:t> ἄχθεται.</a:t>
            </a:r>
            <a:endParaRPr lang="cs-CZ" dirty="0"/>
          </a:p>
        </p:txBody>
      </p:sp>
      <p:sp>
        <p:nvSpPr>
          <p:cNvPr id="6" name="Zástupný obsah 5">
            <a:extLst>
              <a:ext uri="{FF2B5EF4-FFF2-40B4-BE49-F238E27FC236}">
                <a16:creationId xmlns:a16="http://schemas.microsoft.com/office/drawing/2014/main" id="{634A96DC-A9D8-6E80-6B9D-7DD891F21A4A}"/>
              </a:ext>
            </a:extLst>
          </p:cNvPr>
          <p:cNvSpPr>
            <a:spLocks noGrp="1"/>
          </p:cNvSpPr>
          <p:nvPr>
            <p:ph sz="half" idx="2"/>
          </p:nvPr>
        </p:nvSpPr>
        <p:spPr/>
        <p:txBody>
          <a:bodyPr>
            <a:normAutofit fontScale="92500" lnSpcReduction="10000"/>
          </a:bodyPr>
          <a:lstStyle/>
          <a:p>
            <a:r>
              <a:rPr lang="en-US" dirty="0"/>
              <a:t>He had brought with him, too, players of the harp and the flute, actors and jesters from the mimes, jugglers, and all kinds of slaves in whose entertainment Syria and Alexandria find pleasure, and in such numbers, indeed, that he seemed to have concluded a war, not against Parthians, but against actors. </a:t>
            </a:r>
            <a:endParaRPr lang="cs-CZ" dirty="0"/>
          </a:p>
          <a:p>
            <a:endParaRPr lang="cs-CZ" dirty="0"/>
          </a:p>
          <a:p>
            <a:r>
              <a:rPr lang="en-US" dirty="0"/>
              <a:t>Then the whole body of Syrian citizens are discontented because they cannot get drunk and dance the cordax.</a:t>
            </a:r>
            <a:endParaRPr lang="cs-CZ" dirty="0"/>
          </a:p>
        </p:txBody>
      </p:sp>
    </p:spTree>
    <p:extLst>
      <p:ext uri="{BB962C8B-B14F-4D97-AF65-F5344CB8AC3E}">
        <p14:creationId xmlns:p14="http://schemas.microsoft.com/office/powerpoint/2010/main" val="2772285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0ACFDD-C3B0-F199-8F2C-037FE3D3C67B}"/>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9B42FD8A-BAA3-097D-BC67-A0D1EF8DE9BE}"/>
              </a:ext>
            </a:extLst>
          </p:cNvPr>
          <p:cNvSpPr>
            <a:spLocks noGrp="1"/>
          </p:cNvSpPr>
          <p:nvPr>
            <p:ph idx="1"/>
          </p:nvPr>
        </p:nvSpPr>
        <p:spPr/>
        <p:txBody>
          <a:bodyPr/>
          <a:lstStyle/>
          <a:p>
            <a:r>
              <a:rPr lang="cs-CZ" dirty="0" err="1"/>
              <a:t>Mazza</a:t>
            </a:r>
            <a:r>
              <a:rPr lang="cs-CZ" dirty="0"/>
              <a:t>, F. (1987). </a:t>
            </a:r>
            <a:r>
              <a:rPr lang="cs-CZ" dirty="0" err="1"/>
              <a:t>The</a:t>
            </a:r>
            <a:r>
              <a:rPr lang="cs-CZ" dirty="0"/>
              <a:t> </a:t>
            </a:r>
            <a:r>
              <a:rPr lang="cs-CZ" dirty="0" err="1"/>
              <a:t>Phoenicians</a:t>
            </a:r>
            <a:r>
              <a:rPr lang="cs-CZ" dirty="0"/>
              <a:t> as </a:t>
            </a:r>
            <a:r>
              <a:rPr lang="cs-CZ" dirty="0" err="1"/>
              <a:t>seen</a:t>
            </a:r>
            <a:r>
              <a:rPr lang="cs-CZ" dirty="0"/>
              <a:t> by </a:t>
            </a:r>
            <a:r>
              <a:rPr lang="cs-CZ" dirty="0" err="1"/>
              <a:t>the</a:t>
            </a:r>
            <a:r>
              <a:rPr lang="cs-CZ" dirty="0"/>
              <a:t> </a:t>
            </a:r>
            <a:r>
              <a:rPr lang="cs-CZ" dirty="0" err="1"/>
              <a:t>Ancient</a:t>
            </a:r>
            <a:r>
              <a:rPr lang="cs-CZ" dirty="0"/>
              <a:t> </a:t>
            </a:r>
            <a:r>
              <a:rPr lang="cs-CZ" dirty="0" err="1"/>
              <a:t>World</a:t>
            </a:r>
            <a:r>
              <a:rPr lang="cs-CZ" dirty="0"/>
              <a:t>. In S. </a:t>
            </a:r>
            <a:r>
              <a:rPr lang="cs-CZ" dirty="0" err="1"/>
              <a:t>Moscati</a:t>
            </a:r>
            <a:r>
              <a:rPr lang="cs-CZ" dirty="0"/>
              <a:t> (Ed.). </a:t>
            </a:r>
            <a:r>
              <a:rPr lang="cs-CZ" i="1" dirty="0" err="1"/>
              <a:t>The</a:t>
            </a:r>
            <a:r>
              <a:rPr lang="cs-CZ" i="1" dirty="0"/>
              <a:t> </a:t>
            </a:r>
            <a:r>
              <a:rPr lang="cs-CZ" i="1" dirty="0" err="1"/>
              <a:t>Phoenicians</a:t>
            </a:r>
            <a:r>
              <a:rPr lang="cs-CZ" dirty="0"/>
              <a:t>. New York: </a:t>
            </a:r>
            <a:r>
              <a:rPr lang="cs-CZ" dirty="0" err="1"/>
              <a:t>Abbeville</a:t>
            </a:r>
            <a:r>
              <a:rPr lang="cs-CZ" dirty="0"/>
              <a:t>. </a:t>
            </a:r>
          </a:p>
          <a:p>
            <a:r>
              <a:rPr lang="cs-CZ" dirty="0" err="1"/>
              <a:t>Malkin</a:t>
            </a:r>
            <a:r>
              <a:rPr lang="cs-CZ" dirty="0"/>
              <a:t>, I. (2005). </a:t>
            </a:r>
            <a:r>
              <a:rPr lang="en-US" dirty="0"/>
              <a:t>Herakles and </a:t>
            </a:r>
            <a:r>
              <a:rPr lang="en-US" dirty="0" err="1"/>
              <a:t>Melqart</a:t>
            </a:r>
            <a:r>
              <a:rPr lang="en-US" dirty="0"/>
              <a:t>: Greeks and Phoenicians in the Middle Ground</a:t>
            </a:r>
            <a:r>
              <a:rPr lang="cs-CZ" dirty="0"/>
              <a:t>. In E. </a:t>
            </a:r>
            <a:r>
              <a:rPr lang="cs-CZ" dirty="0" err="1"/>
              <a:t>Gruen</a:t>
            </a:r>
            <a:r>
              <a:rPr lang="cs-CZ" dirty="0"/>
              <a:t> (Ed.). </a:t>
            </a:r>
            <a:r>
              <a:rPr lang="cs-CZ" i="1" dirty="0" err="1"/>
              <a:t>Cultural</a:t>
            </a:r>
            <a:r>
              <a:rPr lang="cs-CZ" i="1" dirty="0"/>
              <a:t> </a:t>
            </a:r>
            <a:r>
              <a:rPr lang="cs-CZ" i="1" dirty="0" err="1"/>
              <a:t>Borrowings</a:t>
            </a:r>
            <a:r>
              <a:rPr lang="cs-CZ" i="1" dirty="0"/>
              <a:t> and </a:t>
            </a:r>
            <a:r>
              <a:rPr lang="cs-CZ" i="1" dirty="0" err="1"/>
              <a:t>Ethnic</a:t>
            </a:r>
            <a:r>
              <a:rPr lang="cs-CZ" i="1" dirty="0"/>
              <a:t> </a:t>
            </a:r>
            <a:r>
              <a:rPr lang="cs-CZ" i="1" dirty="0" err="1"/>
              <a:t>Appropriations</a:t>
            </a:r>
            <a:r>
              <a:rPr lang="cs-CZ" i="1" dirty="0"/>
              <a:t> in </a:t>
            </a:r>
            <a:r>
              <a:rPr lang="cs-CZ" i="1" dirty="0" err="1"/>
              <a:t>Antiquity</a:t>
            </a:r>
            <a:r>
              <a:rPr lang="cs-CZ" dirty="0"/>
              <a:t>. Stuttgart: F. Steiner. </a:t>
            </a:r>
          </a:p>
        </p:txBody>
      </p:sp>
    </p:spTree>
    <p:extLst>
      <p:ext uri="{BB962C8B-B14F-4D97-AF65-F5344CB8AC3E}">
        <p14:creationId xmlns:p14="http://schemas.microsoft.com/office/powerpoint/2010/main" val="82968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BB40DF-73C1-1B32-5307-37F96AAF7D6C}"/>
              </a:ext>
            </a:extLst>
          </p:cNvPr>
          <p:cNvSpPr>
            <a:spLocks noGrp="1"/>
          </p:cNvSpPr>
          <p:nvPr>
            <p:ph type="title"/>
          </p:nvPr>
        </p:nvSpPr>
        <p:spPr/>
        <p:txBody>
          <a:bodyPr/>
          <a:lstStyle/>
          <a:p>
            <a:endParaRPr lang="cs-CZ"/>
          </a:p>
        </p:txBody>
      </p:sp>
      <p:pic>
        <p:nvPicPr>
          <p:cNvPr id="5" name="Zástupný obsah 4" descr="Obsah obrázku mapa&#10;&#10;Popis byl vytvořen automaticky">
            <a:extLst>
              <a:ext uri="{FF2B5EF4-FFF2-40B4-BE49-F238E27FC236}">
                <a16:creationId xmlns:a16="http://schemas.microsoft.com/office/drawing/2014/main" id="{30D63A0F-77E1-402F-F787-5D9B0C2513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493824"/>
            <a:ext cx="10302174" cy="5870351"/>
          </a:xfrm>
        </p:spPr>
      </p:pic>
    </p:spTree>
    <p:extLst>
      <p:ext uri="{BB962C8B-B14F-4D97-AF65-F5344CB8AC3E}">
        <p14:creationId xmlns:p14="http://schemas.microsoft.com/office/powerpoint/2010/main" val="197698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127D81-9D32-FE7F-61F7-C30632C2577F}"/>
              </a:ext>
            </a:extLst>
          </p:cNvPr>
          <p:cNvSpPr>
            <a:spLocks noGrp="1"/>
          </p:cNvSpPr>
          <p:nvPr>
            <p:ph type="title"/>
          </p:nvPr>
        </p:nvSpPr>
        <p:spPr/>
        <p:txBody>
          <a:bodyPr/>
          <a:lstStyle/>
          <a:p>
            <a:r>
              <a:rPr lang="cs-CZ" dirty="0" err="1"/>
              <a:t>Foiníkie</a:t>
            </a:r>
            <a:endParaRPr lang="cs-CZ" dirty="0"/>
          </a:p>
        </p:txBody>
      </p:sp>
      <p:sp>
        <p:nvSpPr>
          <p:cNvPr id="3" name="Zástupný obsah 2">
            <a:extLst>
              <a:ext uri="{FF2B5EF4-FFF2-40B4-BE49-F238E27FC236}">
                <a16:creationId xmlns:a16="http://schemas.microsoft.com/office/drawing/2014/main" id="{21DA61D4-CA62-B05B-E452-5698DF21FA31}"/>
              </a:ext>
            </a:extLst>
          </p:cNvPr>
          <p:cNvSpPr>
            <a:spLocks noGrp="1"/>
          </p:cNvSpPr>
          <p:nvPr>
            <p:ph idx="1"/>
          </p:nvPr>
        </p:nvSpPr>
        <p:spPr/>
        <p:txBody>
          <a:bodyPr/>
          <a:lstStyle/>
          <a:p>
            <a:r>
              <a:rPr lang="cs-CZ" dirty="0"/>
              <a:t>Kontakt s Řeky</a:t>
            </a:r>
          </a:p>
          <a:p>
            <a:r>
              <a:rPr lang="cs-CZ" dirty="0"/>
              <a:t>Většinou bez vojenských střetů</a:t>
            </a:r>
          </a:p>
          <a:p>
            <a:r>
              <a:rPr lang="cs-CZ" dirty="0"/>
              <a:t>Obchodní kontakt – </a:t>
            </a:r>
            <a:r>
              <a:rPr lang="cs-CZ" dirty="0" err="1"/>
              <a:t>Foiníčané</a:t>
            </a:r>
            <a:r>
              <a:rPr lang="cs-CZ" dirty="0"/>
              <a:t> často v Řecku (Kréta, Kypr, </a:t>
            </a:r>
            <a:r>
              <a:rPr lang="cs-CZ" dirty="0" err="1"/>
              <a:t>Thasos</a:t>
            </a:r>
            <a:r>
              <a:rPr lang="cs-CZ" dirty="0"/>
              <a:t>), dovoz </a:t>
            </a:r>
            <a:r>
              <a:rPr lang="cs-CZ" dirty="0" err="1"/>
              <a:t>foiníckého</a:t>
            </a:r>
            <a:r>
              <a:rPr lang="cs-CZ" dirty="0"/>
              <a:t> zboží</a:t>
            </a:r>
          </a:p>
          <a:p>
            <a:r>
              <a:rPr lang="cs-CZ" dirty="0"/>
              <a:t>Al-</a:t>
            </a:r>
            <a:r>
              <a:rPr lang="cs-CZ" dirty="0" err="1"/>
              <a:t>Míná</a:t>
            </a:r>
            <a:r>
              <a:rPr lang="cs-CZ" dirty="0"/>
              <a:t> – obchodní centrum v dnešní Sýrii/Turecku, cca 800 </a:t>
            </a:r>
            <a:r>
              <a:rPr lang="cs-CZ" dirty="0" err="1"/>
              <a:t>pnl</a:t>
            </a:r>
            <a:r>
              <a:rPr lang="cs-CZ" dirty="0"/>
              <a:t>, převzetí </a:t>
            </a:r>
            <a:r>
              <a:rPr lang="cs-CZ" dirty="0" err="1"/>
              <a:t>foinícké</a:t>
            </a:r>
            <a:r>
              <a:rPr lang="cs-CZ" dirty="0"/>
              <a:t> abecedy → do Řecka → řecká alfabeta</a:t>
            </a:r>
          </a:p>
          <a:p>
            <a:r>
              <a:rPr lang="cs-CZ" dirty="0"/>
              <a:t>Od Alexandra – </a:t>
            </a:r>
            <a:r>
              <a:rPr lang="cs-CZ" dirty="0" err="1"/>
              <a:t>hellenizace</a:t>
            </a:r>
            <a:r>
              <a:rPr lang="cs-CZ" dirty="0"/>
              <a:t> (některých vrstev obyvatel)</a:t>
            </a:r>
          </a:p>
          <a:p>
            <a:r>
              <a:rPr lang="cs-CZ" dirty="0" err="1"/>
              <a:t>Ba’al</a:t>
            </a:r>
            <a:r>
              <a:rPr lang="cs-CZ" dirty="0"/>
              <a:t> (</a:t>
            </a:r>
            <a:r>
              <a:rPr lang="cs-CZ" dirty="0" err="1"/>
              <a:t>Bélos</a:t>
            </a:r>
            <a:r>
              <a:rPr lang="cs-CZ" dirty="0"/>
              <a:t>, </a:t>
            </a:r>
            <a:r>
              <a:rPr lang="cs-CZ" dirty="0" err="1"/>
              <a:t>Baal</a:t>
            </a:r>
            <a:r>
              <a:rPr lang="cs-CZ" dirty="0"/>
              <a:t> - </a:t>
            </a:r>
            <a:r>
              <a:rPr lang="cs-CZ" dirty="0" err="1"/>
              <a:t>Hadad</a:t>
            </a:r>
            <a:r>
              <a:rPr lang="cs-CZ" dirty="0"/>
              <a:t>), </a:t>
            </a:r>
            <a:r>
              <a:rPr lang="cs-CZ" dirty="0" err="1"/>
              <a:t>Él</a:t>
            </a:r>
            <a:r>
              <a:rPr lang="cs-CZ" dirty="0"/>
              <a:t> (Kronos), </a:t>
            </a:r>
            <a:r>
              <a:rPr lang="cs-CZ" dirty="0" err="1"/>
              <a:t>Melkart</a:t>
            </a:r>
            <a:r>
              <a:rPr lang="cs-CZ" dirty="0"/>
              <a:t> (</a:t>
            </a:r>
            <a:r>
              <a:rPr lang="cs-CZ" dirty="0" err="1"/>
              <a:t>Héraklés</a:t>
            </a:r>
            <a:r>
              <a:rPr lang="cs-CZ" dirty="0"/>
              <a:t>), </a:t>
            </a:r>
            <a:r>
              <a:rPr lang="cs-CZ" dirty="0" err="1"/>
              <a:t>Astarté</a:t>
            </a:r>
            <a:r>
              <a:rPr lang="cs-CZ" dirty="0"/>
              <a:t> (</a:t>
            </a:r>
            <a:r>
              <a:rPr lang="cs-CZ" dirty="0" err="1"/>
              <a:t>Afrodíté</a:t>
            </a:r>
            <a:r>
              <a:rPr lang="cs-CZ" dirty="0"/>
              <a:t>)</a:t>
            </a:r>
          </a:p>
        </p:txBody>
      </p:sp>
      <p:pic>
        <p:nvPicPr>
          <p:cNvPr id="5" name="Obrázek 4" descr="Obsah obrázku text, křížovka&#10;&#10;Popis byl vytvořen automaticky">
            <a:extLst>
              <a:ext uri="{FF2B5EF4-FFF2-40B4-BE49-F238E27FC236}">
                <a16:creationId xmlns:a16="http://schemas.microsoft.com/office/drawing/2014/main" id="{E0EE824B-550E-94F5-267A-41DFB8617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237" y="78619"/>
            <a:ext cx="2616763" cy="3792956"/>
          </a:xfrm>
          <a:prstGeom prst="rect">
            <a:avLst/>
          </a:prstGeom>
        </p:spPr>
      </p:pic>
    </p:spTree>
    <p:extLst>
      <p:ext uri="{BB962C8B-B14F-4D97-AF65-F5344CB8AC3E}">
        <p14:creationId xmlns:p14="http://schemas.microsoft.com/office/powerpoint/2010/main" val="216769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F39485-79E3-5C52-537C-A3C2C939B9E9}"/>
              </a:ext>
            </a:extLst>
          </p:cNvPr>
          <p:cNvSpPr>
            <a:spLocks noGrp="1"/>
          </p:cNvSpPr>
          <p:nvPr>
            <p:ph type="title"/>
          </p:nvPr>
        </p:nvSpPr>
        <p:spPr/>
        <p:txBody>
          <a:bodyPr/>
          <a:lstStyle/>
          <a:p>
            <a:r>
              <a:rPr lang="cs-CZ" dirty="0"/>
              <a:t>Mýty</a:t>
            </a:r>
          </a:p>
        </p:txBody>
      </p:sp>
      <p:sp>
        <p:nvSpPr>
          <p:cNvPr id="3" name="Zástupný obsah 2">
            <a:extLst>
              <a:ext uri="{FF2B5EF4-FFF2-40B4-BE49-F238E27FC236}">
                <a16:creationId xmlns:a16="http://schemas.microsoft.com/office/drawing/2014/main" id="{B96C279B-2B1D-2E0B-A08D-0A45C7354249}"/>
              </a:ext>
            </a:extLst>
          </p:cNvPr>
          <p:cNvSpPr>
            <a:spLocks noGrp="1"/>
          </p:cNvSpPr>
          <p:nvPr>
            <p:ph idx="1"/>
          </p:nvPr>
        </p:nvSpPr>
        <p:spPr/>
        <p:txBody>
          <a:bodyPr/>
          <a:lstStyle/>
          <a:p>
            <a:r>
              <a:rPr lang="cs-CZ" dirty="0" err="1"/>
              <a:t>Foiníx</a:t>
            </a:r>
            <a:r>
              <a:rPr lang="cs-CZ" dirty="0"/>
              <a:t> – bratr </a:t>
            </a:r>
            <a:r>
              <a:rPr lang="cs-CZ" dirty="0" err="1"/>
              <a:t>Kadma</a:t>
            </a:r>
            <a:r>
              <a:rPr lang="cs-CZ" dirty="0"/>
              <a:t>, podle něj pojmenování země</a:t>
            </a:r>
          </a:p>
          <a:p>
            <a:r>
              <a:rPr lang="cs-CZ" dirty="0" err="1"/>
              <a:t>Kadmos</a:t>
            </a:r>
            <a:r>
              <a:rPr lang="cs-CZ" dirty="0"/>
              <a:t> – bratr </a:t>
            </a:r>
            <a:r>
              <a:rPr lang="cs-CZ" dirty="0" err="1"/>
              <a:t>Európy</a:t>
            </a:r>
            <a:r>
              <a:rPr lang="cs-CZ" dirty="0"/>
              <a:t>, vyslán ji najít → do Řecka, zakladatel Théb, pevnost </a:t>
            </a:r>
            <a:r>
              <a:rPr lang="cs-CZ" dirty="0" err="1"/>
              <a:t>Kadmeia</a:t>
            </a:r>
            <a:r>
              <a:rPr lang="cs-CZ" dirty="0"/>
              <a:t>, přinesl do Řecka písmo (</a:t>
            </a:r>
            <a:r>
              <a:rPr lang="cs-CZ" dirty="0" err="1"/>
              <a:t>Hdt</a:t>
            </a:r>
            <a:r>
              <a:rPr lang="cs-CZ" dirty="0"/>
              <a:t>. 5.58)</a:t>
            </a:r>
          </a:p>
          <a:p>
            <a:r>
              <a:rPr lang="cs-CZ" dirty="0" err="1"/>
              <a:t>Európé</a:t>
            </a:r>
            <a:r>
              <a:rPr lang="cs-CZ" dirty="0"/>
              <a:t> – tyrská princezna unesena Diem na Krétu</a:t>
            </a:r>
          </a:p>
        </p:txBody>
      </p:sp>
      <p:pic>
        <p:nvPicPr>
          <p:cNvPr id="5" name="Obrázek 4" descr="Obsah obrázku text, osoba, ležící&#10;&#10;Popis byl vytvořen automaticky">
            <a:extLst>
              <a:ext uri="{FF2B5EF4-FFF2-40B4-BE49-F238E27FC236}">
                <a16:creationId xmlns:a16="http://schemas.microsoft.com/office/drawing/2014/main" id="{6CCF6808-0C46-8FFD-ACA9-23120145E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225" y="3885046"/>
            <a:ext cx="5943600" cy="2747564"/>
          </a:xfrm>
          <a:prstGeom prst="rect">
            <a:avLst/>
          </a:prstGeom>
        </p:spPr>
      </p:pic>
      <p:pic>
        <p:nvPicPr>
          <p:cNvPr id="7" name="Obrázek 6" descr="Obsah obrázku text&#10;&#10;Popis byl vytvořen automaticky">
            <a:extLst>
              <a:ext uri="{FF2B5EF4-FFF2-40B4-BE49-F238E27FC236}">
                <a16:creationId xmlns:a16="http://schemas.microsoft.com/office/drawing/2014/main" id="{D9CB8036-FCA6-2DCA-211C-74A0DB456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726" y="4015261"/>
            <a:ext cx="4127086" cy="2487133"/>
          </a:xfrm>
          <a:prstGeom prst="rect">
            <a:avLst/>
          </a:prstGeom>
        </p:spPr>
      </p:pic>
    </p:spTree>
    <p:extLst>
      <p:ext uri="{BB962C8B-B14F-4D97-AF65-F5344CB8AC3E}">
        <p14:creationId xmlns:p14="http://schemas.microsoft.com/office/powerpoint/2010/main" val="300981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EE6B40-52C0-208A-33F2-540382626750}"/>
              </a:ext>
            </a:extLst>
          </p:cNvPr>
          <p:cNvSpPr>
            <a:spLocks noGrp="1"/>
          </p:cNvSpPr>
          <p:nvPr>
            <p:ph type="title"/>
          </p:nvPr>
        </p:nvSpPr>
        <p:spPr/>
        <p:txBody>
          <a:bodyPr/>
          <a:lstStyle/>
          <a:p>
            <a:r>
              <a:rPr lang="cs-CZ" dirty="0"/>
              <a:t>Mořeplavba</a:t>
            </a:r>
          </a:p>
        </p:txBody>
      </p:sp>
      <p:sp>
        <p:nvSpPr>
          <p:cNvPr id="3" name="Zástupný obsah 2">
            <a:extLst>
              <a:ext uri="{FF2B5EF4-FFF2-40B4-BE49-F238E27FC236}">
                <a16:creationId xmlns:a16="http://schemas.microsoft.com/office/drawing/2014/main" id="{6716D2DD-F56A-8302-CACA-B1A7EF44374F}"/>
              </a:ext>
            </a:extLst>
          </p:cNvPr>
          <p:cNvSpPr>
            <a:spLocks noGrp="1"/>
          </p:cNvSpPr>
          <p:nvPr>
            <p:ph idx="1"/>
          </p:nvPr>
        </p:nvSpPr>
        <p:spPr/>
        <p:txBody>
          <a:bodyPr>
            <a:normAutofit lnSpcReduction="10000"/>
          </a:bodyPr>
          <a:lstStyle/>
          <a:p>
            <a:r>
              <a:rPr lang="cs-CZ" dirty="0" err="1"/>
              <a:t>Hannón</a:t>
            </a:r>
            <a:r>
              <a:rPr lang="cs-CZ" dirty="0"/>
              <a:t> </a:t>
            </a:r>
          </a:p>
          <a:p>
            <a:r>
              <a:rPr lang="cs-CZ" dirty="0"/>
              <a:t>Kartágo</a:t>
            </a:r>
          </a:p>
          <a:p>
            <a:r>
              <a:rPr lang="cs-CZ" dirty="0"/>
              <a:t>5. stol. </a:t>
            </a:r>
            <a:r>
              <a:rPr lang="cs-CZ" dirty="0" err="1"/>
              <a:t>pnl</a:t>
            </a:r>
            <a:endParaRPr lang="cs-CZ" dirty="0"/>
          </a:p>
          <a:p>
            <a:r>
              <a:rPr lang="cs-CZ" i="1" dirty="0" err="1"/>
              <a:t>Periplús</a:t>
            </a:r>
            <a:r>
              <a:rPr lang="cs-CZ" dirty="0"/>
              <a:t> </a:t>
            </a:r>
          </a:p>
          <a:p>
            <a:r>
              <a:rPr lang="cs-CZ" dirty="0"/>
              <a:t>Dochovaný řecky (nekompletní), </a:t>
            </a:r>
            <a:r>
              <a:rPr lang="cs-CZ" dirty="0" err="1"/>
              <a:t>foinícký</a:t>
            </a:r>
            <a:r>
              <a:rPr lang="cs-CZ" dirty="0"/>
              <a:t> originál</a:t>
            </a:r>
          </a:p>
          <a:p>
            <a:r>
              <a:rPr lang="cs-CZ" dirty="0"/>
              <a:t>Výprava podél afrického pobřeží</a:t>
            </a:r>
          </a:p>
          <a:p>
            <a:r>
              <a:rPr lang="cs-CZ" dirty="0"/>
              <a:t>Kolonizace západního pobřeží Afriky</a:t>
            </a:r>
          </a:p>
          <a:p>
            <a:r>
              <a:rPr lang="cs-CZ" dirty="0"/>
              <a:t>Jen do Maroka, Senegal, Guinejský záliv</a:t>
            </a:r>
          </a:p>
          <a:p>
            <a:r>
              <a:rPr lang="cs-CZ" dirty="0"/>
              <a:t>Neznámé obyvatelstvo, divoši, proudy ohně, širé moře, </a:t>
            </a:r>
            <a:r>
              <a:rPr lang="cs-CZ" dirty="0" err="1"/>
              <a:t>Gorillai</a:t>
            </a:r>
            <a:endParaRPr lang="cs-CZ" dirty="0"/>
          </a:p>
          <a:p>
            <a:r>
              <a:rPr lang="cs-CZ" dirty="0"/>
              <a:t>Plinius – </a:t>
            </a:r>
            <a:r>
              <a:rPr lang="cs-CZ" dirty="0" err="1"/>
              <a:t>Pl</a:t>
            </a:r>
            <a:r>
              <a:rPr lang="cs-CZ" dirty="0"/>
              <a:t>. </a:t>
            </a:r>
            <a:r>
              <a:rPr lang="cs-CZ" i="1" dirty="0"/>
              <a:t>NH</a:t>
            </a:r>
            <a:r>
              <a:rPr lang="cs-CZ" dirty="0"/>
              <a:t>. 2.67 – měl obeplout Afriku </a:t>
            </a:r>
          </a:p>
          <a:p>
            <a:endParaRPr lang="cs-CZ" dirty="0"/>
          </a:p>
        </p:txBody>
      </p:sp>
      <p:pic>
        <p:nvPicPr>
          <p:cNvPr id="5" name="Obrázek 4" descr="Obsah obrázku mapa&#10;&#10;Popis byl vytvořen automaticky">
            <a:extLst>
              <a:ext uri="{FF2B5EF4-FFF2-40B4-BE49-F238E27FC236}">
                <a16:creationId xmlns:a16="http://schemas.microsoft.com/office/drawing/2014/main" id="{13D4EDCC-2ADE-0438-9A18-9675EDE54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962" y="452718"/>
            <a:ext cx="3717502" cy="3973080"/>
          </a:xfrm>
          <a:prstGeom prst="rect">
            <a:avLst/>
          </a:prstGeom>
        </p:spPr>
      </p:pic>
    </p:spTree>
    <p:extLst>
      <p:ext uri="{BB962C8B-B14F-4D97-AF65-F5344CB8AC3E}">
        <p14:creationId xmlns:p14="http://schemas.microsoft.com/office/powerpoint/2010/main" val="48663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5D4F2-D69F-2BD9-FE6A-140277BFE61C}"/>
              </a:ext>
            </a:extLst>
          </p:cNvPr>
          <p:cNvSpPr>
            <a:spLocks noGrp="1"/>
          </p:cNvSpPr>
          <p:nvPr>
            <p:ph type="title"/>
          </p:nvPr>
        </p:nvSpPr>
        <p:spPr/>
        <p:txBody>
          <a:bodyPr/>
          <a:lstStyle/>
          <a:p>
            <a:r>
              <a:rPr lang="cs-CZ" dirty="0"/>
              <a:t>Autoři ze Sýrie/</a:t>
            </a:r>
            <a:r>
              <a:rPr lang="cs-CZ" dirty="0" err="1"/>
              <a:t>Foiníkie</a:t>
            </a:r>
            <a:endParaRPr lang="cs-CZ" dirty="0"/>
          </a:p>
        </p:txBody>
      </p:sp>
      <p:sp>
        <p:nvSpPr>
          <p:cNvPr id="3" name="Zástupný obsah 2">
            <a:extLst>
              <a:ext uri="{FF2B5EF4-FFF2-40B4-BE49-F238E27FC236}">
                <a16:creationId xmlns:a16="http://schemas.microsoft.com/office/drawing/2014/main" id="{7E79FB4F-7856-4FC2-D547-FBFAE200BC6F}"/>
              </a:ext>
            </a:extLst>
          </p:cNvPr>
          <p:cNvSpPr>
            <a:spLocks noGrp="1"/>
          </p:cNvSpPr>
          <p:nvPr>
            <p:ph idx="1"/>
          </p:nvPr>
        </p:nvSpPr>
        <p:spPr/>
        <p:txBody>
          <a:bodyPr>
            <a:normAutofit fontScale="92500" lnSpcReduction="20000"/>
          </a:bodyPr>
          <a:lstStyle/>
          <a:p>
            <a:r>
              <a:rPr lang="cs-CZ" dirty="0" err="1"/>
              <a:t>Poseidónios</a:t>
            </a:r>
            <a:r>
              <a:rPr lang="cs-CZ" dirty="0"/>
              <a:t> z </a:t>
            </a:r>
            <a:r>
              <a:rPr lang="cs-CZ" dirty="0" err="1"/>
              <a:t>Apameie</a:t>
            </a:r>
            <a:r>
              <a:rPr lang="cs-CZ" dirty="0"/>
              <a:t> - polyhistor</a:t>
            </a:r>
          </a:p>
          <a:p>
            <a:r>
              <a:rPr lang="cs-CZ" dirty="0" err="1"/>
              <a:t>Lúkiános</a:t>
            </a:r>
            <a:r>
              <a:rPr lang="cs-CZ" dirty="0"/>
              <a:t> ze </a:t>
            </a:r>
            <a:r>
              <a:rPr lang="cs-CZ" dirty="0" err="1"/>
              <a:t>Samosaty</a:t>
            </a:r>
            <a:r>
              <a:rPr lang="cs-CZ" dirty="0"/>
              <a:t> - satirik</a:t>
            </a:r>
          </a:p>
          <a:p>
            <a:r>
              <a:rPr lang="cs-CZ" dirty="0" err="1"/>
              <a:t>Meleagros</a:t>
            </a:r>
            <a:r>
              <a:rPr lang="cs-CZ" dirty="0"/>
              <a:t> z </a:t>
            </a:r>
            <a:r>
              <a:rPr lang="cs-CZ" dirty="0" err="1"/>
              <a:t>Gadar</a:t>
            </a:r>
            <a:r>
              <a:rPr lang="cs-CZ" dirty="0"/>
              <a:t> – básník (</a:t>
            </a:r>
            <a:r>
              <a:rPr lang="el-GR" dirty="0"/>
              <a:t>ἀλλ᾽ εἰ μὲν Σύρος ἐσσί, Σαλάμ: εἰ δ᾽ οὖν σύ γε Φοῖνιξ, Ναίδιος: : εἰ δ᾽ Ἕλλην, Χαῖρε: τὸ δ᾽ αὐτὸ φράσον.</a:t>
            </a:r>
            <a:r>
              <a:rPr lang="cs-CZ" dirty="0"/>
              <a:t>) – kosmopolitní, pozdravy v jazycích</a:t>
            </a:r>
          </a:p>
          <a:p>
            <a:endParaRPr lang="cs-CZ" dirty="0"/>
          </a:p>
          <a:p>
            <a:r>
              <a:rPr lang="cs-CZ" dirty="0" err="1"/>
              <a:t>Filón</a:t>
            </a:r>
            <a:r>
              <a:rPr lang="cs-CZ" dirty="0"/>
              <a:t> z </a:t>
            </a:r>
            <a:r>
              <a:rPr lang="cs-CZ" dirty="0" err="1"/>
              <a:t>Byblu</a:t>
            </a:r>
            <a:r>
              <a:rPr lang="cs-CZ" dirty="0"/>
              <a:t> – </a:t>
            </a:r>
            <a:r>
              <a:rPr lang="cs-CZ" dirty="0" err="1"/>
              <a:t>foinícké</a:t>
            </a:r>
            <a:r>
              <a:rPr lang="cs-CZ" dirty="0"/>
              <a:t> dějiny, zlomky (u </a:t>
            </a:r>
            <a:r>
              <a:rPr lang="cs-CZ" dirty="0" err="1"/>
              <a:t>Eusébia</a:t>
            </a:r>
            <a:r>
              <a:rPr lang="cs-CZ" dirty="0"/>
              <a:t>), </a:t>
            </a:r>
            <a:r>
              <a:rPr lang="cs-CZ" dirty="0" err="1"/>
              <a:t>foinícké</a:t>
            </a:r>
            <a:r>
              <a:rPr lang="cs-CZ" dirty="0"/>
              <a:t> náboženství, → Řekové je převzali a špatně vyložili, porovnání s řeckými mýty, náboženstvím (i Egypta) (</a:t>
            </a:r>
            <a:r>
              <a:rPr lang="cs-CZ" dirty="0" err="1"/>
              <a:t>Sanchúniathón</a:t>
            </a:r>
            <a:r>
              <a:rPr lang="cs-CZ" dirty="0"/>
              <a:t>)</a:t>
            </a:r>
          </a:p>
          <a:p>
            <a:r>
              <a:rPr lang="cs-CZ" dirty="0" err="1"/>
              <a:t>Móchos</a:t>
            </a:r>
            <a:r>
              <a:rPr lang="cs-CZ" dirty="0"/>
              <a:t> ze </a:t>
            </a:r>
            <a:r>
              <a:rPr lang="cs-CZ" dirty="0" err="1"/>
              <a:t>Sidónu</a:t>
            </a:r>
            <a:r>
              <a:rPr lang="cs-CZ" dirty="0"/>
              <a:t> – </a:t>
            </a:r>
            <a:r>
              <a:rPr lang="cs-CZ" dirty="0" err="1"/>
              <a:t>foinícké</a:t>
            </a:r>
            <a:r>
              <a:rPr lang="cs-CZ" dirty="0"/>
              <a:t> dějiny, atomismus</a:t>
            </a:r>
          </a:p>
          <a:p>
            <a:r>
              <a:rPr lang="cs-CZ" dirty="0" err="1"/>
              <a:t>Menandros</a:t>
            </a:r>
            <a:r>
              <a:rPr lang="cs-CZ" dirty="0"/>
              <a:t> z </a:t>
            </a:r>
            <a:r>
              <a:rPr lang="cs-CZ" dirty="0" err="1"/>
              <a:t>Efesu</a:t>
            </a:r>
            <a:r>
              <a:rPr lang="cs-CZ" dirty="0"/>
              <a:t> – dějiny </a:t>
            </a:r>
            <a:r>
              <a:rPr lang="cs-CZ" dirty="0" err="1"/>
              <a:t>Tyru</a:t>
            </a:r>
            <a:r>
              <a:rPr lang="cs-CZ" dirty="0"/>
              <a:t> </a:t>
            </a:r>
          </a:p>
          <a:p>
            <a:r>
              <a:rPr lang="cs-CZ" dirty="0" err="1"/>
              <a:t>Dórotheos</a:t>
            </a:r>
            <a:r>
              <a:rPr lang="cs-CZ" dirty="0"/>
              <a:t> ze </a:t>
            </a:r>
            <a:r>
              <a:rPr lang="cs-CZ" dirty="0" err="1"/>
              <a:t>Sidónu</a:t>
            </a:r>
            <a:r>
              <a:rPr lang="cs-CZ" dirty="0"/>
              <a:t> – astrologie, dodnes (arabský překlad)</a:t>
            </a:r>
          </a:p>
          <a:p>
            <a:r>
              <a:rPr lang="cs-CZ" dirty="0" err="1"/>
              <a:t>Theodotos</a:t>
            </a:r>
            <a:r>
              <a:rPr lang="cs-CZ" dirty="0"/>
              <a:t>, </a:t>
            </a:r>
            <a:r>
              <a:rPr lang="cs-CZ" dirty="0" err="1"/>
              <a:t>Laitos</a:t>
            </a:r>
            <a:r>
              <a:rPr lang="cs-CZ" dirty="0"/>
              <a:t>, </a:t>
            </a:r>
            <a:r>
              <a:rPr lang="cs-CZ" dirty="0" err="1"/>
              <a:t>Dios</a:t>
            </a:r>
            <a:r>
              <a:rPr lang="cs-CZ" dirty="0"/>
              <a:t> – </a:t>
            </a:r>
            <a:r>
              <a:rPr lang="cs-CZ" dirty="0" err="1"/>
              <a:t>foinícké</a:t>
            </a:r>
            <a:r>
              <a:rPr lang="cs-CZ" dirty="0"/>
              <a:t> dějiny</a:t>
            </a:r>
          </a:p>
          <a:p>
            <a:endParaRPr lang="cs-CZ" dirty="0"/>
          </a:p>
          <a:p>
            <a:endParaRPr lang="cs-CZ" dirty="0"/>
          </a:p>
        </p:txBody>
      </p:sp>
    </p:spTree>
    <p:extLst>
      <p:ext uri="{BB962C8B-B14F-4D97-AF65-F5344CB8AC3E}">
        <p14:creationId xmlns:p14="http://schemas.microsoft.com/office/powerpoint/2010/main" val="4253063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0</TotalTime>
  <Words>5374</Words>
  <Application>Microsoft Office PowerPoint</Application>
  <PresentationFormat>Širokoúhlá obrazovka</PresentationFormat>
  <Paragraphs>243</Paragraphs>
  <Slides>42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Arial Unicode MS</vt:lpstr>
      <vt:lpstr>Century Gothic</vt:lpstr>
      <vt:lpstr>Times New Roman</vt:lpstr>
      <vt:lpstr>Wingdings 3</vt:lpstr>
      <vt:lpstr>Ion</vt:lpstr>
      <vt:lpstr>DSBcB49 Starověká ekumena - antické zprávy o Asii a Africe</vt:lpstr>
      <vt:lpstr>Etymologie</vt:lpstr>
      <vt:lpstr>Sýrie</vt:lpstr>
      <vt:lpstr>Foiníkie</vt:lpstr>
      <vt:lpstr>Prezentace aplikace PowerPoint</vt:lpstr>
      <vt:lpstr>Foiníkie</vt:lpstr>
      <vt:lpstr>Mýty</vt:lpstr>
      <vt:lpstr>Mořeplavba</vt:lpstr>
      <vt:lpstr>Autoři ze Sýrie/Foiníkie</vt:lpstr>
      <vt:lpstr>Foiníčané – námořníci, obchodníci</vt:lpstr>
      <vt:lpstr>Námořníci, obchodníci</vt:lpstr>
      <vt:lpstr>Prezentace aplikace PowerPoint</vt:lpstr>
      <vt:lpstr>Námořníci</vt:lpstr>
      <vt:lpstr>Námořníci, vynálezci, obchodníci</vt:lpstr>
      <vt:lpstr>Prezentace aplikace PowerPoint</vt:lpstr>
      <vt:lpstr>Obchod, bohatství</vt:lpstr>
      <vt:lpstr>Zvyky, obchod</vt:lpstr>
      <vt:lpstr>Řemeslo, zruční</vt:lpstr>
      <vt:lpstr>Řemeslo</vt:lpstr>
      <vt:lpstr>Židovské poznámky</vt:lpstr>
      <vt:lpstr>Lháři, podvodníci, šarlatáni, únosci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Lidské oběti</vt:lpstr>
      <vt:lpstr>Pozitivnější pohled</vt:lpstr>
      <vt:lpstr>Prezentace aplikace PowerPoint</vt:lpstr>
      <vt:lpstr>Sýrie</vt:lpstr>
      <vt:lpstr>Sýrie</vt:lpstr>
      <vt:lpstr>Sýrie</vt:lpstr>
      <vt:lpstr>Prezentace aplikace PowerPoint</vt:lpstr>
      <vt:lpstr>Prezentace aplikace PowerPoint</vt:lpstr>
      <vt:lpstr>Sýrie – vychytralí</vt:lpstr>
      <vt:lpstr>Sýrie – slaboši, luxus</vt:lpstr>
      <vt:lpstr>Sýrie - Elagabalus</vt:lpstr>
      <vt:lpstr>Sýrie</vt:lpstr>
      <vt:lpstr>Prezentace aplikace PowerPoint</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dc:title>
  <dc:creator>Libor Pruša</dc:creator>
  <cp:lastModifiedBy>Libor Pruša</cp:lastModifiedBy>
  <cp:revision>263</cp:revision>
  <dcterms:created xsi:type="dcterms:W3CDTF">2022-07-20T08:47:37Z</dcterms:created>
  <dcterms:modified xsi:type="dcterms:W3CDTF">2022-09-27T12:25:25Z</dcterms:modified>
</cp:coreProperties>
</file>