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2" r:id="rId3"/>
    <p:sldId id="263" r:id="rId4"/>
    <p:sldId id="267" r:id="rId5"/>
    <p:sldId id="264" r:id="rId6"/>
    <p:sldId id="265" r:id="rId7"/>
    <p:sldId id="278" r:id="rId8"/>
    <p:sldId id="268" r:id="rId9"/>
    <p:sldId id="269" r:id="rId10"/>
    <p:sldId id="270" r:id="rId11"/>
    <p:sldId id="271" r:id="rId12"/>
    <p:sldId id="272" r:id="rId13"/>
    <p:sldId id="273" r:id="rId14"/>
    <p:sldId id="274" r:id="rId15"/>
    <p:sldId id="275" r:id="rId16"/>
    <p:sldId id="276" r:id="rId17"/>
    <p:sldId id="279" r:id="rId18"/>
    <p:sldId id="280" r:id="rId19"/>
    <p:sldId id="281" r:id="rId20"/>
    <p:sldId id="277" r:id="rId21"/>
    <p:sldId id="282" r:id="rId22"/>
    <p:sldId id="283" r:id="rId23"/>
    <p:sldId id="284" r:id="rId24"/>
    <p:sldId id="292" r:id="rId25"/>
    <p:sldId id="285" r:id="rId26"/>
    <p:sldId id="286" r:id="rId27"/>
    <p:sldId id="287" r:id="rId28"/>
    <p:sldId id="288" r:id="rId29"/>
    <p:sldId id="289" r:id="rId30"/>
    <p:sldId id="290" r:id="rId31"/>
    <p:sldId id="291" r:id="rId32"/>
    <p:sldId id="293" r:id="rId33"/>
    <p:sldId id="295" r:id="rId34"/>
    <p:sldId id="296" r:id="rId35"/>
    <p:sldId id="300" r:id="rId36"/>
    <p:sldId id="297" r:id="rId37"/>
    <p:sldId id="298" r:id="rId38"/>
    <p:sldId id="299" r:id="rId39"/>
    <p:sldId id="294" r:id="rId40"/>
    <p:sldId id="301" r:id="rId41"/>
    <p:sldId id="302" r:id="rId42"/>
    <p:sldId id="303" r:id="rId43"/>
    <p:sldId id="305" r:id="rId44"/>
    <p:sldId id="306" r:id="rId45"/>
    <p:sldId id="307" r:id="rId46"/>
    <p:sldId id="308" r:id="rId47"/>
    <p:sldId id="309" r:id="rId48"/>
    <p:sldId id="310" r:id="rId49"/>
    <p:sldId id="311" r:id="rId50"/>
    <p:sldId id="304"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0" autoAdjust="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cs-CZ"/>
              <a:t>Kliknutím lze upravit styl.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EC805B8-BAE0-4A7F-B140-237A01AD36C0}" type="datetimeFigureOut">
              <a:rPr lang="cs-CZ" smtClean="0"/>
              <a:t>01.11.2022</a:t>
            </a:fld>
            <a:endParaRPr lang="cs-CZ"/>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cs-CZ"/>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C927980-869E-413D-8008-42E10CD36E5F}" type="slidenum">
              <a:rPr lang="cs-CZ" smtClean="0"/>
              <a:t>‹#›</a:t>
            </a:fld>
            <a:endParaRPr lang="cs-CZ"/>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16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EC805B8-BAE0-4A7F-B140-237A01AD36C0}" type="datetimeFigureOut">
              <a:rPr lang="cs-CZ" smtClean="0"/>
              <a:t>01.11.2022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4278450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EC805B8-BAE0-4A7F-B140-237A01AD36C0}" type="datetimeFigureOut">
              <a:rPr lang="cs-CZ" smtClean="0"/>
              <a:t>01.11.2022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137808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EC805B8-BAE0-4A7F-B140-237A01AD36C0}" type="datetimeFigureOut">
              <a:rPr lang="cs-CZ" smtClean="0"/>
              <a:t>01.11.2022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64490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cs-CZ"/>
              <a:t>Kliknutím lze upravit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EC805B8-BAE0-4A7F-B140-237A01AD36C0}" type="datetimeFigureOut">
              <a:rPr lang="cs-CZ" smtClean="0"/>
              <a:t>01.11.2022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927980-869E-413D-8008-42E10CD36E5F}" type="slidenum">
              <a:rPr lang="cs-CZ" smtClean="0"/>
              <a:t>‹#›</a:t>
            </a:fld>
            <a:endParaRPr lang="cs-CZ"/>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573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EC805B8-BAE0-4A7F-B140-237A01AD36C0}" type="datetimeFigureOut">
              <a:rPr lang="cs-CZ" smtClean="0"/>
              <a:t>01.11.2022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334686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EC805B8-BAE0-4A7F-B140-237A01AD36C0}" type="datetimeFigureOut">
              <a:rPr lang="cs-CZ" smtClean="0"/>
              <a:t>01.11.2022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2713318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EC805B8-BAE0-4A7F-B140-237A01AD36C0}" type="datetimeFigureOut">
              <a:rPr lang="cs-CZ" smtClean="0"/>
              <a:t>01.11.2022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406465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805B8-BAE0-4A7F-B140-237A01AD36C0}" type="datetimeFigureOut">
              <a:rPr lang="cs-CZ" smtClean="0"/>
              <a:t>01.11.2022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145026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EC805B8-BAE0-4A7F-B140-237A01AD36C0}" type="datetimeFigureOut">
              <a:rPr lang="cs-CZ" smtClean="0"/>
              <a:t>01.11.2022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292276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EC805B8-BAE0-4A7F-B140-237A01AD36C0}" type="datetimeFigureOut">
              <a:rPr lang="cs-CZ" smtClean="0"/>
              <a:t>01.11.2022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2361782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EC805B8-BAE0-4A7F-B140-237A01AD36C0}" type="datetimeFigureOut">
              <a:rPr lang="cs-CZ" smtClean="0"/>
              <a:t>01.11.2022</a:t>
            </a:fld>
            <a:endParaRPr lang="cs-CZ"/>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cs-CZ"/>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0C927980-869E-413D-8008-42E10CD36E5F}" type="slidenum">
              <a:rPr lang="cs-CZ" smtClean="0"/>
              <a:t>‹#›</a:t>
            </a:fld>
            <a:endParaRPr lang="cs-CZ"/>
          </a:p>
        </p:txBody>
      </p:sp>
    </p:spTree>
    <p:extLst>
      <p:ext uri="{BB962C8B-B14F-4D97-AF65-F5344CB8AC3E}">
        <p14:creationId xmlns:p14="http://schemas.microsoft.com/office/powerpoint/2010/main" val="22539125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6D098E-32A7-5867-A64C-A59B6C4996EB}"/>
              </a:ext>
            </a:extLst>
          </p:cNvPr>
          <p:cNvSpPr>
            <a:spLocks noGrp="1"/>
          </p:cNvSpPr>
          <p:nvPr>
            <p:ph type="ctrTitle"/>
          </p:nvPr>
        </p:nvSpPr>
        <p:spPr>
          <a:xfrm>
            <a:off x="775855" y="785091"/>
            <a:ext cx="8200720" cy="3289628"/>
          </a:xfrm>
        </p:spPr>
        <p:txBody>
          <a:bodyPr>
            <a:normAutofit/>
          </a:bodyPr>
          <a:lstStyle/>
          <a:p>
            <a:r>
              <a:rPr lang="cs-CZ" sz="5400" b="1" dirty="0"/>
              <a:t>DSBcB49 Starověká </a:t>
            </a:r>
            <a:r>
              <a:rPr lang="cs-CZ" sz="5400" b="1" dirty="0" err="1"/>
              <a:t>ekumena</a:t>
            </a:r>
            <a:r>
              <a:rPr lang="cs-CZ" sz="5400" b="1" dirty="0"/>
              <a:t> - antické zprávy o Asii a Africe</a:t>
            </a:r>
            <a:endParaRPr lang="cs-CZ" sz="5200" dirty="0">
              <a:solidFill>
                <a:schemeClr val="tx2"/>
              </a:solidFill>
            </a:endParaRPr>
          </a:p>
        </p:txBody>
      </p:sp>
      <p:sp>
        <p:nvSpPr>
          <p:cNvPr id="3" name="Podnadpis 2">
            <a:extLst>
              <a:ext uri="{FF2B5EF4-FFF2-40B4-BE49-F238E27FC236}">
                <a16:creationId xmlns:a16="http://schemas.microsoft.com/office/drawing/2014/main" id="{2BCD2363-02A5-17A0-6F86-37C76699E1C3}"/>
              </a:ext>
            </a:extLst>
          </p:cNvPr>
          <p:cNvSpPr>
            <a:spLocks noGrp="1"/>
          </p:cNvSpPr>
          <p:nvPr>
            <p:ph type="subTitle" idx="1"/>
          </p:nvPr>
        </p:nvSpPr>
        <p:spPr>
          <a:xfrm>
            <a:off x="3215729" y="4165152"/>
            <a:ext cx="5760846" cy="682079"/>
          </a:xfrm>
        </p:spPr>
        <p:txBody>
          <a:bodyPr>
            <a:normAutofit/>
          </a:bodyPr>
          <a:lstStyle/>
          <a:p>
            <a:r>
              <a:rPr lang="cs-CZ" dirty="0">
                <a:solidFill>
                  <a:schemeClr val="tx2"/>
                </a:solidFill>
              </a:rPr>
              <a:t>Afrika, </a:t>
            </a:r>
            <a:r>
              <a:rPr lang="cs-CZ" dirty="0" err="1">
                <a:solidFill>
                  <a:schemeClr val="tx2"/>
                </a:solidFill>
              </a:rPr>
              <a:t>Aithiopie</a:t>
            </a:r>
            <a:r>
              <a:rPr lang="cs-CZ" dirty="0">
                <a:solidFill>
                  <a:schemeClr val="tx2"/>
                </a:solidFill>
              </a:rPr>
              <a:t>, Numidie</a:t>
            </a:r>
          </a:p>
        </p:txBody>
      </p:sp>
      <p:sp>
        <p:nvSpPr>
          <p:cNvPr id="5" name="TextovéPole 4">
            <a:extLst>
              <a:ext uri="{FF2B5EF4-FFF2-40B4-BE49-F238E27FC236}">
                <a16:creationId xmlns:a16="http://schemas.microsoft.com/office/drawing/2014/main" id="{1BDF93C8-0E14-C699-DFA9-4662A7823152}"/>
              </a:ext>
            </a:extLst>
          </p:cNvPr>
          <p:cNvSpPr txBox="1"/>
          <p:nvPr/>
        </p:nvSpPr>
        <p:spPr>
          <a:xfrm>
            <a:off x="3815674" y="5053679"/>
            <a:ext cx="6094378" cy="369332"/>
          </a:xfrm>
          <a:prstGeom prst="rect">
            <a:avLst/>
          </a:prstGeom>
          <a:noFill/>
        </p:spPr>
        <p:txBody>
          <a:bodyPr wrap="square">
            <a:spAutoFit/>
          </a:bodyPr>
          <a:lstStyle/>
          <a:p>
            <a:r>
              <a:rPr lang="el-GR" dirty="0"/>
              <a:t>Ζεὺς γὰρ ἐς Ὠκεανὸν μετ᾽ ἀμύμονας Αἰθιοπῆας</a:t>
            </a:r>
            <a:endParaRPr lang="cs-CZ" dirty="0"/>
          </a:p>
        </p:txBody>
      </p:sp>
    </p:spTree>
    <p:extLst>
      <p:ext uri="{BB962C8B-B14F-4D97-AF65-F5344CB8AC3E}">
        <p14:creationId xmlns:p14="http://schemas.microsoft.com/office/powerpoint/2010/main" val="266802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1E35D0-123E-752B-FA6C-C8E8ABCD74E0}"/>
              </a:ext>
            </a:extLst>
          </p:cNvPr>
          <p:cNvSpPr>
            <a:spLocks noGrp="1"/>
          </p:cNvSpPr>
          <p:nvPr>
            <p:ph type="title"/>
          </p:nvPr>
        </p:nvSpPr>
        <p:spPr/>
        <p:txBody>
          <a:bodyPr/>
          <a:lstStyle/>
          <a:p>
            <a:r>
              <a:rPr lang="cs-CZ" dirty="0"/>
              <a:t>Libyjci, původ </a:t>
            </a:r>
            <a:r>
              <a:rPr lang="cs-CZ" dirty="0" err="1"/>
              <a:t>Numiďanů</a:t>
            </a:r>
            <a:r>
              <a:rPr lang="cs-CZ" dirty="0"/>
              <a:t>, Maurů</a:t>
            </a:r>
          </a:p>
        </p:txBody>
      </p:sp>
      <p:sp>
        <p:nvSpPr>
          <p:cNvPr id="3" name="Zástupný obsah 2">
            <a:extLst>
              <a:ext uri="{FF2B5EF4-FFF2-40B4-BE49-F238E27FC236}">
                <a16:creationId xmlns:a16="http://schemas.microsoft.com/office/drawing/2014/main" id="{61A805C9-6E0E-AD44-95E4-2D39FD0F6C2E}"/>
              </a:ext>
            </a:extLst>
          </p:cNvPr>
          <p:cNvSpPr>
            <a:spLocks noGrp="1"/>
          </p:cNvSpPr>
          <p:nvPr>
            <p:ph sz="half" idx="1"/>
          </p:nvPr>
        </p:nvSpPr>
        <p:spPr/>
        <p:txBody>
          <a:bodyPr/>
          <a:lstStyle/>
          <a:p>
            <a:r>
              <a:rPr lang="cs-CZ" dirty="0"/>
              <a:t>Ii </a:t>
            </a:r>
            <a:r>
              <a:rPr lang="cs-CZ" dirty="0" err="1"/>
              <a:t>paulatim</a:t>
            </a:r>
            <a:r>
              <a:rPr lang="cs-CZ" dirty="0"/>
              <a:t> per </a:t>
            </a:r>
            <a:r>
              <a:rPr lang="cs-CZ" dirty="0" err="1"/>
              <a:t>conubia</a:t>
            </a:r>
            <a:r>
              <a:rPr lang="cs-CZ" dirty="0"/>
              <a:t> </a:t>
            </a:r>
            <a:r>
              <a:rPr lang="cs-CZ" dirty="0" err="1"/>
              <a:t>Gaetulos</a:t>
            </a:r>
            <a:r>
              <a:rPr lang="cs-CZ" dirty="0"/>
              <a:t> </a:t>
            </a:r>
            <a:r>
              <a:rPr lang="cs-CZ" dirty="0" err="1"/>
              <a:t>secum</a:t>
            </a:r>
            <a:r>
              <a:rPr lang="cs-CZ" dirty="0"/>
              <a:t> </a:t>
            </a:r>
            <a:r>
              <a:rPr lang="cs-CZ" dirty="0" err="1"/>
              <a:t>miscuere</a:t>
            </a:r>
            <a:r>
              <a:rPr lang="cs-CZ" dirty="0"/>
              <a:t> et, </a:t>
            </a:r>
            <a:r>
              <a:rPr lang="cs-CZ" dirty="0" err="1"/>
              <a:t>quia</a:t>
            </a:r>
            <a:r>
              <a:rPr lang="cs-CZ" dirty="0"/>
              <a:t> </a:t>
            </a:r>
            <a:r>
              <a:rPr lang="cs-CZ" dirty="0" err="1"/>
              <a:t>saepe</a:t>
            </a:r>
            <a:r>
              <a:rPr lang="cs-CZ" dirty="0"/>
              <a:t> </a:t>
            </a:r>
            <a:r>
              <a:rPr lang="cs-CZ" dirty="0" err="1"/>
              <a:t>temptantes</a:t>
            </a:r>
            <a:r>
              <a:rPr lang="cs-CZ" dirty="0"/>
              <a:t> </a:t>
            </a:r>
            <a:r>
              <a:rPr lang="cs-CZ" u="sng" dirty="0" err="1"/>
              <a:t>agros</a:t>
            </a:r>
            <a:r>
              <a:rPr lang="cs-CZ" u="sng" dirty="0"/>
              <a:t> </a:t>
            </a:r>
            <a:r>
              <a:rPr lang="cs-CZ" u="sng" dirty="0" err="1"/>
              <a:t>alia</a:t>
            </a:r>
            <a:r>
              <a:rPr lang="cs-CZ" dirty="0"/>
              <a:t>, </a:t>
            </a:r>
            <a:r>
              <a:rPr lang="cs-CZ" u="sng" dirty="0" err="1"/>
              <a:t>deinde</a:t>
            </a:r>
            <a:r>
              <a:rPr lang="cs-CZ" u="sng" dirty="0"/>
              <a:t> </a:t>
            </a:r>
            <a:r>
              <a:rPr lang="cs-CZ" u="sng" dirty="0" err="1"/>
              <a:t>alia</a:t>
            </a:r>
            <a:r>
              <a:rPr lang="cs-CZ" u="sng" dirty="0"/>
              <a:t> </a:t>
            </a:r>
            <a:r>
              <a:rPr lang="cs-CZ" u="sng" dirty="0" err="1"/>
              <a:t>loca</a:t>
            </a:r>
            <a:r>
              <a:rPr lang="cs-CZ" u="sng" dirty="0"/>
              <a:t> </a:t>
            </a:r>
            <a:r>
              <a:rPr lang="cs-CZ" u="sng" dirty="0" err="1"/>
              <a:t>petiuerant</a:t>
            </a:r>
            <a:r>
              <a:rPr lang="cs-CZ" dirty="0"/>
              <a:t>, </a:t>
            </a:r>
            <a:r>
              <a:rPr lang="cs-CZ" dirty="0" err="1"/>
              <a:t>semet</a:t>
            </a:r>
            <a:r>
              <a:rPr lang="cs-CZ" dirty="0"/>
              <a:t> </a:t>
            </a:r>
            <a:r>
              <a:rPr lang="cs-CZ" dirty="0" err="1"/>
              <a:t>ipsi</a:t>
            </a:r>
            <a:r>
              <a:rPr lang="cs-CZ" dirty="0"/>
              <a:t> </a:t>
            </a:r>
            <a:r>
              <a:rPr lang="cs-CZ" u="sng" dirty="0" err="1"/>
              <a:t>Numidas</a:t>
            </a:r>
            <a:r>
              <a:rPr lang="cs-CZ" dirty="0"/>
              <a:t> </a:t>
            </a:r>
            <a:r>
              <a:rPr lang="cs-CZ" dirty="0" err="1"/>
              <a:t>appellauere</a:t>
            </a:r>
            <a:r>
              <a:rPr lang="cs-CZ" dirty="0"/>
              <a:t>.</a:t>
            </a:r>
          </a:p>
          <a:p>
            <a:r>
              <a:rPr lang="cs-CZ" dirty="0"/>
              <a:t>Nomen </a:t>
            </a:r>
            <a:r>
              <a:rPr lang="cs-CZ" dirty="0" err="1"/>
              <a:t>eorum</a:t>
            </a:r>
            <a:r>
              <a:rPr lang="cs-CZ" dirty="0"/>
              <a:t> </a:t>
            </a:r>
            <a:r>
              <a:rPr lang="cs-CZ" dirty="0" err="1"/>
              <a:t>paulatim</a:t>
            </a:r>
            <a:r>
              <a:rPr lang="cs-CZ" dirty="0"/>
              <a:t> </a:t>
            </a:r>
            <a:r>
              <a:rPr lang="cs-CZ" dirty="0" err="1"/>
              <a:t>Libyes</a:t>
            </a:r>
            <a:r>
              <a:rPr lang="cs-CZ" dirty="0"/>
              <a:t> </a:t>
            </a:r>
            <a:r>
              <a:rPr lang="cs-CZ" dirty="0" err="1"/>
              <a:t>corrupere</a:t>
            </a:r>
            <a:r>
              <a:rPr lang="cs-CZ" dirty="0"/>
              <a:t>, barbara lingua </a:t>
            </a:r>
            <a:r>
              <a:rPr lang="cs-CZ" u="sng" dirty="0" err="1"/>
              <a:t>Mauros</a:t>
            </a:r>
            <a:r>
              <a:rPr lang="cs-CZ" u="sng" dirty="0"/>
              <a:t> pro </a:t>
            </a:r>
            <a:r>
              <a:rPr lang="cs-CZ" u="sng" dirty="0" err="1"/>
              <a:t>Medis</a:t>
            </a:r>
            <a:r>
              <a:rPr lang="cs-CZ" dirty="0"/>
              <a:t> </a:t>
            </a:r>
            <a:r>
              <a:rPr lang="cs-CZ" dirty="0" err="1"/>
              <a:t>appellantes</a:t>
            </a:r>
            <a:r>
              <a:rPr lang="cs-CZ" dirty="0"/>
              <a:t>.</a:t>
            </a:r>
          </a:p>
        </p:txBody>
      </p:sp>
      <p:sp>
        <p:nvSpPr>
          <p:cNvPr id="4" name="Zástupný obsah 3">
            <a:extLst>
              <a:ext uri="{FF2B5EF4-FFF2-40B4-BE49-F238E27FC236}">
                <a16:creationId xmlns:a16="http://schemas.microsoft.com/office/drawing/2014/main" id="{97CE589B-CFF1-8888-4A58-7ADCE9E0C8D6}"/>
              </a:ext>
            </a:extLst>
          </p:cNvPr>
          <p:cNvSpPr>
            <a:spLocks noGrp="1"/>
          </p:cNvSpPr>
          <p:nvPr>
            <p:ph sz="half" idx="2"/>
          </p:nvPr>
        </p:nvSpPr>
        <p:spPr/>
        <p:txBody>
          <a:bodyPr/>
          <a:lstStyle/>
          <a:p>
            <a:r>
              <a:rPr lang="en-US" dirty="0"/>
              <a:t>These, by degrees, formed intermarriages with the </a:t>
            </a:r>
            <a:r>
              <a:rPr lang="en-US" dirty="0" err="1"/>
              <a:t>Getulians</a:t>
            </a:r>
            <a:r>
              <a:rPr lang="en-US" dirty="0"/>
              <a:t>; and because, from constantly trying different soils, they were perpetually shifting their abodes, they called themselves N</a:t>
            </a:r>
            <a:r>
              <a:rPr lang="cs-CZ" dirty="0" err="1"/>
              <a:t>umidians</a:t>
            </a:r>
            <a:r>
              <a:rPr lang="en-US" dirty="0"/>
              <a:t>.</a:t>
            </a:r>
            <a:endParaRPr lang="cs-CZ" dirty="0"/>
          </a:p>
          <a:p>
            <a:r>
              <a:rPr lang="en-US" dirty="0"/>
              <a:t>The name of Medes the Libyans gradually corrupted, changing it, in their barbarous tongue, into Moors.</a:t>
            </a:r>
            <a:endParaRPr lang="cs-CZ" dirty="0"/>
          </a:p>
        </p:txBody>
      </p:sp>
    </p:spTree>
    <p:extLst>
      <p:ext uri="{BB962C8B-B14F-4D97-AF65-F5344CB8AC3E}">
        <p14:creationId xmlns:p14="http://schemas.microsoft.com/office/powerpoint/2010/main" val="1657262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49FAC3-8973-7FA8-324D-381E1623A956}"/>
              </a:ext>
            </a:extLst>
          </p:cNvPr>
          <p:cNvSpPr>
            <a:spLocks noGrp="1"/>
          </p:cNvSpPr>
          <p:nvPr>
            <p:ph type="title"/>
          </p:nvPr>
        </p:nvSpPr>
        <p:spPr/>
        <p:txBody>
          <a:bodyPr/>
          <a:lstStyle/>
          <a:p>
            <a:r>
              <a:rPr lang="cs-CZ" dirty="0"/>
              <a:t>Mytologie – </a:t>
            </a:r>
            <a:r>
              <a:rPr lang="cs-CZ" dirty="0" err="1"/>
              <a:t>Memnón</a:t>
            </a:r>
            <a:endParaRPr lang="cs-CZ" dirty="0"/>
          </a:p>
        </p:txBody>
      </p:sp>
      <p:sp>
        <p:nvSpPr>
          <p:cNvPr id="3" name="Zástupný obsah 2">
            <a:extLst>
              <a:ext uri="{FF2B5EF4-FFF2-40B4-BE49-F238E27FC236}">
                <a16:creationId xmlns:a16="http://schemas.microsoft.com/office/drawing/2014/main" id="{8ED04F07-EC13-71C9-F8A8-287B32250354}"/>
              </a:ext>
            </a:extLst>
          </p:cNvPr>
          <p:cNvSpPr>
            <a:spLocks noGrp="1"/>
          </p:cNvSpPr>
          <p:nvPr>
            <p:ph sz="half" idx="1"/>
          </p:nvPr>
        </p:nvSpPr>
        <p:spPr/>
        <p:txBody>
          <a:bodyPr>
            <a:normAutofit fontScale="92500" lnSpcReduction="20000"/>
          </a:bodyPr>
          <a:lstStyle/>
          <a:p>
            <a:r>
              <a:rPr lang="cs-CZ" dirty="0"/>
              <a:t>Hes. </a:t>
            </a:r>
            <a:r>
              <a:rPr lang="cs-CZ" i="1" dirty="0" err="1"/>
              <a:t>Th</a:t>
            </a:r>
            <a:r>
              <a:rPr lang="cs-CZ" dirty="0"/>
              <a:t>. 984–985</a:t>
            </a:r>
          </a:p>
          <a:p>
            <a:r>
              <a:rPr lang="el-GR" dirty="0"/>
              <a:t>Τιθωνῷ δ᾽ Ἠὼς τέκε Μέμνονα χαλκοκορυστήν, Αἰθιόπων βασιλῆα</a:t>
            </a:r>
            <a:endParaRPr lang="cs-CZ" dirty="0"/>
          </a:p>
          <a:p>
            <a:endParaRPr lang="cs-CZ" dirty="0"/>
          </a:p>
          <a:p>
            <a:r>
              <a:rPr lang="cs-CZ" dirty="0"/>
              <a:t>Paus. 1.42.3</a:t>
            </a:r>
          </a:p>
          <a:p>
            <a:r>
              <a:rPr lang="el-GR" dirty="0"/>
              <a:t>ἐμοὶ δὲ παρέσχε μὲν καὶ τοῦτο </a:t>
            </a:r>
            <a:r>
              <a:rPr lang="el-GR" u="sng" dirty="0"/>
              <a:t>θαυμάσαι</a:t>
            </a:r>
            <a:r>
              <a:rPr lang="el-GR" dirty="0"/>
              <a:t>, παρέσχε δὲ πολλῷ μάλιστα </a:t>
            </a:r>
            <a:r>
              <a:rPr lang="el-GR" u="sng" dirty="0"/>
              <a:t>Αἰγυπτίων</a:t>
            </a:r>
            <a:r>
              <a:rPr lang="el-GR" dirty="0"/>
              <a:t> ὁ </a:t>
            </a:r>
            <a:r>
              <a:rPr lang="el-GR" u="sng" dirty="0"/>
              <a:t>κολοσσός</a:t>
            </a:r>
            <a:r>
              <a:rPr lang="el-GR" dirty="0"/>
              <a:t>. ἐν Θήβαις ταῖς Αἰγυπτίαις, διαβᾶσι τὸν Νεῖλον πρὸς τὰς Σύριγγας καλουμένας, εἶδον ἔτι καθήμενον </a:t>
            </a:r>
            <a:r>
              <a:rPr lang="el-GR" u="sng" dirty="0"/>
              <a:t>ἄγαλμα</a:t>
            </a:r>
            <a:r>
              <a:rPr lang="el-GR" dirty="0"/>
              <a:t> </a:t>
            </a:r>
            <a:r>
              <a:rPr lang="el-GR" u="sng" dirty="0"/>
              <a:t>ἠχοῦν</a:t>
            </a:r>
            <a:r>
              <a:rPr lang="el-GR" dirty="0"/>
              <a:t>—</a:t>
            </a:r>
            <a:r>
              <a:rPr lang="el-GR" u="sng" dirty="0"/>
              <a:t>Μέμνονα</a:t>
            </a:r>
            <a:r>
              <a:rPr lang="el-GR" dirty="0"/>
              <a:t> </a:t>
            </a:r>
            <a:r>
              <a:rPr lang="el-GR" u="sng" dirty="0"/>
              <a:t>ὀνομάζουσιν</a:t>
            </a:r>
            <a:r>
              <a:rPr lang="el-GR" dirty="0"/>
              <a:t> οἱ πολλοί, τοῦτον γάρ φασιν ἐξ Αἰθιοπίας ὁρμηθῆναι ἐς Αἴγυπτον καὶ τὴν ἄχρι Σούσων:</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6A1AD14A-0C55-70A6-75F5-815160DBC622}"/>
              </a:ext>
            </a:extLst>
          </p:cNvPr>
          <p:cNvSpPr>
            <a:spLocks noGrp="1"/>
          </p:cNvSpPr>
          <p:nvPr>
            <p:ph sz="half" idx="2"/>
          </p:nvPr>
        </p:nvSpPr>
        <p:spPr/>
        <p:txBody>
          <a:bodyPr>
            <a:normAutofit fontScale="92500" lnSpcReduction="20000"/>
          </a:bodyPr>
          <a:lstStyle/>
          <a:p>
            <a:r>
              <a:rPr lang="en-US" dirty="0"/>
              <a:t>And Eos bore to Tithonus brazen-crested Memnon,</a:t>
            </a:r>
            <a:r>
              <a:rPr lang="cs-CZ" dirty="0"/>
              <a:t> </a:t>
            </a:r>
            <a:r>
              <a:rPr lang="en-US" dirty="0"/>
              <a:t>king of the Ethiopians,</a:t>
            </a:r>
            <a:endParaRPr lang="cs-CZ" dirty="0"/>
          </a:p>
          <a:p>
            <a:endParaRPr lang="cs-CZ" dirty="0"/>
          </a:p>
          <a:p>
            <a:r>
              <a:rPr lang="en-US" dirty="0"/>
              <a:t>This made me marvel, but the colossus in Egypt made me marvel far more than anything else. In Egyptian Thebes, on crossing the Nile to the so called Pipes, I saw a statue, still sitting, which gave out a sound. The many call it Memnon, who they say from </a:t>
            </a:r>
            <a:r>
              <a:rPr lang="en-US" dirty="0" err="1"/>
              <a:t>Aethiopia</a:t>
            </a:r>
            <a:r>
              <a:rPr lang="en-US" dirty="0"/>
              <a:t> overran Egypt and as far as Susa.</a:t>
            </a:r>
            <a:endParaRPr lang="cs-CZ" dirty="0"/>
          </a:p>
        </p:txBody>
      </p:sp>
      <p:pic>
        <p:nvPicPr>
          <p:cNvPr id="6" name="Obrázek 5" descr="Obsah obrázku exteriér, země, hora, příroda&#10;&#10;Popis byl vytvořen automaticky">
            <a:extLst>
              <a:ext uri="{FF2B5EF4-FFF2-40B4-BE49-F238E27FC236}">
                <a16:creationId xmlns:a16="http://schemas.microsoft.com/office/drawing/2014/main" id="{CFE07809-7C21-BB2A-5A8C-395F91A68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4485" y="4726211"/>
            <a:ext cx="2935594" cy="1956298"/>
          </a:xfrm>
          <a:prstGeom prst="rect">
            <a:avLst/>
          </a:prstGeom>
        </p:spPr>
      </p:pic>
    </p:spTree>
    <p:extLst>
      <p:ext uri="{BB962C8B-B14F-4D97-AF65-F5344CB8AC3E}">
        <p14:creationId xmlns:p14="http://schemas.microsoft.com/office/powerpoint/2010/main" val="3464159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205E4C-B1A0-6088-37BA-C59D4F0C2961}"/>
              </a:ext>
            </a:extLst>
          </p:cNvPr>
          <p:cNvSpPr>
            <a:spLocks noGrp="1"/>
          </p:cNvSpPr>
          <p:nvPr>
            <p:ph type="title"/>
          </p:nvPr>
        </p:nvSpPr>
        <p:spPr/>
        <p:txBody>
          <a:bodyPr/>
          <a:lstStyle/>
          <a:p>
            <a:r>
              <a:rPr lang="cs-CZ" dirty="0"/>
              <a:t>Mytologie – </a:t>
            </a:r>
            <a:r>
              <a:rPr lang="cs-CZ" dirty="0" err="1"/>
              <a:t>Memnón</a:t>
            </a:r>
            <a:endParaRPr lang="cs-CZ" dirty="0"/>
          </a:p>
        </p:txBody>
      </p:sp>
      <p:sp>
        <p:nvSpPr>
          <p:cNvPr id="3" name="Zástupný obsah 2">
            <a:extLst>
              <a:ext uri="{FF2B5EF4-FFF2-40B4-BE49-F238E27FC236}">
                <a16:creationId xmlns:a16="http://schemas.microsoft.com/office/drawing/2014/main" id="{FFFC77F8-2BE0-C3BE-1529-94AF7AF84078}"/>
              </a:ext>
            </a:extLst>
          </p:cNvPr>
          <p:cNvSpPr>
            <a:spLocks noGrp="1"/>
          </p:cNvSpPr>
          <p:nvPr>
            <p:ph sz="half" idx="1"/>
          </p:nvPr>
        </p:nvSpPr>
        <p:spPr/>
        <p:txBody>
          <a:bodyPr/>
          <a:lstStyle/>
          <a:p>
            <a:r>
              <a:rPr lang="cs-CZ" dirty="0" err="1"/>
              <a:t>Hdt</a:t>
            </a:r>
            <a:r>
              <a:rPr lang="cs-CZ" dirty="0"/>
              <a:t>. 5.54</a:t>
            </a:r>
          </a:p>
          <a:p>
            <a:r>
              <a:rPr lang="el-GR" dirty="0"/>
              <a:t>μέχρι Σούσων（τοῦτο γὰρ Μεμνόνειον ἄστυ καλέεται</a:t>
            </a:r>
            <a:r>
              <a:rPr lang="cs-CZ" dirty="0"/>
              <a:t>)</a:t>
            </a:r>
          </a:p>
          <a:p>
            <a:r>
              <a:rPr lang="cs-CZ" dirty="0"/>
              <a:t>D.S. 2.22</a:t>
            </a:r>
          </a:p>
          <a:p>
            <a:endParaRPr lang="cs-CZ" dirty="0"/>
          </a:p>
          <a:p>
            <a:r>
              <a:rPr lang="cs-CZ" dirty="0" err="1"/>
              <a:t>Manetho</a:t>
            </a:r>
            <a:r>
              <a:rPr lang="cs-CZ" dirty="0"/>
              <a:t> </a:t>
            </a:r>
          </a:p>
          <a:p>
            <a:r>
              <a:rPr lang="cs-CZ" dirty="0" err="1"/>
              <a:t>Ἀμένωφις</a:t>
            </a:r>
            <a:r>
              <a:rPr lang="cs-CZ" dirty="0"/>
              <a:t> = </a:t>
            </a:r>
            <a:r>
              <a:rPr lang="cs-CZ" dirty="0" err="1"/>
              <a:t>Amenhotep</a:t>
            </a:r>
            <a:endParaRPr lang="cs-CZ" dirty="0"/>
          </a:p>
        </p:txBody>
      </p:sp>
      <p:sp>
        <p:nvSpPr>
          <p:cNvPr id="4" name="Zástupný obsah 3">
            <a:extLst>
              <a:ext uri="{FF2B5EF4-FFF2-40B4-BE49-F238E27FC236}">
                <a16:creationId xmlns:a16="http://schemas.microsoft.com/office/drawing/2014/main" id="{6CF70E64-467A-55F0-443A-666792311F16}"/>
              </a:ext>
            </a:extLst>
          </p:cNvPr>
          <p:cNvSpPr>
            <a:spLocks noGrp="1"/>
          </p:cNvSpPr>
          <p:nvPr>
            <p:ph sz="half" idx="2"/>
          </p:nvPr>
        </p:nvSpPr>
        <p:spPr/>
        <p:txBody>
          <a:bodyPr/>
          <a:lstStyle/>
          <a:p>
            <a:r>
              <a:rPr lang="en-US" dirty="0"/>
              <a:t>to Susa, which is the city called </a:t>
            </a:r>
            <a:r>
              <a:rPr lang="en-US" dirty="0" err="1"/>
              <a:t>Memnonian</a:t>
            </a:r>
            <a:r>
              <a:rPr lang="en-US" dirty="0"/>
              <a:t>,</a:t>
            </a:r>
            <a:endParaRPr lang="cs-CZ" dirty="0"/>
          </a:p>
        </p:txBody>
      </p:sp>
      <p:pic>
        <p:nvPicPr>
          <p:cNvPr id="10" name="Obrázek 9" descr="Obsah obrázku sklenice, plavidlo, interiér, rostlina&#10;&#10;Popis byl vytvořen automaticky">
            <a:extLst>
              <a:ext uri="{FF2B5EF4-FFF2-40B4-BE49-F238E27FC236}">
                <a16:creationId xmlns:a16="http://schemas.microsoft.com/office/drawing/2014/main" id="{959358CE-0796-2D50-812A-ACE6686A3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9558" y="3429000"/>
            <a:ext cx="3627066" cy="2524438"/>
          </a:xfrm>
          <a:prstGeom prst="rect">
            <a:avLst/>
          </a:prstGeom>
        </p:spPr>
      </p:pic>
    </p:spTree>
    <p:extLst>
      <p:ext uri="{BB962C8B-B14F-4D97-AF65-F5344CB8AC3E}">
        <p14:creationId xmlns:p14="http://schemas.microsoft.com/office/powerpoint/2010/main" val="1773911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951BB6-CAAE-FC55-7595-58A7B2E3ACEE}"/>
              </a:ext>
            </a:extLst>
          </p:cNvPr>
          <p:cNvSpPr>
            <a:spLocks noGrp="1"/>
          </p:cNvSpPr>
          <p:nvPr>
            <p:ph type="title"/>
          </p:nvPr>
        </p:nvSpPr>
        <p:spPr/>
        <p:txBody>
          <a:bodyPr/>
          <a:lstStyle/>
          <a:p>
            <a:r>
              <a:rPr lang="cs-CZ" dirty="0"/>
              <a:t>Mytologie - Andromeda</a:t>
            </a:r>
          </a:p>
        </p:txBody>
      </p:sp>
      <p:sp>
        <p:nvSpPr>
          <p:cNvPr id="3" name="Zástupný obsah 2">
            <a:extLst>
              <a:ext uri="{FF2B5EF4-FFF2-40B4-BE49-F238E27FC236}">
                <a16:creationId xmlns:a16="http://schemas.microsoft.com/office/drawing/2014/main" id="{51A80770-9F08-E154-CCA1-75C76C661BC5}"/>
              </a:ext>
            </a:extLst>
          </p:cNvPr>
          <p:cNvSpPr>
            <a:spLocks noGrp="1"/>
          </p:cNvSpPr>
          <p:nvPr>
            <p:ph sz="half" idx="1"/>
          </p:nvPr>
        </p:nvSpPr>
        <p:spPr/>
        <p:txBody>
          <a:bodyPr/>
          <a:lstStyle/>
          <a:p>
            <a:r>
              <a:rPr lang="cs-CZ" dirty="0"/>
              <a:t>Dcera </a:t>
            </a:r>
            <a:r>
              <a:rPr lang="cs-CZ" dirty="0" err="1"/>
              <a:t>Kéfea</a:t>
            </a:r>
            <a:r>
              <a:rPr lang="cs-CZ" dirty="0"/>
              <a:t> a Kassiopeie</a:t>
            </a:r>
          </a:p>
          <a:p>
            <a:r>
              <a:rPr lang="cs-CZ" dirty="0" err="1"/>
              <a:t>Pl</a:t>
            </a:r>
            <a:r>
              <a:rPr lang="cs-CZ" dirty="0"/>
              <a:t>. </a:t>
            </a:r>
            <a:r>
              <a:rPr lang="cs-CZ" i="1" dirty="0"/>
              <a:t>NH</a:t>
            </a:r>
            <a:r>
              <a:rPr lang="cs-CZ" dirty="0"/>
              <a:t>. 6.182</a:t>
            </a:r>
          </a:p>
          <a:p>
            <a:r>
              <a:rPr lang="cs-CZ" dirty="0" err="1"/>
              <a:t>Aegyptiorum</a:t>
            </a:r>
            <a:r>
              <a:rPr lang="cs-CZ" dirty="0"/>
              <a:t> </a:t>
            </a:r>
            <a:r>
              <a:rPr lang="cs-CZ" dirty="0" err="1"/>
              <a:t>bellis</a:t>
            </a:r>
            <a:r>
              <a:rPr lang="cs-CZ" dirty="0"/>
              <a:t> </a:t>
            </a:r>
            <a:r>
              <a:rPr lang="cs-CZ" dirty="0" err="1"/>
              <a:t>attrita</a:t>
            </a:r>
            <a:r>
              <a:rPr lang="cs-CZ" dirty="0"/>
              <a:t> </a:t>
            </a:r>
            <a:r>
              <a:rPr lang="cs-CZ" dirty="0" err="1"/>
              <a:t>est</a:t>
            </a:r>
            <a:r>
              <a:rPr lang="cs-CZ" dirty="0"/>
              <a:t> </a:t>
            </a:r>
            <a:r>
              <a:rPr lang="cs-CZ" dirty="0" err="1"/>
              <a:t>Aethiopia</a:t>
            </a:r>
            <a:r>
              <a:rPr lang="cs-CZ" dirty="0"/>
              <a:t> </a:t>
            </a:r>
            <a:r>
              <a:rPr lang="cs-CZ" dirty="0" err="1"/>
              <a:t>vicissim</a:t>
            </a:r>
            <a:r>
              <a:rPr lang="cs-CZ" dirty="0"/>
              <a:t> </a:t>
            </a:r>
            <a:r>
              <a:rPr lang="cs-CZ" dirty="0" err="1"/>
              <a:t>imperitando</a:t>
            </a:r>
            <a:r>
              <a:rPr lang="cs-CZ" dirty="0"/>
              <a:t> </a:t>
            </a:r>
            <a:r>
              <a:rPr lang="cs-CZ" dirty="0" err="1"/>
              <a:t>serviendoque</a:t>
            </a:r>
            <a:r>
              <a:rPr lang="cs-CZ" dirty="0"/>
              <a:t>, </a:t>
            </a:r>
            <a:r>
              <a:rPr lang="cs-CZ" u="sng" dirty="0" err="1"/>
              <a:t>clara</a:t>
            </a:r>
            <a:r>
              <a:rPr lang="cs-CZ" dirty="0"/>
              <a:t> et </a:t>
            </a:r>
            <a:r>
              <a:rPr lang="cs-CZ" u="sng" dirty="0" err="1"/>
              <a:t>potens</a:t>
            </a:r>
            <a:r>
              <a:rPr lang="cs-CZ" dirty="0"/>
              <a:t> </a:t>
            </a:r>
            <a:r>
              <a:rPr lang="cs-CZ" dirty="0" err="1"/>
              <a:t>etiam</a:t>
            </a:r>
            <a:r>
              <a:rPr lang="cs-CZ" dirty="0"/>
              <a:t> </a:t>
            </a:r>
            <a:r>
              <a:rPr lang="cs-CZ" dirty="0" err="1"/>
              <a:t>usque</a:t>
            </a:r>
            <a:r>
              <a:rPr lang="cs-CZ" dirty="0"/>
              <a:t> ad </a:t>
            </a:r>
            <a:r>
              <a:rPr lang="cs-CZ" u="sng" dirty="0" err="1"/>
              <a:t>Troiana</a:t>
            </a:r>
            <a:r>
              <a:rPr lang="cs-CZ" u="sng" dirty="0"/>
              <a:t> </a:t>
            </a:r>
            <a:r>
              <a:rPr lang="cs-CZ" u="sng" dirty="0" err="1"/>
              <a:t>bella</a:t>
            </a:r>
            <a:r>
              <a:rPr lang="cs-CZ" u="sng" dirty="0"/>
              <a:t> </a:t>
            </a:r>
            <a:r>
              <a:rPr lang="cs-CZ" u="sng" dirty="0" err="1"/>
              <a:t>Memnone</a:t>
            </a:r>
            <a:r>
              <a:rPr lang="cs-CZ" u="sng" dirty="0"/>
              <a:t> </a:t>
            </a:r>
            <a:r>
              <a:rPr lang="cs-CZ" u="sng" dirty="0" err="1"/>
              <a:t>regnante</a:t>
            </a:r>
            <a:r>
              <a:rPr lang="cs-CZ" dirty="0"/>
              <a:t>. et </a:t>
            </a:r>
            <a:r>
              <a:rPr lang="cs-CZ" dirty="0" err="1"/>
              <a:t>Syriae</a:t>
            </a:r>
            <a:r>
              <a:rPr lang="cs-CZ" dirty="0"/>
              <a:t> </a:t>
            </a:r>
            <a:r>
              <a:rPr lang="cs-CZ" dirty="0" err="1"/>
              <a:t>imperitasse</a:t>
            </a:r>
            <a:r>
              <a:rPr lang="cs-CZ" dirty="0"/>
              <a:t> </a:t>
            </a:r>
            <a:r>
              <a:rPr lang="cs-CZ" dirty="0" err="1"/>
              <a:t>eam</a:t>
            </a:r>
            <a:r>
              <a:rPr lang="cs-CZ" dirty="0"/>
              <a:t> </a:t>
            </a:r>
            <a:r>
              <a:rPr lang="cs-CZ" dirty="0" err="1"/>
              <a:t>nostroque</a:t>
            </a:r>
            <a:r>
              <a:rPr lang="cs-CZ" dirty="0"/>
              <a:t> </a:t>
            </a:r>
            <a:r>
              <a:rPr lang="cs-CZ" dirty="0" err="1"/>
              <a:t>litori</a:t>
            </a:r>
            <a:r>
              <a:rPr lang="cs-CZ" dirty="0"/>
              <a:t> </a:t>
            </a:r>
            <a:r>
              <a:rPr lang="cs-CZ" dirty="0" err="1"/>
              <a:t>aetate</a:t>
            </a:r>
            <a:r>
              <a:rPr lang="cs-CZ" dirty="0"/>
              <a:t> </a:t>
            </a:r>
            <a:r>
              <a:rPr lang="cs-CZ" dirty="0" err="1"/>
              <a:t>regis</a:t>
            </a:r>
            <a:r>
              <a:rPr lang="cs-CZ" dirty="0"/>
              <a:t> </a:t>
            </a:r>
            <a:r>
              <a:rPr lang="cs-CZ" dirty="0" err="1"/>
              <a:t>Cephei</a:t>
            </a:r>
            <a:r>
              <a:rPr lang="cs-CZ" dirty="0"/>
              <a:t> </a:t>
            </a:r>
            <a:r>
              <a:rPr lang="cs-CZ" u="sng" dirty="0" err="1"/>
              <a:t>patet</a:t>
            </a:r>
            <a:r>
              <a:rPr lang="cs-CZ" u="sng" dirty="0"/>
              <a:t> </a:t>
            </a:r>
            <a:r>
              <a:rPr lang="cs-CZ" u="sng" dirty="0" err="1"/>
              <a:t>Andromedae</a:t>
            </a:r>
            <a:r>
              <a:rPr lang="cs-CZ" u="sng" dirty="0"/>
              <a:t> </a:t>
            </a:r>
            <a:r>
              <a:rPr lang="cs-CZ" dirty="0" err="1"/>
              <a:t>fabulis</a:t>
            </a:r>
            <a:r>
              <a:rPr lang="cs-CZ" dirty="0"/>
              <a:t>. </a:t>
            </a:r>
          </a:p>
        </p:txBody>
      </p:sp>
      <p:sp>
        <p:nvSpPr>
          <p:cNvPr id="4" name="Zástupný obsah 3">
            <a:extLst>
              <a:ext uri="{FF2B5EF4-FFF2-40B4-BE49-F238E27FC236}">
                <a16:creationId xmlns:a16="http://schemas.microsoft.com/office/drawing/2014/main" id="{39BCDFAC-1059-1295-0D2D-751C17CD8B21}"/>
              </a:ext>
            </a:extLst>
          </p:cNvPr>
          <p:cNvSpPr>
            <a:spLocks noGrp="1"/>
          </p:cNvSpPr>
          <p:nvPr>
            <p:ph sz="half" idx="2"/>
          </p:nvPr>
        </p:nvSpPr>
        <p:spPr/>
        <p:txBody>
          <a:bodyPr/>
          <a:lstStyle/>
          <a:p>
            <a:r>
              <a:rPr lang="en-US" dirty="0"/>
              <a:t>Ethiopia was worn out by alternate periods of dominance and subjection in a series of wars with Egypt, having been a famous and powerful country even down to the Trojan Wars, when Memnon was king; and the stories about Andromeda show that it dominated Syria and the coasts of the Mediterranean in the time of King Cepheus.</a:t>
            </a:r>
            <a:endParaRPr lang="cs-CZ" dirty="0"/>
          </a:p>
        </p:txBody>
      </p:sp>
      <p:pic>
        <p:nvPicPr>
          <p:cNvPr id="6" name="Obrázek 5" descr="Obsah obrázku text, exteriér, skupina&#10;&#10;Popis byl vytvořen automaticky">
            <a:extLst>
              <a:ext uri="{FF2B5EF4-FFF2-40B4-BE49-F238E27FC236}">
                <a16:creationId xmlns:a16="http://schemas.microsoft.com/office/drawing/2014/main" id="{759CC416-B5DA-0159-972D-9052F491F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0937" y="41235"/>
            <a:ext cx="1744899" cy="2016164"/>
          </a:xfrm>
          <a:prstGeom prst="rect">
            <a:avLst/>
          </a:prstGeom>
        </p:spPr>
      </p:pic>
    </p:spTree>
    <p:extLst>
      <p:ext uri="{BB962C8B-B14F-4D97-AF65-F5344CB8AC3E}">
        <p14:creationId xmlns:p14="http://schemas.microsoft.com/office/powerpoint/2010/main" val="1614795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BE990-8C66-ECC3-F0E6-EC44EC60948C}"/>
              </a:ext>
            </a:extLst>
          </p:cNvPr>
          <p:cNvSpPr>
            <a:spLocks noGrp="1"/>
          </p:cNvSpPr>
          <p:nvPr>
            <p:ph type="title"/>
          </p:nvPr>
        </p:nvSpPr>
        <p:spPr/>
        <p:txBody>
          <a:bodyPr/>
          <a:lstStyle/>
          <a:p>
            <a:r>
              <a:rPr lang="cs-CZ" dirty="0"/>
              <a:t>Mytologie - Andromeda</a:t>
            </a:r>
          </a:p>
        </p:txBody>
      </p:sp>
      <p:sp>
        <p:nvSpPr>
          <p:cNvPr id="3" name="Zástupný obsah 2">
            <a:extLst>
              <a:ext uri="{FF2B5EF4-FFF2-40B4-BE49-F238E27FC236}">
                <a16:creationId xmlns:a16="http://schemas.microsoft.com/office/drawing/2014/main" id="{E9512FF5-C485-518B-471B-6120C3714F3D}"/>
              </a:ext>
            </a:extLst>
          </p:cNvPr>
          <p:cNvSpPr>
            <a:spLocks noGrp="1"/>
          </p:cNvSpPr>
          <p:nvPr>
            <p:ph sz="half" idx="1"/>
          </p:nvPr>
        </p:nvSpPr>
        <p:spPr/>
        <p:txBody>
          <a:bodyPr/>
          <a:lstStyle/>
          <a:p>
            <a:r>
              <a:rPr lang="cs-CZ" dirty="0"/>
              <a:t>Ov. </a:t>
            </a:r>
            <a:r>
              <a:rPr lang="cs-CZ" i="1" dirty="0"/>
              <a:t>Met</a:t>
            </a:r>
            <a:r>
              <a:rPr lang="cs-CZ" dirty="0"/>
              <a:t>. 4.668–671</a:t>
            </a:r>
          </a:p>
          <a:p>
            <a:r>
              <a:rPr lang="cs-CZ" dirty="0"/>
              <a:t>Gentibus </a:t>
            </a:r>
            <a:r>
              <a:rPr lang="cs-CZ" dirty="0" err="1"/>
              <a:t>innumeris</a:t>
            </a:r>
            <a:r>
              <a:rPr lang="cs-CZ" dirty="0"/>
              <a:t> </a:t>
            </a:r>
            <a:r>
              <a:rPr lang="cs-CZ" dirty="0" err="1"/>
              <a:t>circumque</a:t>
            </a:r>
            <a:r>
              <a:rPr lang="cs-CZ" dirty="0"/>
              <a:t> </a:t>
            </a:r>
            <a:r>
              <a:rPr lang="cs-CZ" dirty="0" err="1"/>
              <a:t>infraque</a:t>
            </a:r>
            <a:r>
              <a:rPr lang="cs-CZ" dirty="0"/>
              <a:t> </a:t>
            </a:r>
            <a:r>
              <a:rPr lang="cs-CZ" dirty="0" err="1"/>
              <a:t>relictis</a:t>
            </a:r>
            <a:br>
              <a:rPr lang="cs-CZ" dirty="0"/>
            </a:br>
            <a:r>
              <a:rPr lang="cs-CZ" u="sng" dirty="0" err="1"/>
              <a:t>Aethiopum</a:t>
            </a:r>
            <a:r>
              <a:rPr lang="cs-CZ" dirty="0"/>
              <a:t> </a:t>
            </a:r>
            <a:r>
              <a:rPr lang="cs-CZ" u="sng" dirty="0" err="1"/>
              <a:t>populos</a:t>
            </a:r>
            <a:r>
              <a:rPr lang="cs-CZ" dirty="0"/>
              <a:t> </a:t>
            </a:r>
            <a:r>
              <a:rPr lang="cs-CZ" dirty="0" err="1"/>
              <a:t>Cepheaque</a:t>
            </a:r>
            <a:r>
              <a:rPr lang="cs-CZ" dirty="0"/>
              <a:t> </a:t>
            </a:r>
            <a:r>
              <a:rPr lang="cs-CZ" dirty="0" err="1"/>
              <a:t>conspicit</a:t>
            </a:r>
            <a:r>
              <a:rPr lang="cs-CZ" dirty="0"/>
              <a:t> </a:t>
            </a:r>
            <a:r>
              <a:rPr lang="cs-CZ" dirty="0" err="1"/>
              <a:t>arva</a:t>
            </a:r>
            <a:r>
              <a:rPr lang="cs-CZ" dirty="0"/>
              <a:t>.</a:t>
            </a:r>
            <a:br>
              <a:rPr lang="cs-CZ" dirty="0"/>
            </a:br>
            <a:r>
              <a:rPr lang="cs-CZ" dirty="0" err="1"/>
              <a:t>Illic</a:t>
            </a:r>
            <a:r>
              <a:rPr lang="cs-CZ" dirty="0"/>
              <a:t> </a:t>
            </a:r>
            <a:r>
              <a:rPr lang="cs-CZ" dirty="0" err="1"/>
              <a:t>inmeritam</a:t>
            </a:r>
            <a:r>
              <a:rPr lang="cs-CZ" dirty="0"/>
              <a:t> </a:t>
            </a:r>
            <a:r>
              <a:rPr lang="cs-CZ" dirty="0" err="1"/>
              <a:t>maternae</a:t>
            </a:r>
            <a:r>
              <a:rPr lang="cs-CZ" dirty="0"/>
              <a:t> </a:t>
            </a:r>
            <a:r>
              <a:rPr lang="cs-CZ" dirty="0" err="1"/>
              <a:t>pendere</a:t>
            </a:r>
            <a:r>
              <a:rPr lang="cs-CZ" dirty="0"/>
              <a:t> linguae</a:t>
            </a:r>
            <a:br>
              <a:rPr lang="cs-CZ" dirty="0"/>
            </a:br>
            <a:r>
              <a:rPr lang="cs-CZ" u="sng" dirty="0" err="1"/>
              <a:t>Andromedan</a:t>
            </a:r>
            <a:r>
              <a:rPr lang="cs-CZ" dirty="0"/>
              <a:t> </a:t>
            </a:r>
            <a:r>
              <a:rPr lang="cs-CZ" dirty="0" err="1"/>
              <a:t>poenas</a:t>
            </a:r>
            <a:r>
              <a:rPr lang="cs-CZ" dirty="0"/>
              <a:t> </a:t>
            </a:r>
            <a:r>
              <a:rPr lang="cs-CZ" dirty="0" err="1"/>
              <a:t>iniustus</a:t>
            </a:r>
            <a:r>
              <a:rPr lang="cs-CZ" dirty="0"/>
              <a:t> </a:t>
            </a:r>
            <a:r>
              <a:rPr lang="cs-CZ" dirty="0" err="1"/>
              <a:t>iusserat</a:t>
            </a:r>
            <a:r>
              <a:rPr lang="cs-CZ" dirty="0"/>
              <a:t> </a:t>
            </a:r>
            <a:r>
              <a:rPr lang="cs-CZ" u="sng" dirty="0" err="1"/>
              <a:t>Ammon</a:t>
            </a:r>
            <a:r>
              <a:rPr lang="cs-CZ" dirty="0"/>
              <a:t>.</a:t>
            </a:r>
          </a:p>
        </p:txBody>
      </p:sp>
      <p:sp>
        <p:nvSpPr>
          <p:cNvPr id="4" name="Zástupný obsah 3">
            <a:extLst>
              <a:ext uri="{FF2B5EF4-FFF2-40B4-BE49-F238E27FC236}">
                <a16:creationId xmlns:a16="http://schemas.microsoft.com/office/drawing/2014/main" id="{4C2FE4B6-1A4C-2F35-8972-47FB0AA21B0C}"/>
              </a:ext>
            </a:extLst>
          </p:cNvPr>
          <p:cNvSpPr>
            <a:spLocks noGrp="1"/>
          </p:cNvSpPr>
          <p:nvPr>
            <p:ph sz="half" idx="2"/>
          </p:nvPr>
        </p:nvSpPr>
        <p:spPr/>
        <p:txBody>
          <a:bodyPr/>
          <a:lstStyle/>
          <a:p>
            <a:r>
              <a:rPr lang="en-US" dirty="0"/>
              <a:t>Innumerous kingdoms far behind were left,</a:t>
            </a:r>
            <a:r>
              <a:rPr lang="cs-CZ" dirty="0"/>
              <a:t> </a:t>
            </a:r>
            <a:r>
              <a:rPr lang="en-US" dirty="0"/>
              <a:t>till peoples Ethiopic and the lands</a:t>
            </a:r>
            <a:r>
              <a:rPr lang="cs-CZ" dirty="0"/>
              <a:t> </a:t>
            </a:r>
            <a:r>
              <a:rPr lang="en-US" dirty="0"/>
              <a:t>of Cepheus were beneath his lofty view.</a:t>
            </a:r>
            <a:r>
              <a:rPr lang="cs-CZ" dirty="0"/>
              <a:t> </a:t>
            </a:r>
            <a:r>
              <a:rPr lang="en-US" dirty="0"/>
              <a:t>There Ammon, the Unjust, had made decree</a:t>
            </a:r>
            <a:br>
              <a:rPr lang="en-US" dirty="0"/>
            </a:br>
            <a:r>
              <a:rPr lang="en-US" dirty="0"/>
              <a:t>Andromeda, the Innocent, should grieve</a:t>
            </a:r>
            <a:br>
              <a:rPr lang="en-US" dirty="0"/>
            </a:br>
            <a:r>
              <a:rPr lang="en-US" dirty="0"/>
              <a:t>her mother's tongue.</a:t>
            </a:r>
          </a:p>
          <a:p>
            <a:endParaRPr lang="cs-CZ" dirty="0"/>
          </a:p>
        </p:txBody>
      </p:sp>
    </p:spTree>
    <p:extLst>
      <p:ext uri="{BB962C8B-B14F-4D97-AF65-F5344CB8AC3E}">
        <p14:creationId xmlns:p14="http://schemas.microsoft.com/office/powerpoint/2010/main" val="3615098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D285F6-1392-8BA7-B63D-605DF2957C5A}"/>
              </a:ext>
            </a:extLst>
          </p:cNvPr>
          <p:cNvSpPr>
            <a:spLocks noGrp="1"/>
          </p:cNvSpPr>
          <p:nvPr>
            <p:ph type="title"/>
          </p:nvPr>
        </p:nvSpPr>
        <p:spPr/>
        <p:txBody>
          <a:bodyPr/>
          <a:lstStyle/>
          <a:p>
            <a:r>
              <a:rPr lang="cs-CZ" dirty="0" err="1"/>
              <a:t>Aithiopové</a:t>
            </a:r>
            <a:endParaRPr lang="cs-CZ" dirty="0"/>
          </a:p>
        </p:txBody>
      </p:sp>
      <p:sp>
        <p:nvSpPr>
          <p:cNvPr id="3" name="Zástupný obsah 2">
            <a:extLst>
              <a:ext uri="{FF2B5EF4-FFF2-40B4-BE49-F238E27FC236}">
                <a16:creationId xmlns:a16="http://schemas.microsoft.com/office/drawing/2014/main" id="{B634B42E-4F32-58EA-C21D-591951E9E7A5}"/>
              </a:ext>
            </a:extLst>
          </p:cNvPr>
          <p:cNvSpPr>
            <a:spLocks noGrp="1"/>
          </p:cNvSpPr>
          <p:nvPr>
            <p:ph sz="half" idx="1"/>
          </p:nvPr>
        </p:nvSpPr>
        <p:spPr/>
        <p:txBody>
          <a:bodyPr>
            <a:normAutofit fontScale="92500" lnSpcReduction="10000"/>
          </a:bodyPr>
          <a:lstStyle/>
          <a:p>
            <a:r>
              <a:rPr lang="cs-CZ" dirty="0" err="1"/>
              <a:t>Xenofanés</a:t>
            </a:r>
            <a:r>
              <a:rPr lang="cs-CZ" dirty="0"/>
              <a:t> fr. 16</a:t>
            </a:r>
          </a:p>
          <a:p>
            <a:r>
              <a:rPr lang="el-GR" dirty="0"/>
              <a:t>Αἰθίοπές τε θεοὺς σφετέρους </a:t>
            </a:r>
            <a:r>
              <a:rPr lang="el-GR" u="sng" dirty="0"/>
              <a:t>σιμοὺς</a:t>
            </a:r>
            <a:r>
              <a:rPr lang="el-GR" dirty="0"/>
              <a:t> </a:t>
            </a:r>
            <a:r>
              <a:rPr lang="el-GR" u="sng" dirty="0"/>
              <a:t>μέλανάς</a:t>
            </a:r>
            <a:r>
              <a:rPr lang="el-GR" dirty="0"/>
              <a:t> τε</a:t>
            </a:r>
            <a:r>
              <a:rPr lang="cs-CZ" dirty="0"/>
              <a:t> … </a:t>
            </a:r>
          </a:p>
          <a:p>
            <a:r>
              <a:rPr lang="cs-CZ" dirty="0" err="1"/>
              <a:t>Arr</a:t>
            </a:r>
            <a:r>
              <a:rPr lang="cs-CZ" dirty="0"/>
              <a:t>. </a:t>
            </a:r>
            <a:r>
              <a:rPr lang="cs-CZ" i="1" dirty="0"/>
              <a:t>Ind</a:t>
            </a:r>
            <a:r>
              <a:rPr lang="cs-CZ" dirty="0"/>
              <a:t>. 6.9</a:t>
            </a:r>
          </a:p>
          <a:p>
            <a:r>
              <a:rPr lang="el-GR" dirty="0"/>
              <a:t>τῶν δὲ ἀνθρώπων αἱ ἰδέαι οὐ πάντη ἀπᾴδουσιν αἱ </a:t>
            </a:r>
            <a:r>
              <a:rPr lang="el-GR" u="sng" dirty="0"/>
              <a:t>Ἰνδῶν τε καὶ Αἰθιόπων</a:t>
            </a:r>
            <a:r>
              <a:rPr lang="el-GR" dirty="0"/>
              <a:t>. οἱ μὲν γὰρ πρὸς νότου ἀνέμου </a:t>
            </a:r>
            <a:r>
              <a:rPr lang="el-GR" u="sng" dirty="0"/>
              <a:t>Ἰνδοὶ τοῖσιν Αἰθίοψι μᾶλλόν τι ἐοίκασι</a:t>
            </a:r>
            <a:r>
              <a:rPr lang="el-GR" dirty="0"/>
              <a:t>, </a:t>
            </a:r>
            <a:r>
              <a:rPr lang="el-GR" u="sng" dirty="0"/>
              <a:t>μέλανές</a:t>
            </a:r>
            <a:r>
              <a:rPr lang="el-GR" dirty="0"/>
              <a:t> τε ἰδέσθαι εἰσὶ, καὶ ἡ </a:t>
            </a:r>
            <a:r>
              <a:rPr lang="el-GR" u="sng" dirty="0"/>
              <a:t>κόμη αὐτοῖσι μέλαινα</a:t>
            </a:r>
            <a:r>
              <a:rPr lang="el-GR" dirty="0"/>
              <a:t>, πλήν γε δὴ ὅτι </a:t>
            </a:r>
            <a:r>
              <a:rPr lang="el-GR" u="sng" dirty="0"/>
              <a:t>σιμοὶ</a:t>
            </a:r>
            <a:r>
              <a:rPr lang="el-GR" dirty="0"/>
              <a:t> οὐκ ὡσαύτως οὐδὲ </a:t>
            </a:r>
            <a:r>
              <a:rPr lang="el-GR" u="sng" dirty="0"/>
              <a:t>οὐλόκρανοι</a:t>
            </a:r>
            <a:r>
              <a:rPr lang="el-GR" dirty="0"/>
              <a:t> ὡς Αἰθίοπες: οἱ δὲ βορειότεροι αὐτῶν καὶ Αἰγυπτίους μάλιστα ἂν εἶεν τὰ σώματα. </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E12DAA4D-1CA4-ACB3-FA50-69AF377709FA}"/>
              </a:ext>
            </a:extLst>
          </p:cNvPr>
          <p:cNvSpPr>
            <a:spLocks noGrp="1"/>
          </p:cNvSpPr>
          <p:nvPr>
            <p:ph sz="half" idx="2"/>
          </p:nvPr>
        </p:nvSpPr>
        <p:spPr/>
        <p:txBody>
          <a:bodyPr>
            <a:normAutofit fontScale="92500" lnSpcReduction="10000"/>
          </a:bodyPr>
          <a:lstStyle/>
          <a:p>
            <a:r>
              <a:rPr lang="en-US" dirty="0">
                <a:effectLst/>
              </a:rPr>
              <a:t>The Ethiopians make their gods black and snub-nosed</a:t>
            </a:r>
            <a:endParaRPr lang="cs-CZ" dirty="0">
              <a:effectLst/>
            </a:endParaRPr>
          </a:p>
          <a:p>
            <a:r>
              <a:rPr lang="en-US" dirty="0"/>
              <a:t>The appearance of the inhabitants, too, is not so far different in India and Ethiopia; the southern Indians resemble the Ethiopians a good deal, and, are black of countenance, and their hair black also, only they are not as snub-nosed or so woolly-haired as the Ethiopians; but the northern Indians are most like the Egyptians in appearance.</a:t>
            </a:r>
            <a:endParaRPr lang="cs-CZ" dirty="0"/>
          </a:p>
        </p:txBody>
      </p:sp>
    </p:spTree>
    <p:extLst>
      <p:ext uri="{BB962C8B-B14F-4D97-AF65-F5344CB8AC3E}">
        <p14:creationId xmlns:p14="http://schemas.microsoft.com/office/powerpoint/2010/main" val="198391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BD8387-89BA-180A-177C-77241BF13EF8}"/>
              </a:ext>
            </a:extLst>
          </p:cNvPr>
          <p:cNvSpPr>
            <a:spLocks noGrp="1"/>
          </p:cNvSpPr>
          <p:nvPr>
            <p:ph type="title"/>
          </p:nvPr>
        </p:nvSpPr>
        <p:spPr/>
        <p:txBody>
          <a:bodyPr/>
          <a:lstStyle/>
          <a:p>
            <a:r>
              <a:rPr lang="cs-CZ" dirty="0" err="1"/>
              <a:t>Aithiopové</a:t>
            </a:r>
            <a:endParaRPr lang="cs-CZ" dirty="0"/>
          </a:p>
        </p:txBody>
      </p:sp>
      <p:sp>
        <p:nvSpPr>
          <p:cNvPr id="3" name="Zástupný obsah 2">
            <a:extLst>
              <a:ext uri="{FF2B5EF4-FFF2-40B4-BE49-F238E27FC236}">
                <a16:creationId xmlns:a16="http://schemas.microsoft.com/office/drawing/2014/main" id="{E5D295D8-5C41-E60B-F5CA-B973F2334734}"/>
              </a:ext>
            </a:extLst>
          </p:cNvPr>
          <p:cNvSpPr>
            <a:spLocks noGrp="1"/>
          </p:cNvSpPr>
          <p:nvPr>
            <p:ph sz="half" idx="1"/>
          </p:nvPr>
        </p:nvSpPr>
        <p:spPr/>
        <p:txBody>
          <a:bodyPr/>
          <a:lstStyle/>
          <a:p>
            <a:r>
              <a:rPr lang="cs-CZ" dirty="0"/>
              <a:t>Str. 15.1.24</a:t>
            </a:r>
          </a:p>
          <a:p>
            <a:r>
              <a:rPr lang="el-GR" dirty="0"/>
              <a:t>τοῦτο μὲν οὖν εὖ, οὐκέτι δὲ καὶ τὸ τοῦ </a:t>
            </a:r>
            <a:r>
              <a:rPr lang="el-GR" u="sng" dirty="0"/>
              <a:t>μέλανας</a:t>
            </a:r>
            <a:r>
              <a:rPr lang="el-GR" dirty="0"/>
              <a:t> εἶναι καὶ </a:t>
            </a:r>
            <a:r>
              <a:rPr lang="el-GR" u="sng" dirty="0"/>
              <a:t>οὐλότριχας</a:t>
            </a:r>
            <a:r>
              <a:rPr lang="el-GR" dirty="0"/>
              <a:t> τοὺς </a:t>
            </a:r>
            <a:r>
              <a:rPr lang="el-GR" u="sng" dirty="0"/>
              <a:t>Αἰθίοπας</a:t>
            </a:r>
            <a:r>
              <a:rPr lang="el-GR" dirty="0"/>
              <a:t> ἐν ψιλοῖς τοῖς ὕδασι τὴν αἰτίαν τιθέναι, μέμφεσθαι δὲ τὸν Θεοδέκτην εἰς αὐτὸν τὸν </a:t>
            </a:r>
            <a:r>
              <a:rPr lang="el-GR" u="sng" dirty="0"/>
              <a:t>ἥλιον ἀναφέροντα</a:t>
            </a:r>
            <a:r>
              <a:rPr lang="el-GR" dirty="0"/>
              <a:t> τὸ αἴτιον,</a:t>
            </a:r>
            <a:endParaRPr lang="cs-CZ" dirty="0"/>
          </a:p>
          <a:p>
            <a:r>
              <a:rPr lang="el-GR" dirty="0"/>
              <a:t>βελτίους δὲ οἱ τὸν </a:t>
            </a:r>
            <a:r>
              <a:rPr lang="el-GR" u="sng" dirty="0"/>
              <a:t>ἥλιον</a:t>
            </a:r>
            <a:r>
              <a:rPr lang="el-GR" dirty="0"/>
              <a:t> </a:t>
            </a:r>
            <a:r>
              <a:rPr lang="el-GR" u="sng" dirty="0"/>
              <a:t>αἰτιώμενοι</a:t>
            </a:r>
            <a:r>
              <a:rPr lang="el-GR" dirty="0"/>
              <a:t> καὶ τὴν ἐξ αὐτοῦ </a:t>
            </a:r>
            <a:r>
              <a:rPr lang="el-GR" u="sng" dirty="0"/>
              <a:t>ἐπίκαυσιν</a:t>
            </a:r>
            <a:r>
              <a:rPr lang="el-GR" dirty="0"/>
              <a:t> κατ᾽ </a:t>
            </a:r>
            <a:r>
              <a:rPr lang="el-GR" u="sng" dirty="0"/>
              <a:t>ἐπίλειψιν</a:t>
            </a:r>
            <a:r>
              <a:rPr lang="el-GR" dirty="0"/>
              <a:t> σφοδρὰν τῆς </a:t>
            </a:r>
            <a:r>
              <a:rPr lang="el-GR" u="sng" dirty="0"/>
              <a:t>ἐπιπολῆς</a:t>
            </a:r>
            <a:r>
              <a:rPr lang="el-GR" dirty="0"/>
              <a:t> </a:t>
            </a:r>
            <a:r>
              <a:rPr lang="el-GR" u="sng" dirty="0"/>
              <a:t>ἰκμάδος</a:t>
            </a:r>
            <a:r>
              <a:rPr lang="el-GR" dirty="0"/>
              <a:t>:</a:t>
            </a:r>
            <a:endParaRPr lang="cs-CZ" dirty="0"/>
          </a:p>
        </p:txBody>
      </p:sp>
      <p:sp>
        <p:nvSpPr>
          <p:cNvPr id="4" name="Zástupný obsah 3">
            <a:extLst>
              <a:ext uri="{FF2B5EF4-FFF2-40B4-BE49-F238E27FC236}">
                <a16:creationId xmlns:a16="http://schemas.microsoft.com/office/drawing/2014/main" id="{126BB2E3-5D49-CFEE-38EA-18B6CCFD61E0}"/>
              </a:ext>
            </a:extLst>
          </p:cNvPr>
          <p:cNvSpPr>
            <a:spLocks noGrp="1"/>
          </p:cNvSpPr>
          <p:nvPr>
            <p:ph sz="half" idx="2"/>
          </p:nvPr>
        </p:nvSpPr>
        <p:spPr/>
        <p:txBody>
          <a:bodyPr/>
          <a:lstStyle/>
          <a:p>
            <a:r>
              <a:rPr lang="en-US" dirty="0"/>
              <a:t>Now in this he is correct; but no longer so when he lays the black complexion and woolly hair of the </a:t>
            </a:r>
            <a:r>
              <a:rPr lang="en-US" dirty="0" err="1"/>
              <a:t>Aethiopians</a:t>
            </a:r>
            <a:r>
              <a:rPr lang="en-US" dirty="0"/>
              <a:t> on merely the waters and censures </a:t>
            </a:r>
            <a:r>
              <a:rPr lang="en-US" dirty="0" err="1"/>
              <a:t>Theodectes</a:t>
            </a:r>
            <a:r>
              <a:rPr lang="en-US" dirty="0"/>
              <a:t>,​ who refers the cause to the sun itself</a:t>
            </a:r>
            <a:endParaRPr lang="cs-CZ" dirty="0"/>
          </a:p>
          <a:p>
            <a:r>
              <a:rPr lang="en-US" dirty="0"/>
              <a:t>But better is the opinion of those who lay the cause to the sun and its scorching, which causes a very great deficiency of moisture on the surface of the skin.</a:t>
            </a:r>
            <a:endParaRPr lang="cs-CZ" dirty="0"/>
          </a:p>
        </p:txBody>
      </p:sp>
    </p:spTree>
    <p:extLst>
      <p:ext uri="{BB962C8B-B14F-4D97-AF65-F5344CB8AC3E}">
        <p14:creationId xmlns:p14="http://schemas.microsoft.com/office/powerpoint/2010/main" val="927062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7C0D1A-7537-1FE1-2F5B-71E4F471718F}"/>
              </a:ext>
            </a:extLst>
          </p:cNvPr>
          <p:cNvSpPr>
            <a:spLocks noGrp="1"/>
          </p:cNvSpPr>
          <p:nvPr>
            <p:ph type="title"/>
          </p:nvPr>
        </p:nvSpPr>
        <p:spPr/>
        <p:txBody>
          <a:bodyPr/>
          <a:lstStyle/>
          <a:p>
            <a:r>
              <a:rPr lang="cs-CZ" dirty="0" err="1"/>
              <a:t>Aithiopové</a:t>
            </a:r>
            <a:endParaRPr lang="cs-CZ" dirty="0"/>
          </a:p>
        </p:txBody>
      </p:sp>
      <p:sp>
        <p:nvSpPr>
          <p:cNvPr id="3" name="Zástupný obsah 2">
            <a:extLst>
              <a:ext uri="{FF2B5EF4-FFF2-40B4-BE49-F238E27FC236}">
                <a16:creationId xmlns:a16="http://schemas.microsoft.com/office/drawing/2014/main" id="{9A6E3219-5E72-D048-33C3-486B4882FCF4}"/>
              </a:ext>
            </a:extLst>
          </p:cNvPr>
          <p:cNvSpPr>
            <a:spLocks noGrp="1"/>
          </p:cNvSpPr>
          <p:nvPr>
            <p:ph sz="half" idx="1"/>
          </p:nvPr>
        </p:nvSpPr>
        <p:spPr/>
        <p:txBody>
          <a:bodyPr/>
          <a:lstStyle/>
          <a:p>
            <a:r>
              <a:rPr lang="cs-CZ" dirty="0" err="1"/>
              <a:t>Pl</a:t>
            </a:r>
            <a:r>
              <a:rPr lang="cs-CZ" dirty="0"/>
              <a:t>. </a:t>
            </a:r>
            <a:r>
              <a:rPr lang="cs-CZ" i="1" dirty="0"/>
              <a:t>NH</a:t>
            </a:r>
            <a:r>
              <a:rPr lang="cs-CZ" dirty="0"/>
              <a:t>. 2.189</a:t>
            </a:r>
          </a:p>
          <a:p>
            <a:r>
              <a:rPr lang="cs-CZ" dirty="0" err="1"/>
              <a:t>Contexenda</a:t>
            </a:r>
            <a:r>
              <a:rPr lang="cs-CZ" dirty="0"/>
              <a:t> </a:t>
            </a:r>
            <a:r>
              <a:rPr lang="cs-CZ" dirty="0" err="1"/>
              <a:t>sunt</a:t>
            </a:r>
            <a:r>
              <a:rPr lang="cs-CZ" dirty="0"/>
              <a:t> his </a:t>
            </a:r>
            <a:r>
              <a:rPr lang="cs-CZ" u="sng" dirty="0" err="1"/>
              <a:t>caelestibus</a:t>
            </a:r>
            <a:r>
              <a:rPr lang="cs-CZ" dirty="0"/>
              <a:t> </a:t>
            </a:r>
            <a:r>
              <a:rPr lang="cs-CZ" u="sng" dirty="0" err="1"/>
              <a:t>nexa</a:t>
            </a:r>
            <a:r>
              <a:rPr lang="cs-CZ" dirty="0"/>
              <a:t> </a:t>
            </a:r>
            <a:r>
              <a:rPr lang="cs-CZ" dirty="0" err="1"/>
              <a:t>causis</a:t>
            </a:r>
            <a:r>
              <a:rPr lang="cs-CZ" dirty="0"/>
              <a:t>. </a:t>
            </a:r>
            <a:r>
              <a:rPr lang="cs-CZ" dirty="0" err="1"/>
              <a:t>namque</a:t>
            </a:r>
            <a:r>
              <a:rPr lang="cs-CZ" dirty="0"/>
              <a:t> et </a:t>
            </a:r>
            <a:r>
              <a:rPr lang="cs-CZ" dirty="0" err="1"/>
              <a:t>Aethiopas</a:t>
            </a:r>
            <a:r>
              <a:rPr lang="cs-CZ" dirty="0"/>
              <a:t> </a:t>
            </a:r>
            <a:r>
              <a:rPr lang="cs-CZ" u="sng" dirty="0" err="1"/>
              <a:t>vicini</a:t>
            </a:r>
            <a:r>
              <a:rPr lang="cs-CZ" dirty="0"/>
              <a:t> </a:t>
            </a:r>
            <a:r>
              <a:rPr lang="cs-CZ" dirty="0" err="1"/>
              <a:t>sideris</a:t>
            </a:r>
            <a:r>
              <a:rPr lang="cs-CZ" dirty="0"/>
              <a:t> </a:t>
            </a:r>
            <a:r>
              <a:rPr lang="cs-CZ" u="sng" dirty="0" err="1"/>
              <a:t>vapore</a:t>
            </a:r>
            <a:r>
              <a:rPr lang="cs-CZ" dirty="0"/>
              <a:t> </a:t>
            </a:r>
            <a:r>
              <a:rPr lang="cs-CZ" u="sng" dirty="0" err="1"/>
              <a:t>torreri</a:t>
            </a:r>
            <a:r>
              <a:rPr lang="cs-CZ" dirty="0"/>
              <a:t> </a:t>
            </a:r>
            <a:r>
              <a:rPr lang="cs-CZ" dirty="0" err="1"/>
              <a:t>adustisque</a:t>
            </a:r>
            <a:r>
              <a:rPr lang="cs-CZ" dirty="0"/>
              <a:t> </a:t>
            </a:r>
            <a:r>
              <a:rPr lang="cs-CZ" u="sng" dirty="0" err="1"/>
              <a:t>similes</a:t>
            </a:r>
            <a:r>
              <a:rPr lang="cs-CZ" dirty="0"/>
              <a:t> </a:t>
            </a:r>
            <a:r>
              <a:rPr lang="cs-CZ" u="sng" dirty="0" err="1"/>
              <a:t>gigni</a:t>
            </a:r>
            <a:r>
              <a:rPr lang="cs-CZ" dirty="0"/>
              <a:t>, </a:t>
            </a:r>
            <a:r>
              <a:rPr lang="cs-CZ" u="sng" dirty="0" err="1"/>
              <a:t>barba</a:t>
            </a:r>
            <a:r>
              <a:rPr lang="cs-CZ" dirty="0"/>
              <a:t> et </a:t>
            </a:r>
            <a:r>
              <a:rPr lang="cs-CZ" u="sng" dirty="0" err="1"/>
              <a:t>capillo</a:t>
            </a:r>
            <a:r>
              <a:rPr lang="cs-CZ" dirty="0"/>
              <a:t> </a:t>
            </a:r>
            <a:r>
              <a:rPr lang="cs-CZ" u="sng" dirty="0"/>
              <a:t>vibrato</a:t>
            </a:r>
            <a:r>
              <a:rPr lang="cs-CZ" dirty="0"/>
              <a:t>, non </a:t>
            </a:r>
            <a:r>
              <a:rPr lang="cs-CZ" dirty="0" err="1"/>
              <a:t>est</a:t>
            </a:r>
            <a:r>
              <a:rPr lang="cs-CZ" dirty="0"/>
              <a:t> </a:t>
            </a:r>
            <a:r>
              <a:rPr lang="cs-CZ" dirty="0" err="1"/>
              <a:t>dubium</a:t>
            </a:r>
            <a:r>
              <a:rPr lang="cs-CZ" dirty="0"/>
              <a:t>,</a:t>
            </a:r>
          </a:p>
          <a:p>
            <a:endParaRPr lang="cs-CZ" dirty="0"/>
          </a:p>
          <a:p>
            <a:pPr marL="45720" indent="0">
              <a:buNone/>
            </a:pPr>
            <a:endParaRPr lang="cs-CZ" dirty="0"/>
          </a:p>
        </p:txBody>
      </p:sp>
      <p:sp>
        <p:nvSpPr>
          <p:cNvPr id="4" name="Zástupný obsah 3">
            <a:extLst>
              <a:ext uri="{FF2B5EF4-FFF2-40B4-BE49-F238E27FC236}">
                <a16:creationId xmlns:a16="http://schemas.microsoft.com/office/drawing/2014/main" id="{CCB1C0C5-0618-78E3-B431-C996BCD4D61E}"/>
              </a:ext>
            </a:extLst>
          </p:cNvPr>
          <p:cNvSpPr>
            <a:spLocks noGrp="1"/>
          </p:cNvSpPr>
          <p:nvPr>
            <p:ph sz="half" idx="2"/>
          </p:nvPr>
        </p:nvSpPr>
        <p:spPr/>
        <p:txBody>
          <a:bodyPr/>
          <a:lstStyle/>
          <a:p>
            <a:r>
              <a:rPr lang="cs-CZ" dirty="0"/>
              <a:t>W</a:t>
            </a:r>
            <a:r>
              <a:rPr lang="en-US" dirty="0"/>
              <a:t>e must deal next with the results connected with these heavenly causes. For it is beyond question that the Ethiopians are burnt by the heat of the heavenly body near them, and are born with a scorched appearance, with curly beard and hair,</a:t>
            </a:r>
            <a:endParaRPr lang="cs-CZ" dirty="0"/>
          </a:p>
        </p:txBody>
      </p:sp>
    </p:spTree>
    <p:extLst>
      <p:ext uri="{BB962C8B-B14F-4D97-AF65-F5344CB8AC3E}">
        <p14:creationId xmlns:p14="http://schemas.microsoft.com/office/powerpoint/2010/main" val="3961557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2AD6B8-379D-173A-3B5F-B89A1864E262}"/>
              </a:ext>
            </a:extLst>
          </p:cNvPr>
          <p:cNvSpPr>
            <a:spLocks noGrp="1"/>
          </p:cNvSpPr>
          <p:nvPr>
            <p:ph type="title"/>
          </p:nvPr>
        </p:nvSpPr>
        <p:spPr/>
        <p:txBody>
          <a:bodyPr/>
          <a:lstStyle/>
          <a:p>
            <a:r>
              <a:rPr lang="cs-CZ" dirty="0" err="1"/>
              <a:t>Aithiopové</a:t>
            </a:r>
            <a:endParaRPr lang="cs-CZ" dirty="0"/>
          </a:p>
        </p:txBody>
      </p:sp>
      <p:sp>
        <p:nvSpPr>
          <p:cNvPr id="3" name="Zástupný obsah 2">
            <a:extLst>
              <a:ext uri="{FF2B5EF4-FFF2-40B4-BE49-F238E27FC236}">
                <a16:creationId xmlns:a16="http://schemas.microsoft.com/office/drawing/2014/main" id="{5EDE275A-4A7B-6CA0-1A23-5C0D352B505D}"/>
              </a:ext>
            </a:extLst>
          </p:cNvPr>
          <p:cNvSpPr>
            <a:spLocks noGrp="1"/>
          </p:cNvSpPr>
          <p:nvPr>
            <p:ph sz="half" idx="1"/>
          </p:nvPr>
        </p:nvSpPr>
        <p:spPr/>
        <p:txBody>
          <a:bodyPr/>
          <a:lstStyle/>
          <a:p>
            <a:r>
              <a:rPr lang="cs-CZ" i="1" dirty="0"/>
              <a:t>De </a:t>
            </a:r>
            <a:r>
              <a:rPr lang="cs-CZ" i="1" dirty="0" err="1"/>
              <a:t>Physiognomonia</a:t>
            </a:r>
            <a:r>
              <a:rPr lang="cs-CZ" dirty="0"/>
              <a:t>, 79</a:t>
            </a:r>
          </a:p>
          <a:p>
            <a:r>
              <a:rPr lang="cs-CZ" dirty="0" err="1"/>
              <a:t>Aristotelés</a:t>
            </a:r>
            <a:r>
              <a:rPr lang="cs-CZ" dirty="0"/>
              <a:t>, </a:t>
            </a:r>
            <a:r>
              <a:rPr lang="cs-CZ" i="1" dirty="0" err="1"/>
              <a:t>Problémata</a:t>
            </a:r>
            <a:r>
              <a:rPr lang="cs-CZ" dirty="0"/>
              <a:t>, 909b</a:t>
            </a:r>
          </a:p>
          <a:p>
            <a:endParaRPr lang="cs-CZ" dirty="0"/>
          </a:p>
          <a:p>
            <a:r>
              <a:rPr lang="cs-CZ" dirty="0"/>
              <a:t>Zbabělci – jsou tmaví</a:t>
            </a:r>
          </a:p>
        </p:txBody>
      </p:sp>
      <p:sp>
        <p:nvSpPr>
          <p:cNvPr id="4" name="Zástupný obsah 3">
            <a:extLst>
              <a:ext uri="{FF2B5EF4-FFF2-40B4-BE49-F238E27FC236}">
                <a16:creationId xmlns:a16="http://schemas.microsoft.com/office/drawing/2014/main" id="{77ACC137-46B5-E4D4-3387-9ABA431A58D9}"/>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4212611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AA7727-C2C8-360F-C2BA-BCD304DFF118}"/>
              </a:ext>
            </a:extLst>
          </p:cNvPr>
          <p:cNvSpPr>
            <a:spLocks noGrp="1"/>
          </p:cNvSpPr>
          <p:nvPr>
            <p:ph type="title"/>
          </p:nvPr>
        </p:nvSpPr>
        <p:spPr/>
        <p:txBody>
          <a:bodyPr/>
          <a:lstStyle/>
          <a:p>
            <a:r>
              <a:rPr lang="cs-CZ" dirty="0" err="1"/>
              <a:t>Aithiopové</a:t>
            </a:r>
            <a:r>
              <a:rPr lang="cs-CZ" dirty="0"/>
              <a:t> – „přátelé“ bohů</a:t>
            </a:r>
          </a:p>
        </p:txBody>
      </p:sp>
      <p:sp>
        <p:nvSpPr>
          <p:cNvPr id="3" name="Zástupný obsah 2">
            <a:extLst>
              <a:ext uri="{FF2B5EF4-FFF2-40B4-BE49-F238E27FC236}">
                <a16:creationId xmlns:a16="http://schemas.microsoft.com/office/drawing/2014/main" id="{AB74A9EE-C8D3-880F-9D03-E42DBE2BC925}"/>
              </a:ext>
            </a:extLst>
          </p:cNvPr>
          <p:cNvSpPr>
            <a:spLocks noGrp="1"/>
          </p:cNvSpPr>
          <p:nvPr>
            <p:ph sz="half" idx="1"/>
          </p:nvPr>
        </p:nvSpPr>
        <p:spPr/>
        <p:txBody>
          <a:bodyPr>
            <a:normAutofit lnSpcReduction="10000"/>
          </a:bodyPr>
          <a:lstStyle/>
          <a:p>
            <a:r>
              <a:rPr lang="cs-CZ" dirty="0" err="1"/>
              <a:t>Hom</a:t>
            </a:r>
            <a:r>
              <a:rPr lang="cs-CZ" dirty="0"/>
              <a:t>. </a:t>
            </a:r>
            <a:r>
              <a:rPr lang="cs-CZ" i="1" dirty="0" err="1"/>
              <a:t>Il</a:t>
            </a:r>
            <a:r>
              <a:rPr lang="cs-CZ" dirty="0"/>
              <a:t>. 1.423–424</a:t>
            </a:r>
          </a:p>
          <a:p>
            <a:r>
              <a:rPr lang="el-GR" dirty="0"/>
              <a:t>Ζεὺς γὰρ ἐς Ὠκεανὸν μετ᾽ </a:t>
            </a:r>
            <a:r>
              <a:rPr lang="el-GR" u="sng" dirty="0"/>
              <a:t>ἀμύμονας</a:t>
            </a:r>
            <a:r>
              <a:rPr lang="el-GR" dirty="0"/>
              <a:t> </a:t>
            </a:r>
            <a:r>
              <a:rPr lang="el-GR" u="sng" dirty="0"/>
              <a:t>Αἰθιοπῆας</a:t>
            </a:r>
            <a:br>
              <a:rPr lang="el-GR" dirty="0"/>
            </a:br>
            <a:r>
              <a:rPr lang="el-GR" dirty="0"/>
              <a:t>χθιζὸς ἔβη κατὰ δαῖτα, θεοὶ δ᾽ ἅμα πάντες ἕποντο:</a:t>
            </a:r>
            <a:endParaRPr lang="cs-CZ" dirty="0"/>
          </a:p>
          <a:p>
            <a:r>
              <a:rPr lang="cs-CZ" dirty="0" err="1"/>
              <a:t>Hom</a:t>
            </a:r>
            <a:r>
              <a:rPr lang="cs-CZ" dirty="0"/>
              <a:t>. </a:t>
            </a:r>
            <a:r>
              <a:rPr lang="cs-CZ" i="1" dirty="0" err="1"/>
              <a:t>Il</a:t>
            </a:r>
            <a:r>
              <a:rPr lang="cs-CZ" dirty="0"/>
              <a:t>. 23.205–207</a:t>
            </a:r>
          </a:p>
          <a:p>
            <a:r>
              <a:rPr lang="el-GR" dirty="0"/>
              <a:t>οὐχ ἕδος: εἶμι γὰρ αὖτις ἐπ᾽ </a:t>
            </a:r>
            <a:r>
              <a:rPr lang="el-GR" u="sng" dirty="0"/>
              <a:t>Ὠκεανοῖο</a:t>
            </a:r>
            <a:r>
              <a:rPr lang="el-GR" dirty="0"/>
              <a:t> </a:t>
            </a:r>
            <a:r>
              <a:rPr lang="el-GR" u="sng" dirty="0"/>
              <a:t>ῥέεθρα</a:t>
            </a:r>
            <a:br>
              <a:rPr lang="el-GR" dirty="0"/>
            </a:br>
            <a:r>
              <a:rPr lang="el-GR" u="sng" dirty="0"/>
              <a:t>Αἰθιόπων</a:t>
            </a:r>
            <a:r>
              <a:rPr lang="el-GR" dirty="0"/>
              <a:t> ἐς </a:t>
            </a:r>
            <a:r>
              <a:rPr lang="el-GR" u="sng" dirty="0"/>
              <a:t>γαῖαν</a:t>
            </a:r>
            <a:r>
              <a:rPr lang="el-GR" dirty="0"/>
              <a:t>, ὅθι ῥέζουσ᾽ ἑκατόμβας</a:t>
            </a:r>
            <a:br>
              <a:rPr lang="el-GR" dirty="0"/>
            </a:br>
            <a:r>
              <a:rPr lang="el-GR" dirty="0"/>
              <a:t>ἀθανάτοις, ἵνα δὴ καὶ ἐγὼ </a:t>
            </a:r>
            <a:r>
              <a:rPr lang="el-GR" u="sng" dirty="0"/>
              <a:t>μεταδαίσομαι</a:t>
            </a:r>
            <a:r>
              <a:rPr lang="el-GR" dirty="0"/>
              <a:t> </a:t>
            </a:r>
            <a:r>
              <a:rPr lang="el-GR" u="sng" dirty="0"/>
              <a:t>ἱρῶν</a:t>
            </a:r>
            <a:endParaRPr lang="cs-CZ" u="sng" dirty="0"/>
          </a:p>
        </p:txBody>
      </p:sp>
      <p:sp>
        <p:nvSpPr>
          <p:cNvPr id="4" name="Zástupný obsah 3">
            <a:extLst>
              <a:ext uri="{FF2B5EF4-FFF2-40B4-BE49-F238E27FC236}">
                <a16:creationId xmlns:a16="http://schemas.microsoft.com/office/drawing/2014/main" id="{94445B78-2630-2065-09EC-7754AE0D370F}"/>
              </a:ext>
            </a:extLst>
          </p:cNvPr>
          <p:cNvSpPr>
            <a:spLocks noGrp="1"/>
          </p:cNvSpPr>
          <p:nvPr>
            <p:ph sz="half" idx="2"/>
          </p:nvPr>
        </p:nvSpPr>
        <p:spPr/>
        <p:txBody>
          <a:bodyPr>
            <a:normAutofit lnSpcReduction="10000"/>
          </a:bodyPr>
          <a:lstStyle/>
          <a:p>
            <a:r>
              <a:rPr lang="en-US" dirty="0"/>
              <a:t>Zeus went yesterday to Oceanus, to the blameless Ethiopians for a feast, and all the gods followed with him;</a:t>
            </a:r>
            <a:endParaRPr lang="cs-CZ" dirty="0"/>
          </a:p>
          <a:p>
            <a:r>
              <a:rPr lang="en-US" dirty="0"/>
              <a:t>I may not sit, for I must go back unto the streams of Oceanus, unto the land of the Ethiopians, where they are sacrificing hecatombs to the immortals, that I too may share in the sacred feast.</a:t>
            </a:r>
            <a:endParaRPr lang="cs-CZ" dirty="0"/>
          </a:p>
        </p:txBody>
      </p:sp>
    </p:spTree>
    <p:extLst>
      <p:ext uri="{BB962C8B-B14F-4D97-AF65-F5344CB8AC3E}">
        <p14:creationId xmlns:p14="http://schemas.microsoft.com/office/powerpoint/2010/main" val="3348222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790FB0-2201-14DF-66C8-EB9C254B29D6}"/>
              </a:ext>
            </a:extLst>
          </p:cNvPr>
          <p:cNvSpPr>
            <a:spLocks noGrp="1"/>
          </p:cNvSpPr>
          <p:nvPr>
            <p:ph type="title"/>
          </p:nvPr>
        </p:nvSpPr>
        <p:spPr/>
        <p:txBody>
          <a:bodyPr/>
          <a:lstStyle/>
          <a:p>
            <a:r>
              <a:rPr lang="cs-CZ" dirty="0"/>
              <a:t>Afrika</a:t>
            </a:r>
          </a:p>
        </p:txBody>
      </p:sp>
      <p:sp>
        <p:nvSpPr>
          <p:cNvPr id="3" name="Zástupný obsah 2">
            <a:extLst>
              <a:ext uri="{FF2B5EF4-FFF2-40B4-BE49-F238E27FC236}">
                <a16:creationId xmlns:a16="http://schemas.microsoft.com/office/drawing/2014/main" id="{0DFA73C5-E39A-CA61-BA77-F9B94261D66E}"/>
              </a:ext>
            </a:extLst>
          </p:cNvPr>
          <p:cNvSpPr>
            <a:spLocks noGrp="1"/>
          </p:cNvSpPr>
          <p:nvPr>
            <p:ph idx="1"/>
          </p:nvPr>
        </p:nvSpPr>
        <p:spPr/>
        <p:txBody>
          <a:bodyPr/>
          <a:lstStyle/>
          <a:p>
            <a:r>
              <a:rPr lang="cs-CZ" dirty="0"/>
              <a:t>Libye</a:t>
            </a:r>
          </a:p>
          <a:p>
            <a:r>
              <a:rPr lang="cs-CZ" dirty="0" err="1"/>
              <a:t>Aithiopie</a:t>
            </a:r>
            <a:r>
              <a:rPr lang="cs-CZ" dirty="0"/>
              <a:t> – na jih od Egypta, Sahary</a:t>
            </a:r>
          </a:p>
          <a:p>
            <a:endParaRPr lang="cs-CZ" dirty="0"/>
          </a:p>
          <a:p>
            <a:r>
              <a:rPr lang="cs-CZ" dirty="0"/>
              <a:t>Libye – od místního kmene, řecká mytologie</a:t>
            </a:r>
          </a:p>
          <a:p>
            <a:r>
              <a:rPr lang="cs-CZ" dirty="0" err="1"/>
              <a:t>Aithiopie</a:t>
            </a:r>
            <a:r>
              <a:rPr lang="cs-CZ" dirty="0"/>
              <a:t> - </a:t>
            </a:r>
            <a:r>
              <a:rPr lang="el-GR" dirty="0"/>
              <a:t>Αἰθιοπία</a:t>
            </a:r>
            <a:r>
              <a:rPr lang="cs-CZ" dirty="0"/>
              <a:t>, </a:t>
            </a:r>
            <a:r>
              <a:rPr lang="cs-CZ" dirty="0" err="1"/>
              <a:t>Αἰθίοψ</a:t>
            </a:r>
            <a:r>
              <a:rPr lang="cs-CZ" dirty="0"/>
              <a:t> – </a:t>
            </a:r>
            <a:r>
              <a:rPr lang="cs-CZ" dirty="0" err="1"/>
              <a:t>aithó</a:t>
            </a:r>
            <a:r>
              <a:rPr lang="cs-CZ" dirty="0"/>
              <a:t> (α</a:t>
            </a:r>
            <a:r>
              <a:rPr lang="cs-CZ" dirty="0" err="1"/>
              <a:t>ἴθω</a:t>
            </a:r>
            <a:r>
              <a:rPr lang="cs-CZ" dirty="0"/>
              <a:t>) a </a:t>
            </a:r>
            <a:r>
              <a:rPr lang="cs-CZ" dirty="0" err="1"/>
              <a:t>ops</a:t>
            </a:r>
            <a:r>
              <a:rPr lang="cs-CZ" dirty="0"/>
              <a:t> (</a:t>
            </a:r>
            <a:r>
              <a:rPr lang="el-GR" dirty="0"/>
              <a:t>ὄψ</a:t>
            </a:r>
            <a:r>
              <a:rPr lang="cs-CZ" dirty="0"/>
              <a:t>) – „Spálený obličej“</a:t>
            </a:r>
          </a:p>
          <a:p>
            <a:r>
              <a:rPr lang="cs-CZ" dirty="0"/>
              <a:t>Popis pro veškeré obyvatele tmavé pleti</a:t>
            </a:r>
          </a:p>
        </p:txBody>
      </p:sp>
    </p:spTree>
    <p:extLst>
      <p:ext uri="{BB962C8B-B14F-4D97-AF65-F5344CB8AC3E}">
        <p14:creationId xmlns:p14="http://schemas.microsoft.com/office/powerpoint/2010/main" val="57213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24E1ED-4B25-E1DB-9A08-DE49C522B758}"/>
              </a:ext>
            </a:extLst>
          </p:cNvPr>
          <p:cNvSpPr>
            <a:spLocks noGrp="1"/>
          </p:cNvSpPr>
          <p:nvPr>
            <p:ph type="title"/>
          </p:nvPr>
        </p:nvSpPr>
        <p:spPr/>
        <p:txBody>
          <a:bodyPr/>
          <a:lstStyle/>
          <a:p>
            <a:r>
              <a:rPr lang="cs-CZ" dirty="0" err="1"/>
              <a:t>Aithiopové</a:t>
            </a:r>
            <a:r>
              <a:rPr lang="cs-CZ" dirty="0"/>
              <a:t> – „přátelé“ bohů</a:t>
            </a:r>
          </a:p>
        </p:txBody>
      </p:sp>
      <p:sp>
        <p:nvSpPr>
          <p:cNvPr id="3" name="Zástupný obsah 2">
            <a:extLst>
              <a:ext uri="{FF2B5EF4-FFF2-40B4-BE49-F238E27FC236}">
                <a16:creationId xmlns:a16="http://schemas.microsoft.com/office/drawing/2014/main" id="{4DD2D929-8F31-BC70-5A37-705F05969F50}"/>
              </a:ext>
            </a:extLst>
          </p:cNvPr>
          <p:cNvSpPr>
            <a:spLocks noGrp="1"/>
          </p:cNvSpPr>
          <p:nvPr>
            <p:ph sz="half" idx="1"/>
          </p:nvPr>
        </p:nvSpPr>
        <p:spPr/>
        <p:txBody>
          <a:bodyPr/>
          <a:lstStyle/>
          <a:p>
            <a:r>
              <a:rPr lang="cs-CZ" dirty="0" err="1"/>
              <a:t>Hom</a:t>
            </a:r>
            <a:r>
              <a:rPr lang="cs-CZ" dirty="0"/>
              <a:t>. </a:t>
            </a:r>
            <a:r>
              <a:rPr lang="cs-CZ" i="1" dirty="0"/>
              <a:t>Od</a:t>
            </a:r>
            <a:r>
              <a:rPr lang="cs-CZ" dirty="0"/>
              <a:t>. 1.22–24</a:t>
            </a:r>
          </a:p>
          <a:p>
            <a:r>
              <a:rPr lang="el-GR" dirty="0"/>
              <a:t>ἀλλ᾽ ὁ μὲν Αἰθίοπας μετεκίαθε τηλόθ᾽ ἐόντας,</a:t>
            </a:r>
            <a:br>
              <a:rPr lang="el-GR" dirty="0"/>
            </a:br>
            <a:r>
              <a:rPr lang="el-GR" dirty="0"/>
              <a:t>Αἰθίοπας τοὶ διχθὰ δεδαίαται, </a:t>
            </a:r>
            <a:r>
              <a:rPr lang="el-GR" u="sng" dirty="0"/>
              <a:t>ἔσχατοι ἀνδρῶν</a:t>
            </a:r>
            <a:r>
              <a:rPr lang="el-GR" dirty="0"/>
              <a:t>,</a:t>
            </a:r>
            <a:br>
              <a:rPr lang="el-GR" dirty="0"/>
            </a:br>
            <a:r>
              <a:rPr lang="el-GR" dirty="0"/>
              <a:t>οἱ μὲν δυσομένου Ὑπερίονος οἱ δ᾽ ἀνιόντος,</a:t>
            </a:r>
            <a:endParaRPr lang="cs-CZ" dirty="0"/>
          </a:p>
        </p:txBody>
      </p:sp>
      <p:sp>
        <p:nvSpPr>
          <p:cNvPr id="4" name="Zástupný obsah 3">
            <a:extLst>
              <a:ext uri="{FF2B5EF4-FFF2-40B4-BE49-F238E27FC236}">
                <a16:creationId xmlns:a16="http://schemas.microsoft.com/office/drawing/2014/main" id="{8DDD5A35-11CC-6CC2-A95A-4ADCE47230AE}"/>
              </a:ext>
            </a:extLst>
          </p:cNvPr>
          <p:cNvSpPr>
            <a:spLocks noGrp="1"/>
          </p:cNvSpPr>
          <p:nvPr>
            <p:ph sz="half" idx="2"/>
          </p:nvPr>
        </p:nvSpPr>
        <p:spPr/>
        <p:txBody>
          <a:bodyPr/>
          <a:lstStyle/>
          <a:p>
            <a:r>
              <a:rPr lang="en-US" dirty="0"/>
              <a:t>the Ethiopians who dwell sundered in twain, the farthermost of men, some where Hyperion sets and some where he rises,</a:t>
            </a:r>
            <a:endParaRPr lang="cs-CZ" dirty="0"/>
          </a:p>
        </p:txBody>
      </p:sp>
    </p:spTree>
    <p:extLst>
      <p:ext uri="{BB962C8B-B14F-4D97-AF65-F5344CB8AC3E}">
        <p14:creationId xmlns:p14="http://schemas.microsoft.com/office/powerpoint/2010/main" val="1425350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6FBEBD-62A2-5352-10C3-9038D9D73EC5}"/>
              </a:ext>
            </a:extLst>
          </p:cNvPr>
          <p:cNvSpPr>
            <a:spLocks noGrp="1"/>
          </p:cNvSpPr>
          <p:nvPr>
            <p:ph type="title"/>
          </p:nvPr>
        </p:nvSpPr>
        <p:spPr/>
        <p:txBody>
          <a:bodyPr/>
          <a:lstStyle/>
          <a:p>
            <a:r>
              <a:rPr lang="cs-CZ" dirty="0" err="1"/>
              <a:t>Aithipové</a:t>
            </a:r>
            <a:r>
              <a:rPr lang="cs-CZ" dirty="0"/>
              <a:t> - zbožní</a:t>
            </a:r>
          </a:p>
        </p:txBody>
      </p:sp>
      <p:sp>
        <p:nvSpPr>
          <p:cNvPr id="3" name="Zástupný obsah 2">
            <a:extLst>
              <a:ext uri="{FF2B5EF4-FFF2-40B4-BE49-F238E27FC236}">
                <a16:creationId xmlns:a16="http://schemas.microsoft.com/office/drawing/2014/main" id="{E0267716-55F5-5E06-EC1F-65C33CACA5E3}"/>
              </a:ext>
            </a:extLst>
          </p:cNvPr>
          <p:cNvSpPr>
            <a:spLocks noGrp="1"/>
          </p:cNvSpPr>
          <p:nvPr>
            <p:ph sz="half" idx="1"/>
          </p:nvPr>
        </p:nvSpPr>
        <p:spPr/>
        <p:txBody>
          <a:bodyPr/>
          <a:lstStyle/>
          <a:p>
            <a:r>
              <a:rPr lang="cs-CZ" dirty="0"/>
              <a:t>Luc. </a:t>
            </a:r>
            <a:r>
              <a:rPr lang="cs-CZ" i="1" dirty="0" err="1"/>
              <a:t>Sacr</a:t>
            </a:r>
            <a:r>
              <a:rPr lang="cs-CZ" dirty="0"/>
              <a:t>. 2</a:t>
            </a:r>
          </a:p>
          <a:p>
            <a:r>
              <a:rPr lang="el-GR" dirty="0"/>
              <a:t>τοὺς δ᾽ αὖ </a:t>
            </a:r>
            <a:r>
              <a:rPr lang="el-GR" u="sng" dirty="0"/>
              <a:t>Αἰθίοπας</a:t>
            </a:r>
            <a:r>
              <a:rPr lang="el-GR" dirty="0"/>
              <a:t> καὶ </a:t>
            </a:r>
            <a:r>
              <a:rPr lang="el-GR" u="sng" dirty="0"/>
              <a:t>μακαρίους</a:t>
            </a:r>
            <a:r>
              <a:rPr lang="el-GR" dirty="0"/>
              <a:t> καὶ </a:t>
            </a:r>
            <a:r>
              <a:rPr lang="el-GR" u="sng" dirty="0"/>
              <a:t>τρισευδαίμονας</a:t>
            </a:r>
            <a:r>
              <a:rPr lang="el-GR" dirty="0"/>
              <a:t> εἴποι τις ἄν, εἴ γε ἀπομνημονεύει τὴν </a:t>
            </a:r>
            <a:r>
              <a:rPr lang="el-GR" u="sng" dirty="0"/>
              <a:t>χάριν</a:t>
            </a:r>
            <a:r>
              <a:rPr lang="el-GR" dirty="0"/>
              <a:t> αὐτοῖς ὁ Ζεὺς ἣν πρὸς αὐτὸν ἐπεδείξαντο δώδεκα ἑξῆς ἡμέρας ἑστιάσαντες</a:t>
            </a:r>
            <a:endParaRPr lang="cs-CZ" dirty="0"/>
          </a:p>
          <a:p>
            <a:r>
              <a:rPr lang="cs-CZ" dirty="0"/>
              <a:t>Luc. </a:t>
            </a:r>
            <a:r>
              <a:rPr lang="cs-CZ" i="1" dirty="0" err="1"/>
              <a:t>J.Tr</a:t>
            </a:r>
            <a:r>
              <a:rPr lang="cs-CZ" dirty="0"/>
              <a:t>. 37</a:t>
            </a:r>
          </a:p>
          <a:p>
            <a:r>
              <a:rPr lang="el-GR" dirty="0"/>
              <a:t>ὑπὲρ τὸν Ὠκεανὸν ἴσως μετ᾽ </a:t>
            </a:r>
            <a:r>
              <a:rPr lang="el-GR" u="sng" dirty="0"/>
              <a:t>ἀμύμονας</a:t>
            </a:r>
            <a:r>
              <a:rPr lang="el-GR" dirty="0"/>
              <a:t> Αἰθιοπῆας:</a:t>
            </a:r>
            <a:endParaRPr lang="cs-CZ" dirty="0"/>
          </a:p>
          <a:p>
            <a:r>
              <a:rPr lang="cs-CZ" dirty="0"/>
              <a:t>Luc. </a:t>
            </a:r>
            <a:r>
              <a:rPr lang="cs-CZ" i="1" dirty="0"/>
              <a:t>Astr</a:t>
            </a:r>
            <a:r>
              <a:rPr lang="cs-CZ" dirty="0"/>
              <a:t>. 3–5 - astrologie</a:t>
            </a:r>
          </a:p>
        </p:txBody>
      </p:sp>
      <p:sp>
        <p:nvSpPr>
          <p:cNvPr id="4" name="Zástupný obsah 3">
            <a:extLst>
              <a:ext uri="{FF2B5EF4-FFF2-40B4-BE49-F238E27FC236}">
                <a16:creationId xmlns:a16="http://schemas.microsoft.com/office/drawing/2014/main" id="{7624926F-16F4-6FF8-96A4-0FE44F12ACDE}"/>
              </a:ext>
            </a:extLst>
          </p:cNvPr>
          <p:cNvSpPr>
            <a:spLocks noGrp="1"/>
          </p:cNvSpPr>
          <p:nvPr>
            <p:ph sz="half" idx="2"/>
          </p:nvPr>
        </p:nvSpPr>
        <p:spPr/>
        <p:txBody>
          <a:bodyPr/>
          <a:lstStyle/>
          <a:p>
            <a:r>
              <a:rPr lang="en-US" dirty="0"/>
              <a:t>Those Ethiopians, too; privileged, thrice-happy mortals! Zeus, one supposes, is not unmindful of the handsome manner in which they entertained him and all his family for twelve days running.</a:t>
            </a:r>
            <a:endParaRPr lang="cs-CZ" dirty="0"/>
          </a:p>
          <a:p>
            <a:endParaRPr lang="cs-CZ" dirty="0"/>
          </a:p>
          <a:p>
            <a:r>
              <a:rPr lang="en-US" dirty="0" err="1"/>
              <a:t>t’other</a:t>
            </a:r>
            <a:r>
              <a:rPr lang="en-US" dirty="0"/>
              <a:t> side of Oceanus, possibly, on a visit to 'the blameless Ethiopians.'</a:t>
            </a:r>
            <a:endParaRPr lang="cs-CZ" dirty="0"/>
          </a:p>
        </p:txBody>
      </p:sp>
    </p:spTree>
    <p:extLst>
      <p:ext uri="{BB962C8B-B14F-4D97-AF65-F5344CB8AC3E}">
        <p14:creationId xmlns:p14="http://schemas.microsoft.com/office/powerpoint/2010/main" val="1769990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FE3C10-B030-B910-2F53-2581AC1C2D53}"/>
              </a:ext>
            </a:extLst>
          </p:cNvPr>
          <p:cNvSpPr>
            <a:spLocks noGrp="1"/>
          </p:cNvSpPr>
          <p:nvPr>
            <p:ph type="title"/>
          </p:nvPr>
        </p:nvSpPr>
        <p:spPr/>
        <p:txBody>
          <a:bodyPr/>
          <a:lstStyle/>
          <a:p>
            <a:r>
              <a:rPr lang="cs-CZ" dirty="0" err="1"/>
              <a:t>Aithiopové</a:t>
            </a:r>
            <a:r>
              <a:rPr lang="cs-CZ" dirty="0"/>
              <a:t> – první z lidí</a:t>
            </a:r>
          </a:p>
        </p:txBody>
      </p:sp>
      <p:sp>
        <p:nvSpPr>
          <p:cNvPr id="3" name="Zástupný obsah 2">
            <a:extLst>
              <a:ext uri="{FF2B5EF4-FFF2-40B4-BE49-F238E27FC236}">
                <a16:creationId xmlns:a16="http://schemas.microsoft.com/office/drawing/2014/main" id="{AD0501A7-BBE3-9BF6-AFFD-8FCFD2C0B216}"/>
              </a:ext>
            </a:extLst>
          </p:cNvPr>
          <p:cNvSpPr>
            <a:spLocks noGrp="1"/>
          </p:cNvSpPr>
          <p:nvPr>
            <p:ph sz="half" idx="1"/>
          </p:nvPr>
        </p:nvSpPr>
        <p:spPr/>
        <p:txBody>
          <a:bodyPr/>
          <a:lstStyle/>
          <a:p>
            <a:r>
              <a:rPr lang="cs-CZ" dirty="0"/>
              <a:t>D.S. 3.2</a:t>
            </a:r>
          </a:p>
          <a:p>
            <a:r>
              <a:rPr lang="el-GR" u="sng" dirty="0"/>
              <a:t>Αἰθίοπας</a:t>
            </a:r>
            <a:r>
              <a:rPr lang="el-GR" dirty="0"/>
              <a:t> τοίνυν ἱστοροῦσι </a:t>
            </a:r>
            <a:r>
              <a:rPr lang="el-GR" u="sng" dirty="0"/>
              <a:t>πρώτους</a:t>
            </a:r>
            <a:r>
              <a:rPr lang="el-GR" dirty="0"/>
              <a:t> </a:t>
            </a:r>
            <a:r>
              <a:rPr lang="el-GR" u="sng" dirty="0"/>
              <a:t>ἀνθρώπων</a:t>
            </a:r>
            <a:r>
              <a:rPr lang="el-GR" dirty="0"/>
              <a:t> </a:t>
            </a:r>
            <a:r>
              <a:rPr lang="el-GR" u="sng" dirty="0"/>
              <a:t>ἁπάντων</a:t>
            </a:r>
            <a:r>
              <a:rPr lang="el-GR" dirty="0"/>
              <a:t> γεγονέναι, καὶ τὰς ἀποδείξεις τούτων ἐμφανεῖς εἶναί φασιν. ὅτι μὲν γὰρ οὐκ </a:t>
            </a:r>
            <a:r>
              <a:rPr lang="el-GR" u="sng" dirty="0"/>
              <a:t>ἐπήλυδες</a:t>
            </a:r>
            <a:r>
              <a:rPr lang="cs-CZ" dirty="0"/>
              <a:t> </a:t>
            </a:r>
            <a:r>
              <a:rPr lang="el-GR" u="sng" dirty="0"/>
              <a:t>ἐλθόντες</a:t>
            </a:r>
            <a:r>
              <a:rPr lang="el-GR" dirty="0"/>
              <a:t>, ἀλλ’ </a:t>
            </a:r>
            <a:r>
              <a:rPr lang="el-GR" u="sng" dirty="0"/>
              <a:t>ἐγγενεῖς</a:t>
            </a:r>
            <a:r>
              <a:rPr lang="el-GR" dirty="0"/>
              <a:t> ὄντες τῆς </a:t>
            </a:r>
            <a:r>
              <a:rPr lang="el-GR" u="sng" dirty="0"/>
              <a:t>χώρας</a:t>
            </a:r>
            <a:r>
              <a:rPr lang="el-GR" dirty="0"/>
              <a:t> δικαίως </a:t>
            </a:r>
            <a:r>
              <a:rPr lang="el-GR" u="sng" dirty="0"/>
              <a:t>αὐτόχθονες</a:t>
            </a:r>
            <a:r>
              <a:rPr lang="el-GR" dirty="0"/>
              <a:t> ὀνομάζονται</a:t>
            </a:r>
            <a:endParaRPr lang="cs-CZ" dirty="0"/>
          </a:p>
        </p:txBody>
      </p:sp>
      <p:sp>
        <p:nvSpPr>
          <p:cNvPr id="4" name="Zástupný obsah 3">
            <a:extLst>
              <a:ext uri="{FF2B5EF4-FFF2-40B4-BE49-F238E27FC236}">
                <a16:creationId xmlns:a16="http://schemas.microsoft.com/office/drawing/2014/main" id="{06EBA89C-70A4-6AC3-C0FC-7418DCC7CA37}"/>
              </a:ext>
            </a:extLst>
          </p:cNvPr>
          <p:cNvSpPr>
            <a:spLocks noGrp="1"/>
          </p:cNvSpPr>
          <p:nvPr>
            <p:ph sz="half" idx="2"/>
          </p:nvPr>
        </p:nvSpPr>
        <p:spPr/>
        <p:txBody>
          <a:bodyPr/>
          <a:lstStyle/>
          <a:p>
            <a:r>
              <a:rPr lang="en-US" dirty="0"/>
              <a:t>Now the Ethiopians, as historians relate, were the first of all men and the proofs of this statement, they say, are manifest. For that they did not come into their land as immigrants from abroad but were natives of it and so justly bear the name of autochthones</a:t>
            </a:r>
            <a:endParaRPr lang="cs-CZ" dirty="0"/>
          </a:p>
        </p:txBody>
      </p:sp>
    </p:spTree>
    <p:extLst>
      <p:ext uri="{BB962C8B-B14F-4D97-AF65-F5344CB8AC3E}">
        <p14:creationId xmlns:p14="http://schemas.microsoft.com/office/powerpoint/2010/main" val="519363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92DEDA-6C9D-AA95-9351-881F5A2CE4FC}"/>
              </a:ext>
            </a:extLst>
          </p:cNvPr>
          <p:cNvSpPr>
            <a:spLocks noGrp="1"/>
          </p:cNvSpPr>
          <p:nvPr>
            <p:ph type="title"/>
          </p:nvPr>
        </p:nvSpPr>
        <p:spPr/>
        <p:txBody>
          <a:bodyPr/>
          <a:lstStyle/>
          <a:p>
            <a:r>
              <a:rPr lang="cs-CZ" dirty="0" err="1"/>
              <a:t>Aithiopové</a:t>
            </a:r>
            <a:r>
              <a:rPr lang="cs-CZ" dirty="0"/>
              <a:t> - zbožní</a:t>
            </a:r>
          </a:p>
        </p:txBody>
      </p:sp>
      <p:sp>
        <p:nvSpPr>
          <p:cNvPr id="3" name="Zástupný obsah 2">
            <a:extLst>
              <a:ext uri="{FF2B5EF4-FFF2-40B4-BE49-F238E27FC236}">
                <a16:creationId xmlns:a16="http://schemas.microsoft.com/office/drawing/2014/main" id="{70844936-E5CF-6877-9E3F-5009B919F21D}"/>
              </a:ext>
            </a:extLst>
          </p:cNvPr>
          <p:cNvSpPr>
            <a:spLocks noGrp="1"/>
          </p:cNvSpPr>
          <p:nvPr>
            <p:ph sz="half" idx="1"/>
          </p:nvPr>
        </p:nvSpPr>
        <p:spPr/>
        <p:txBody>
          <a:bodyPr>
            <a:normAutofit fontScale="92500" lnSpcReduction="10000"/>
          </a:bodyPr>
          <a:lstStyle/>
          <a:p>
            <a:r>
              <a:rPr lang="cs-CZ" dirty="0"/>
              <a:t>D.S. 3.2</a:t>
            </a:r>
          </a:p>
          <a:p>
            <a:r>
              <a:rPr lang="el-GR" dirty="0"/>
              <a:t>φασὶ δὲ παρ’ αὐτοῖς </a:t>
            </a:r>
            <a:r>
              <a:rPr lang="el-GR" u="sng" dirty="0"/>
              <a:t>πρώτοις</a:t>
            </a:r>
            <a:r>
              <a:rPr lang="el-GR" dirty="0"/>
              <a:t> καταδειχθῆναι θεοὺς </a:t>
            </a:r>
            <a:r>
              <a:rPr lang="el-GR" u="sng" dirty="0"/>
              <a:t>τιμᾶν</a:t>
            </a:r>
            <a:r>
              <a:rPr lang="el-GR" dirty="0"/>
              <a:t> καὶ </a:t>
            </a:r>
            <a:r>
              <a:rPr lang="el-GR" u="sng" dirty="0"/>
              <a:t>θυσίας</a:t>
            </a:r>
            <a:r>
              <a:rPr lang="el-GR" dirty="0"/>
              <a:t> ἐπιτελεῖν καὶ </a:t>
            </a:r>
            <a:r>
              <a:rPr lang="el-GR" u="sng" dirty="0"/>
              <a:t>πομπὰς</a:t>
            </a:r>
            <a:r>
              <a:rPr lang="el-GR" dirty="0"/>
              <a:t> καὶ </a:t>
            </a:r>
            <a:r>
              <a:rPr lang="el-GR" u="sng" dirty="0"/>
              <a:t>πανηγύρεις</a:t>
            </a:r>
            <a:r>
              <a:rPr lang="el-GR" dirty="0"/>
              <a:t> καὶ τἄλλα δι’ ὧν ἄνθρωποι τὸ θεῖον τιμῶσι· διὸ καὶ τὴν παρ’ αὐτοῖς </a:t>
            </a:r>
            <a:r>
              <a:rPr lang="el-GR" u="sng" dirty="0"/>
              <a:t>εὐσεβίαν</a:t>
            </a:r>
            <a:r>
              <a:rPr lang="el-GR" dirty="0"/>
              <a:t> </a:t>
            </a:r>
            <a:r>
              <a:rPr lang="el-GR" u="sng" dirty="0"/>
              <a:t>διαβεβοῆσθαι</a:t>
            </a:r>
            <a:r>
              <a:rPr lang="el-GR" dirty="0"/>
              <a:t> παρὰ πᾶσιν ἀνθρώποις</a:t>
            </a:r>
            <a:endParaRPr lang="cs-CZ" dirty="0"/>
          </a:p>
          <a:p>
            <a:r>
              <a:rPr lang="cs-CZ" dirty="0"/>
              <a:t>3.3</a:t>
            </a:r>
          </a:p>
          <a:p>
            <a:r>
              <a:rPr lang="el-GR" dirty="0"/>
              <a:t>ἐπιόντας ἅπασαν τὴν οἰκουμένην μόνους τοὺς </a:t>
            </a:r>
            <a:r>
              <a:rPr lang="el-GR" u="sng" dirty="0"/>
              <a:t>Αἰθίοπας</a:t>
            </a:r>
            <a:r>
              <a:rPr lang="el-GR" dirty="0"/>
              <a:t> τοὺς ὑπὲρ Αἰγύπτου μὴ καταπολεμῆσαι διά τε τὴν </a:t>
            </a:r>
            <a:r>
              <a:rPr lang="el-GR" u="sng" dirty="0"/>
              <a:t>εὐσέβειαν</a:t>
            </a:r>
            <a:r>
              <a:rPr lang="el-GR" dirty="0"/>
              <a:t> τῶν </a:t>
            </a:r>
            <a:r>
              <a:rPr lang="el-GR" u="sng" dirty="0"/>
              <a:t>ἀνδρῶν</a:t>
            </a:r>
            <a:r>
              <a:rPr lang="el-GR" dirty="0"/>
              <a:t> καὶ τὸ </a:t>
            </a:r>
            <a:r>
              <a:rPr lang="el-GR" u="sng" dirty="0"/>
              <a:t>δυσκράτητον</a:t>
            </a:r>
            <a:r>
              <a:rPr lang="el-GR" dirty="0"/>
              <a:t> τῆς ἐπιβολῆς.</a:t>
            </a:r>
            <a:endParaRPr lang="cs-CZ" dirty="0"/>
          </a:p>
        </p:txBody>
      </p:sp>
      <p:sp>
        <p:nvSpPr>
          <p:cNvPr id="4" name="Zástupný obsah 3">
            <a:extLst>
              <a:ext uri="{FF2B5EF4-FFF2-40B4-BE49-F238E27FC236}">
                <a16:creationId xmlns:a16="http://schemas.microsoft.com/office/drawing/2014/main" id="{C7689963-FA0D-70DF-AAD2-A62FF8BB13B6}"/>
              </a:ext>
            </a:extLst>
          </p:cNvPr>
          <p:cNvSpPr>
            <a:spLocks noGrp="1"/>
          </p:cNvSpPr>
          <p:nvPr>
            <p:ph sz="half" idx="2"/>
          </p:nvPr>
        </p:nvSpPr>
        <p:spPr/>
        <p:txBody>
          <a:bodyPr>
            <a:normAutofit fontScale="92500" lnSpcReduction="10000"/>
          </a:bodyPr>
          <a:lstStyle/>
          <a:p>
            <a:r>
              <a:rPr lang="en-US" dirty="0"/>
              <a:t>And they say that they were the first to be taught to </a:t>
            </a:r>
            <a:r>
              <a:rPr lang="en-US" dirty="0" err="1"/>
              <a:t>honour</a:t>
            </a:r>
            <a:r>
              <a:rPr lang="en-US" dirty="0"/>
              <a:t> the gods and to hold sacrifices and processions and festivals and the other rites by which men </a:t>
            </a:r>
            <a:r>
              <a:rPr lang="en-US" dirty="0" err="1"/>
              <a:t>honour</a:t>
            </a:r>
            <a:r>
              <a:rPr lang="en-US" dirty="0"/>
              <a:t> the deity; and that in consequence their piety has been published abroad among all men, </a:t>
            </a:r>
            <a:endParaRPr lang="cs-CZ" dirty="0"/>
          </a:p>
          <a:p>
            <a:endParaRPr lang="cs-CZ" dirty="0"/>
          </a:p>
          <a:p>
            <a:r>
              <a:rPr lang="en-US" dirty="0"/>
              <a:t>failed to subdue the Ethiopians alone who dwell above Egypt, both because of the piety of these men and because of the insurmountable difficulties involved in the attempt. </a:t>
            </a:r>
            <a:endParaRPr lang="cs-CZ" dirty="0"/>
          </a:p>
        </p:txBody>
      </p:sp>
    </p:spTree>
    <p:extLst>
      <p:ext uri="{BB962C8B-B14F-4D97-AF65-F5344CB8AC3E}">
        <p14:creationId xmlns:p14="http://schemas.microsoft.com/office/powerpoint/2010/main" val="773137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494FD7-C5EB-9AC8-965E-AE96C5D0F128}"/>
              </a:ext>
            </a:extLst>
          </p:cNvPr>
          <p:cNvSpPr>
            <a:spLocks noGrp="1"/>
          </p:cNvSpPr>
          <p:nvPr>
            <p:ph type="title"/>
          </p:nvPr>
        </p:nvSpPr>
        <p:spPr/>
        <p:txBody>
          <a:bodyPr/>
          <a:lstStyle/>
          <a:p>
            <a:r>
              <a:rPr lang="cs-CZ" dirty="0" err="1"/>
              <a:t>Aithipové</a:t>
            </a:r>
            <a:r>
              <a:rPr lang="cs-CZ" dirty="0"/>
              <a:t> - zbožní</a:t>
            </a:r>
          </a:p>
        </p:txBody>
      </p:sp>
      <p:sp>
        <p:nvSpPr>
          <p:cNvPr id="3" name="Zástupný obsah 2">
            <a:extLst>
              <a:ext uri="{FF2B5EF4-FFF2-40B4-BE49-F238E27FC236}">
                <a16:creationId xmlns:a16="http://schemas.microsoft.com/office/drawing/2014/main" id="{030D5765-D088-BAF1-8E5D-E2DBC34E4D0C}"/>
              </a:ext>
            </a:extLst>
          </p:cNvPr>
          <p:cNvSpPr>
            <a:spLocks noGrp="1"/>
          </p:cNvSpPr>
          <p:nvPr>
            <p:ph sz="half" idx="1"/>
          </p:nvPr>
        </p:nvSpPr>
        <p:spPr/>
        <p:txBody>
          <a:bodyPr/>
          <a:lstStyle/>
          <a:p>
            <a:r>
              <a:rPr lang="cs-CZ" dirty="0"/>
              <a:t>D.S. 1.65</a:t>
            </a:r>
          </a:p>
          <a:p>
            <a:r>
              <a:rPr lang="el-GR" dirty="0"/>
              <a:t>πολλοῖς δ᾽ ὕστερον χρόνοις ἐβασίλευσε τῆς Αἰγύπτου </a:t>
            </a:r>
            <a:r>
              <a:rPr lang="el-GR" u="sng" dirty="0"/>
              <a:t>Σαβάκων</a:t>
            </a:r>
            <a:r>
              <a:rPr lang="el-GR" dirty="0"/>
              <a:t>, τὸ μὲν </a:t>
            </a:r>
            <a:r>
              <a:rPr lang="el-GR" u="sng" dirty="0"/>
              <a:t>γένος</a:t>
            </a:r>
            <a:r>
              <a:rPr lang="el-GR" dirty="0"/>
              <a:t> ὢν </a:t>
            </a:r>
            <a:r>
              <a:rPr lang="el-GR" u="sng" dirty="0"/>
              <a:t>Αἰθίοψ</a:t>
            </a:r>
            <a:r>
              <a:rPr lang="el-GR" dirty="0"/>
              <a:t>, </a:t>
            </a:r>
            <a:r>
              <a:rPr lang="el-GR" u="sng" dirty="0"/>
              <a:t>εὐσεβείᾳ</a:t>
            </a:r>
            <a:r>
              <a:rPr lang="el-GR" dirty="0"/>
              <a:t> δὲ καὶ </a:t>
            </a:r>
            <a:r>
              <a:rPr lang="el-GR" u="sng" dirty="0"/>
              <a:t>χρηστότητι</a:t>
            </a:r>
            <a:r>
              <a:rPr lang="el-GR" dirty="0"/>
              <a:t> πολὺ διαφέρων τῶν πρὸ αὐτοῦ. </a:t>
            </a:r>
            <a:endParaRPr lang="cs-CZ" dirty="0"/>
          </a:p>
        </p:txBody>
      </p:sp>
      <p:sp>
        <p:nvSpPr>
          <p:cNvPr id="4" name="Zástupný obsah 3">
            <a:extLst>
              <a:ext uri="{FF2B5EF4-FFF2-40B4-BE49-F238E27FC236}">
                <a16:creationId xmlns:a16="http://schemas.microsoft.com/office/drawing/2014/main" id="{E689649D-EA55-DF6F-3694-2CD06C768570}"/>
              </a:ext>
            </a:extLst>
          </p:cNvPr>
          <p:cNvSpPr>
            <a:spLocks noGrp="1"/>
          </p:cNvSpPr>
          <p:nvPr>
            <p:ph sz="half" idx="2"/>
          </p:nvPr>
        </p:nvSpPr>
        <p:spPr/>
        <p:txBody>
          <a:bodyPr/>
          <a:lstStyle/>
          <a:p>
            <a:r>
              <a:rPr lang="en-US" dirty="0"/>
              <a:t> Much later Egypt was ruled by </a:t>
            </a:r>
            <a:r>
              <a:rPr lang="en-US" dirty="0" err="1"/>
              <a:t>Sabaco</a:t>
            </a:r>
            <a:r>
              <a:rPr lang="en-US" dirty="0"/>
              <a:t>,​</a:t>
            </a:r>
            <a:r>
              <a:rPr lang="cs-CZ" dirty="0"/>
              <a:t> </a:t>
            </a:r>
            <a:r>
              <a:rPr lang="en-US" dirty="0"/>
              <a:t>who was by birth an Ethiopian and yet in piety and uprightness far surpassed his predecessors.</a:t>
            </a:r>
            <a:endParaRPr lang="cs-CZ" dirty="0"/>
          </a:p>
        </p:txBody>
      </p:sp>
    </p:spTree>
    <p:extLst>
      <p:ext uri="{BB962C8B-B14F-4D97-AF65-F5344CB8AC3E}">
        <p14:creationId xmlns:p14="http://schemas.microsoft.com/office/powerpoint/2010/main" val="3762748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10B4F-8EF2-C976-5203-13C94E1EA6BC}"/>
              </a:ext>
            </a:extLst>
          </p:cNvPr>
          <p:cNvSpPr>
            <a:spLocks noGrp="1"/>
          </p:cNvSpPr>
          <p:nvPr>
            <p:ph type="title"/>
          </p:nvPr>
        </p:nvSpPr>
        <p:spPr/>
        <p:txBody>
          <a:bodyPr/>
          <a:lstStyle/>
          <a:p>
            <a:r>
              <a:rPr lang="cs-CZ" dirty="0" err="1"/>
              <a:t>Aithiopové</a:t>
            </a:r>
            <a:r>
              <a:rPr lang="cs-CZ" dirty="0"/>
              <a:t> - božstva</a:t>
            </a:r>
          </a:p>
        </p:txBody>
      </p:sp>
      <p:sp>
        <p:nvSpPr>
          <p:cNvPr id="3" name="Zástupný obsah 2">
            <a:extLst>
              <a:ext uri="{FF2B5EF4-FFF2-40B4-BE49-F238E27FC236}">
                <a16:creationId xmlns:a16="http://schemas.microsoft.com/office/drawing/2014/main" id="{8F058F6E-4801-301F-837C-4CA11780C228}"/>
              </a:ext>
            </a:extLst>
          </p:cNvPr>
          <p:cNvSpPr>
            <a:spLocks noGrp="1"/>
          </p:cNvSpPr>
          <p:nvPr>
            <p:ph sz="half" idx="1"/>
          </p:nvPr>
        </p:nvSpPr>
        <p:spPr/>
        <p:txBody>
          <a:bodyPr/>
          <a:lstStyle/>
          <a:p>
            <a:r>
              <a:rPr lang="cs-CZ" dirty="0"/>
              <a:t>D.S. 3.9</a:t>
            </a:r>
          </a:p>
          <a:p>
            <a:r>
              <a:rPr lang="el-GR" dirty="0"/>
              <a:t>τήν τε γὰρ </a:t>
            </a:r>
            <a:r>
              <a:rPr lang="el-GR" u="sng" dirty="0"/>
              <a:t>Ἶσιν</a:t>
            </a:r>
            <a:r>
              <a:rPr lang="el-GR" dirty="0"/>
              <a:t> καὶ τὸν </a:t>
            </a:r>
            <a:r>
              <a:rPr lang="el-GR" u="sng" dirty="0"/>
              <a:t>Πᾶνα</a:t>
            </a:r>
            <a:r>
              <a:rPr lang="el-GR" dirty="0"/>
              <a:t>, πρὸς δὲ τούτοις </a:t>
            </a:r>
            <a:r>
              <a:rPr lang="el-GR" u="sng" dirty="0"/>
              <a:t>Ἡρακλέα</a:t>
            </a:r>
            <a:r>
              <a:rPr lang="el-GR" dirty="0"/>
              <a:t> καὶ </a:t>
            </a:r>
            <a:r>
              <a:rPr lang="el-GR" u="sng" dirty="0"/>
              <a:t>Δία</a:t>
            </a:r>
            <a:r>
              <a:rPr lang="cs-CZ" dirty="0"/>
              <a:t> </a:t>
            </a:r>
            <a:r>
              <a:rPr lang="el-GR" u="sng" dirty="0"/>
              <a:t>σέβονται</a:t>
            </a:r>
            <a:r>
              <a:rPr lang="el-GR" dirty="0"/>
              <a:t>, μάλιστα νομίζοντες ὑπὸ τούτων εὐηργετῆσθαι τὸ τῶν ἀνθρώπων γένος. ὀλίγοι δὲ τῶν Αἰθιόπων </a:t>
            </a:r>
            <a:r>
              <a:rPr lang="el-GR" u="sng" dirty="0"/>
              <a:t>καθόλου</a:t>
            </a:r>
            <a:r>
              <a:rPr lang="el-GR" dirty="0"/>
              <a:t> </a:t>
            </a:r>
            <a:r>
              <a:rPr lang="el-GR" u="sng" dirty="0"/>
              <a:t>θεοὺς</a:t>
            </a:r>
            <a:r>
              <a:rPr lang="el-GR" dirty="0"/>
              <a:t> οὐ </a:t>
            </a:r>
            <a:r>
              <a:rPr lang="el-GR" u="sng" dirty="0"/>
              <a:t>νομίζουσιν</a:t>
            </a:r>
            <a:r>
              <a:rPr lang="el-GR" dirty="0"/>
              <a:t> εἶναι·</a:t>
            </a:r>
            <a:endParaRPr lang="cs-CZ" dirty="0"/>
          </a:p>
        </p:txBody>
      </p:sp>
      <p:sp>
        <p:nvSpPr>
          <p:cNvPr id="4" name="Zástupný obsah 3">
            <a:extLst>
              <a:ext uri="{FF2B5EF4-FFF2-40B4-BE49-F238E27FC236}">
                <a16:creationId xmlns:a16="http://schemas.microsoft.com/office/drawing/2014/main" id="{0B694B2F-9EEA-4015-9F14-2D76D426520F}"/>
              </a:ext>
            </a:extLst>
          </p:cNvPr>
          <p:cNvSpPr>
            <a:spLocks noGrp="1"/>
          </p:cNvSpPr>
          <p:nvPr>
            <p:ph sz="half" idx="2"/>
          </p:nvPr>
        </p:nvSpPr>
        <p:spPr/>
        <p:txBody>
          <a:bodyPr/>
          <a:lstStyle/>
          <a:p>
            <a:r>
              <a:rPr lang="en-US" dirty="0"/>
              <a:t>for instance, they revere Isis and Pan, and also Heracles and Zeus, considering that these deities in particular have been benefactors of the race of men. But a few of the Ethiopians do not believe in the existence of any gods at all</a:t>
            </a:r>
            <a:endParaRPr lang="cs-CZ" dirty="0"/>
          </a:p>
        </p:txBody>
      </p:sp>
    </p:spTree>
    <p:extLst>
      <p:ext uri="{BB962C8B-B14F-4D97-AF65-F5344CB8AC3E}">
        <p14:creationId xmlns:p14="http://schemas.microsoft.com/office/powerpoint/2010/main" val="2207610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B538E9-4BE0-FA5E-5A58-D5DE20D86A35}"/>
              </a:ext>
            </a:extLst>
          </p:cNvPr>
          <p:cNvSpPr>
            <a:spLocks noGrp="1"/>
          </p:cNvSpPr>
          <p:nvPr>
            <p:ph type="title"/>
          </p:nvPr>
        </p:nvSpPr>
        <p:spPr/>
        <p:txBody>
          <a:bodyPr/>
          <a:lstStyle/>
          <a:p>
            <a:r>
              <a:rPr lang="cs-CZ" dirty="0" err="1"/>
              <a:t>Aithiopové</a:t>
            </a:r>
            <a:r>
              <a:rPr lang="cs-CZ" dirty="0"/>
              <a:t> – vlastnosti</a:t>
            </a:r>
          </a:p>
        </p:txBody>
      </p:sp>
      <p:sp>
        <p:nvSpPr>
          <p:cNvPr id="3" name="Zástupný obsah 2">
            <a:extLst>
              <a:ext uri="{FF2B5EF4-FFF2-40B4-BE49-F238E27FC236}">
                <a16:creationId xmlns:a16="http://schemas.microsoft.com/office/drawing/2014/main" id="{D7478197-8AB8-7B2C-AB2B-6AEF5CFAF1FA}"/>
              </a:ext>
            </a:extLst>
          </p:cNvPr>
          <p:cNvSpPr>
            <a:spLocks noGrp="1"/>
          </p:cNvSpPr>
          <p:nvPr>
            <p:ph sz="half" idx="1"/>
          </p:nvPr>
        </p:nvSpPr>
        <p:spPr/>
        <p:txBody>
          <a:bodyPr/>
          <a:lstStyle/>
          <a:p>
            <a:r>
              <a:rPr lang="cs-CZ" dirty="0" err="1"/>
              <a:t>Pl</a:t>
            </a:r>
            <a:r>
              <a:rPr lang="cs-CZ" dirty="0"/>
              <a:t>. </a:t>
            </a:r>
            <a:r>
              <a:rPr lang="cs-CZ" i="1" dirty="0"/>
              <a:t>NH</a:t>
            </a:r>
            <a:r>
              <a:rPr lang="cs-CZ" dirty="0"/>
              <a:t>. 7.6</a:t>
            </a:r>
          </a:p>
          <a:p>
            <a:r>
              <a:rPr lang="cs-CZ" dirty="0"/>
              <a:t>in </a:t>
            </a:r>
            <a:r>
              <a:rPr lang="cs-CZ" dirty="0" err="1"/>
              <a:t>quibus</a:t>
            </a:r>
            <a:r>
              <a:rPr lang="cs-CZ" dirty="0"/>
              <a:t> </a:t>
            </a:r>
            <a:r>
              <a:rPr lang="cs-CZ" u="sng" dirty="0" err="1"/>
              <a:t>prodigiosa</a:t>
            </a:r>
            <a:r>
              <a:rPr lang="cs-CZ" dirty="0"/>
              <a:t> </a:t>
            </a:r>
            <a:r>
              <a:rPr lang="cs-CZ" dirty="0" err="1"/>
              <a:t>aliqua</a:t>
            </a:r>
            <a:r>
              <a:rPr lang="cs-CZ" dirty="0"/>
              <a:t> et </a:t>
            </a:r>
            <a:r>
              <a:rPr lang="cs-CZ" u="sng" dirty="0" err="1"/>
              <a:t>incredibilia</a:t>
            </a:r>
            <a:r>
              <a:rPr lang="cs-CZ" dirty="0"/>
              <a:t> </a:t>
            </a:r>
            <a:r>
              <a:rPr lang="cs-CZ" dirty="0" err="1"/>
              <a:t>multis</a:t>
            </a:r>
            <a:r>
              <a:rPr lang="cs-CZ" dirty="0"/>
              <a:t> visum </a:t>
            </a:r>
            <a:r>
              <a:rPr lang="cs-CZ" dirty="0" err="1"/>
              <a:t>iri</a:t>
            </a:r>
            <a:r>
              <a:rPr lang="cs-CZ" dirty="0"/>
              <a:t> </a:t>
            </a:r>
            <a:r>
              <a:rPr lang="cs-CZ" dirty="0" err="1"/>
              <a:t>haud</a:t>
            </a:r>
            <a:r>
              <a:rPr lang="cs-CZ" dirty="0"/>
              <a:t> </a:t>
            </a:r>
            <a:r>
              <a:rPr lang="cs-CZ" dirty="0" err="1"/>
              <a:t>dubito</a:t>
            </a:r>
            <a:r>
              <a:rPr lang="cs-CZ" dirty="0"/>
              <a:t>. quis </a:t>
            </a:r>
            <a:r>
              <a:rPr lang="cs-CZ" dirty="0" err="1"/>
              <a:t>enim</a:t>
            </a:r>
            <a:r>
              <a:rPr lang="cs-CZ" dirty="0"/>
              <a:t> </a:t>
            </a:r>
            <a:r>
              <a:rPr lang="cs-CZ" u="sng" dirty="0" err="1"/>
              <a:t>Aethiopas</a:t>
            </a:r>
            <a:r>
              <a:rPr lang="cs-CZ" dirty="0"/>
              <a:t> ante </a:t>
            </a:r>
            <a:r>
              <a:rPr lang="cs-CZ" dirty="0" err="1"/>
              <a:t>quam</a:t>
            </a:r>
            <a:r>
              <a:rPr lang="cs-CZ" dirty="0"/>
              <a:t> </a:t>
            </a:r>
            <a:r>
              <a:rPr lang="cs-CZ" dirty="0" err="1"/>
              <a:t>cerneret</a:t>
            </a:r>
            <a:r>
              <a:rPr lang="cs-CZ" dirty="0"/>
              <a:t> </a:t>
            </a:r>
            <a:r>
              <a:rPr lang="cs-CZ" u="sng" dirty="0" err="1"/>
              <a:t>credidit</a:t>
            </a:r>
            <a:r>
              <a:rPr lang="cs-CZ" dirty="0"/>
              <a:t>?</a:t>
            </a:r>
          </a:p>
          <a:p>
            <a:r>
              <a:rPr lang="cs-CZ" dirty="0" err="1"/>
              <a:t>Hdt</a:t>
            </a:r>
            <a:r>
              <a:rPr lang="cs-CZ" dirty="0"/>
              <a:t>. 3.20</a:t>
            </a:r>
          </a:p>
          <a:p>
            <a:r>
              <a:rPr lang="el-GR" dirty="0"/>
              <a:t>οἱ δὲ Αἰθίοπες οὗτοι, ἐς τοὺς ἀπέπεμπε ὁ Καμβύσης, λέγονται εἶναι </a:t>
            </a:r>
            <a:r>
              <a:rPr lang="el-GR" u="sng" dirty="0"/>
              <a:t>μέγιστοι</a:t>
            </a:r>
            <a:r>
              <a:rPr lang="el-GR" dirty="0"/>
              <a:t> καὶ </a:t>
            </a:r>
            <a:r>
              <a:rPr lang="el-GR" u="sng" dirty="0"/>
              <a:t>κάλλιστοι</a:t>
            </a:r>
            <a:r>
              <a:rPr lang="el-GR" dirty="0"/>
              <a:t> </a:t>
            </a:r>
            <a:r>
              <a:rPr lang="el-GR" u="sng" dirty="0"/>
              <a:t>ἀνθρώπων</a:t>
            </a:r>
            <a:r>
              <a:rPr lang="el-GR" dirty="0"/>
              <a:t> </a:t>
            </a:r>
            <a:r>
              <a:rPr lang="el-GR" u="sng" dirty="0"/>
              <a:t>πάντων</a:t>
            </a:r>
            <a:r>
              <a:rPr lang="el-GR" dirty="0"/>
              <a:t>. </a:t>
            </a:r>
            <a:endParaRPr lang="cs-CZ" dirty="0"/>
          </a:p>
        </p:txBody>
      </p:sp>
      <p:sp>
        <p:nvSpPr>
          <p:cNvPr id="4" name="Zástupný obsah 3">
            <a:extLst>
              <a:ext uri="{FF2B5EF4-FFF2-40B4-BE49-F238E27FC236}">
                <a16:creationId xmlns:a16="http://schemas.microsoft.com/office/drawing/2014/main" id="{D0BFF5C9-F58A-9C68-4B82-A5CE08FB513A}"/>
              </a:ext>
            </a:extLst>
          </p:cNvPr>
          <p:cNvSpPr>
            <a:spLocks noGrp="1"/>
          </p:cNvSpPr>
          <p:nvPr>
            <p:ph sz="half" idx="2"/>
          </p:nvPr>
        </p:nvSpPr>
        <p:spPr/>
        <p:txBody>
          <a:bodyPr/>
          <a:lstStyle/>
          <a:p>
            <a:r>
              <a:rPr lang="en-US" dirty="0"/>
              <a:t>some things among which I doubt not will appear portentous and incredible to many. For who ever believed in the Ethiopians before actually seeing them?</a:t>
            </a:r>
            <a:endParaRPr lang="cs-CZ" dirty="0"/>
          </a:p>
          <a:p>
            <a:r>
              <a:rPr lang="en-US" dirty="0"/>
              <a:t>These Ethiopians, to whom Cambyses sent them, are said to be the tallest and most handsome of all men. </a:t>
            </a:r>
            <a:endParaRPr lang="cs-CZ" dirty="0"/>
          </a:p>
        </p:txBody>
      </p:sp>
    </p:spTree>
    <p:extLst>
      <p:ext uri="{BB962C8B-B14F-4D97-AF65-F5344CB8AC3E}">
        <p14:creationId xmlns:p14="http://schemas.microsoft.com/office/powerpoint/2010/main" val="2824322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8EBB2-67FD-7EDA-1E94-4385FBACFC06}"/>
              </a:ext>
            </a:extLst>
          </p:cNvPr>
          <p:cNvSpPr>
            <a:spLocks noGrp="1"/>
          </p:cNvSpPr>
          <p:nvPr>
            <p:ph type="title"/>
          </p:nvPr>
        </p:nvSpPr>
        <p:spPr/>
        <p:txBody>
          <a:bodyPr/>
          <a:lstStyle/>
          <a:p>
            <a:r>
              <a:rPr lang="cs-CZ" dirty="0" err="1"/>
              <a:t>Aithiopové</a:t>
            </a:r>
            <a:r>
              <a:rPr lang="cs-CZ" dirty="0"/>
              <a:t> - divoši </a:t>
            </a:r>
          </a:p>
        </p:txBody>
      </p:sp>
      <p:sp>
        <p:nvSpPr>
          <p:cNvPr id="3" name="Zástupný obsah 2">
            <a:extLst>
              <a:ext uri="{FF2B5EF4-FFF2-40B4-BE49-F238E27FC236}">
                <a16:creationId xmlns:a16="http://schemas.microsoft.com/office/drawing/2014/main" id="{11A6BD58-00DF-5D73-D0E0-574B423AAA5C}"/>
              </a:ext>
            </a:extLst>
          </p:cNvPr>
          <p:cNvSpPr>
            <a:spLocks noGrp="1"/>
          </p:cNvSpPr>
          <p:nvPr>
            <p:ph sz="half" idx="1"/>
          </p:nvPr>
        </p:nvSpPr>
        <p:spPr>
          <a:xfrm>
            <a:off x="833904" y="1889436"/>
            <a:ext cx="5090485" cy="4358964"/>
          </a:xfrm>
        </p:spPr>
        <p:txBody>
          <a:bodyPr>
            <a:normAutofit fontScale="92500" lnSpcReduction="20000"/>
          </a:bodyPr>
          <a:lstStyle/>
          <a:p>
            <a:r>
              <a:rPr lang="cs-CZ" dirty="0"/>
              <a:t>D.S. 3.8</a:t>
            </a:r>
          </a:p>
          <a:p>
            <a:r>
              <a:rPr lang="el-GR" dirty="0"/>
              <a:t>οἱ </a:t>
            </a:r>
            <a:r>
              <a:rPr lang="el-GR" u="sng" dirty="0"/>
              <a:t>πλεῖστοι</a:t>
            </a:r>
            <a:r>
              <a:rPr lang="el-GR" dirty="0"/>
              <a:t> δὲ </a:t>
            </a:r>
            <a:r>
              <a:rPr lang="el-GR" u="sng" dirty="0"/>
              <a:t>τούτων</a:t>
            </a:r>
            <a:r>
              <a:rPr lang="el-GR" dirty="0"/>
              <a:t> καὶ μάλισθ’ οἱ παρὰ τὸν ποταμὸν οἰκοῦντες ταῖς μὲν </a:t>
            </a:r>
            <a:r>
              <a:rPr lang="el-GR" u="sng" dirty="0"/>
              <a:t>χρόαις</a:t>
            </a:r>
            <a:r>
              <a:rPr lang="el-GR" dirty="0"/>
              <a:t> εἰσὶ </a:t>
            </a:r>
            <a:r>
              <a:rPr lang="el-GR" u="sng" dirty="0"/>
              <a:t>μέλανες</a:t>
            </a:r>
            <a:r>
              <a:rPr lang="el-GR" dirty="0"/>
              <a:t>, ταῖς δὲ ἰδέαις </a:t>
            </a:r>
            <a:r>
              <a:rPr lang="el-GR" u="sng" dirty="0"/>
              <a:t>σιμοί</a:t>
            </a:r>
            <a:r>
              <a:rPr lang="el-GR" dirty="0"/>
              <a:t>, τοῖς δὲ </a:t>
            </a:r>
            <a:r>
              <a:rPr lang="el-GR" u="sng" dirty="0"/>
              <a:t>τριχώμασιν</a:t>
            </a:r>
            <a:r>
              <a:rPr lang="el-GR" dirty="0"/>
              <a:t> </a:t>
            </a:r>
            <a:r>
              <a:rPr lang="el-GR" u="sng" dirty="0"/>
              <a:t>οὖλοι</a:t>
            </a:r>
            <a:r>
              <a:rPr lang="el-GR" dirty="0"/>
              <a:t>. καὶ ταῖς μὲν ψυχαῖς παντελῶς ὑπάρχουσιν </a:t>
            </a:r>
            <a:r>
              <a:rPr lang="el-GR" u="sng" dirty="0"/>
              <a:t>ἄγριοι</a:t>
            </a:r>
            <a:r>
              <a:rPr lang="el-GR" dirty="0"/>
              <a:t> καὶ τὸ </a:t>
            </a:r>
            <a:r>
              <a:rPr lang="el-GR" u="sng" dirty="0"/>
              <a:t>θηριῶδες</a:t>
            </a:r>
            <a:r>
              <a:rPr lang="el-GR" dirty="0"/>
              <a:t> ἐμφαίνοντες, οὐχ οὕτω δὲ τοῖς θυμοῖς ὡς τοῖς ἐπιτηδεύμασιν· </a:t>
            </a:r>
            <a:r>
              <a:rPr lang="el-GR" u="sng" dirty="0"/>
              <a:t>αὐχμηροὶ</a:t>
            </a:r>
            <a:r>
              <a:rPr lang="el-GR" dirty="0"/>
              <a:t> γὰρ ὄντες τοῖς ὅλοις σώμασι τοὺς μὲν </a:t>
            </a:r>
            <a:r>
              <a:rPr lang="el-GR" u="sng" dirty="0"/>
              <a:t>ὄνυχας</a:t>
            </a:r>
            <a:r>
              <a:rPr lang="el-GR" dirty="0"/>
              <a:t> ἐπὶ </a:t>
            </a:r>
            <a:r>
              <a:rPr lang="el-GR" u="sng" dirty="0"/>
              <a:t>πολὺ</a:t>
            </a:r>
            <a:r>
              <a:rPr lang="el-GR" dirty="0"/>
              <a:t> παρηγμένους ἔχουσι τοῖς </a:t>
            </a:r>
            <a:r>
              <a:rPr lang="el-GR" u="sng" dirty="0"/>
              <a:t>θηρίοις</a:t>
            </a:r>
            <a:r>
              <a:rPr lang="el-GR" dirty="0"/>
              <a:t> </a:t>
            </a:r>
            <a:r>
              <a:rPr lang="el-GR" u="sng" dirty="0"/>
              <a:t>παραπλησίως</a:t>
            </a:r>
            <a:r>
              <a:rPr lang="el-GR" dirty="0"/>
              <a:t>, τῆς δὲ πρὸς ἀλλήλους </a:t>
            </a:r>
            <a:r>
              <a:rPr lang="el-GR" u="sng" dirty="0"/>
              <a:t>φιλανθρωπίας</a:t>
            </a:r>
            <a:r>
              <a:rPr lang="el-GR" dirty="0"/>
              <a:t> </a:t>
            </a:r>
            <a:r>
              <a:rPr lang="el-GR" u="sng" dirty="0"/>
              <a:t>πλεῖστον</a:t>
            </a:r>
            <a:r>
              <a:rPr lang="el-GR" dirty="0"/>
              <a:t> ὅσον ἀφεστήκασι· 3 καὶ τὴν μὲν </a:t>
            </a:r>
            <a:r>
              <a:rPr lang="el-GR" u="sng" dirty="0"/>
              <a:t>φωνὴν</a:t>
            </a:r>
            <a:r>
              <a:rPr lang="el-GR" dirty="0"/>
              <a:t> </a:t>
            </a:r>
            <a:r>
              <a:rPr lang="el-GR" u="sng" dirty="0"/>
              <a:t>ὀξεῖαν</a:t>
            </a:r>
            <a:r>
              <a:rPr lang="el-GR" dirty="0"/>
              <a:t> προβάλλοντες, τῶν δὲ παρὰ τοῖς ἄλλοις ἐπιτηδευομένων εἰς βίον ἥμερον οὐδ’ ὁτιοῦν ἔχοντες, μεγάλην ποιοῦσι πρὸς τὰ καθ’ ἡμᾶς ἔθη τὴν διαφοράν. </a:t>
            </a:r>
            <a:endParaRPr lang="cs-CZ" dirty="0"/>
          </a:p>
        </p:txBody>
      </p:sp>
      <p:sp>
        <p:nvSpPr>
          <p:cNvPr id="4" name="Zástupný obsah 3">
            <a:extLst>
              <a:ext uri="{FF2B5EF4-FFF2-40B4-BE49-F238E27FC236}">
                <a16:creationId xmlns:a16="http://schemas.microsoft.com/office/drawing/2014/main" id="{41947EC1-7536-0F57-434B-20FCB8286C87}"/>
              </a:ext>
            </a:extLst>
          </p:cNvPr>
          <p:cNvSpPr>
            <a:spLocks noGrp="1"/>
          </p:cNvSpPr>
          <p:nvPr>
            <p:ph sz="half" idx="2"/>
          </p:nvPr>
        </p:nvSpPr>
        <p:spPr/>
        <p:txBody>
          <a:bodyPr>
            <a:normAutofit fontScale="92500" lnSpcReduction="20000"/>
          </a:bodyPr>
          <a:lstStyle/>
          <a:p>
            <a:r>
              <a:rPr lang="en-US" dirty="0"/>
              <a:t>The majority of them, and especially those who dwell along the river, are black in </a:t>
            </a:r>
            <a:r>
              <a:rPr lang="en-US" dirty="0" err="1"/>
              <a:t>colour</a:t>
            </a:r>
            <a:r>
              <a:rPr lang="en-US" dirty="0"/>
              <a:t> and have flat noses and woolly hair. As for their spirit they are entirely savage and display the nature of a wild beast, not so much, however, in their temper as in their ways of living; for they are squalid all over their bodies, they keep their nails very long like the wild beasts, and are as far removed as possible from human kindness to one another; 3 and speaking as they do with a shrill voice and cultivating none of the practices of civilized life as these are found among the rest of mankind, they present a striking contrast when considered in the light of our own customs. </a:t>
            </a:r>
            <a:endParaRPr lang="cs-CZ" dirty="0"/>
          </a:p>
        </p:txBody>
      </p:sp>
    </p:spTree>
    <p:extLst>
      <p:ext uri="{BB962C8B-B14F-4D97-AF65-F5344CB8AC3E}">
        <p14:creationId xmlns:p14="http://schemas.microsoft.com/office/powerpoint/2010/main" val="3149984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45326D-BA1C-178C-3685-07461CC17D03}"/>
              </a:ext>
            </a:extLst>
          </p:cNvPr>
          <p:cNvSpPr>
            <a:spLocks noGrp="1"/>
          </p:cNvSpPr>
          <p:nvPr>
            <p:ph type="title"/>
          </p:nvPr>
        </p:nvSpPr>
        <p:spPr/>
        <p:txBody>
          <a:bodyPr/>
          <a:lstStyle/>
          <a:p>
            <a:r>
              <a:rPr lang="cs-CZ" dirty="0" err="1"/>
              <a:t>Aithiopové</a:t>
            </a:r>
            <a:r>
              <a:rPr lang="cs-CZ" dirty="0"/>
              <a:t> - kanibalové</a:t>
            </a:r>
          </a:p>
        </p:txBody>
      </p:sp>
      <p:sp>
        <p:nvSpPr>
          <p:cNvPr id="3" name="Zástupný obsah 2">
            <a:extLst>
              <a:ext uri="{FF2B5EF4-FFF2-40B4-BE49-F238E27FC236}">
                <a16:creationId xmlns:a16="http://schemas.microsoft.com/office/drawing/2014/main" id="{9D458FB2-C2EC-E886-5D97-31F9DDC258B3}"/>
              </a:ext>
            </a:extLst>
          </p:cNvPr>
          <p:cNvSpPr>
            <a:spLocks noGrp="1"/>
          </p:cNvSpPr>
          <p:nvPr>
            <p:ph sz="half" idx="1"/>
          </p:nvPr>
        </p:nvSpPr>
        <p:spPr/>
        <p:txBody>
          <a:bodyPr/>
          <a:lstStyle/>
          <a:p>
            <a:r>
              <a:rPr lang="cs-CZ" dirty="0" err="1"/>
              <a:t>Orig</a:t>
            </a:r>
            <a:r>
              <a:rPr lang="cs-CZ" dirty="0"/>
              <a:t>. </a:t>
            </a:r>
            <a:r>
              <a:rPr lang="cs-CZ" i="1" dirty="0"/>
              <a:t>De Princ</a:t>
            </a:r>
            <a:r>
              <a:rPr lang="cs-CZ" dirty="0"/>
              <a:t>. 2.9.5</a:t>
            </a:r>
          </a:p>
          <a:p>
            <a:r>
              <a:rPr lang="en-US" dirty="0"/>
              <a:t>and then another among the Ethiopians, who are accustomed to feed on human flesh;</a:t>
            </a:r>
            <a:endParaRPr lang="cs-CZ" dirty="0"/>
          </a:p>
        </p:txBody>
      </p:sp>
      <p:sp>
        <p:nvSpPr>
          <p:cNvPr id="4" name="Zástupný obsah 3">
            <a:extLst>
              <a:ext uri="{FF2B5EF4-FFF2-40B4-BE49-F238E27FC236}">
                <a16:creationId xmlns:a16="http://schemas.microsoft.com/office/drawing/2014/main" id="{FD2DAC4E-67E2-D327-9C5B-CA633499D79D}"/>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1851355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56CBA1-295F-C41C-6D87-51492F82B1E7}"/>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E220B954-548C-35BF-4CD3-B5F1D5B679E2}"/>
              </a:ext>
            </a:extLst>
          </p:cNvPr>
          <p:cNvSpPr>
            <a:spLocks noGrp="1"/>
          </p:cNvSpPr>
          <p:nvPr>
            <p:ph sz="half" idx="1"/>
          </p:nvPr>
        </p:nvSpPr>
        <p:spPr/>
        <p:txBody>
          <a:bodyPr/>
          <a:lstStyle/>
          <a:p>
            <a:r>
              <a:rPr lang="cs-CZ" dirty="0"/>
              <a:t>Petr. 102</a:t>
            </a:r>
          </a:p>
          <a:p>
            <a:r>
              <a:rPr lang="cs-CZ" dirty="0"/>
              <a:t>Ita </a:t>
            </a:r>
            <a:r>
              <a:rPr lang="cs-CZ" dirty="0" err="1"/>
              <a:t>tanquam</a:t>
            </a:r>
            <a:r>
              <a:rPr lang="cs-CZ" dirty="0"/>
              <a:t> </a:t>
            </a:r>
            <a:r>
              <a:rPr lang="cs-CZ" u="sng" dirty="0"/>
              <a:t>servi</a:t>
            </a:r>
            <a:r>
              <a:rPr lang="cs-CZ" dirty="0"/>
              <a:t> </a:t>
            </a:r>
            <a:r>
              <a:rPr lang="cs-CZ" u="sng" dirty="0" err="1"/>
              <a:t>Aethiopes</a:t>
            </a:r>
            <a:r>
              <a:rPr lang="cs-CZ" dirty="0"/>
              <a:t> et </a:t>
            </a:r>
            <a:r>
              <a:rPr lang="cs-CZ" dirty="0" err="1"/>
              <a:t>praesto</a:t>
            </a:r>
            <a:r>
              <a:rPr lang="cs-CZ" dirty="0"/>
              <a:t> </a:t>
            </a:r>
            <a:r>
              <a:rPr lang="cs-CZ" dirty="0" err="1"/>
              <a:t>tibi</a:t>
            </a:r>
            <a:r>
              <a:rPr lang="cs-CZ" dirty="0"/>
              <a:t> </a:t>
            </a:r>
            <a:r>
              <a:rPr lang="cs-CZ" dirty="0" err="1"/>
              <a:t>erimus</a:t>
            </a:r>
            <a:r>
              <a:rPr lang="cs-CZ" dirty="0"/>
              <a:t> sine </a:t>
            </a:r>
            <a:r>
              <a:rPr lang="cs-CZ" dirty="0" err="1"/>
              <a:t>tormentorum</a:t>
            </a:r>
            <a:r>
              <a:rPr lang="cs-CZ" dirty="0"/>
              <a:t> </a:t>
            </a:r>
            <a:r>
              <a:rPr lang="cs-CZ" dirty="0" err="1"/>
              <a:t>iniuria</a:t>
            </a:r>
            <a:r>
              <a:rPr lang="cs-CZ" dirty="0"/>
              <a:t> </a:t>
            </a:r>
            <a:r>
              <a:rPr lang="cs-CZ" dirty="0" err="1"/>
              <a:t>hilares</a:t>
            </a:r>
            <a:r>
              <a:rPr lang="cs-CZ" dirty="0"/>
              <a:t>, et </a:t>
            </a:r>
            <a:r>
              <a:rPr lang="cs-CZ" u="sng" dirty="0" err="1"/>
              <a:t>permutato</a:t>
            </a:r>
            <a:r>
              <a:rPr lang="cs-CZ" dirty="0"/>
              <a:t> </a:t>
            </a:r>
            <a:r>
              <a:rPr lang="cs-CZ" u="sng" dirty="0" err="1"/>
              <a:t>colore</a:t>
            </a:r>
            <a:r>
              <a:rPr lang="cs-CZ" dirty="0"/>
              <a:t> </a:t>
            </a:r>
            <a:r>
              <a:rPr lang="cs-CZ" dirty="0" err="1"/>
              <a:t>imponemus</a:t>
            </a:r>
            <a:r>
              <a:rPr lang="cs-CZ" dirty="0"/>
              <a:t> </a:t>
            </a:r>
            <a:r>
              <a:rPr lang="cs-CZ" dirty="0" err="1"/>
              <a:t>inimicis</a:t>
            </a:r>
            <a:r>
              <a:rPr lang="cs-CZ" dirty="0"/>
              <a:t>.</a:t>
            </a:r>
          </a:p>
          <a:p>
            <a:endParaRPr lang="cs-CZ" dirty="0"/>
          </a:p>
          <a:p>
            <a:endParaRPr lang="cs-CZ" dirty="0"/>
          </a:p>
        </p:txBody>
      </p:sp>
      <p:sp>
        <p:nvSpPr>
          <p:cNvPr id="4" name="Zástupný obsah 3">
            <a:extLst>
              <a:ext uri="{FF2B5EF4-FFF2-40B4-BE49-F238E27FC236}">
                <a16:creationId xmlns:a16="http://schemas.microsoft.com/office/drawing/2014/main" id="{E0294E44-6B19-56C0-8F73-1C377244B157}"/>
              </a:ext>
            </a:extLst>
          </p:cNvPr>
          <p:cNvSpPr>
            <a:spLocks noGrp="1"/>
          </p:cNvSpPr>
          <p:nvPr>
            <p:ph sz="half" idx="2"/>
          </p:nvPr>
        </p:nvSpPr>
        <p:spPr/>
        <p:txBody>
          <a:bodyPr/>
          <a:lstStyle/>
          <a:p>
            <a:r>
              <a:rPr lang="en-US" dirty="0"/>
              <a:t>Then we will stand by you with pleasure like Aethiopian slaves, without undergoing any tortures, and our change of </a:t>
            </a:r>
            <a:r>
              <a:rPr lang="en-US" dirty="0" err="1"/>
              <a:t>colour</a:t>
            </a:r>
            <a:r>
              <a:rPr lang="en-US" dirty="0"/>
              <a:t> will take in our enemies.</a:t>
            </a:r>
            <a:endParaRPr lang="cs-CZ" dirty="0"/>
          </a:p>
        </p:txBody>
      </p:sp>
    </p:spTree>
    <p:extLst>
      <p:ext uri="{BB962C8B-B14F-4D97-AF65-F5344CB8AC3E}">
        <p14:creationId xmlns:p14="http://schemas.microsoft.com/office/powerpoint/2010/main" val="1088775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86D23-ADE4-6C4D-7B86-23888F679E89}"/>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EC53B635-74CC-53E9-19E9-EED13C0AF071}"/>
              </a:ext>
            </a:extLst>
          </p:cNvPr>
          <p:cNvSpPr>
            <a:spLocks noGrp="1"/>
          </p:cNvSpPr>
          <p:nvPr>
            <p:ph idx="1"/>
          </p:nvPr>
        </p:nvSpPr>
        <p:spPr/>
        <p:txBody>
          <a:bodyPr>
            <a:normAutofit fontScale="92500"/>
          </a:bodyPr>
          <a:lstStyle/>
          <a:p>
            <a:r>
              <a:rPr lang="cs-CZ" dirty="0"/>
              <a:t>Viz také minulá hodina</a:t>
            </a:r>
          </a:p>
          <a:p>
            <a:r>
              <a:rPr lang="cs-CZ" dirty="0"/>
              <a:t>Většinou mírové vztahy s Ptolemaiovci/Římem</a:t>
            </a:r>
          </a:p>
          <a:p>
            <a:r>
              <a:rPr lang="cs-CZ" dirty="0"/>
              <a:t>Na jih od Sahary kontinent prakticky neznámý (nejistý pramen Nilu, geografie jihu obecně)</a:t>
            </a:r>
          </a:p>
          <a:p>
            <a:r>
              <a:rPr lang="cs-CZ" dirty="0"/>
              <a:t>Občas nejasné umístění </a:t>
            </a:r>
            <a:r>
              <a:rPr lang="cs-CZ" dirty="0" err="1"/>
              <a:t>Aithiopů</a:t>
            </a:r>
            <a:r>
              <a:rPr lang="cs-CZ" dirty="0"/>
              <a:t> – na jihu i na východě (daleký jih/východ)</a:t>
            </a:r>
          </a:p>
          <a:p>
            <a:r>
              <a:rPr lang="cs-CZ" dirty="0"/>
              <a:t>Na jih od </a:t>
            </a:r>
            <a:r>
              <a:rPr lang="cs-CZ" dirty="0" err="1"/>
              <a:t>Elefantíny</a:t>
            </a:r>
            <a:r>
              <a:rPr lang="cs-CZ" dirty="0"/>
              <a:t>, hl. město </a:t>
            </a:r>
            <a:r>
              <a:rPr lang="cs-CZ" dirty="0" err="1"/>
              <a:t>Meroé</a:t>
            </a:r>
            <a:r>
              <a:rPr lang="cs-CZ" dirty="0"/>
              <a:t> (Núbie)</a:t>
            </a:r>
          </a:p>
          <a:p>
            <a:r>
              <a:rPr lang="cs-CZ" dirty="0"/>
              <a:t>Mnohem méně známé než Egypt či Kartágo</a:t>
            </a:r>
          </a:p>
          <a:p>
            <a:r>
              <a:rPr lang="cs-CZ" dirty="0"/>
              <a:t>Odlišné klima oproti dnešku (úrodnější, lesy, </a:t>
            </a:r>
            <a:r>
              <a:rPr lang="cs-CZ" dirty="0" err="1"/>
              <a:t>Tritónské</a:t>
            </a:r>
            <a:r>
              <a:rPr lang="cs-CZ" dirty="0"/>
              <a:t> jezero)</a:t>
            </a:r>
          </a:p>
          <a:p>
            <a:r>
              <a:rPr lang="cs-CZ" dirty="0" err="1"/>
              <a:t>Garamanté</a:t>
            </a:r>
            <a:r>
              <a:rPr lang="cs-CZ" dirty="0"/>
              <a:t> (Libye) – hl. město </a:t>
            </a:r>
            <a:r>
              <a:rPr lang="cs-CZ" dirty="0" err="1"/>
              <a:t>Garama</a:t>
            </a:r>
            <a:endParaRPr lang="cs-CZ" dirty="0"/>
          </a:p>
          <a:p>
            <a:r>
              <a:rPr lang="cs-CZ" dirty="0" err="1"/>
              <a:t>Gaetulové</a:t>
            </a:r>
            <a:r>
              <a:rPr lang="cs-CZ" dirty="0"/>
              <a:t> (Alžírsko) - </a:t>
            </a:r>
            <a:r>
              <a:rPr lang="cs-CZ" dirty="0" err="1"/>
              <a:t>Atlás</a:t>
            </a:r>
            <a:endParaRPr lang="cs-CZ" dirty="0"/>
          </a:p>
        </p:txBody>
      </p:sp>
      <p:pic>
        <p:nvPicPr>
          <p:cNvPr id="7" name="Obrázek 6" descr="Obsah obrázku mapa&#10;&#10;Popis byl vytvořen automaticky">
            <a:extLst>
              <a:ext uri="{FF2B5EF4-FFF2-40B4-BE49-F238E27FC236}">
                <a16:creationId xmlns:a16="http://schemas.microsoft.com/office/drawing/2014/main" id="{2921B6D7-02BE-8495-69A6-79C49C079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0663" y="4474864"/>
            <a:ext cx="2128838" cy="1897360"/>
          </a:xfrm>
          <a:prstGeom prst="rect">
            <a:avLst/>
          </a:prstGeom>
        </p:spPr>
      </p:pic>
      <p:pic>
        <p:nvPicPr>
          <p:cNvPr id="9" name="Obrázek 8" descr="Obsah obrázku mapa&#10;&#10;Popis byl vytvořen automaticky">
            <a:extLst>
              <a:ext uri="{FF2B5EF4-FFF2-40B4-BE49-F238E27FC236}">
                <a16:creationId xmlns:a16="http://schemas.microsoft.com/office/drawing/2014/main" id="{EDF0167D-3492-FD45-F3B9-C5D448DA3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700" y="507683"/>
            <a:ext cx="3638550" cy="1273493"/>
          </a:xfrm>
          <a:prstGeom prst="rect">
            <a:avLst/>
          </a:prstGeom>
        </p:spPr>
      </p:pic>
    </p:spTree>
    <p:extLst>
      <p:ext uri="{BB962C8B-B14F-4D97-AF65-F5344CB8AC3E}">
        <p14:creationId xmlns:p14="http://schemas.microsoft.com/office/powerpoint/2010/main" val="941170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EC7F44-9876-BB5E-CD67-BDF16264B474}"/>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A3B7273C-9F22-18FF-B903-3ECB07838E10}"/>
              </a:ext>
            </a:extLst>
          </p:cNvPr>
          <p:cNvSpPr>
            <a:spLocks noGrp="1"/>
          </p:cNvSpPr>
          <p:nvPr>
            <p:ph sz="half" idx="1"/>
          </p:nvPr>
        </p:nvSpPr>
        <p:spPr/>
        <p:txBody>
          <a:bodyPr/>
          <a:lstStyle/>
          <a:p>
            <a:r>
              <a:rPr lang="cs-CZ" dirty="0"/>
              <a:t>Mart. 6.39</a:t>
            </a:r>
          </a:p>
          <a:p>
            <a:r>
              <a:rPr lang="cs-CZ" dirty="0"/>
              <a:t>Hic, qui </a:t>
            </a:r>
            <a:r>
              <a:rPr lang="cs-CZ" u="sng" dirty="0"/>
              <a:t>retorto</a:t>
            </a:r>
            <a:r>
              <a:rPr lang="cs-CZ" dirty="0"/>
              <a:t> </a:t>
            </a:r>
            <a:r>
              <a:rPr lang="cs-CZ" u="sng" dirty="0" err="1"/>
              <a:t>crine</a:t>
            </a:r>
            <a:r>
              <a:rPr lang="cs-CZ" dirty="0"/>
              <a:t> </a:t>
            </a:r>
            <a:r>
              <a:rPr lang="cs-CZ" u="sng" dirty="0" err="1"/>
              <a:t>Maurus</a:t>
            </a:r>
            <a:r>
              <a:rPr lang="cs-CZ" dirty="0"/>
              <a:t> </a:t>
            </a:r>
            <a:r>
              <a:rPr lang="cs-CZ" dirty="0" err="1"/>
              <a:t>incedit</a:t>
            </a:r>
            <a:r>
              <a:rPr lang="cs-CZ" dirty="0"/>
              <a:t>, </a:t>
            </a:r>
            <a:br>
              <a:rPr lang="cs-CZ" dirty="0"/>
            </a:br>
            <a:r>
              <a:rPr lang="cs-CZ" dirty="0" err="1"/>
              <a:t>Subolem</a:t>
            </a:r>
            <a:r>
              <a:rPr lang="cs-CZ" dirty="0"/>
              <a:t> </a:t>
            </a:r>
            <a:r>
              <a:rPr lang="cs-CZ" dirty="0" err="1"/>
              <a:t>fatetur</a:t>
            </a:r>
            <a:r>
              <a:rPr lang="cs-CZ" dirty="0"/>
              <a:t> </a:t>
            </a:r>
            <a:r>
              <a:rPr lang="cs-CZ" dirty="0" err="1"/>
              <a:t>esse</a:t>
            </a:r>
            <a:r>
              <a:rPr lang="cs-CZ" dirty="0"/>
              <a:t> se </a:t>
            </a:r>
            <a:r>
              <a:rPr lang="cs-CZ" dirty="0" err="1"/>
              <a:t>coci</a:t>
            </a:r>
            <a:r>
              <a:rPr lang="cs-CZ" dirty="0"/>
              <a:t> </a:t>
            </a:r>
            <a:r>
              <a:rPr lang="cs-CZ" dirty="0" err="1"/>
              <a:t>Santrae</a:t>
            </a:r>
            <a:r>
              <a:rPr lang="cs-CZ" dirty="0"/>
              <a:t>. </a:t>
            </a:r>
            <a:br>
              <a:rPr lang="cs-CZ" dirty="0"/>
            </a:br>
            <a:r>
              <a:rPr lang="cs-CZ" dirty="0"/>
              <a:t>At </a:t>
            </a:r>
            <a:r>
              <a:rPr lang="cs-CZ" dirty="0" err="1"/>
              <a:t>ille</a:t>
            </a:r>
            <a:r>
              <a:rPr lang="cs-CZ" dirty="0"/>
              <a:t> </a:t>
            </a:r>
            <a:r>
              <a:rPr lang="cs-CZ" u="sng" dirty="0"/>
              <a:t>sima</a:t>
            </a:r>
            <a:r>
              <a:rPr lang="cs-CZ" dirty="0"/>
              <a:t> </a:t>
            </a:r>
            <a:r>
              <a:rPr lang="cs-CZ" u="sng" dirty="0" err="1"/>
              <a:t>nare</a:t>
            </a:r>
            <a:r>
              <a:rPr lang="cs-CZ" dirty="0"/>
              <a:t>, </a:t>
            </a:r>
            <a:r>
              <a:rPr lang="cs-CZ" u="sng" dirty="0" err="1"/>
              <a:t>turgidis</a:t>
            </a:r>
            <a:r>
              <a:rPr lang="cs-CZ" dirty="0"/>
              <a:t> </a:t>
            </a:r>
            <a:r>
              <a:rPr lang="cs-CZ" u="sng" dirty="0" err="1"/>
              <a:t>labris</a:t>
            </a:r>
            <a:r>
              <a:rPr lang="cs-CZ" dirty="0"/>
              <a:t> </a:t>
            </a:r>
            <a:br>
              <a:rPr lang="cs-CZ" dirty="0"/>
            </a:br>
            <a:r>
              <a:rPr lang="cs-CZ" dirty="0" err="1"/>
              <a:t>Ipsa</a:t>
            </a:r>
            <a:r>
              <a:rPr lang="cs-CZ" dirty="0"/>
              <a:t> </a:t>
            </a:r>
            <a:r>
              <a:rPr lang="cs-CZ" dirty="0" err="1"/>
              <a:t>est</a:t>
            </a:r>
            <a:r>
              <a:rPr lang="cs-CZ" dirty="0"/>
              <a:t> imago </a:t>
            </a:r>
            <a:r>
              <a:rPr lang="cs-CZ" dirty="0" err="1"/>
              <a:t>Pannychi</a:t>
            </a:r>
            <a:r>
              <a:rPr lang="cs-CZ" dirty="0"/>
              <a:t> </a:t>
            </a:r>
            <a:r>
              <a:rPr lang="cs-CZ" dirty="0" err="1"/>
              <a:t>palaestritae</a:t>
            </a:r>
            <a:r>
              <a:rPr lang="cs-CZ" dirty="0"/>
              <a:t>. </a:t>
            </a:r>
            <a:br>
              <a:rPr lang="cs-CZ" dirty="0"/>
            </a:br>
            <a:r>
              <a:rPr lang="cs-CZ" dirty="0" err="1"/>
              <a:t>Pistoris</a:t>
            </a:r>
            <a:r>
              <a:rPr lang="cs-CZ" dirty="0"/>
              <a:t> </a:t>
            </a:r>
            <a:r>
              <a:rPr lang="cs-CZ" dirty="0" err="1"/>
              <a:t>esse</a:t>
            </a:r>
            <a:r>
              <a:rPr lang="cs-CZ" dirty="0"/>
              <a:t> </a:t>
            </a:r>
            <a:r>
              <a:rPr lang="cs-CZ" dirty="0" err="1"/>
              <a:t>tertium</a:t>
            </a:r>
            <a:r>
              <a:rPr lang="cs-CZ" dirty="0"/>
              <a:t> quis </a:t>
            </a:r>
            <a:r>
              <a:rPr lang="cs-CZ" dirty="0" err="1"/>
              <a:t>ignorat</a:t>
            </a:r>
            <a:r>
              <a:rPr lang="cs-CZ" dirty="0"/>
              <a:t>, </a:t>
            </a:r>
            <a:br>
              <a:rPr lang="cs-CZ" dirty="0"/>
            </a:br>
            <a:r>
              <a:rPr lang="cs-CZ" dirty="0" err="1"/>
              <a:t>Quicumque</a:t>
            </a:r>
            <a:r>
              <a:rPr lang="cs-CZ" dirty="0"/>
              <a:t> </a:t>
            </a:r>
            <a:r>
              <a:rPr lang="cs-CZ" u="sng" dirty="0" err="1"/>
              <a:t>lippum</a:t>
            </a:r>
            <a:r>
              <a:rPr lang="cs-CZ" dirty="0"/>
              <a:t> </a:t>
            </a:r>
            <a:r>
              <a:rPr lang="cs-CZ" dirty="0" err="1"/>
              <a:t>novit</a:t>
            </a:r>
            <a:r>
              <a:rPr lang="cs-CZ" dirty="0"/>
              <a:t> et </a:t>
            </a:r>
            <a:r>
              <a:rPr lang="cs-CZ" dirty="0" err="1"/>
              <a:t>videt</a:t>
            </a:r>
            <a:r>
              <a:rPr lang="cs-CZ" dirty="0"/>
              <a:t> </a:t>
            </a:r>
            <a:r>
              <a:rPr lang="cs-CZ" dirty="0" err="1"/>
              <a:t>Damam</a:t>
            </a:r>
            <a:r>
              <a:rPr lang="cs-CZ" dirty="0"/>
              <a:t>? </a:t>
            </a:r>
            <a:br>
              <a:rPr lang="cs-CZ" dirty="0"/>
            </a:br>
            <a:r>
              <a:rPr lang="cs-CZ" dirty="0" err="1"/>
              <a:t>Quartus</a:t>
            </a:r>
            <a:r>
              <a:rPr lang="cs-CZ" dirty="0"/>
              <a:t> </a:t>
            </a:r>
            <a:r>
              <a:rPr lang="cs-CZ" dirty="0" err="1"/>
              <a:t>cinaeda</a:t>
            </a:r>
            <a:r>
              <a:rPr lang="cs-CZ" dirty="0"/>
              <a:t> fronte, </a:t>
            </a:r>
            <a:r>
              <a:rPr lang="cs-CZ" dirty="0" err="1"/>
              <a:t>candido</a:t>
            </a:r>
            <a:r>
              <a:rPr lang="cs-CZ" dirty="0"/>
              <a:t> voltu </a:t>
            </a:r>
            <a:br>
              <a:rPr lang="cs-CZ" dirty="0"/>
            </a:br>
            <a:r>
              <a:rPr lang="cs-CZ" dirty="0"/>
              <a:t>Ex </a:t>
            </a:r>
            <a:r>
              <a:rPr lang="cs-CZ" dirty="0" err="1"/>
              <a:t>concubino</a:t>
            </a:r>
            <a:r>
              <a:rPr lang="cs-CZ" dirty="0"/>
              <a:t> </a:t>
            </a:r>
            <a:r>
              <a:rPr lang="cs-CZ" dirty="0" err="1"/>
              <a:t>natus</a:t>
            </a:r>
            <a:r>
              <a:rPr lang="cs-CZ" dirty="0"/>
              <a:t> </a:t>
            </a:r>
            <a:r>
              <a:rPr lang="cs-CZ" dirty="0" err="1"/>
              <a:t>est</a:t>
            </a:r>
            <a:r>
              <a:rPr lang="cs-CZ" dirty="0"/>
              <a:t> </a:t>
            </a:r>
            <a:r>
              <a:rPr lang="cs-CZ" dirty="0" err="1"/>
              <a:t>tibi</a:t>
            </a:r>
            <a:r>
              <a:rPr lang="cs-CZ" dirty="0"/>
              <a:t> </a:t>
            </a:r>
            <a:r>
              <a:rPr lang="cs-CZ" dirty="0" err="1"/>
              <a:t>Lygdo</a:t>
            </a:r>
            <a:r>
              <a:rPr lang="cs-CZ" dirty="0"/>
              <a:t>: </a:t>
            </a:r>
          </a:p>
          <a:p>
            <a:endParaRPr lang="cs-CZ" dirty="0"/>
          </a:p>
        </p:txBody>
      </p:sp>
      <p:sp>
        <p:nvSpPr>
          <p:cNvPr id="4" name="Zástupný obsah 3">
            <a:extLst>
              <a:ext uri="{FF2B5EF4-FFF2-40B4-BE49-F238E27FC236}">
                <a16:creationId xmlns:a16="http://schemas.microsoft.com/office/drawing/2014/main" id="{44F5435A-D4F6-5D58-F3FC-1F5662FA43A0}"/>
              </a:ext>
            </a:extLst>
          </p:cNvPr>
          <p:cNvSpPr>
            <a:spLocks noGrp="1"/>
          </p:cNvSpPr>
          <p:nvPr>
            <p:ph sz="half" idx="2"/>
          </p:nvPr>
        </p:nvSpPr>
        <p:spPr/>
        <p:txBody>
          <a:bodyPr/>
          <a:lstStyle/>
          <a:p>
            <a:r>
              <a:rPr lang="en-US" dirty="0"/>
              <a:t>This, who runs towards us so like a Moor, with his crisped hair, avows himself the offspring of the cook </a:t>
            </a:r>
            <a:r>
              <a:rPr lang="en-US" dirty="0" err="1"/>
              <a:t>Santra</a:t>
            </a:r>
            <a:r>
              <a:rPr lang="en-US" dirty="0"/>
              <a:t>; while that other, with flattened nose and thick lips, is the very image of </a:t>
            </a:r>
            <a:r>
              <a:rPr lang="en-US" dirty="0" err="1"/>
              <a:t>Pannicus</a:t>
            </a:r>
            <a:r>
              <a:rPr lang="en-US" dirty="0"/>
              <a:t>, the wrestler. Who can be ignorant, that knows or has ever seen the blear-eyed </a:t>
            </a:r>
            <a:r>
              <a:rPr lang="en-US" dirty="0" err="1"/>
              <a:t>Dama</a:t>
            </a:r>
            <a:r>
              <a:rPr lang="en-US" dirty="0"/>
              <a:t>, that the third is that baker's son? The fourth, with his fair face and voluptuous air, evidently sprung from your </a:t>
            </a:r>
            <a:r>
              <a:rPr lang="en-US" dirty="0" err="1"/>
              <a:t>favourite</a:t>
            </a:r>
            <a:r>
              <a:rPr lang="en-US" dirty="0"/>
              <a:t> Lygdus.</a:t>
            </a:r>
            <a:endParaRPr lang="cs-CZ" dirty="0"/>
          </a:p>
        </p:txBody>
      </p:sp>
    </p:spTree>
    <p:extLst>
      <p:ext uri="{BB962C8B-B14F-4D97-AF65-F5344CB8AC3E}">
        <p14:creationId xmlns:p14="http://schemas.microsoft.com/office/powerpoint/2010/main" val="1113396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BE59B-DF52-CAB1-E78C-DDD084F2E4AC}"/>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C9C0EDEE-6FFE-EC73-E9C4-701C8C226B38}"/>
              </a:ext>
            </a:extLst>
          </p:cNvPr>
          <p:cNvSpPr>
            <a:spLocks noGrp="1"/>
          </p:cNvSpPr>
          <p:nvPr>
            <p:ph sz="half" idx="1"/>
          </p:nvPr>
        </p:nvSpPr>
        <p:spPr/>
        <p:txBody>
          <a:bodyPr/>
          <a:lstStyle/>
          <a:p>
            <a:r>
              <a:rPr lang="cs-CZ" dirty="0" err="1"/>
              <a:t>Juv</a:t>
            </a:r>
            <a:r>
              <a:rPr lang="cs-CZ" dirty="0"/>
              <a:t>. 2.21–24</a:t>
            </a:r>
          </a:p>
          <a:p>
            <a:r>
              <a:rPr lang="cs-CZ" dirty="0"/>
              <a:t>‘ego </a:t>
            </a:r>
            <a:r>
              <a:rPr lang="cs-CZ" dirty="0" err="1"/>
              <a:t>te</a:t>
            </a:r>
            <a:r>
              <a:rPr lang="cs-CZ" dirty="0"/>
              <a:t> </a:t>
            </a:r>
            <a:r>
              <a:rPr lang="cs-CZ" dirty="0" err="1"/>
              <a:t>ceventem</a:t>
            </a:r>
            <a:r>
              <a:rPr lang="cs-CZ" dirty="0"/>
              <a:t>, </a:t>
            </a:r>
            <a:r>
              <a:rPr lang="cs-CZ" dirty="0" err="1"/>
              <a:t>Sexte</a:t>
            </a:r>
            <a:r>
              <a:rPr lang="cs-CZ" dirty="0"/>
              <a:t>, </a:t>
            </a:r>
            <a:r>
              <a:rPr lang="cs-CZ" dirty="0" err="1"/>
              <a:t>verebor</a:t>
            </a:r>
            <a:r>
              <a:rPr lang="cs-CZ" dirty="0"/>
              <a:t>?’ </a:t>
            </a:r>
            <a:br>
              <a:rPr lang="cs-CZ" dirty="0"/>
            </a:br>
            <a:r>
              <a:rPr lang="cs-CZ" dirty="0" err="1"/>
              <a:t>infamis</a:t>
            </a:r>
            <a:r>
              <a:rPr lang="cs-CZ" dirty="0"/>
              <a:t> </a:t>
            </a:r>
            <a:r>
              <a:rPr lang="cs-CZ" dirty="0" err="1"/>
              <a:t>Varillus</a:t>
            </a:r>
            <a:r>
              <a:rPr lang="cs-CZ" dirty="0"/>
              <a:t> </a:t>
            </a:r>
            <a:r>
              <a:rPr lang="cs-CZ" dirty="0" err="1"/>
              <a:t>ait</a:t>
            </a:r>
            <a:r>
              <a:rPr lang="cs-CZ" dirty="0"/>
              <a:t> ‘quo </a:t>
            </a:r>
            <a:r>
              <a:rPr lang="cs-CZ" dirty="0" err="1"/>
              <a:t>deterior</a:t>
            </a:r>
            <a:r>
              <a:rPr lang="cs-CZ" dirty="0"/>
              <a:t> </a:t>
            </a:r>
            <a:r>
              <a:rPr lang="cs-CZ" dirty="0" err="1"/>
              <a:t>te</a:t>
            </a:r>
            <a:r>
              <a:rPr lang="cs-CZ" dirty="0"/>
              <a:t>?’ </a:t>
            </a:r>
            <a:br>
              <a:rPr lang="cs-CZ" dirty="0"/>
            </a:br>
            <a:r>
              <a:rPr lang="cs-CZ" u="sng" dirty="0" err="1"/>
              <a:t>loripedem</a:t>
            </a:r>
            <a:r>
              <a:rPr lang="cs-CZ" dirty="0"/>
              <a:t> </a:t>
            </a:r>
            <a:r>
              <a:rPr lang="cs-CZ" u="sng" dirty="0" err="1"/>
              <a:t>rectus</a:t>
            </a:r>
            <a:r>
              <a:rPr lang="cs-CZ" dirty="0"/>
              <a:t> </a:t>
            </a:r>
            <a:r>
              <a:rPr lang="cs-CZ" u="sng" dirty="0" err="1"/>
              <a:t>derideat</a:t>
            </a:r>
            <a:r>
              <a:rPr lang="cs-CZ" dirty="0"/>
              <a:t>, </a:t>
            </a:r>
            <a:r>
              <a:rPr lang="cs-CZ" u="sng" dirty="0" err="1"/>
              <a:t>Aethiopem</a:t>
            </a:r>
            <a:r>
              <a:rPr lang="cs-CZ" u="sng" dirty="0"/>
              <a:t> </a:t>
            </a:r>
            <a:r>
              <a:rPr lang="cs-CZ" u="sng" dirty="0" err="1"/>
              <a:t>albus</a:t>
            </a:r>
            <a:r>
              <a:rPr lang="cs-CZ" dirty="0"/>
              <a:t>; </a:t>
            </a:r>
            <a:br>
              <a:rPr lang="cs-CZ" dirty="0"/>
            </a:br>
            <a:r>
              <a:rPr lang="cs-CZ" dirty="0"/>
              <a:t>quis </a:t>
            </a:r>
            <a:r>
              <a:rPr lang="cs-CZ" dirty="0" err="1"/>
              <a:t>tulerit</a:t>
            </a:r>
            <a:r>
              <a:rPr lang="cs-CZ" dirty="0"/>
              <a:t> </a:t>
            </a:r>
            <a:r>
              <a:rPr lang="cs-CZ" dirty="0" err="1"/>
              <a:t>Gracchos</a:t>
            </a:r>
            <a:r>
              <a:rPr lang="cs-CZ" dirty="0"/>
              <a:t> de </a:t>
            </a:r>
            <a:r>
              <a:rPr lang="cs-CZ" dirty="0" err="1"/>
              <a:t>seditione</a:t>
            </a:r>
            <a:r>
              <a:rPr lang="cs-CZ" dirty="0"/>
              <a:t> </a:t>
            </a:r>
            <a:r>
              <a:rPr lang="cs-CZ" dirty="0" err="1"/>
              <a:t>querentes</a:t>
            </a:r>
            <a:r>
              <a:rPr lang="cs-CZ" dirty="0"/>
              <a:t>?</a:t>
            </a:r>
          </a:p>
        </p:txBody>
      </p:sp>
      <p:sp>
        <p:nvSpPr>
          <p:cNvPr id="4" name="Zástupný obsah 3">
            <a:extLst>
              <a:ext uri="{FF2B5EF4-FFF2-40B4-BE49-F238E27FC236}">
                <a16:creationId xmlns:a16="http://schemas.microsoft.com/office/drawing/2014/main" id="{676F4F08-9F2E-CFE1-DE93-565705594930}"/>
              </a:ext>
            </a:extLst>
          </p:cNvPr>
          <p:cNvSpPr>
            <a:spLocks noGrp="1"/>
          </p:cNvSpPr>
          <p:nvPr>
            <p:ph sz="half" idx="2"/>
          </p:nvPr>
        </p:nvSpPr>
        <p:spPr/>
        <p:txBody>
          <a:bodyPr/>
          <a:lstStyle/>
          <a:p>
            <a:r>
              <a:rPr lang="en-US" dirty="0"/>
              <a:t>Am I to respect you, </a:t>
            </a:r>
            <a:r>
              <a:rPr lang="en-US" dirty="0" err="1"/>
              <a:t>Sextus</a:t>
            </a:r>
            <a:r>
              <a:rPr lang="en-US" dirty="0"/>
              <a:t>," </a:t>
            </a:r>
            <a:r>
              <a:rPr lang="en-US" dirty="0" err="1"/>
              <a:t>quoth</a:t>
            </a:r>
            <a:r>
              <a:rPr lang="en-US" dirty="0"/>
              <a:t> the ill-famed </a:t>
            </a:r>
            <a:r>
              <a:rPr lang="en-US" dirty="0" err="1"/>
              <a:t>Varillus</a:t>
            </a:r>
            <a:r>
              <a:rPr lang="en-US" dirty="0"/>
              <a:t>, "when you do as I do? How am I worse than yourself?" Let the straight-legged man laugh at the club-footed, the white man at the blackamoor: but who could endure the Gracchi railing at sedition?</a:t>
            </a:r>
            <a:endParaRPr lang="cs-CZ" dirty="0"/>
          </a:p>
        </p:txBody>
      </p:sp>
    </p:spTree>
    <p:extLst>
      <p:ext uri="{BB962C8B-B14F-4D97-AF65-F5344CB8AC3E}">
        <p14:creationId xmlns:p14="http://schemas.microsoft.com/office/powerpoint/2010/main" val="3785238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6F46C7-E4EE-CA9D-9603-9269EE711880}"/>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B6E0390E-AD0B-99AD-2966-44EF715ED4D2}"/>
              </a:ext>
            </a:extLst>
          </p:cNvPr>
          <p:cNvSpPr>
            <a:spLocks noGrp="1"/>
          </p:cNvSpPr>
          <p:nvPr>
            <p:ph sz="half" idx="1"/>
          </p:nvPr>
        </p:nvSpPr>
        <p:spPr>
          <a:xfrm>
            <a:off x="632298" y="2057399"/>
            <a:ext cx="5265582" cy="4023360"/>
          </a:xfrm>
        </p:spPr>
        <p:txBody>
          <a:bodyPr/>
          <a:lstStyle/>
          <a:p>
            <a:r>
              <a:rPr lang="cs-CZ" dirty="0" err="1"/>
              <a:t>Juv</a:t>
            </a:r>
            <a:r>
              <a:rPr lang="cs-CZ" dirty="0"/>
              <a:t>. 5.51–54</a:t>
            </a:r>
          </a:p>
          <a:p>
            <a:r>
              <a:rPr lang="cs-CZ" dirty="0"/>
              <a:t>vos </a:t>
            </a:r>
            <a:r>
              <a:rPr lang="cs-CZ" dirty="0" err="1"/>
              <a:t>aliam</a:t>
            </a:r>
            <a:r>
              <a:rPr lang="cs-CZ" dirty="0"/>
              <a:t> </a:t>
            </a:r>
            <a:r>
              <a:rPr lang="cs-CZ" dirty="0" err="1"/>
              <a:t>potatis</a:t>
            </a:r>
            <a:r>
              <a:rPr lang="cs-CZ" dirty="0"/>
              <a:t> </a:t>
            </a:r>
            <a:r>
              <a:rPr lang="cs-CZ" dirty="0" err="1"/>
              <a:t>aquam</a:t>
            </a:r>
            <a:r>
              <a:rPr lang="cs-CZ" dirty="0"/>
              <a:t>, </a:t>
            </a:r>
            <a:r>
              <a:rPr lang="cs-CZ" dirty="0" err="1"/>
              <a:t>tibi</a:t>
            </a:r>
            <a:r>
              <a:rPr lang="cs-CZ" dirty="0"/>
              <a:t> </a:t>
            </a:r>
            <a:r>
              <a:rPr lang="cs-CZ" dirty="0" err="1"/>
              <a:t>pocula</a:t>
            </a:r>
            <a:r>
              <a:rPr lang="cs-CZ" dirty="0"/>
              <a:t> </a:t>
            </a:r>
            <a:r>
              <a:rPr lang="cs-CZ" u="sng" dirty="0" err="1"/>
              <a:t>cursor</a:t>
            </a:r>
            <a:r>
              <a:rPr lang="cs-CZ" dirty="0"/>
              <a:t> </a:t>
            </a:r>
            <a:br>
              <a:rPr lang="cs-CZ" dirty="0"/>
            </a:br>
            <a:r>
              <a:rPr lang="cs-CZ" u="sng" dirty="0" err="1"/>
              <a:t>Gaetulus</a:t>
            </a:r>
            <a:r>
              <a:rPr lang="cs-CZ" dirty="0"/>
              <a:t> </a:t>
            </a:r>
            <a:r>
              <a:rPr lang="cs-CZ" dirty="0" err="1"/>
              <a:t>dabit</a:t>
            </a:r>
            <a:r>
              <a:rPr lang="cs-CZ" dirty="0"/>
              <a:t> aut </a:t>
            </a:r>
            <a:r>
              <a:rPr lang="cs-CZ" u="sng" dirty="0" err="1"/>
              <a:t>nigri</a:t>
            </a:r>
            <a:r>
              <a:rPr lang="cs-CZ" dirty="0"/>
              <a:t> </a:t>
            </a:r>
            <a:r>
              <a:rPr lang="cs-CZ" u="sng" dirty="0" err="1"/>
              <a:t>manus</a:t>
            </a:r>
            <a:r>
              <a:rPr lang="cs-CZ" dirty="0"/>
              <a:t> </a:t>
            </a:r>
            <a:r>
              <a:rPr lang="cs-CZ" dirty="0" err="1"/>
              <a:t>ossea</a:t>
            </a:r>
            <a:r>
              <a:rPr lang="cs-CZ" dirty="0"/>
              <a:t> </a:t>
            </a:r>
            <a:r>
              <a:rPr lang="cs-CZ" u="sng" dirty="0" err="1"/>
              <a:t>Mauri</a:t>
            </a:r>
            <a:r>
              <a:rPr lang="cs-CZ" dirty="0"/>
              <a:t> </a:t>
            </a:r>
            <a:br>
              <a:rPr lang="cs-CZ" dirty="0"/>
            </a:br>
            <a:r>
              <a:rPr lang="cs-CZ" dirty="0"/>
              <a:t>et cui per </a:t>
            </a:r>
            <a:r>
              <a:rPr lang="cs-CZ" u="sng" dirty="0" err="1"/>
              <a:t>mediam</a:t>
            </a:r>
            <a:r>
              <a:rPr lang="cs-CZ" dirty="0"/>
              <a:t> </a:t>
            </a:r>
            <a:r>
              <a:rPr lang="cs-CZ" u="sng" dirty="0" err="1"/>
              <a:t>nolis</a:t>
            </a:r>
            <a:r>
              <a:rPr lang="cs-CZ" dirty="0"/>
              <a:t> </a:t>
            </a:r>
            <a:r>
              <a:rPr lang="cs-CZ" u="sng" dirty="0" err="1"/>
              <a:t>occurrere</a:t>
            </a:r>
            <a:r>
              <a:rPr lang="cs-CZ" dirty="0"/>
              <a:t> </a:t>
            </a:r>
            <a:r>
              <a:rPr lang="cs-CZ" u="sng" dirty="0" err="1"/>
              <a:t>noctem</a:t>
            </a:r>
            <a:r>
              <a:rPr lang="cs-CZ" dirty="0"/>
              <a:t>, </a:t>
            </a:r>
            <a:br>
              <a:rPr lang="cs-CZ" dirty="0"/>
            </a:br>
            <a:r>
              <a:rPr lang="cs-CZ" dirty="0" err="1"/>
              <a:t>clivosae</a:t>
            </a:r>
            <a:r>
              <a:rPr lang="cs-CZ" dirty="0"/>
              <a:t> </a:t>
            </a:r>
            <a:r>
              <a:rPr lang="cs-CZ" dirty="0" err="1"/>
              <a:t>veheris</a:t>
            </a:r>
            <a:r>
              <a:rPr lang="cs-CZ" dirty="0"/>
              <a:t> dum per </a:t>
            </a:r>
            <a:r>
              <a:rPr lang="cs-CZ" dirty="0" err="1"/>
              <a:t>monumenta</a:t>
            </a:r>
            <a:r>
              <a:rPr lang="cs-CZ" dirty="0"/>
              <a:t> </a:t>
            </a:r>
            <a:r>
              <a:rPr lang="cs-CZ" dirty="0" err="1"/>
              <a:t>Latinae</a:t>
            </a:r>
            <a:r>
              <a:rPr lang="cs-CZ" dirty="0"/>
              <a:t>:</a:t>
            </a:r>
          </a:p>
        </p:txBody>
      </p:sp>
      <p:sp>
        <p:nvSpPr>
          <p:cNvPr id="4" name="Zástupný obsah 3">
            <a:extLst>
              <a:ext uri="{FF2B5EF4-FFF2-40B4-BE49-F238E27FC236}">
                <a16:creationId xmlns:a16="http://schemas.microsoft.com/office/drawing/2014/main" id="{1C184041-3519-30AB-555F-0BD54360C4BD}"/>
              </a:ext>
            </a:extLst>
          </p:cNvPr>
          <p:cNvSpPr>
            <a:spLocks noGrp="1"/>
          </p:cNvSpPr>
          <p:nvPr>
            <p:ph sz="half" idx="2"/>
          </p:nvPr>
        </p:nvSpPr>
        <p:spPr/>
        <p:txBody>
          <a:bodyPr/>
          <a:lstStyle/>
          <a:p>
            <a:r>
              <a:rPr lang="en-US"/>
              <a:t>It will be handed to you by a Gaetulian groom, or by the bony hand of a blackamoor whom you would rather not meet at midnight when driving past the monuments on the hilly Latin Way.</a:t>
            </a:r>
            <a:endParaRPr lang="cs-CZ"/>
          </a:p>
        </p:txBody>
      </p:sp>
    </p:spTree>
    <p:extLst>
      <p:ext uri="{BB962C8B-B14F-4D97-AF65-F5344CB8AC3E}">
        <p14:creationId xmlns:p14="http://schemas.microsoft.com/office/powerpoint/2010/main" val="3284100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96B5FB-8BD1-9822-8A1E-3B6A34EB2CF0}"/>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D1977811-D29D-1DBC-D515-E88DA7379B7F}"/>
              </a:ext>
            </a:extLst>
          </p:cNvPr>
          <p:cNvSpPr>
            <a:spLocks noGrp="1"/>
          </p:cNvSpPr>
          <p:nvPr>
            <p:ph sz="half" idx="1"/>
          </p:nvPr>
        </p:nvSpPr>
        <p:spPr/>
        <p:txBody>
          <a:bodyPr/>
          <a:lstStyle/>
          <a:p>
            <a:r>
              <a:rPr lang="cs-CZ" dirty="0" err="1"/>
              <a:t>Juv</a:t>
            </a:r>
            <a:r>
              <a:rPr lang="cs-CZ" dirty="0"/>
              <a:t>. 6.599–601</a:t>
            </a:r>
          </a:p>
          <a:p>
            <a:r>
              <a:rPr lang="cs-CZ" dirty="0"/>
              <a:t>esses </a:t>
            </a:r>
            <a:br>
              <a:rPr lang="cs-CZ" dirty="0"/>
            </a:br>
            <a:r>
              <a:rPr lang="cs-CZ" u="sng" dirty="0" err="1"/>
              <a:t>Aethiopis</a:t>
            </a:r>
            <a:r>
              <a:rPr lang="cs-CZ" dirty="0"/>
              <a:t> </a:t>
            </a:r>
            <a:r>
              <a:rPr lang="cs-CZ" dirty="0" err="1"/>
              <a:t>fortasse</a:t>
            </a:r>
            <a:r>
              <a:rPr lang="cs-CZ" dirty="0"/>
              <a:t> </a:t>
            </a:r>
            <a:r>
              <a:rPr lang="cs-CZ" u="sng" dirty="0"/>
              <a:t>pater</a:t>
            </a:r>
            <a:r>
              <a:rPr lang="cs-CZ" dirty="0"/>
              <a:t>, </a:t>
            </a:r>
            <a:r>
              <a:rPr lang="cs-CZ" dirty="0" err="1"/>
              <a:t>mox</a:t>
            </a:r>
            <a:r>
              <a:rPr lang="cs-CZ" dirty="0"/>
              <a:t> </a:t>
            </a:r>
            <a:r>
              <a:rPr lang="cs-CZ" u="sng" dirty="0" err="1"/>
              <a:t>decolor</a:t>
            </a:r>
            <a:r>
              <a:rPr lang="cs-CZ" dirty="0"/>
              <a:t> </a:t>
            </a:r>
            <a:r>
              <a:rPr lang="cs-CZ" u="sng" dirty="0" err="1"/>
              <a:t>heres</a:t>
            </a:r>
            <a:r>
              <a:rPr lang="cs-CZ" dirty="0"/>
              <a:t> </a:t>
            </a:r>
            <a:br>
              <a:rPr lang="cs-CZ" dirty="0"/>
            </a:br>
            <a:r>
              <a:rPr lang="cs-CZ" dirty="0" err="1"/>
              <a:t>impleret</a:t>
            </a:r>
            <a:r>
              <a:rPr lang="cs-CZ" dirty="0"/>
              <a:t> </a:t>
            </a:r>
            <a:r>
              <a:rPr lang="cs-CZ" dirty="0" err="1"/>
              <a:t>tabulas</a:t>
            </a:r>
            <a:r>
              <a:rPr lang="cs-CZ" dirty="0"/>
              <a:t> </a:t>
            </a:r>
            <a:r>
              <a:rPr lang="cs-CZ" dirty="0" err="1"/>
              <a:t>numquam</a:t>
            </a:r>
            <a:r>
              <a:rPr lang="cs-CZ" dirty="0"/>
              <a:t> </a:t>
            </a:r>
            <a:r>
              <a:rPr lang="cs-CZ" dirty="0" err="1"/>
              <a:t>tibi</a:t>
            </a:r>
            <a:r>
              <a:rPr lang="cs-CZ" dirty="0"/>
              <a:t> </a:t>
            </a:r>
            <a:r>
              <a:rPr lang="cs-CZ" u="sng" dirty="0" err="1"/>
              <a:t>mane</a:t>
            </a:r>
            <a:r>
              <a:rPr lang="cs-CZ" dirty="0"/>
              <a:t> </a:t>
            </a:r>
            <a:r>
              <a:rPr lang="cs-CZ" u="sng" dirty="0" err="1"/>
              <a:t>videndus</a:t>
            </a:r>
            <a:r>
              <a:rPr lang="cs-CZ" dirty="0"/>
              <a:t>. </a:t>
            </a:r>
          </a:p>
        </p:txBody>
      </p:sp>
      <p:sp>
        <p:nvSpPr>
          <p:cNvPr id="4" name="Zástupný obsah 3">
            <a:extLst>
              <a:ext uri="{FF2B5EF4-FFF2-40B4-BE49-F238E27FC236}">
                <a16:creationId xmlns:a16="http://schemas.microsoft.com/office/drawing/2014/main" id="{2153F8A8-9E11-10AA-B516-83F081A6D15B}"/>
              </a:ext>
            </a:extLst>
          </p:cNvPr>
          <p:cNvSpPr>
            <a:spLocks noGrp="1"/>
          </p:cNvSpPr>
          <p:nvPr>
            <p:ph sz="half" idx="2"/>
          </p:nvPr>
        </p:nvSpPr>
        <p:spPr/>
        <p:txBody>
          <a:bodyPr/>
          <a:lstStyle/>
          <a:p>
            <a:r>
              <a:rPr lang="en-US" dirty="0"/>
              <a:t>you might perhaps find yourself the father of an Ethiopian; and some day a </a:t>
            </a:r>
            <a:r>
              <a:rPr lang="en-US" dirty="0" err="1"/>
              <a:t>coloured</a:t>
            </a:r>
            <a:r>
              <a:rPr lang="en-US" dirty="0"/>
              <a:t> heir, whom you would rather not meet by daylight, would fill all the places in your will. </a:t>
            </a:r>
            <a:endParaRPr lang="cs-CZ" dirty="0"/>
          </a:p>
        </p:txBody>
      </p:sp>
    </p:spTree>
    <p:extLst>
      <p:ext uri="{BB962C8B-B14F-4D97-AF65-F5344CB8AC3E}">
        <p14:creationId xmlns:p14="http://schemas.microsoft.com/office/powerpoint/2010/main" val="94128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80D426-31BC-9692-4C37-0B3E3879AC0A}"/>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C85A22B3-714B-E5B1-736A-632C1DB76B47}"/>
              </a:ext>
            </a:extLst>
          </p:cNvPr>
          <p:cNvSpPr>
            <a:spLocks noGrp="1"/>
          </p:cNvSpPr>
          <p:nvPr>
            <p:ph sz="half" idx="1"/>
          </p:nvPr>
        </p:nvSpPr>
        <p:spPr/>
        <p:txBody>
          <a:bodyPr/>
          <a:lstStyle/>
          <a:p>
            <a:r>
              <a:rPr lang="cs-CZ" dirty="0" err="1"/>
              <a:t>Juv</a:t>
            </a:r>
            <a:r>
              <a:rPr lang="cs-CZ" dirty="0"/>
              <a:t>. 13.161–165</a:t>
            </a:r>
          </a:p>
          <a:p>
            <a:r>
              <a:rPr lang="cs-CZ" dirty="0"/>
              <a:t>quis </a:t>
            </a:r>
            <a:r>
              <a:rPr lang="cs-CZ" dirty="0" err="1"/>
              <a:t>tumidum</a:t>
            </a:r>
            <a:r>
              <a:rPr lang="cs-CZ" dirty="0"/>
              <a:t> </a:t>
            </a:r>
            <a:r>
              <a:rPr lang="cs-CZ" dirty="0" err="1"/>
              <a:t>guttur</a:t>
            </a:r>
            <a:r>
              <a:rPr lang="cs-CZ" dirty="0"/>
              <a:t> </a:t>
            </a:r>
            <a:r>
              <a:rPr lang="cs-CZ" u="sng" dirty="0" err="1"/>
              <a:t>miratur</a:t>
            </a:r>
            <a:r>
              <a:rPr lang="cs-CZ" dirty="0"/>
              <a:t> in </a:t>
            </a:r>
            <a:r>
              <a:rPr lang="cs-CZ" dirty="0" err="1"/>
              <a:t>Alpibus</a:t>
            </a:r>
            <a:r>
              <a:rPr lang="cs-CZ" dirty="0"/>
              <a:t>, aut quis </a:t>
            </a:r>
            <a:br>
              <a:rPr lang="cs-CZ" dirty="0"/>
            </a:br>
            <a:r>
              <a:rPr lang="cs-CZ" dirty="0"/>
              <a:t>in </a:t>
            </a:r>
            <a:r>
              <a:rPr lang="cs-CZ" u="sng" dirty="0" err="1"/>
              <a:t>Meroe</a:t>
            </a:r>
            <a:r>
              <a:rPr lang="cs-CZ" dirty="0"/>
              <a:t> </a:t>
            </a:r>
            <a:r>
              <a:rPr lang="cs-CZ" u="sng" dirty="0" err="1"/>
              <a:t>crasso</a:t>
            </a:r>
            <a:r>
              <a:rPr lang="cs-CZ" dirty="0"/>
              <a:t> </a:t>
            </a:r>
            <a:r>
              <a:rPr lang="cs-CZ" dirty="0" err="1"/>
              <a:t>maiorem</a:t>
            </a:r>
            <a:r>
              <a:rPr lang="cs-CZ" dirty="0"/>
              <a:t> </a:t>
            </a:r>
            <a:r>
              <a:rPr lang="cs-CZ" u="sng" dirty="0"/>
              <a:t>infante</a:t>
            </a:r>
            <a:r>
              <a:rPr lang="cs-CZ" dirty="0"/>
              <a:t> </a:t>
            </a:r>
            <a:r>
              <a:rPr lang="cs-CZ" u="sng" dirty="0" err="1"/>
              <a:t>mamillam</a:t>
            </a:r>
            <a:r>
              <a:rPr lang="cs-CZ" dirty="0"/>
              <a:t>? </a:t>
            </a:r>
            <a:br>
              <a:rPr lang="cs-CZ" dirty="0"/>
            </a:br>
            <a:r>
              <a:rPr lang="cs-CZ" dirty="0" err="1"/>
              <a:t>caerula</a:t>
            </a:r>
            <a:r>
              <a:rPr lang="cs-CZ" dirty="0"/>
              <a:t> quis </a:t>
            </a:r>
            <a:r>
              <a:rPr lang="cs-CZ" dirty="0" err="1"/>
              <a:t>stupuit</a:t>
            </a:r>
            <a:r>
              <a:rPr lang="cs-CZ" dirty="0"/>
              <a:t> Germani </a:t>
            </a:r>
            <a:r>
              <a:rPr lang="cs-CZ" dirty="0" err="1"/>
              <a:t>lumina</a:t>
            </a:r>
            <a:r>
              <a:rPr lang="cs-CZ" dirty="0"/>
              <a:t>, </a:t>
            </a:r>
            <a:r>
              <a:rPr lang="cs-CZ" dirty="0" err="1"/>
              <a:t>flavam</a:t>
            </a:r>
            <a:r>
              <a:rPr lang="cs-CZ" dirty="0"/>
              <a:t> </a:t>
            </a:r>
            <a:br>
              <a:rPr lang="cs-CZ" dirty="0"/>
            </a:br>
            <a:r>
              <a:rPr lang="cs-CZ" dirty="0" err="1"/>
              <a:t>caesariem</a:t>
            </a:r>
            <a:r>
              <a:rPr lang="cs-CZ" dirty="0"/>
              <a:t> et </a:t>
            </a:r>
            <a:r>
              <a:rPr lang="cs-CZ" dirty="0" err="1"/>
              <a:t>madido</a:t>
            </a:r>
            <a:r>
              <a:rPr lang="cs-CZ" dirty="0"/>
              <a:t> </a:t>
            </a:r>
            <a:r>
              <a:rPr lang="cs-CZ" dirty="0" err="1"/>
              <a:t>torquentem</a:t>
            </a:r>
            <a:r>
              <a:rPr lang="cs-CZ" dirty="0"/>
              <a:t> </a:t>
            </a:r>
            <a:r>
              <a:rPr lang="cs-CZ" dirty="0" err="1"/>
              <a:t>cornua</a:t>
            </a:r>
            <a:r>
              <a:rPr lang="cs-CZ" dirty="0"/>
              <a:t> </a:t>
            </a:r>
            <a:r>
              <a:rPr lang="cs-CZ" dirty="0" err="1"/>
              <a:t>cirro</a:t>
            </a:r>
            <a:r>
              <a:rPr lang="cs-CZ" dirty="0"/>
              <a:t>? </a:t>
            </a:r>
          </a:p>
        </p:txBody>
      </p:sp>
      <p:sp>
        <p:nvSpPr>
          <p:cNvPr id="4" name="Zástupný obsah 3">
            <a:extLst>
              <a:ext uri="{FF2B5EF4-FFF2-40B4-BE49-F238E27FC236}">
                <a16:creationId xmlns:a16="http://schemas.microsoft.com/office/drawing/2014/main" id="{9DDFC209-15B0-FC54-AAE0-571DC45809B5}"/>
              </a:ext>
            </a:extLst>
          </p:cNvPr>
          <p:cNvSpPr>
            <a:spLocks noGrp="1"/>
          </p:cNvSpPr>
          <p:nvPr>
            <p:ph sz="half" idx="2"/>
          </p:nvPr>
        </p:nvSpPr>
        <p:spPr/>
        <p:txBody>
          <a:bodyPr/>
          <a:lstStyle/>
          <a:p>
            <a:r>
              <a:rPr lang="en-US" dirty="0"/>
              <a:t>Who marvels at a swollen throat in the Alps? or in Meroe at a woman's breast bigger than her sturdy babe? Who is amazed to see a German with blue eyes and yellow hair, twisting his greasy curls into a horn?</a:t>
            </a:r>
            <a:endParaRPr lang="cs-CZ" dirty="0"/>
          </a:p>
        </p:txBody>
      </p:sp>
    </p:spTree>
    <p:extLst>
      <p:ext uri="{BB962C8B-B14F-4D97-AF65-F5344CB8AC3E}">
        <p14:creationId xmlns:p14="http://schemas.microsoft.com/office/powerpoint/2010/main" val="2940208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9D90A4-F14D-2D9A-473E-56BEB3A97AA9}"/>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DF2D265A-350E-3A2A-9C4F-AF9ECF140C0D}"/>
              </a:ext>
            </a:extLst>
          </p:cNvPr>
          <p:cNvSpPr>
            <a:spLocks noGrp="1"/>
          </p:cNvSpPr>
          <p:nvPr>
            <p:ph sz="half" idx="1"/>
          </p:nvPr>
        </p:nvSpPr>
        <p:spPr/>
        <p:txBody>
          <a:bodyPr/>
          <a:lstStyle/>
          <a:p>
            <a:r>
              <a:rPr lang="cs-CZ" dirty="0"/>
              <a:t>Luc. </a:t>
            </a:r>
            <a:r>
              <a:rPr lang="cs-CZ" i="1" dirty="0"/>
              <a:t>Ind</a:t>
            </a:r>
            <a:r>
              <a:rPr lang="cs-CZ" dirty="0"/>
              <a:t>. 28</a:t>
            </a:r>
          </a:p>
          <a:p>
            <a:r>
              <a:rPr lang="el-GR" dirty="0"/>
              <a:t>οἶδα ὡς μάτην ταῦτά μοι λελήρηται καὶ κατὰ τὴν </a:t>
            </a:r>
            <a:r>
              <a:rPr lang="el-GR" u="sng" dirty="0"/>
              <a:t>παροιμίαν</a:t>
            </a:r>
            <a:r>
              <a:rPr lang="el-GR" dirty="0"/>
              <a:t> </a:t>
            </a:r>
            <a:r>
              <a:rPr lang="el-GR" u="sng" dirty="0"/>
              <a:t>Αἰθίοπα</a:t>
            </a:r>
            <a:r>
              <a:rPr lang="el-GR" dirty="0"/>
              <a:t> </a:t>
            </a:r>
            <a:r>
              <a:rPr lang="el-GR" u="sng" dirty="0"/>
              <a:t>σμήχειν</a:t>
            </a:r>
            <a:r>
              <a:rPr lang="el-GR" dirty="0"/>
              <a:t> ἐπιχειρῶ:</a:t>
            </a:r>
            <a:endParaRPr lang="cs-CZ" dirty="0"/>
          </a:p>
        </p:txBody>
      </p:sp>
      <p:sp>
        <p:nvSpPr>
          <p:cNvPr id="4" name="Zástupný obsah 3">
            <a:extLst>
              <a:ext uri="{FF2B5EF4-FFF2-40B4-BE49-F238E27FC236}">
                <a16:creationId xmlns:a16="http://schemas.microsoft.com/office/drawing/2014/main" id="{2EFA14C9-7069-CFDC-860D-39DF1CC06EA7}"/>
              </a:ext>
            </a:extLst>
          </p:cNvPr>
          <p:cNvSpPr>
            <a:spLocks noGrp="1"/>
          </p:cNvSpPr>
          <p:nvPr>
            <p:ph sz="half" idx="2"/>
          </p:nvPr>
        </p:nvSpPr>
        <p:spPr/>
        <p:txBody>
          <a:bodyPr/>
          <a:lstStyle/>
          <a:p>
            <a:r>
              <a:rPr lang="en-US" dirty="0"/>
              <a:t>All this advice is thrown away, I know that. Shall an Ethiopian change his skin?</a:t>
            </a:r>
            <a:endParaRPr lang="cs-CZ" dirty="0"/>
          </a:p>
        </p:txBody>
      </p:sp>
    </p:spTree>
    <p:extLst>
      <p:ext uri="{BB962C8B-B14F-4D97-AF65-F5344CB8AC3E}">
        <p14:creationId xmlns:p14="http://schemas.microsoft.com/office/powerpoint/2010/main" val="427652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FE724B-C2B9-5801-D285-9E5D83E3F053}"/>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F81366CF-FDA3-73FB-7DB8-4F963386D07B}"/>
              </a:ext>
            </a:extLst>
          </p:cNvPr>
          <p:cNvSpPr>
            <a:spLocks noGrp="1"/>
          </p:cNvSpPr>
          <p:nvPr>
            <p:ph sz="half" idx="1"/>
          </p:nvPr>
        </p:nvSpPr>
        <p:spPr/>
        <p:txBody>
          <a:bodyPr>
            <a:normAutofit lnSpcReduction="10000"/>
          </a:bodyPr>
          <a:lstStyle/>
          <a:p>
            <a:r>
              <a:rPr lang="cs-CZ" dirty="0" err="1"/>
              <a:t>Pygmaioi</a:t>
            </a:r>
            <a:r>
              <a:rPr lang="cs-CZ" dirty="0"/>
              <a:t> </a:t>
            </a:r>
          </a:p>
          <a:p>
            <a:r>
              <a:rPr lang="cs-CZ" dirty="0"/>
              <a:t>Na jižním okraji světa (nebo v Indii)</a:t>
            </a:r>
          </a:p>
          <a:p>
            <a:r>
              <a:rPr lang="cs-CZ" dirty="0"/>
              <a:t>Při prameni Nilu</a:t>
            </a:r>
          </a:p>
          <a:p>
            <a:r>
              <a:rPr lang="cs-CZ" dirty="0"/>
              <a:t>Trpaslíci</a:t>
            </a:r>
          </a:p>
          <a:p>
            <a:r>
              <a:rPr lang="cs-CZ" dirty="0"/>
              <a:t>Nekonečná válka proti jeřábům</a:t>
            </a:r>
          </a:p>
          <a:p>
            <a:r>
              <a:rPr lang="cs-CZ" i="1" dirty="0" err="1"/>
              <a:t>Pygmé</a:t>
            </a:r>
            <a:r>
              <a:rPr lang="cs-CZ" i="1" dirty="0"/>
              <a:t> </a:t>
            </a:r>
            <a:r>
              <a:rPr lang="cs-CZ" dirty="0"/>
              <a:t>(</a:t>
            </a:r>
            <a:r>
              <a:rPr lang="el-GR" dirty="0"/>
              <a:t>πυγμή</a:t>
            </a:r>
            <a:r>
              <a:rPr lang="cs-CZ" dirty="0"/>
              <a:t>) – loket (míra)</a:t>
            </a:r>
          </a:p>
          <a:p>
            <a:r>
              <a:rPr lang="cs-CZ" dirty="0" err="1"/>
              <a:t>Hom</a:t>
            </a:r>
            <a:r>
              <a:rPr lang="cs-CZ" dirty="0"/>
              <a:t>. </a:t>
            </a:r>
            <a:r>
              <a:rPr lang="cs-CZ" i="1" dirty="0" err="1"/>
              <a:t>Il</a:t>
            </a:r>
            <a:r>
              <a:rPr lang="cs-CZ" dirty="0"/>
              <a:t>. 3.1–7</a:t>
            </a:r>
          </a:p>
          <a:p>
            <a:r>
              <a:rPr lang="cs-CZ" dirty="0"/>
              <a:t>Ar. </a:t>
            </a:r>
            <a:r>
              <a:rPr lang="cs-CZ" i="1" dirty="0" err="1"/>
              <a:t>Hist</a:t>
            </a:r>
            <a:r>
              <a:rPr lang="cs-CZ" dirty="0"/>
              <a:t>. </a:t>
            </a:r>
            <a:r>
              <a:rPr lang="cs-CZ" i="1" dirty="0"/>
              <a:t>Anim</a:t>
            </a:r>
            <a:r>
              <a:rPr lang="cs-CZ" dirty="0"/>
              <a:t>. 8.14</a:t>
            </a:r>
          </a:p>
          <a:p>
            <a:r>
              <a:rPr lang="cs-CZ" dirty="0"/>
              <a:t>Reálný kmen, jeskyně, malí koně</a:t>
            </a:r>
          </a:p>
        </p:txBody>
      </p:sp>
      <p:sp>
        <p:nvSpPr>
          <p:cNvPr id="4" name="Zástupný obsah 3">
            <a:extLst>
              <a:ext uri="{FF2B5EF4-FFF2-40B4-BE49-F238E27FC236}">
                <a16:creationId xmlns:a16="http://schemas.microsoft.com/office/drawing/2014/main" id="{20169F4D-0397-B0CF-F5DD-9460C35EFCCC}"/>
              </a:ext>
            </a:extLst>
          </p:cNvPr>
          <p:cNvSpPr>
            <a:spLocks noGrp="1"/>
          </p:cNvSpPr>
          <p:nvPr>
            <p:ph sz="half" idx="2"/>
          </p:nvPr>
        </p:nvSpPr>
        <p:spPr/>
        <p:txBody>
          <a:bodyPr>
            <a:normAutofit lnSpcReduction="10000"/>
          </a:bodyPr>
          <a:lstStyle/>
          <a:p>
            <a:r>
              <a:rPr lang="cs-CZ" dirty="0"/>
              <a:t>Setkání s Héraklem</a:t>
            </a:r>
          </a:p>
        </p:txBody>
      </p:sp>
    </p:spTree>
    <p:extLst>
      <p:ext uri="{BB962C8B-B14F-4D97-AF65-F5344CB8AC3E}">
        <p14:creationId xmlns:p14="http://schemas.microsoft.com/office/powerpoint/2010/main" val="1761051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C36F30-060B-3DF9-C377-87560A130FEE}"/>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E4AEF988-1ABD-7C06-DE00-F8065E688BB7}"/>
              </a:ext>
            </a:extLst>
          </p:cNvPr>
          <p:cNvSpPr>
            <a:spLocks noGrp="1"/>
          </p:cNvSpPr>
          <p:nvPr>
            <p:ph sz="half" idx="1"/>
          </p:nvPr>
        </p:nvSpPr>
        <p:spPr/>
        <p:txBody>
          <a:bodyPr>
            <a:normAutofit fontScale="92500"/>
          </a:bodyPr>
          <a:lstStyle/>
          <a:p>
            <a:r>
              <a:rPr lang="cs-CZ" dirty="0" err="1"/>
              <a:t>Tróglodyté</a:t>
            </a:r>
            <a:endParaRPr lang="cs-CZ" dirty="0"/>
          </a:p>
          <a:p>
            <a:r>
              <a:rPr lang="cs-CZ" dirty="0" err="1"/>
              <a:t>Hdt</a:t>
            </a:r>
            <a:r>
              <a:rPr lang="cs-CZ" dirty="0"/>
              <a:t>. 4.183</a:t>
            </a:r>
          </a:p>
          <a:p>
            <a:r>
              <a:rPr lang="el-GR" dirty="0"/>
              <a:t>οἱ Γαράμαντες δὴ οὗτοι τοὺς </a:t>
            </a:r>
            <a:r>
              <a:rPr lang="el-GR" u="sng" dirty="0"/>
              <a:t>τρωγλοδύτας</a:t>
            </a:r>
            <a:r>
              <a:rPr lang="el-GR" dirty="0"/>
              <a:t> </a:t>
            </a:r>
            <a:r>
              <a:rPr lang="el-GR" u="sng" dirty="0"/>
              <a:t>Αἰθίοπας</a:t>
            </a:r>
            <a:r>
              <a:rPr lang="el-GR" dirty="0"/>
              <a:t> θηρεύουσι τοῖσι τεθρίπποισι: οἱ γὰρ </a:t>
            </a:r>
            <a:r>
              <a:rPr lang="el-GR" u="sng" dirty="0"/>
              <a:t>τρωγλοδύται</a:t>
            </a:r>
            <a:r>
              <a:rPr lang="el-GR" dirty="0"/>
              <a:t> </a:t>
            </a:r>
            <a:r>
              <a:rPr lang="el-GR" u="sng" dirty="0"/>
              <a:t>Αἰθίοπες</a:t>
            </a:r>
            <a:r>
              <a:rPr lang="el-GR" dirty="0"/>
              <a:t> </a:t>
            </a:r>
            <a:r>
              <a:rPr lang="el-GR" u="sng" dirty="0"/>
              <a:t>πόδας</a:t>
            </a:r>
            <a:r>
              <a:rPr lang="el-GR" dirty="0"/>
              <a:t> </a:t>
            </a:r>
            <a:r>
              <a:rPr lang="el-GR" u="sng" dirty="0"/>
              <a:t>τάχιστοι</a:t>
            </a:r>
            <a:r>
              <a:rPr lang="el-GR" dirty="0"/>
              <a:t> ἀνθρώπων πάντων εἰσὶ τῶν ἡμεῖς πέρι λόγους ἀποφερομένους ἀκούομεν. σιτέονται δὲ οἱ τρωγλοδύται ὄφις καὶ σαύρους καὶ τὰ τοιαῦτα τῶν ἑρπετῶν: </a:t>
            </a:r>
            <a:r>
              <a:rPr lang="el-GR" u="sng" dirty="0"/>
              <a:t>γλῶσσαν</a:t>
            </a:r>
            <a:r>
              <a:rPr lang="el-GR" dirty="0"/>
              <a:t> δὲ </a:t>
            </a:r>
            <a:r>
              <a:rPr lang="el-GR" u="sng" dirty="0"/>
              <a:t>οὐδεμιῇ</a:t>
            </a:r>
            <a:r>
              <a:rPr lang="el-GR" dirty="0"/>
              <a:t> </a:t>
            </a:r>
            <a:r>
              <a:rPr lang="el-GR" u="sng" dirty="0"/>
              <a:t>ἄλλῃ</a:t>
            </a:r>
            <a:r>
              <a:rPr lang="el-GR" dirty="0"/>
              <a:t> </a:t>
            </a:r>
            <a:r>
              <a:rPr lang="el-GR" u="sng" dirty="0"/>
              <a:t>παρομοίην</a:t>
            </a:r>
            <a:r>
              <a:rPr lang="el-GR" dirty="0"/>
              <a:t> νενομίκασι, ἀλλὰ </a:t>
            </a:r>
            <a:r>
              <a:rPr lang="el-GR" u="sng" dirty="0"/>
              <a:t>τετρίγασι</a:t>
            </a:r>
            <a:r>
              <a:rPr lang="el-GR" dirty="0"/>
              <a:t> κατά περ αἱ </a:t>
            </a:r>
            <a:r>
              <a:rPr lang="el-GR" u="sng" dirty="0"/>
              <a:t>νυκτερίδες</a:t>
            </a:r>
            <a:r>
              <a:rPr lang="el-GR" dirty="0"/>
              <a:t>.</a:t>
            </a:r>
            <a:endParaRPr lang="cs-CZ" dirty="0"/>
          </a:p>
        </p:txBody>
      </p:sp>
      <p:sp>
        <p:nvSpPr>
          <p:cNvPr id="4" name="Zástupný obsah 3">
            <a:extLst>
              <a:ext uri="{FF2B5EF4-FFF2-40B4-BE49-F238E27FC236}">
                <a16:creationId xmlns:a16="http://schemas.microsoft.com/office/drawing/2014/main" id="{F1022E33-7061-557A-8359-6F1DED418F1B}"/>
              </a:ext>
            </a:extLst>
          </p:cNvPr>
          <p:cNvSpPr>
            <a:spLocks noGrp="1"/>
          </p:cNvSpPr>
          <p:nvPr>
            <p:ph sz="half" idx="2"/>
          </p:nvPr>
        </p:nvSpPr>
        <p:spPr/>
        <p:txBody>
          <a:bodyPr>
            <a:normAutofit fontScale="92500"/>
          </a:bodyPr>
          <a:lstStyle/>
          <a:p>
            <a:r>
              <a:rPr lang="en-US" dirty="0"/>
              <a:t>These Garamantes go in their four-horse chariots chasing the cave-dwelling Ethiopians: for the Ethiopian cave-dwellers are swifter of foot than any men of whom tales are brought to us. They live on snakes and lizards and such-like creeping things. Their speech is like no other in the world: it is like the squeaking of bats.</a:t>
            </a:r>
            <a:endParaRPr lang="cs-CZ" dirty="0"/>
          </a:p>
          <a:p>
            <a:endParaRPr lang="cs-CZ" dirty="0"/>
          </a:p>
          <a:p>
            <a:r>
              <a:rPr lang="cs-CZ" dirty="0"/>
              <a:t>Pomp. 1.44</a:t>
            </a:r>
          </a:p>
        </p:txBody>
      </p:sp>
    </p:spTree>
    <p:extLst>
      <p:ext uri="{BB962C8B-B14F-4D97-AF65-F5344CB8AC3E}">
        <p14:creationId xmlns:p14="http://schemas.microsoft.com/office/powerpoint/2010/main" val="840638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3302E6-1173-011E-F3C1-962752B71027}"/>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C03145B7-74F4-182C-B696-1EDEC028F455}"/>
              </a:ext>
            </a:extLst>
          </p:cNvPr>
          <p:cNvSpPr>
            <a:spLocks noGrp="1"/>
          </p:cNvSpPr>
          <p:nvPr>
            <p:ph sz="half" idx="1"/>
          </p:nvPr>
        </p:nvSpPr>
        <p:spPr/>
        <p:txBody>
          <a:bodyPr>
            <a:normAutofit lnSpcReduction="10000"/>
          </a:bodyPr>
          <a:lstStyle/>
          <a:p>
            <a:r>
              <a:rPr lang="cs-CZ" dirty="0" err="1"/>
              <a:t>Tróglodyté</a:t>
            </a:r>
            <a:endParaRPr lang="cs-CZ" dirty="0"/>
          </a:p>
          <a:p>
            <a:r>
              <a:rPr lang="cs-CZ" dirty="0"/>
              <a:t>D.S. 3.32</a:t>
            </a:r>
          </a:p>
          <a:p>
            <a:r>
              <a:rPr lang="el-GR" dirty="0"/>
              <a:t>οἱ τοίνυν </a:t>
            </a:r>
            <a:r>
              <a:rPr lang="el-GR" u="sng" dirty="0"/>
              <a:t>Τρωγλοδύται</a:t>
            </a:r>
            <a:r>
              <a:rPr lang="el-GR" dirty="0"/>
              <a:t> προσαγορεύονται μὲν ὑπὸ τῶν Ἑλλήνων </a:t>
            </a:r>
            <a:r>
              <a:rPr lang="el-GR" u="sng" dirty="0"/>
              <a:t>Νομάδες</a:t>
            </a:r>
            <a:r>
              <a:rPr lang="el-GR" dirty="0"/>
              <a:t>, βίον δ᾽ ἔχοντες ἀπὸ </a:t>
            </a:r>
            <a:r>
              <a:rPr lang="el-GR" u="sng" dirty="0"/>
              <a:t>θρεμμάτων</a:t>
            </a:r>
            <a:r>
              <a:rPr lang="el-GR" dirty="0"/>
              <a:t> </a:t>
            </a:r>
            <a:r>
              <a:rPr lang="el-GR" u="sng" dirty="0"/>
              <a:t>νομαδικὸν</a:t>
            </a:r>
            <a:r>
              <a:rPr lang="el-GR" dirty="0"/>
              <a:t> κατὰ συστήματα </a:t>
            </a:r>
            <a:r>
              <a:rPr lang="el-GR" u="sng" dirty="0"/>
              <a:t>τυραννοῦνται</a:t>
            </a:r>
            <a:r>
              <a:rPr lang="el-GR" dirty="0"/>
              <a:t>, καὶ μετὰ τῶν </a:t>
            </a:r>
            <a:r>
              <a:rPr lang="el-GR" u="sng" dirty="0"/>
              <a:t>τέκνων</a:t>
            </a:r>
            <a:r>
              <a:rPr lang="el-GR" dirty="0"/>
              <a:t> τὰς </a:t>
            </a:r>
            <a:r>
              <a:rPr lang="el-GR" u="sng" dirty="0"/>
              <a:t>γυναῖκας</a:t>
            </a:r>
            <a:r>
              <a:rPr lang="el-GR" dirty="0"/>
              <a:t> </a:t>
            </a:r>
            <a:r>
              <a:rPr lang="el-GR" u="sng" dirty="0"/>
              <a:t>ἔχουσι</a:t>
            </a:r>
            <a:r>
              <a:rPr lang="el-GR" dirty="0"/>
              <a:t> </a:t>
            </a:r>
            <a:r>
              <a:rPr lang="el-GR" u="sng" dirty="0"/>
              <a:t>κοινὰς</a:t>
            </a:r>
            <a:r>
              <a:rPr lang="el-GR" dirty="0"/>
              <a:t> πλὴν μιᾶς τῆς τοῦ τυράννου: τὸν δὲ ταύτῃ πλησιάσαντα πρόστιμον ὁ δυνάστης πράττεται τεταγμένον ἀριθμὸν προβάτων.</a:t>
            </a:r>
            <a:endParaRPr lang="cs-CZ" dirty="0"/>
          </a:p>
        </p:txBody>
      </p:sp>
      <p:sp>
        <p:nvSpPr>
          <p:cNvPr id="4" name="Zástupný obsah 3">
            <a:extLst>
              <a:ext uri="{FF2B5EF4-FFF2-40B4-BE49-F238E27FC236}">
                <a16:creationId xmlns:a16="http://schemas.microsoft.com/office/drawing/2014/main" id="{A58A58CB-B751-6CB3-06C9-09AD5E696555}"/>
              </a:ext>
            </a:extLst>
          </p:cNvPr>
          <p:cNvSpPr>
            <a:spLocks noGrp="1"/>
          </p:cNvSpPr>
          <p:nvPr>
            <p:ph sz="half" idx="2"/>
          </p:nvPr>
        </p:nvSpPr>
        <p:spPr/>
        <p:txBody>
          <a:bodyPr>
            <a:normAutofit lnSpcReduction="10000"/>
          </a:bodyPr>
          <a:lstStyle/>
          <a:p>
            <a:r>
              <a:rPr lang="en-US" dirty="0"/>
              <a:t>The </a:t>
            </a:r>
            <a:r>
              <a:rPr lang="en-US" dirty="0" err="1"/>
              <a:t>Trogodytes</a:t>
            </a:r>
            <a:r>
              <a:rPr lang="en-US" dirty="0"/>
              <a:t>,​ we may state, are called Nomads by the Greeks, and living as they do a nomadic life off their flocks, each group of them has its tyrant, and their women, like their children, they hold in common, with the single exception of the wife of the tyrant; but if any man goes in to this woman the ruler exacts of him a fine of a specified number of sheep.</a:t>
            </a:r>
            <a:endParaRPr lang="cs-CZ" dirty="0"/>
          </a:p>
        </p:txBody>
      </p:sp>
    </p:spTree>
    <p:extLst>
      <p:ext uri="{BB962C8B-B14F-4D97-AF65-F5344CB8AC3E}">
        <p14:creationId xmlns:p14="http://schemas.microsoft.com/office/powerpoint/2010/main" val="3969505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1882D6-B44B-9126-EEA0-DADF1FF230AA}"/>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012B5353-AB1B-8701-567C-F03BB1D77CED}"/>
              </a:ext>
            </a:extLst>
          </p:cNvPr>
          <p:cNvSpPr>
            <a:spLocks noGrp="1"/>
          </p:cNvSpPr>
          <p:nvPr>
            <p:ph sz="half" idx="1"/>
          </p:nvPr>
        </p:nvSpPr>
        <p:spPr/>
        <p:txBody>
          <a:bodyPr/>
          <a:lstStyle/>
          <a:p>
            <a:r>
              <a:rPr lang="cs-CZ" dirty="0" err="1"/>
              <a:t>Tróglodyté</a:t>
            </a:r>
            <a:endParaRPr lang="cs-CZ" dirty="0"/>
          </a:p>
          <a:p>
            <a:r>
              <a:rPr lang="el-GR" dirty="0"/>
              <a:t>καὶ </a:t>
            </a:r>
            <a:r>
              <a:rPr lang="el-GR" u="sng" dirty="0"/>
              <a:t>γυμνοὶ</a:t>
            </a:r>
            <a:r>
              <a:rPr lang="el-GR" dirty="0"/>
              <a:t> μέν εἰσι </a:t>
            </a:r>
            <a:r>
              <a:rPr lang="el-GR" u="sng" dirty="0"/>
              <a:t>πάντες</a:t>
            </a:r>
            <a:r>
              <a:rPr lang="el-GR" dirty="0"/>
              <a:t> τὰ σώματα πλὴν τῶν </a:t>
            </a:r>
            <a:r>
              <a:rPr lang="el-GR" u="sng" dirty="0"/>
              <a:t>ἰσχίων</a:t>
            </a:r>
            <a:r>
              <a:rPr lang="el-GR" dirty="0"/>
              <a:t>, ἃ δέρμασι σκεπάζουσι: τὰ δ᾽ αἰδοῖα πάντες οἱ Τρωγλοδύται παραπλησίως τοῖς Αἰγυπτίοις </a:t>
            </a:r>
            <a:r>
              <a:rPr lang="el-GR" u="sng" dirty="0"/>
              <a:t>περιτέμνονται</a:t>
            </a:r>
            <a:endParaRPr lang="cs-CZ" u="sng" dirty="0"/>
          </a:p>
          <a:p>
            <a:endParaRPr lang="cs-CZ" u="sng" dirty="0"/>
          </a:p>
          <a:p>
            <a:r>
              <a:rPr lang="cs-CZ" dirty="0"/>
              <a:t>Str. 16.4.17</a:t>
            </a:r>
          </a:p>
        </p:txBody>
      </p:sp>
      <p:sp>
        <p:nvSpPr>
          <p:cNvPr id="4" name="Zástupný obsah 3">
            <a:extLst>
              <a:ext uri="{FF2B5EF4-FFF2-40B4-BE49-F238E27FC236}">
                <a16:creationId xmlns:a16="http://schemas.microsoft.com/office/drawing/2014/main" id="{EC77944E-B9B6-8B9C-5BA3-F9FF66D2D1CE}"/>
              </a:ext>
            </a:extLst>
          </p:cNvPr>
          <p:cNvSpPr>
            <a:spLocks noGrp="1"/>
          </p:cNvSpPr>
          <p:nvPr>
            <p:ph sz="half" idx="2"/>
          </p:nvPr>
        </p:nvSpPr>
        <p:spPr/>
        <p:txBody>
          <a:bodyPr/>
          <a:lstStyle/>
          <a:p>
            <a:r>
              <a:rPr lang="en-US" dirty="0"/>
              <a:t>And they are all naked as to their bodies except for the loins, which they cover with skins; moreover, all the </a:t>
            </a:r>
            <a:r>
              <a:rPr lang="en-US" dirty="0" err="1"/>
              <a:t>Trogodytes</a:t>
            </a:r>
            <a:r>
              <a:rPr lang="en-US" dirty="0"/>
              <a:t> are circumcised like the Egyptians</a:t>
            </a:r>
            <a:endParaRPr lang="cs-CZ" dirty="0"/>
          </a:p>
        </p:txBody>
      </p:sp>
    </p:spTree>
    <p:extLst>
      <p:ext uri="{BB962C8B-B14F-4D97-AF65-F5344CB8AC3E}">
        <p14:creationId xmlns:p14="http://schemas.microsoft.com/office/powerpoint/2010/main" val="2815030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0AFE3A-5720-00FF-3B0F-8449A4B0D225}"/>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65380C64-B656-E214-A7B8-7F3CAC3D14E6}"/>
              </a:ext>
            </a:extLst>
          </p:cNvPr>
          <p:cNvSpPr>
            <a:spLocks noGrp="1"/>
          </p:cNvSpPr>
          <p:nvPr>
            <p:ph idx="1"/>
          </p:nvPr>
        </p:nvSpPr>
        <p:spPr/>
        <p:txBody>
          <a:bodyPr/>
          <a:lstStyle/>
          <a:p>
            <a:r>
              <a:rPr lang="cs-CZ" dirty="0"/>
              <a:t>Znalost kontinentu – do oblasti dnešního Sahelu</a:t>
            </a:r>
          </a:p>
          <a:p>
            <a:r>
              <a:rPr lang="cs-CZ" dirty="0"/>
              <a:t>Na jihu hraničí s </a:t>
            </a:r>
            <a:r>
              <a:rPr lang="cs-CZ" dirty="0" err="1"/>
              <a:t>Ókeánem</a:t>
            </a:r>
            <a:endParaRPr lang="cs-CZ" dirty="0"/>
          </a:p>
          <a:p>
            <a:r>
              <a:rPr lang="cs-CZ" dirty="0"/>
              <a:t>Po dnešní Somálsko/Senegal, dále na jih nikoli</a:t>
            </a:r>
          </a:p>
          <a:p>
            <a:r>
              <a:rPr lang="cs-CZ" dirty="0"/>
              <a:t>Neznámé hranice na jihu</a:t>
            </a:r>
          </a:p>
          <a:p>
            <a:r>
              <a:rPr lang="cs-CZ" dirty="0" err="1"/>
              <a:t>Rhapta</a:t>
            </a:r>
            <a:r>
              <a:rPr lang="cs-CZ" dirty="0"/>
              <a:t> – obchodní centrum</a:t>
            </a:r>
          </a:p>
          <a:p>
            <a:r>
              <a:rPr lang="cs-CZ" dirty="0" err="1"/>
              <a:t>Azánia</a:t>
            </a:r>
            <a:r>
              <a:rPr lang="cs-CZ" dirty="0"/>
              <a:t> – JV pobřeží Afriky</a:t>
            </a:r>
          </a:p>
          <a:p>
            <a:r>
              <a:rPr lang="cs-CZ" dirty="0"/>
              <a:t>Pramen Nilu – </a:t>
            </a:r>
            <a:r>
              <a:rPr lang="cs-CZ" dirty="0" err="1"/>
              <a:t>Atlás</a:t>
            </a:r>
            <a:r>
              <a:rPr lang="cs-CZ" dirty="0"/>
              <a:t>, Měsíční hory</a:t>
            </a:r>
          </a:p>
          <a:p>
            <a:r>
              <a:rPr lang="cs-CZ" dirty="0"/>
              <a:t>Hic </a:t>
            </a:r>
            <a:r>
              <a:rPr lang="cs-CZ" dirty="0" err="1"/>
              <a:t>sunt</a:t>
            </a:r>
            <a:r>
              <a:rPr lang="cs-CZ" dirty="0"/>
              <a:t> </a:t>
            </a:r>
            <a:r>
              <a:rPr lang="cs-CZ" dirty="0" err="1"/>
              <a:t>leones</a:t>
            </a:r>
            <a:endParaRPr lang="cs-CZ" dirty="0"/>
          </a:p>
          <a:p>
            <a:endParaRPr lang="cs-CZ" dirty="0"/>
          </a:p>
        </p:txBody>
      </p:sp>
      <p:pic>
        <p:nvPicPr>
          <p:cNvPr id="5" name="Obrázek 4">
            <a:extLst>
              <a:ext uri="{FF2B5EF4-FFF2-40B4-BE49-F238E27FC236}">
                <a16:creationId xmlns:a16="http://schemas.microsoft.com/office/drawing/2014/main" id="{DF65354B-4F11-5F51-5A1A-D99933889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2475" y="609600"/>
            <a:ext cx="3280348" cy="1924050"/>
          </a:xfrm>
          <a:prstGeom prst="rect">
            <a:avLst/>
          </a:prstGeom>
        </p:spPr>
      </p:pic>
      <p:pic>
        <p:nvPicPr>
          <p:cNvPr id="7" name="Obrázek 6" descr="Obsah obrázku mapa&#10;&#10;Popis byl vytvořen automaticky">
            <a:extLst>
              <a:ext uri="{FF2B5EF4-FFF2-40B4-BE49-F238E27FC236}">
                <a16:creationId xmlns:a16="http://schemas.microsoft.com/office/drawing/2014/main" id="{624F88FD-B637-419D-58C8-77062E26F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5061" y="2824162"/>
            <a:ext cx="3477762" cy="2505075"/>
          </a:xfrm>
          <a:prstGeom prst="rect">
            <a:avLst/>
          </a:prstGeom>
        </p:spPr>
      </p:pic>
    </p:spTree>
    <p:extLst>
      <p:ext uri="{BB962C8B-B14F-4D97-AF65-F5344CB8AC3E}">
        <p14:creationId xmlns:p14="http://schemas.microsoft.com/office/powerpoint/2010/main" val="1750788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ECB331-E67D-F759-CA2F-88E7B21AFD30}"/>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AE5BD982-5BC9-239B-AC54-397FB5367482}"/>
              </a:ext>
            </a:extLst>
          </p:cNvPr>
          <p:cNvSpPr>
            <a:spLocks noGrp="1"/>
          </p:cNvSpPr>
          <p:nvPr>
            <p:ph sz="half" idx="1"/>
          </p:nvPr>
        </p:nvSpPr>
        <p:spPr/>
        <p:txBody>
          <a:bodyPr/>
          <a:lstStyle/>
          <a:p>
            <a:r>
              <a:rPr lang="cs-CZ" dirty="0" err="1"/>
              <a:t>Blemmyové</a:t>
            </a:r>
            <a:endParaRPr lang="cs-CZ" dirty="0"/>
          </a:p>
          <a:p>
            <a:r>
              <a:rPr lang="cs-CZ" dirty="0"/>
              <a:t>Jižně od Egypta, nomádi, </a:t>
            </a:r>
            <a:r>
              <a:rPr lang="cs-CZ" dirty="0" err="1"/>
              <a:t>Strabón</a:t>
            </a:r>
            <a:endParaRPr lang="cs-CZ" dirty="0"/>
          </a:p>
          <a:p>
            <a:r>
              <a:rPr lang="cs-CZ" dirty="0"/>
              <a:t>Pomp. 1.40</a:t>
            </a:r>
          </a:p>
          <a:p>
            <a:r>
              <a:rPr lang="cs-CZ" dirty="0" err="1"/>
              <a:t>Blemyis</a:t>
            </a:r>
            <a:r>
              <a:rPr lang="cs-CZ" dirty="0"/>
              <a:t> </a:t>
            </a:r>
            <a:r>
              <a:rPr lang="cs-CZ" u="sng" dirty="0"/>
              <a:t>capita</a:t>
            </a:r>
            <a:r>
              <a:rPr lang="cs-CZ" dirty="0"/>
              <a:t> </a:t>
            </a:r>
            <a:r>
              <a:rPr lang="cs-CZ" u="sng" dirty="0" err="1"/>
              <a:t>absunt</a:t>
            </a:r>
            <a:r>
              <a:rPr lang="cs-CZ" dirty="0"/>
              <a:t>, </a:t>
            </a:r>
            <a:r>
              <a:rPr lang="cs-CZ" u="sng" dirty="0" err="1"/>
              <a:t>vultus</a:t>
            </a:r>
            <a:r>
              <a:rPr lang="cs-CZ" dirty="0"/>
              <a:t> in </a:t>
            </a:r>
            <a:r>
              <a:rPr lang="cs-CZ" u="sng" dirty="0" err="1"/>
              <a:t>pectore</a:t>
            </a:r>
            <a:r>
              <a:rPr lang="cs-CZ" dirty="0"/>
              <a:t> </a:t>
            </a:r>
            <a:r>
              <a:rPr lang="cs-CZ" dirty="0" err="1"/>
              <a:t>est</a:t>
            </a:r>
            <a:r>
              <a:rPr lang="cs-CZ" dirty="0"/>
              <a:t>.</a:t>
            </a:r>
          </a:p>
          <a:p>
            <a:r>
              <a:rPr lang="cs-CZ" dirty="0" err="1"/>
              <a:t>Pl</a:t>
            </a:r>
            <a:r>
              <a:rPr lang="cs-CZ" dirty="0"/>
              <a:t>. </a:t>
            </a:r>
            <a:r>
              <a:rPr lang="cs-CZ" i="1" dirty="0"/>
              <a:t>NH</a:t>
            </a:r>
            <a:r>
              <a:rPr lang="cs-CZ" dirty="0"/>
              <a:t>. 5.8.46</a:t>
            </a:r>
          </a:p>
          <a:p>
            <a:r>
              <a:rPr lang="cs-CZ" dirty="0" err="1"/>
              <a:t>Blemmyes</a:t>
            </a:r>
            <a:r>
              <a:rPr lang="cs-CZ" dirty="0"/>
              <a:t> </a:t>
            </a:r>
            <a:r>
              <a:rPr lang="cs-CZ" dirty="0" err="1"/>
              <a:t>traduntur</a:t>
            </a:r>
            <a:r>
              <a:rPr lang="cs-CZ" dirty="0"/>
              <a:t> </a:t>
            </a:r>
            <a:r>
              <a:rPr lang="cs-CZ" u="sng" dirty="0"/>
              <a:t>capita</a:t>
            </a:r>
            <a:r>
              <a:rPr lang="cs-CZ" dirty="0"/>
              <a:t> </a:t>
            </a:r>
            <a:r>
              <a:rPr lang="cs-CZ" u="sng" dirty="0" err="1"/>
              <a:t>abesse</a:t>
            </a:r>
            <a:r>
              <a:rPr lang="cs-CZ" dirty="0"/>
              <a:t>, </a:t>
            </a:r>
            <a:r>
              <a:rPr lang="cs-CZ" u="sng" dirty="0" err="1"/>
              <a:t>ore</a:t>
            </a:r>
            <a:r>
              <a:rPr lang="cs-CZ" dirty="0"/>
              <a:t> et </a:t>
            </a:r>
            <a:r>
              <a:rPr lang="cs-CZ" u="sng" dirty="0" err="1"/>
              <a:t>oculis</a:t>
            </a:r>
            <a:r>
              <a:rPr lang="cs-CZ" dirty="0"/>
              <a:t> </a:t>
            </a:r>
            <a:r>
              <a:rPr lang="cs-CZ" u="sng" dirty="0" err="1"/>
              <a:t>pectore</a:t>
            </a:r>
            <a:r>
              <a:rPr lang="cs-CZ" dirty="0"/>
              <a:t> </a:t>
            </a:r>
            <a:r>
              <a:rPr lang="cs-CZ" dirty="0" err="1"/>
              <a:t>adfixis</a:t>
            </a:r>
            <a:r>
              <a:rPr lang="cs-CZ" dirty="0"/>
              <a:t>.</a:t>
            </a:r>
          </a:p>
          <a:p>
            <a:endParaRPr lang="cs-CZ" dirty="0"/>
          </a:p>
        </p:txBody>
      </p:sp>
      <p:sp>
        <p:nvSpPr>
          <p:cNvPr id="4" name="Zástupný obsah 3">
            <a:extLst>
              <a:ext uri="{FF2B5EF4-FFF2-40B4-BE49-F238E27FC236}">
                <a16:creationId xmlns:a16="http://schemas.microsoft.com/office/drawing/2014/main" id="{69B8F6F9-7519-0D2A-9C4A-120DF14F1C53}"/>
              </a:ext>
            </a:extLst>
          </p:cNvPr>
          <p:cNvSpPr>
            <a:spLocks noGrp="1"/>
          </p:cNvSpPr>
          <p:nvPr>
            <p:ph sz="half" idx="2"/>
          </p:nvPr>
        </p:nvSpPr>
        <p:spPr/>
        <p:txBody>
          <a:bodyPr/>
          <a:lstStyle/>
          <a:p>
            <a:r>
              <a:rPr lang="en-US" dirty="0"/>
              <a:t>The </a:t>
            </a:r>
            <a:r>
              <a:rPr lang="en-US" dirty="0" err="1"/>
              <a:t>Blemyes</a:t>
            </a:r>
            <a:r>
              <a:rPr lang="en-US" dirty="0"/>
              <a:t> lack heads; their face is on their chest.</a:t>
            </a:r>
            <a:endParaRPr lang="cs-CZ" dirty="0"/>
          </a:p>
          <a:p>
            <a:r>
              <a:rPr lang="en-US" dirty="0"/>
              <a:t>The </a:t>
            </a:r>
            <a:r>
              <a:rPr lang="en-US" dirty="0" err="1"/>
              <a:t>Blemmyæ</a:t>
            </a:r>
            <a:r>
              <a:rPr lang="en-US" dirty="0"/>
              <a:t> are said to have no heads, their mouths and eyes being seated in their breasts.</a:t>
            </a:r>
            <a:endParaRPr lang="cs-CZ" dirty="0"/>
          </a:p>
        </p:txBody>
      </p:sp>
      <p:pic>
        <p:nvPicPr>
          <p:cNvPr id="6" name="Obrázek 5" descr="Obsah obrázku text, kniha&#10;&#10;Popis byl vytvořen automaticky">
            <a:extLst>
              <a:ext uri="{FF2B5EF4-FFF2-40B4-BE49-F238E27FC236}">
                <a16:creationId xmlns:a16="http://schemas.microsoft.com/office/drawing/2014/main" id="{D29E52D0-19D4-DF8E-F626-6A9E9CB9B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3008" y="146372"/>
            <a:ext cx="1931983" cy="1819588"/>
          </a:xfrm>
          <a:prstGeom prst="rect">
            <a:avLst/>
          </a:prstGeom>
        </p:spPr>
      </p:pic>
    </p:spTree>
    <p:extLst>
      <p:ext uri="{BB962C8B-B14F-4D97-AF65-F5344CB8AC3E}">
        <p14:creationId xmlns:p14="http://schemas.microsoft.com/office/powerpoint/2010/main" val="688676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F66782-B63A-54F9-A199-47897234A78F}"/>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DB958F94-CC48-7DAB-21ED-7359B7331BB9}"/>
              </a:ext>
            </a:extLst>
          </p:cNvPr>
          <p:cNvSpPr>
            <a:spLocks noGrp="1"/>
          </p:cNvSpPr>
          <p:nvPr>
            <p:ph sz="half" idx="1"/>
          </p:nvPr>
        </p:nvSpPr>
        <p:spPr/>
        <p:txBody>
          <a:bodyPr/>
          <a:lstStyle/>
          <a:p>
            <a:r>
              <a:rPr lang="cs-CZ" dirty="0" err="1"/>
              <a:t>Hdt</a:t>
            </a:r>
            <a:r>
              <a:rPr lang="cs-CZ" dirty="0"/>
              <a:t>. 4.191</a:t>
            </a:r>
          </a:p>
          <a:p>
            <a:r>
              <a:rPr lang="el-GR" dirty="0"/>
              <a:t>καὶ οἱ </a:t>
            </a:r>
            <a:r>
              <a:rPr lang="el-GR" u="sng" dirty="0"/>
              <a:t>κυνοκέφαλοι</a:t>
            </a:r>
            <a:r>
              <a:rPr lang="el-GR" dirty="0"/>
              <a:t> καὶ οἱ </a:t>
            </a:r>
            <a:r>
              <a:rPr lang="el-GR" u="sng" dirty="0"/>
              <a:t>ἀκέφαλοι</a:t>
            </a:r>
            <a:r>
              <a:rPr lang="el-GR" dirty="0"/>
              <a:t> οἱ ἐν τοῖσι </a:t>
            </a:r>
            <a:r>
              <a:rPr lang="el-GR" u="sng" dirty="0"/>
              <a:t>στήθεσι</a:t>
            </a:r>
            <a:r>
              <a:rPr lang="el-GR" dirty="0"/>
              <a:t> τοὺς </a:t>
            </a:r>
            <a:r>
              <a:rPr lang="el-GR" u="sng" dirty="0"/>
              <a:t>ὀφθαλμοὺς</a:t>
            </a:r>
            <a:r>
              <a:rPr lang="el-GR" dirty="0"/>
              <a:t> </a:t>
            </a:r>
            <a:r>
              <a:rPr lang="el-GR" u="sng" dirty="0"/>
              <a:t>ἔχοντες</a:t>
            </a:r>
            <a:r>
              <a:rPr lang="el-GR" dirty="0"/>
              <a:t>, ὡς δὴ λέγονταί γε ὑπὸ Λιβύων, καὶ οἱ ἄγριοι ἄνδρες καὶ γυναῖκες ἄγριαι, καὶ ἄλλα πλήθεϊ πολλὰ θηρία ἀκατάψευστα.</a:t>
            </a:r>
            <a:endParaRPr lang="cs-CZ" dirty="0"/>
          </a:p>
          <a:p>
            <a:endParaRPr lang="cs-CZ" dirty="0"/>
          </a:p>
        </p:txBody>
      </p:sp>
      <p:sp>
        <p:nvSpPr>
          <p:cNvPr id="4" name="Zástupný obsah 3">
            <a:extLst>
              <a:ext uri="{FF2B5EF4-FFF2-40B4-BE49-F238E27FC236}">
                <a16:creationId xmlns:a16="http://schemas.microsoft.com/office/drawing/2014/main" id="{475DB117-1BD2-03EC-214A-B9CE3D2C4074}"/>
              </a:ext>
            </a:extLst>
          </p:cNvPr>
          <p:cNvSpPr>
            <a:spLocks noGrp="1"/>
          </p:cNvSpPr>
          <p:nvPr>
            <p:ph sz="half" idx="2"/>
          </p:nvPr>
        </p:nvSpPr>
        <p:spPr/>
        <p:txBody>
          <a:bodyPr/>
          <a:lstStyle/>
          <a:p>
            <a:r>
              <a:rPr lang="en-US" dirty="0"/>
              <a:t>the dog-headed and the headless men that have their eyes in their chests, as the Libyans say, and the wild men and women, besides many other creatures not fabulous.</a:t>
            </a:r>
            <a:endParaRPr lang="cs-CZ" dirty="0"/>
          </a:p>
        </p:txBody>
      </p:sp>
    </p:spTree>
    <p:extLst>
      <p:ext uri="{BB962C8B-B14F-4D97-AF65-F5344CB8AC3E}">
        <p14:creationId xmlns:p14="http://schemas.microsoft.com/office/powerpoint/2010/main" val="3767230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B90E49-9D95-05E2-14B8-71D3B03658AF}"/>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6E76DD06-1044-675A-5C7C-954F92015F02}"/>
              </a:ext>
            </a:extLst>
          </p:cNvPr>
          <p:cNvSpPr>
            <a:spLocks noGrp="1"/>
          </p:cNvSpPr>
          <p:nvPr>
            <p:ph sz="half" idx="1"/>
          </p:nvPr>
        </p:nvSpPr>
        <p:spPr/>
        <p:txBody>
          <a:bodyPr>
            <a:normAutofit lnSpcReduction="10000"/>
          </a:bodyPr>
          <a:lstStyle/>
          <a:p>
            <a:r>
              <a:rPr lang="cs-CZ" dirty="0" err="1"/>
              <a:t>Makrobioi</a:t>
            </a:r>
            <a:endParaRPr lang="cs-CZ" dirty="0"/>
          </a:p>
          <a:p>
            <a:r>
              <a:rPr lang="cs-CZ" dirty="0" err="1"/>
              <a:t>Hdt</a:t>
            </a:r>
            <a:r>
              <a:rPr lang="cs-CZ" dirty="0"/>
              <a:t>. 3.17</a:t>
            </a:r>
          </a:p>
          <a:p>
            <a:r>
              <a:rPr lang="el-GR" dirty="0"/>
              <a:t>μετὰ δὲ ταῦτα ὁ Καμβύσης ἐβουλεύσατο τριφασίας στρατηίας, ἐπί τε Καρχηδονίους καὶ ἐπὶ Ἀμμωνίους καὶ ἐπὶ τοὺς </a:t>
            </a:r>
            <a:r>
              <a:rPr lang="el-GR" u="sng" dirty="0"/>
              <a:t>μακροβίους</a:t>
            </a:r>
            <a:r>
              <a:rPr lang="el-GR" dirty="0"/>
              <a:t> </a:t>
            </a:r>
            <a:r>
              <a:rPr lang="el-GR" u="sng" dirty="0"/>
              <a:t>Αἰθίοπας</a:t>
            </a:r>
            <a:r>
              <a:rPr lang="el-GR" dirty="0"/>
              <a:t>, οἰκημένους δὲ Λιβύης ἐπὶ τῇ </a:t>
            </a:r>
            <a:r>
              <a:rPr lang="el-GR" u="sng" dirty="0"/>
              <a:t>νοτίῃ</a:t>
            </a:r>
            <a:r>
              <a:rPr lang="el-GR" dirty="0"/>
              <a:t> </a:t>
            </a:r>
            <a:r>
              <a:rPr lang="el-GR" u="sng" dirty="0"/>
              <a:t>θαλάσσῃ</a:t>
            </a:r>
            <a:r>
              <a:rPr lang="cs-CZ" dirty="0"/>
              <a:t>. … </a:t>
            </a:r>
            <a:r>
              <a:rPr lang="el-GR" dirty="0"/>
              <a:t>ἐπὶ δὲ τοὺς Αἰθίοπας κατόπτας πρῶτον, ὀψομένους τε τὴν ἐν τούτοισι τοῖσι Αἰθίοψι λεγομένην εἶναι </a:t>
            </a:r>
            <a:r>
              <a:rPr lang="el-GR" u="sng" dirty="0"/>
              <a:t>ἡλίου τράπεζαν</a:t>
            </a:r>
            <a:r>
              <a:rPr lang="el-GR" dirty="0"/>
              <a:t> εἰ ἔστι ἀληθέως,</a:t>
            </a:r>
            <a:endParaRPr lang="cs-CZ" dirty="0"/>
          </a:p>
        </p:txBody>
      </p:sp>
      <p:sp>
        <p:nvSpPr>
          <p:cNvPr id="4" name="Zástupný obsah 3">
            <a:extLst>
              <a:ext uri="{FF2B5EF4-FFF2-40B4-BE49-F238E27FC236}">
                <a16:creationId xmlns:a16="http://schemas.microsoft.com/office/drawing/2014/main" id="{80EDC77B-63BC-3E86-51DB-53D25B410BC4}"/>
              </a:ext>
            </a:extLst>
          </p:cNvPr>
          <p:cNvSpPr>
            <a:spLocks noGrp="1"/>
          </p:cNvSpPr>
          <p:nvPr>
            <p:ph sz="half" idx="2"/>
          </p:nvPr>
        </p:nvSpPr>
        <p:spPr/>
        <p:txBody>
          <a:bodyPr>
            <a:normAutofit lnSpcReduction="10000"/>
          </a:bodyPr>
          <a:lstStyle/>
          <a:p>
            <a:r>
              <a:rPr lang="en-US" dirty="0"/>
              <a:t>After this Cambyses planned three expeditions, against the </a:t>
            </a:r>
            <a:r>
              <a:rPr lang="en-US" dirty="0" err="1"/>
              <a:t>Carchedonians</a:t>
            </a:r>
            <a:r>
              <a:rPr lang="en-US" dirty="0"/>
              <a:t>,</a:t>
            </a:r>
            <a:r>
              <a:rPr lang="cs-CZ" baseline="30000" dirty="0"/>
              <a:t> </a:t>
            </a:r>
            <a:r>
              <a:rPr lang="en-US" dirty="0"/>
              <a:t>against the </a:t>
            </a:r>
            <a:r>
              <a:rPr lang="en-US" dirty="0" err="1"/>
              <a:t>Ammonians</a:t>
            </a:r>
            <a:r>
              <a:rPr lang="en-US" dirty="0"/>
              <a:t>, and against the “long-lived” Ethiopians, who inhabit that part of Libya that is on the southern sea.</a:t>
            </a:r>
            <a:r>
              <a:rPr lang="cs-CZ" dirty="0"/>
              <a:t> …</a:t>
            </a:r>
            <a:r>
              <a:rPr lang="en-US" dirty="0"/>
              <a:t> to Ethiopia he would first send spies, to see what truth there was in the story of a Table of the Sun in that country, </a:t>
            </a:r>
            <a:endParaRPr lang="cs-CZ" dirty="0"/>
          </a:p>
        </p:txBody>
      </p:sp>
    </p:spTree>
    <p:extLst>
      <p:ext uri="{BB962C8B-B14F-4D97-AF65-F5344CB8AC3E}">
        <p14:creationId xmlns:p14="http://schemas.microsoft.com/office/powerpoint/2010/main" val="2002917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371F85-7B32-DB3F-18A1-776D3B3E7D2A}"/>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2B37D827-504C-341F-5295-865DB770E4E1}"/>
              </a:ext>
            </a:extLst>
          </p:cNvPr>
          <p:cNvSpPr>
            <a:spLocks noGrp="1"/>
          </p:cNvSpPr>
          <p:nvPr>
            <p:ph sz="half" idx="1"/>
          </p:nvPr>
        </p:nvSpPr>
        <p:spPr>
          <a:xfrm>
            <a:off x="1169509" y="2057400"/>
            <a:ext cx="4754880" cy="4023360"/>
          </a:xfrm>
        </p:spPr>
        <p:txBody>
          <a:bodyPr>
            <a:normAutofit lnSpcReduction="10000"/>
          </a:bodyPr>
          <a:lstStyle/>
          <a:p>
            <a:r>
              <a:rPr lang="cs-CZ" dirty="0" err="1"/>
              <a:t>Hdt</a:t>
            </a:r>
            <a:r>
              <a:rPr lang="cs-CZ" dirty="0"/>
              <a:t>. 3.18</a:t>
            </a:r>
          </a:p>
          <a:p>
            <a:r>
              <a:rPr lang="cs-CZ" dirty="0"/>
              <a:t>Sluneční stůl</a:t>
            </a:r>
          </a:p>
          <a:p>
            <a:r>
              <a:rPr lang="el-GR" dirty="0"/>
              <a:t>ἡ δὲ </a:t>
            </a:r>
            <a:r>
              <a:rPr lang="el-GR" u="sng" dirty="0"/>
              <a:t>τράπεζα τοῦ ἡλίου </a:t>
            </a:r>
            <a:r>
              <a:rPr lang="el-GR" dirty="0"/>
              <a:t>τοιήδε τις λέγεται εἶναι, </a:t>
            </a:r>
            <a:r>
              <a:rPr lang="el-GR" u="sng" dirty="0"/>
              <a:t>λειμὼν</a:t>
            </a:r>
            <a:r>
              <a:rPr lang="el-GR" dirty="0"/>
              <a:t> ἐστὶ ἐν τῷ προαστείῳ ἐπίπλεος </a:t>
            </a:r>
            <a:r>
              <a:rPr lang="el-GR" u="sng" dirty="0"/>
              <a:t>κρεῶν</a:t>
            </a:r>
            <a:r>
              <a:rPr lang="el-GR" dirty="0"/>
              <a:t> ἑφθῶν πάντων τῶν τετραπόδων, ἐς τὸν τὰς μὲν </a:t>
            </a:r>
            <a:r>
              <a:rPr lang="el-GR" u="sng" dirty="0"/>
              <a:t>νύκτας</a:t>
            </a:r>
            <a:r>
              <a:rPr lang="el-GR" dirty="0"/>
              <a:t> </a:t>
            </a:r>
            <a:r>
              <a:rPr lang="el-GR" u="sng" dirty="0"/>
              <a:t>ἐπιτηδεύοντας</a:t>
            </a:r>
            <a:r>
              <a:rPr lang="el-GR" dirty="0"/>
              <a:t> τιθέναι τὰ κρέα τοὺς ἐν τέλεϊ ἑκάστοτε ἐόντας τῶν ἀστῶν, τὰς δὲ </a:t>
            </a:r>
            <a:r>
              <a:rPr lang="el-GR" u="sng" dirty="0"/>
              <a:t>ἡμέρας</a:t>
            </a:r>
            <a:r>
              <a:rPr lang="el-GR" dirty="0"/>
              <a:t> </a:t>
            </a:r>
            <a:r>
              <a:rPr lang="el-GR" u="sng" dirty="0"/>
              <a:t>δαίνυσθαι</a:t>
            </a:r>
            <a:r>
              <a:rPr lang="el-GR" dirty="0"/>
              <a:t> προσιόντα τὸν βουλόμενον. φάναι δὲ τοὺς </a:t>
            </a:r>
            <a:r>
              <a:rPr lang="el-GR" u="sng" dirty="0"/>
              <a:t>ἐπιχωρίους</a:t>
            </a:r>
            <a:r>
              <a:rPr lang="el-GR" dirty="0"/>
              <a:t> ταῦτα τὴν γῆν αὐτὴν ἀναδιδόναι ἑκάστοτε.</a:t>
            </a:r>
            <a:endParaRPr lang="cs-CZ" dirty="0"/>
          </a:p>
          <a:p>
            <a:endParaRPr lang="cs-CZ" dirty="0"/>
          </a:p>
        </p:txBody>
      </p:sp>
      <p:sp>
        <p:nvSpPr>
          <p:cNvPr id="4" name="Zástupný obsah 3">
            <a:extLst>
              <a:ext uri="{FF2B5EF4-FFF2-40B4-BE49-F238E27FC236}">
                <a16:creationId xmlns:a16="http://schemas.microsoft.com/office/drawing/2014/main" id="{2CD8965F-BE95-5D7E-AC25-C10A524F6D28}"/>
              </a:ext>
            </a:extLst>
          </p:cNvPr>
          <p:cNvSpPr>
            <a:spLocks noGrp="1"/>
          </p:cNvSpPr>
          <p:nvPr>
            <p:ph sz="half" idx="2"/>
          </p:nvPr>
        </p:nvSpPr>
        <p:spPr/>
        <p:txBody>
          <a:bodyPr>
            <a:normAutofit lnSpcReduction="10000"/>
          </a:bodyPr>
          <a:lstStyle/>
          <a:p>
            <a:r>
              <a:rPr lang="en-US" dirty="0"/>
              <a:t>Now the Table of the Sun is said to be something of this kind: there is a meadow outside the city, filled with the boiled flesh of all four-footed things; here during the night the men of authority among the townsmen are careful to set out the meat, and all day whoever wishes comes and feasts on it. These meats, say the people of the country, are ever produced by the earth of itself. Such is the story of the Sun's Table.</a:t>
            </a:r>
            <a:endParaRPr lang="cs-CZ" dirty="0"/>
          </a:p>
        </p:txBody>
      </p:sp>
    </p:spTree>
    <p:extLst>
      <p:ext uri="{BB962C8B-B14F-4D97-AF65-F5344CB8AC3E}">
        <p14:creationId xmlns:p14="http://schemas.microsoft.com/office/powerpoint/2010/main" val="1246259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DE7C32-079D-53CF-4932-5E565FFF2D86}"/>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BAFA67BE-799B-FCC0-DD3D-930AE2D8E0DB}"/>
              </a:ext>
            </a:extLst>
          </p:cNvPr>
          <p:cNvSpPr>
            <a:spLocks noGrp="1"/>
          </p:cNvSpPr>
          <p:nvPr>
            <p:ph sz="half" idx="1"/>
          </p:nvPr>
        </p:nvSpPr>
        <p:spPr/>
        <p:txBody>
          <a:bodyPr/>
          <a:lstStyle/>
          <a:p>
            <a:r>
              <a:rPr lang="cs-CZ" dirty="0" err="1"/>
              <a:t>Hdt</a:t>
            </a:r>
            <a:r>
              <a:rPr lang="cs-CZ" dirty="0"/>
              <a:t>. 3.23</a:t>
            </a:r>
          </a:p>
          <a:p>
            <a:r>
              <a:rPr lang="el-GR" dirty="0"/>
              <a:t>ἀντειρομένων δὲ τὸν βασιλέα τῶν </a:t>
            </a:r>
            <a:r>
              <a:rPr lang="el-GR" u="sng" dirty="0"/>
              <a:t>Ἰχθυοφάγων</a:t>
            </a:r>
            <a:r>
              <a:rPr lang="el-GR" dirty="0"/>
              <a:t> τῆς </a:t>
            </a:r>
            <a:r>
              <a:rPr lang="el-GR" u="sng" dirty="0"/>
              <a:t>ζόης</a:t>
            </a:r>
            <a:r>
              <a:rPr lang="el-GR" dirty="0"/>
              <a:t> καὶ </a:t>
            </a:r>
            <a:r>
              <a:rPr lang="el-GR" u="sng" dirty="0"/>
              <a:t>διαίτης</a:t>
            </a:r>
            <a:r>
              <a:rPr lang="el-GR" dirty="0"/>
              <a:t> πέρι, </a:t>
            </a:r>
            <a:r>
              <a:rPr lang="el-GR" u="sng" dirty="0"/>
              <a:t>ἔτεα μὲν ἐς εἴκοσι καὶ ἑκατὸν τοὺς πολλοὺς αὐτῶν ἀπικνέεσθαι</a:t>
            </a:r>
            <a:r>
              <a:rPr lang="el-GR" dirty="0"/>
              <a:t>, ὑπερβάλλειν δὲ τινὰς καὶ ταῦτα, σίτησιν δὲ εἶναι </a:t>
            </a:r>
            <a:r>
              <a:rPr lang="el-GR" u="sng" dirty="0"/>
              <a:t>κρέα</a:t>
            </a:r>
            <a:r>
              <a:rPr lang="el-GR" dirty="0"/>
              <a:t> τε </a:t>
            </a:r>
            <a:r>
              <a:rPr lang="el-GR" u="sng" dirty="0"/>
              <a:t>ἑφθὰ</a:t>
            </a:r>
            <a:r>
              <a:rPr lang="el-GR" dirty="0"/>
              <a:t> καὶ </a:t>
            </a:r>
            <a:r>
              <a:rPr lang="el-GR" u="sng" dirty="0"/>
              <a:t>πόμα</a:t>
            </a:r>
            <a:r>
              <a:rPr lang="el-GR" dirty="0"/>
              <a:t> </a:t>
            </a:r>
            <a:r>
              <a:rPr lang="el-GR" u="sng" dirty="0"/>
              <a:t>γάλα</a:t>
            </a:r>
            <a:r>
              <a:rPr lang="el-GR" dirty="0"/>
              <a:t>.</a:t>
            </a:r>
            <a:endParaRPr lang="cs-CZ" dirty="0"/>
          </a:p>
        </p:txBody>
      </p:sp>
      <p:sp>
        <p:nvSpPr>
          <p:cNvPr id="4" name="Zástupný obsah 3">
            <a:extLst>
              <a:ext uri="{FF2B5EF4-FFF2-40B4-BE49-F238E27FC236}">
                <a16:creationId xmlns:a16="http://schemas.microsoft.com/office/drawing/2014/main" id="{C472BF78-0F17-3320-CC2E-D7F13932ECC0}"/>
              </a:ext>
            </a:extLst>
          </p:cNvPr>
          <p:cNvSpPr>
            <a:spLocks noGrp="1"/>
          </p:cNvSpPr>
          <p:nvPr>
            <p:ph sz="half" idx="2"/>
          </p:nvPr>
        </p:nvSpPr>
        <p:spPr/>
        <p:txBody>
          <a:bodyPr/>
          <a:lstStyle/>
          <a:p>
            <a:r>
              <a:rPr lang="en-US" dirty="0"/>
              <a:t>The Fish-eaters then in turn asking of the Ethiopian length of life and diet, he said that most of them attained to a hundred and twenty years, and some even to more; their food was boiled meat and their drink milk.</a:t>
            </a:r>
            <a:endParaRPr lang="cs-CZ" dirty="0"/>
          </a:p>
        </p:txBody>
      </p:sp>
    </p:spTree>
    <p:extLst>
      <p:ext uri="{BB962C8B-B14F-4D97-AF65-F5344CB8AC3E}">
        <p14:creationId xmlns:p14="http://schemas.microsoft.com/office/powerpoint/2010/main" val="2775058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3EFC6E-6291-4375-29DE-2FFBA4B452F5}"/>
              </a:ext>
            </a:extLst>
          </p:cNvPr>
          <p:cNvSpPr>
            <a:spLocks noGrp="1"/>
          </p:cNvSpPr>
          <p:nvPr>
            <p:ph type="title"/>
          </p:nvPr>
        </p:nvSpPr>
        <p:spPr/>
        <p:txBody>
          <a:bodyPr/>
          <a:lstStyle/>
          <a:p>
            <a:r>
              <a:rPr lang="cs-CZ" dirty="0"/>
              <a:t>Různá stvoření</a:t>
            </a:r>
          </a:p>
        </p:txBody>
      </p:sp>
      <p:sp>
        <p:nvSpPr>
          <p:cNvPr id="3" name="Zástupný obsah 2">
            <a:extLst>
              <a:ext uri="{FF2B5EF4-FFF2-40B4-BE49-F238E27FC236}">
                <a16:creationId xmlns:a16="http://schemas.microsoft.com/office/drawing/2014/main" id="{3993D2C6-C9D1-83B7-D948-B0DC53874D53}"/>
              </a:ext>
            </a:extLst>
          </p:cNvPr>
          <p:cNvSpPr>
            <a:spLocks noGrp="1"/>
          </p:cNvSpPr>
          <p:nvPr>
            <p:ph sz="half" idx="1"/>
          </p:nvPr>
        </p:nvSpPr>
        <p:spPr/>
        <p:txBody>
          <a:bodyPr>
            <a:normAutofit fontScale="92500" lnSpcReduction="20000"/>
          </a:bodyPr>
          <a:lstStyle/>
          <a:p>
            <a:r>
              <a:rPr lang="cs-CZ" dirty="0"/>
              <a:t>Bazilišek</a:t>
            </a:r>
          </a:p>
          <a:p>
            <a:r>
              <a:rPr lang="cs-CZ" dirty="0" err="1"/>
              <a:t>Pl</a:t>
            </a:r>
            <a:r>
              <a:rPr lang="cs-CZ" dirty="0"/>
              <a:t>. </a:t>
            </a:r>
            <a:r>
              <a:rPr lang="cs-CZ" i="1" dirty="0"/>
              <a:t>NH</a:t>
            </a:r>
            <a:r>
              <a:rPr lang="cs-CZ" dirty="0"/>
              <a:t>. 8.33 (78)</a:t>
            </a:r>
          </a:p>
          <a:p>
            <a:r>
              <a:rPr lang="cs-CZ" dirty="0" err="1"/>
              <a:t>Eadem</a:t>
            </a:r>
            <a:r>
              <a:rPr lang="cs-CZ" dirty="0"/>
              <a:t> et </a:t>
            </a:r>
            <a:r>
              <a:rPr lang="cs-CZ" dirty="0" err="1"/>
              <a:t>basilisci</a:t>
            </a:r>
            <a:r>
              <a:rPr lang="cs-CZ" dirty="0"/>
              <a:t> </a:t>
            </a:r>
            <a:r>
              <a:rPr lang="cs-CZ" dirty="0" err="1"/>
              <a:t>serpentis</a:t>
            </a:r>
            <a:r>
              <a:rPr lang="cs-CZ" dirty="0"/>
              <a:t> </a:t>
            </a:r>
            <a:r>
              <a:rPr lang="cs-CZ" dirty="0" err="1"/>
              <a:t>est</a:t>
            </a:r>
            <a:r>
              <a:rPr lang="cs-CZ" dirty="0"/>
              <a:t> vis. </a:t>
            </a:r>
            <a:r>
              <a:rPr lang="cs-CZ" dirty="0" err="1"/>
              <a:t>Cyrenaica</a:t>
            </a:r>
            <a:r>
              <a:rPr lang="cs-CZ" dirty="0"/>
              <a:t> </a:t>
            </a:r>
            <a:r>
              <a:rPr lang="cs-CZ" dirty="0" err="1"/>
              <a:t>hunc</a:t>
            </a:r>
            <a:r>
              <a:rPr lang="cs-CZ" dirty="0"/>
              <a:t> </a:t>
            </a:r>
            <a:r>
              <a:rPr lang="cs-CZ" dirty="0" err="1"/>
              <a:t>generat</a:t>
            </a:r>
            <a:r>
              <a:rPr lang="cs-CZ" dirty="0"/>
              <a:t> </a:t>
            </a:r>
            <a:r>
              <a:rPr lang="cs-CZ" dirty="0" err="1"/>
              <a:t>provincia</a:t>
            </a:r>
            <a:r>
              <a:rPr lang="cs-CZ" dirty="0"/>
              <a:t>, duodecim non </a:t>
            </a:r>
            <a:r>
              <a:rPr lang="cs-CZ" dirty="0" err="1"/>
              <a:t>amplius</a:t>
            </a:r>
            <a:r>
              <a:rPr lang="cs-CZ" dirty="0"/>
              <a:t> </a:t>
            </a:r>
            <a:r>
              <a:rPr lang="cs-CZ" dirty="0" err="1"/>
              <a:t>digitorum</a:t>
            </a:r>
            <a:r>
              <a:rPr lang="cs-CZ" dirty="0"/>
              <a:t> </a:t>
            </a:r>
            <a:r>
              <a:rPr lang="cs-CZ" dirty="0" err="1"/>
              <a:t>magnitudine</a:t>
            </a:r>
            <a:r>
              <a:rPr lang="cs-CZ" dirty="0"/>
              <a:t>, </a:t>
            </a:r>
            <a:r>
              <a:rPr lang="cs-CZ" dirty="0" err="1"/>
              <a:t>candida</a:t>
            </a:r>
            <a:r>
              <a:rPr lang="cs-CZ" dirty="0"/>
              <a:t> in </a:t>
            </a:r>
            <a:r>
              <a:rPr lang="cs-CZ" dirty="0" err="1"/>
              <a:t>capite</a:t>
            </a:r>
            <a:r>
              <a:rPr lang="cs-CZ" dirty="0"/>
              <a:t> </a:t>
            </a:r>
            <a:r>
              <a:rPr lang="cs-CZ" dirty="0" err="1"/>
              <a:t>macula</a:t>
            </a:r>
            <a:r>
              <a:rPr lang="cs-CZ" dirty="0"/>
              <a:t> </a:t>
            </a:r>
            <a:r>
              <a:rPr lang="cs-CZ" dirty="0" err="1"/>
              <a:t>ut</a:t>
            </a:r>
            <a:r>
              <a:rPr lang="cs-CZ" dirty="0"/>
              <a:t> </a:t>
            </a:r>
            <a:r>
              <a:rPr lang="cs-CZ" dirty="0" err="1"/>
              <a:t>quodam</a:t>
            </a:r>
            <a:r>
              <a:rPr lang="cs-CZ" dirty="0"/>
              <a:t> </a:t>
            </a:r>
            <a:r>
              <a:rPr lang="cs-CZ" dirty="0" err="1"/>
              <a:t>diademate</a:t>
            </a:r>
            <a:r>
              <a:rPr lang="cs-CZ" dirty="0"/>
              <a:t> </a:t>
            </a:r>
            <a:r>
              <a:rPr lang="cs-CZ" dirty="0" err="1"/>
              <a:t>insignem</a:t>
            </a:r>
            <a:r>
              <a:rPr lang="cs-CZ" dirty="0"/>
              <a:t>. </a:t>
            </a:r>
            <a:r>
              <a:rPr lang="cs-CZ" dirty="0" err="1"/>
              <a:t>sibilio</a:t>
            </a:r>
            <a:r>
              <a:rPr lang="cs-CZ" dirty="0"/>
              <a:t> </a:t>
            </a:r>
            <a:r>
              <a:rPr lang="cs-CZ" dirty="0" err="1"/>
              <a:t>omnes</a:t>
            </a:r>
            <a:r>
              <a:rPr lang="cs-CZ" dirty="0"/>
              <a:t> fugat </a:t>
            </a:r>
            <a:r>
              <a:rPr lang="cs-CZ" dirty="0" err="1"/>
              <a:t>serpentes</a:t>
            </a:r>
            <a:r>
              <a:rPr lang="cs-CZ" dirty="0"/>
              <a:t> </a:t>
            </a:r>
            <a:r>
              <a:rPr lang="cs-CZ" dirty="0" err="1"/>
              <a:t>nec</a:t>
            </a:r>
            <a:r>
              <a:rPr lang="cs-CZ" dirty="0"/>
              <a:t> </a:t>
            </a:r>
            <a:r>
              <a:rPr lang="cs-CZ" dirty="0" err="1"/>
              <a:t>flexu</a:t>
            </a:r>
            <a:r>
              <a:rPr lang="cs-CZ" dirty="0"/>
              <a:t> </a:t>
            </a:r>
            <a:r>
              <a:rPr lang="cs-CZ" dirty="0" err="1"/>
              <a:t>multiplici</a:t>
            </a:r>
            <a:r>
              <a:rPr lang="cs-CZ" dirty="0"/>
              <a:t>, </a:t>
            </a:r>
            <a:r>
              <a:rPr lang="cs-CZ" dirty="0" err="1"/>
              <a:t>ut</a:t>
            </a:r>
            <a:r>
              <a:rPr lang="cs-CZ" dirty="0"/>
              <a:t> </a:t>
            </a:r>
            <a:r>
              <a:rPr lang="cs-CZ" dirty="0" err="1"/>
              <a:t>reliquae</a:t>
            </a:r>
            <a:r>
              <a:rPr lang="cs-CZ" dirty="0"/>
              <a:t>, corpus </a:t>
            </a:r>
            <a:r>
              <a:rPr lang="cs-CZ" dirty="0" err="1"/>
              <a:t>inpellit</a:t>
            </a:r>
            <a:r>
              <a:rPr lang="cs-CZ" dirty="0"/>
              <a:t>, sed </a:t>
            </a:r>
            <a:r>
              <a:rPr lang="cs-CZ" dirty="0" err="1"/>
              <a:t>celsus</a:t>
            </a:r>
            <a:r>
              <a:rPr lang="cs-CZ" dirty="0"/>
              <a:t> et </a:t>
            </a:r>
            <a:r>
              <a:rPr lang="cs-CZ" dirty="0" err="1"/>
              <a:t>erectus</a:t>
            </a:r>
            <a:r>
              <a:rPr lang="cs-CZ" dirty="0"/>
              <a:t> in </a:t>
            </a:r>
            <a:r>
              <a:rPr lang="cs-CZ" dirty="0" err="1"/>
              <a:t>medio</a:t>
            </a:r>
            <a:r>
              <a:rPr lang="cs-CZ" dirty="0"/>
              <a:t> </a:t>
            </a:r>
            <a:r>
              <a:rPr lang="cs-CZ" dirty="0" err="1"/>
              <a:t>incedens</a:t>
            </a:r>
            <a:r>
              <a:rPr lang="cs-CZ" dirty="0"/>
              <a:t>. </a:t>
            </a:r>
            <a:r>
              <a:rPr lang="cs-CZ" dirty="0" err="1"/>
              <a:t>necat</a:t>
            </a:r>
            <a:r>
              <a:rPr lang="cs-CZ" dirty="0"/>
              <a:t> </a:t>
            </a:r>
            <a:r>
              <a:rPr lang="cs-CZ" dirty="0" err="1"/>
              <a:t>frutices</a:t>
            </a:r>
            <a:r>
              <a:rPr lang="cs-CZ" dirty="0"/>
              <a:t>, non </a:t>
            </a:r>
            <a:r>
              <a:rPr lang="cs-CZ" dirty="0" err="1"/>
              <a:t>contactos</a:t>
            </a:r>
            <a:r>
              <a:rPr lang="cs-CZ" dirty="0"/>
              <a:t> </a:t>
            </a:r>
            <a:r>
              <a:rPr lang="cs-CZ" dirty="0" err="1"/>
              <a:t>modo</a:t>
            </a:r>
            <a:r>
              <a:rPr lang="cs-CZ" dirty="0"/>
              <a:t>, </a:t>
            </a:r>
            <a:r>
              <a:rPr lang="cs-CZ" dirty="0" err="1"/>
              <a:t>verum</a:t>
            </a:r>
            <a:r>
              <a:rPr lang="cs-CZ" dirty="0"/>
              <a:t> et </a:t>
            </a:r>
            <a:r>
              <a:rPr lang="cs-CZ" dirty="0" err="1"/>
              <a:t>adflatos</a:t>
            </a:r>
            <a:r>
              <a:rPr lang="cs-CZ" dirty="0"/>
              <a:t>, </a:t>
            </a:r>
            <a:r>
              <a:rPr lang="cs-CZ" dirty="0" err="1"/>
              <a:t>exurit</a:t>
            </a:r>
            <a:r>
              <a:rPr lang="cs-CZ" dirty="0"/>
              <a:t> </a:t>
            </a:r>
            <a:r>
              <a:rPr lang="cs-CZ" dirty="0" err="1"/>
              <a:t>herbas</a:t>
            </a:r>
            <a:r>
              <a:rPr lang="cs-CZ" dirty="0"/>
              <a:t>, </a:t>
            </a:r>
            <a:r>
              <a:rPr lang="cs-CZ" dirty="0" err="1"/>
              <a:t>rumpit</a:t>
            </a:r>
            <a:r>
              <a:rPr lang="cs-CZ" dirty="0"/>
              <a:t> </a:t>
            </a:r>
            <a:r>
              <a:rPr lang="cs-CZ" dirty="0" err="1"/>
              <a:t>saxa</a:t>
            </a:r>
            <a:r>
              <a:rPr lang="cs-CZ" dirty="0"/>
              <a:t>: talis vis </a:t>
            </a:r>
            <a:r>
              <a:rPr lang="cs-CZ" dirty="0" err="1"/>
              <a:t>malo</a:t>
            </a:r>
            <a:r>
              <a:rPr lang="cs-CZ" dirty="0"/>
              <a:t> </a:t>
            </a:r>
            <a:r>
              <a:rPr lang="cs-CZ" dirty="0" err="1"/>
              <a:t>est</a:t>
            </a:r>
            <a:r>
              <a:rPr lang="cs-CZ" dirty="0"/>
              <a:t>. </a:t>
            </a:r>
            <a:r>
              <a:rPr lang="cs-CZ" dirty="0" err="1"/>
              <a:t>creditum</a:t>
            </a:r>
            <a:r>
              <a:rPr lang="cs-CZ" dirty="0"/>
              <a:t> </a:t>
            </a:r>
            <a:r>
              <a:rPr lang="cs-CZ" dirty="0" err="1"/>
              <a:t>quondam</a:t>
            </a:r>
            <a:r>
              <a:rPr lang="cs-CZ" dirty="0"/>
              <a:t> ex </a:t>
            </a:r>
            <a:r>
              <a:rPr lang="cs-CZ" dirty="0" err="1"/>
              <a:t>equo</a:t>
            </a:r>
            <a:r>
              <a:rPr lang="cs-CZ" dirty="0"/>
              <a:t> </a:t>
            </a:r>
            <a:r>
              <a:rPr lang="cs-CZ" dirty="0" err="1"/>
              <a:t>occisum</a:t>
            </a:r>
            <a:r>
              <a:rPr lang="cs-CZ" dirty="0"/>
              <a:t> </a:t>
            </a:r>
            <a:r>
              <a:rPr lang="cs-CZ" dirty="0" err="1"/>
              <a:t>hasta</a:t>
            </a:r>
            <a:r>
              <a:rPr lang="cs-CZ" dirty="0"/>
              <a:t> et per </a:t>
            </a:r>
            <a:r>
              <a:rPr lang="cs-CZ" dirty="0" err="1"/>
              <a:t>eam</a:t>
            </a:r>
            <a:r>
              <a:rPr lang="cs-CZ" dirty="0"/>
              <a:t> </a:t>
            </a:r>
            <a:r>
              <a:rPr lang="cs-CZ" dirty="0" err="1"/>
              <a:t>subeunte</a:t>
            </a:r>
            <a:r>
              <a:rPr lang="cs-CZ" dirty="0"/>
              <a:t> </a:t>
            </a:r>
            <a:r>
              <a:rPr lang="cs-CZ" dirty="0" err="1"/>
              <a:t>vi</a:t>
            </a:r>
            <a:r>
              <a:rPr lang="cs-CZ" dirty="0"/>
              <a:t> non </a:t>
            </a:r>
            <a:r>
              <a:rPr lang="cs-CZ" dirty="0" err="1"/>
              <a:t>equitem</a:t>
            </a:r>
            <a:r>
              <a:rPr lang="cs-CZ" dirty="0"/>
              <a:t> </a:t>
            </a:r>
            <a:r>
              <a:rPr lang="cs-CZ" dirty="0" err="1"/>
              <a:t>modo</a:t>
            </a:r>
            <a:r>
              <a:rPr lang="cs-CZ" dirty="0"/>
              <a:t>, sed </a:t>
            </a:r>
            <a:r>
              <a:rPr lang="cs-CZ" dirty="0" err="1"/>
              <a:t>equum</a:t>
            </a:r>
            <a:r>
              <a:rPr lang="cs-CZ" dirty="0"/>
              <a:t> </a:t>
            </a:r>
            <a:r>
              <a:rPr lang="cs-CZ" dirty="0" err="1"/>
              <a:t>quoque</a:t>
            </a:r>
            <a:r>
              <a:rPr lang="cs-CZ" dirty="0"/>
              <a:t> </a:t>
            </a:r>
            <a:r>
              <a:rPr lang="cs-CZ" dirty="0" err="1"/>
              <a:t>absumptum</a:t>
            </a:r>
            <a:r>
              <a:rPr lang="cs-CZ" dirty="0"/>
              <a:t>. </a:t>
            </a:r>
          </a:p>
          <a:p>
            <a:endParaRPr lang="cs-CZ" dirty="0"/>
          </a:p>
        </p:txBody>
      </p:sp>
      <p:sp>
        <p:nvSpPr>
          <p:cNvPr id="4" name="Zástupný obsah 3">
            <a:extLst>
              <a:ext uri="{FF2B5EF4-FFF2-40B4-BE49-F238E27FC236}">
                <a16:creationId xmlns:a16="http://schemas.microsoft.com/office/drawing/2014/main" id="{C77D99F9-3635-6AC1-9689-A05D61078246}"/>
              </a:ext>
            </a:extLst>
          </p:cNvPr>
          <p:cNvSpPr>
            <a:spLocks noGrp="1"/>
          </p:cNvSpPr>
          <p:nvPr>
            <p:ph sz="half" idx="2"/>
          </p:nvPr>
        </p:nvSpPr>
        <p:spPr/>
        <p:txBody>
          <a:bodyPr>
            <a:normAutofit fontScale="92500" lnSpcReduction="20000"/>
          </a:bodyPr>
          <a:lstStyle/>
          <a:p>
            <a:r>
              <a:rPr lang="en-US" dirty="0"/>
              <a:t>The basilisk serpent also has the same power. It is a native of the province of Cyrenaica, not more than 12 inches long, and adorned with a bright white marking on the head like a sort of diadem. It routs all snakes with its hiss, and does not move its body forward in manifold coils like the other snakes but advancing with its middle raised high. It kills bushes not only by its touch but also by its breath, scorches up grass and bursts rocks. Its effect on other animals is disastrous: it is believed that once one was killed with a spear by a man on horseback and the infection rising through the spear killed not only the rider but also the horse.</a:t>
            </a:r>
            <a:endParaRPr lang="cs-CZ" dirty="0"/>
          </a:p>
        </p:txBody>
      </p:sp>
      <p:pic>
        <p:nvPicPr>
          <p:cNvPr id="6" name="Obrázek 5" descr="Obsah obrázku červ, bezobratlí&#10;&#10;Popis byl vytvořen automaticky">
            <a:extLst>
              <a:ext uri="{FF2B5EF4-FFF2-40B4-BE49-F238E27FC236}">
                <a16:creationId xmlns:a16="http://schemas.microsoft.com/office/drawing/2014/main" id="{5122B2A9-FC51-453F-6098-FA1C51E35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0518" y="230181"/>
            <a:ext cx="1476003" cy="1735779"/>
          </a:xfrm>
          <a:prstGeom prst="rect">
            <a:avLst/>
          </a:prstGeom>
        </p:spPr>
      </p:pic>
    </p:spTree>
    <p:extLst>
      <p:ext uri="{BB962C8B-B14F-4D97-AF65-F5344CB8AC3E}">
        <p14:creationId xmlns:p14="http://schemas.microsoft.com/office/powerpoint/2010/main" val="1308748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79B621-A4BD-8EFB-A202-C77C78281D1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DAD1D2C-E719-7E10-4795-17D8788EBBB7}"/>
              </a:ext>
            </a:extLst>
          </p:cNvPr>
          <p:cNvSpPr>
            <a:spLocks noGrp="1"/>
          </p:cNvSpPr>
          <p:nvPr>
            <p:ph sz="half" idx="1"/>
          </p:nvPr>
        </p:nvSpPr>
        <p:spPr/>
        <p:txBody>
          <a:bodyPr>
            <a:normAutofit fontScale="92500" lnSpcReduction="20000"/>
          </a:bodyPr>
          <a:lstStyle/>
          <a:p>
            <a:r>
              <a:rPr lang="cs-CZ" dirty="0" err="1"/>
              <a:t>Amfisbaina</a:t>
            </a:r>
            <a:r>
              <a:rPr lang="cs-CZ" dirty="0"/>
              <a:t> - </a:t>
            </a:r>
            <a:r>
              <a:rPr lang="cs-CZ" dirty="0" err="1"/>
              <a:t>Pl</a:t>
            </a:r>
            <a:r>
              <a:rPr lang="cs-CZ" dirty="0"/>
              <a:t>. </a:t>
            </a:r>
            <a:r>
              <a:rPr lang="cs-CZ" i="1" dirty="0"/>
              <a:t>NH</a:t>
            </a:r>
            <a:r>
              <a:rPr lang="cs-CZ" dirty="0"/>
              <a:t>. 8.35 (85)</a:t>
            </a:r>
          </a:p>
          <a:p>
            <a:r>
              <a:rPr lang="cs-CZ" dirty="0" err="1"/>
              <a:t>geminum</a:t>
            </a:r>
            <a:r>
              <a:rPr lang="cs-CZ" dirty="0"/>
              <a:t> </a:t>
            </a:r>
            <a:r>
              <a:rPr lang="cs-CZ" dirty="0" err="1"/>
              <a:t>caput</a:t>
            </a:r>
            <a:r>
              <a:rPr lang="cs-CZ" dirty="0"/>
              <a:t> </a:t>
            </a:r>
            <a:r>
              <a:rPr lang="cs-CZ" dirty="0" err="1"/>
              <a:t>amphisbaenae</a:t>
            </a:r>
            <a:r>
              <a:rPr lang="cs-CZ" dirty="0"/>
              <a:t>, hoc </a:t>
            </a:r>
            <a:r>
              <a:rPr lang="cs-CZ" dirty="0" err="1"/>
              <a:t>est</a:t>
            </a:r>
            <a:r>
              <a:rPr lang="cs-CZ" dirty="0"/>
              <a:t> et a </a:t>
            </a:r>
            <a:r>
              <a:rPr lang="cs-CZ" dirty="0" err="1"/>
              <a:t>cauda</a:t>
            </a:r>
            <a:r>
              <a:rPr lang="cs-CZ" dirty="0"/>
              <a:t>, </a:t>
            </a:r>
            <a:r>
              <a:rPr lang="cs-CZ" dirty="0" err="1"/>
              <a:t>tamquam</a:t>
            </a:r>
            <a:r>
              <a:rPr lang="cs-CZ" dirty="0"/>
              <a:t> </a:t>
            </a:r>
            <a:r>
              <a:rPr lang="cs-CZ" dirty="0" err="1"/>
              <a:t>parum</a:t>
            </a:r>
            <a:r>
              <a:rPr lang="cs-CZ" dirty="0"/>
              <a:t> </a:t>
            </a:r>
            <a:r>
              <a:rPr lang="cs-CZ" dirty="0" err="1"/>
              <a:t>esset</a:t>
            </a:r>
            <a:r>
              <a:rPr lang="cs-CZ" dirty="0"/>
              <a:t> </a:t>
            </a:r>
            <a:r>
              <a:rPr lang="cs-CZ" dirty="0" err="1"/>
              <a:t>uno</a:t>
            </a:r>
            <a:r>
              <a:rPr lang="cs-CZ" dirty="0"/>
              <a:t> </a:t>
            </a:r>
            <a:r>
              <a:rPr lang="cs-CZ" dirty="0" err="1"/>
              <a:t>ore</a:t>
            </a:r>
            <a:r>
              <a:rPr lang="cs-CZ" dirty="0"/>
              <a:t> </a:t>
            </a:r>
            <a:r>
              <a:rPr lang="cs-CZ" dirty="0" err="1"/>
              <a:t>fundi</a:t>
            </a:r>
            <a:r>
              <a:rPr lang="cs-CZ" dirty="0"/>
              <a:t> </a:t>
            </a:r>
            <a:r>
              <a:rPr lang="cs-CZ" dirty="0" err="1"/>
              <a:t>venenum</a:t>
            </a:r>
            <a:r>
              <a:rPr lang="cs-CZ" dirty="0"/>
              <a:t>. </a:t>
            </a:r>
          </a:p>
          <a:p>
            <a:endParaRPr lang="cs-CZ" dirty="0"/>
          </a:p>
          <a:p>
            <a:r>
              <a:rPr lang="cs-CZ" dirty="0" err="1"/>
              <a:t>Aithiopský</a:t>
            </a:r>
            <a:r>
              <a:rPr lang="cs-CZ" dirty="0"/>
              <a:t> býk – </a:t>
            </a:r>
            <a:r>
              <a:rPr lang="cs-CZ" dirty="0" err="1"/>
              <a:t>Pl</a:t>
            </a:r>
            <a:r>
              <a:rPr lang="cs-CZ" dirty="0"/>
              <a:t>. </a:t>
            </a:r>
            <a:r>
              <a:rPr lang="cs-CZ" i="1" dirty="0"/>
              <a:t>NH</a:t>
            </a:r>
            <a:r>
              <a:rPr lang="cs-CZ" dirty="0"/>
              <a:t>. 8.30 (74)</a:t>
            </a:r>
          </a:p>
          <a:p>
            <a:r>
              <a:rPr lang="cs-CZ" dirty="0"/>
              <a:t>sed </a:t>
            </a:r>
            <a:r>
              <a:rPr lang="cs-CZ" dirty="0" err="1"/>
              <a:t>atrocissimos</a:t>
            </a:r>
            <a:r>
              <a:rPr lang="cs-CZ" dirty="0"/>
              <a:t> </a:t>
            </a:r>
            <a:r>
              <a:rPr lang="cs-CZ" dirty="0" err="1"/>
              <a:t>tauros</a:t>
            </a:r>
            <a:r>
              <a:rPr lang="cs-CZ" dirty="0"/>
              <a:t> </a:t>
            </a:r>
            <a:r>
              <a:rPr lang="cs-CZ" dirty="0" err="1"/>
              <a:t>silvestres</a:t>
            </a:r>
            <a:r>
              <a:rPr lang="cs-CZ" dirty="0"/>
              <a:t>, </a:t>
            </a:r>
            <a:r>
              <a:rPr lang="cs-CZ" dirty="0" err="1"/>
              <a:t>maiores</a:t>
            </a:r>
            <a:r>
              <a:rPr lang="cs-CZ" dirty="0"/>
              <a:t> </a:t>
            </a:r>
            <a:r>
              <a:rPr lang="cs-CZ" dirty="0" err="1"/>
              <a:t>agrestibus</a:t>
            </a:r>
            <a:r>
              <a:rPr lang="cs-CZ" dirty="0"/>
              <a:t>, </a:t>
            </a:r>
            <a:r>
              <a:rPr lang="cs-CZ" dirty="0" err="1"/>
              <a:t>velocitate</a:t>
            </a:r>
            <a:r>
              <a:rPr lang="cs-CZ" dirty="0"/>
              <a:t> ante </a:t>
            </a:r>
            <a:r>
              <a:rPr lang="cs-CZ" dirty="0" err="1"/>
              <a:t>omnes</a:t>
            </a:r>
            <a:r>
              <a:rPr lang="cs-CZ" dirty="0"/>
              <a:t>, </a:t>
            </a:r>
            <a:r>
              <a:rPr lang="cs-CZ" dirty="0" err="1"/>
              <a:t>colore</a:t>
            </a:r>
            <a:r>
              <a:rPr lang="cs-CZ" dirty="0"/>
              <a:t> </a:t>
            </a:r>
            <a:r>
              <a:rPr lang="cs-CZ" dirty="0" err="1"/>
              <a:t>fulvos</a:t>
            </a:r>
            <a:r>
              <a:rPr lang="cs-CZ" dirty="0"/>
              <a:t>, </a:t>
            </a:r>
            <a:r>
              <a:rPr lang="cs-CZ" dirty="0" err="1"/>
              <a:t>oculis</a:t>
            </a:r>
            <a:r>
              <a:rPr lang="cs-CZ" dirty="0"/>
              <a:t> </a:t>
            </a:r>
            <a:r>
              <a:rPr lang="cs-CZ" dirty="0" err="1"/>
              <a:t>caeruleis</a:t>
            </a:r>
            <a:r>
              <a:rPr lang="cs-CZ" dirty="0"/>
              <a:t>, pilo in </a:t>
            </a:r>
            <a:r>
              <a:rPr lang="cs-CZ" dirty="0" err="1"/>
              <a:t>contrarium</a:t>
            </a:r>
            <a:r>
              <a:rPr lang="cs-CZ" dirty="0"/>
              <a:t> </a:t>
            </a:r>
            <a:r>
              <a:rPr lang="cs-CZ" dirty="0" err="1"/>
              <a:t>verso</a:t>
            </a:r>
            <a:r>
              <a:rPr lang="cs-CZ" dirty="0"/>
              <a:t>, </a:t>
            </a:r>
            <a:r>
              <a:rPr lang="cs-CZ" dirty="0" err="1"/>
              <a:t>rictu</a:t>
            </a:r>
            <a:r>
              <a:rPr lang="cs-CZ" dirty="0"/>
              <a:t> ad </a:t>
            </a:r>
            <a:r>
              <a:rPr lang="cs-CZ" dirty="0" err="1"/>
              <a:t>aures</a:t>
            </a:r>
            <a:r>
              <a:rPr lang="cs-CZ" dirty="0"/>
              <a:t> </a:t>
            </a:r>
            <a:r>
              <a:rPr lang="cs-CZ" dirty="0" err="1"/>
              <a:t>dehiscente</a:t>
            </a:r>
            <a:r>
              <a:rPr lang="cs-CZ" dirty="0"/>
              <a:t> </a:t>
            </a:r>
            <a:r>
              <a:rPr lang="cs-CZ" dirty="0" err="1"/>
              <a:t>iuxta</a:t>
            </a:r>
            <a:r>
              <a:rPr lang="cs-CZ" dirty="0"/>
              <a:t> </a:t>
            </a:r>
            <a:r>
              <a:rPr lang="cs-CZ" dirty="0" err="1"/>
              <a:t>cornua</a:t>
            </a:r>
            <a:r>
              <a:rPr lang="cs-CZ" dirty="0"/>
              <a:t> </a:t>
            </a:r>
            <a:r>
              <a:rPr lang="cs-CZ" dirty="0" err="1"/>
              <a:t>mobilia</a:t>
            </a:r>
            <a:r>
              <a:rPr lang="cs-CZ" dirty="0"/>
              <a:t>. </a:t>
            </a:r>
            <a:r>
              <a:rPr lang="cs-CZ" dirty="0" err="1"/>
              <a:t>tergori</a:t>
            </a:r>
            <a:r>
              <a:rPr lang="cs-CZ" dirty="0"/>
              <a:t> </a:t>
            </a:r>
            <a:r>
              <a:rPr lang="cs-CZ" dirty="0" err="1"/>
              <a:t>duritia</a:t>
            </a:r>
            <a:r>
              <a:rPr lang="cs-CZ" dirty="0"/>
              <a:t> </a:t>
            </a:r>
            <a:r>
              <a:rPr lang="cs-CZ" dirty="0" err="1"/>
              <a:t>silicis</a:t>
            </a:r>
            <a:r>
              <a:rPr lang="cs-CZ" dirty="0"/>
              <a:t>, omne </a:t>
            </a:r>
            <a:r>
              <a:rPr lang="cs-CZ" dirty="0" err="1"/>
              <a:t>respuens</a:t>
            </a:r>
            <a:r>
              <a:rPr lang="cs-CZ" dirty="0"/>
              <a:t> </a:t>
            </a:r>
            <a:r>
              <a:rPr lang="cs-CZ" dirty="0" err="1"/>
              <a:t>vulnus</a:t>
            </a:r>
            <a:r>
              <a:rPr lang="cs-CZ" dirty="0"/>
              <a:t>. </a:t>
            </a:r>
            <a:r>
              <a:rPr lang="cs-CZ" dirty="0" err="1"/>
              <a:t>fera</a:t>
            </a:r>
            <a:r>
              <a:rPr lang="cs-CZ" dirty="0"/>
              <a:t> </a:t>
            </a:r>
            <a:r>
              <a:rPr lang="cs-CZ" dirty="0" err="1"/>
              <a:t>omnes</a:t>
            </a:r>
            <a:r>
              <a:rPr lang="cs-CZ" dirty="0"/>
              <a:t> </a:t>
            </a:r>
            <a:r>
              <a:rPr lang="cs-CZ" dirty="0" err="1"/>
              <a:t>venantur</a:t>
            </a:r>
            <a:r>
              <a:rPr lang="cs-CZ" dirty="0"/>
              <a:t>, </a:t>
            </a:r>
            <a:r>
              <a:rPr lang="cs-CZ" dirty="0" err="1"/>
              <a:t>ipsi</a:t>
            </a:r>
            <a:r>
              <a:rPr lang="cs-CZ" dirty="0"/>
              <a:t> non </a:t>
            </a:r>
            <a:r>
              <a:rPr lang="cs-CZ" dirty="0" err="1"/>
              <a:t>aliter</a:t>
            </a:r>
            <a:r>
              <a:rPr lang="cs-CZ" dirty="0"/>
              <a:t> </a:t>
            </a:r>
            <a:r>
              <a:rPr lang="cs-CZ" dirty="0" err="1"/>
              <a:t>quam</a:t>
            </a:r>
            <a:r>
              <a:rPr lang="cs-CZ" dirty="0"/>
              <a:t> </a:t>
            </a:r>
            <a:r>
              <a:rPr lang="cs-CZ" dirty="0" err="1"/>
              <a:t>foveis</a:t>
            </a:r>
            <a:r>
              <a:rPr lang="cs-CZ" dirty="0"/>
              <a:t> </a:t>
            </a:r>
            <a:r>
              <a:rPr lang="cs-CZ" dirty="0" err="1"/>
              <a:t>capti</a:t>
            </a:r>
            <a:r>
              <a:rPr lang="cs-CZ" dirty="0"/>
              <a:t> </a:t>
            </a:r>
            <a:r>
              <a:rPr lang="cs-CZ" dirty="0" err="1"/>
              <a:t>feritate</a:t>
            </a:r>
            <a:r>
              <a:rPr lang="cs-CZ" dirty="0"/>
              <a:t> </a:t>
            </a:r>
            <a:r>
              <a:rPr lang="cs-CZ" dirty="0" err="1"/>
              <a:t>semper</a:t>
            </a:r>
            <a:r>
              <a:rPr lang="cs-CZ" dirty="0"/>
              <a:t> </a:t>
            </a:r>
            <a:r>
              <a:rPr lang="cs-CZ" dirty="0" err="1"/>
              <a:t>intereunt</a:t>
            </a:r>
            <a:r>
              <a:rPr lang="cs-CZ" dirty="0"/>
              <a:t>. </a:t>
            </a:r>
          </a:p>
          <a:p>
            <a:endParaRPr lang="cs-CZ" dirty="0"/>
          </a:p>
        </p:txBody>
      </p:sp>
      <p:sp>
        <p:nvSpPr>
          <p:cNvPr id="4" name="Zástupný obsah 3">
            <a:extLst>
              <a:ext uri="{FF2B5EF4-FFF2-40B4-BE49-F238E27FC236}">
                <a16:creationId xmlns:a16="http://schemas.microsoft.com/office/drawing/2014/main" id="{79E759BA-1CA8-F295-560B-70EF904AD882}"/>
              </a:ext>
            </a:extLst>
          </p:cNvPr>
          <p:cNvSpPr>
            <a:spLocks noGrp="1"/>
          </p:cNvSpPr>
          <p:nvPr>
            <p:ph sz="half" idx="2"/>
          </p:nvPr>
        </p:nvSpPr>
        <p:spPr/>
        <p:txBody>
          <a:bodyPr>
            <a:normAutofit fontScale="92500" lnSpcReduction="20000"/>
          </a:bodyPr>
          <a:lstStyle/>
          <a:p>
            <a:r>
              <a:rPr lang="en-US" dirty="0"/>
              <a:t>that the amphisbaena has a twin head, that is one at the tail-end as well, as though it were not enough for poison to be poured out of one mouth</a:t>
            </a:r>
            <a:endParaRPr lang="cs-CZ" dirty="0"/>
          </a:p>
          <a:p>
            <a:endParaRPr lang="cs-CZ" dirty="0"/>
          </a:p>
          <a:p>
            <a:r>
              <a:rPr lang="en-US" dirty="0"/>
              <a:t>But its fiercest animals are forest bulls, larger than the bulls of the field, surpassing all in speed, of a tawny </a:t>
            </a:r>
            <a:r>
              <a:rPr lang="en-US" dirty="0" err="1"/>
              <a:t>colour</a:t>
            </a:r>
            <a:r>
              <a:rPr lang="en-US" dirty="0"/>
              <a:t>, with blue eyes, hair turned backward, mouth gaping open to the ears, along with mobile horns; the hide has the hardness of flint, rejecting every wound. They hunt all wild animals, but themselves can only be caught in pits, and when caught always die game</a:t>
            </a:r>
            <a:endParaRPr lang="cs-CZ" dirty="0"/>
          </a:p>
        </p:txBody>
      </p:sp>
      <p:pic>
        <p:nvPicPr>
          <p:cNvPr id="6" name="Obrázek 5">
            <a:extLst>
              <a:ext uri="{FF2B5EF4-FFF2-40B4-BE49-F238E27FC236}">
                <a16:creationId xmlns:a16="http://schemas.microsoft.com/office/drawing/2014/main" id="{BF3FB8F7-F7C7-81F1-4222-FBC0B1903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18160"/>
            <a:ext cx="2148840" cy="1269769"/>
          </a:xfrm>
          <a:prstGeom prst="rect">
            <a:avLst/>
          </a:prstGeom>
        </p:spPr>
      </p:pic>
      <p:pic>
        <p:nvPicPr>
          <p:cNvPr id="8" name="Obrázek 7" descr="Obsah obrázku text&#10;&#10;Popis byl vytvořen automaticky">
            <a:extLst>
              <a:ext uri="{FF2B5EF4-FFF2-40B4-BE49-F238E27FC236}">
                <a16:creationId xmlns:a16="http://schemas.microsoft.com/office/drawing/2014/main" id="{7CEEBD52-882F-9FC3-8D7C-78B375257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74" y="334361"/>
            <a:ext cx="1930636" cy="1453568"/>
          </a:xfrm>
          <a:prstGeom prst="rect">
            <a:avLst/>
          </a:prstGeom>
        </p:spPr>
      </p:pic>
    </p:spTree>
    <p:extLst>
      <p:ext uri="{BB962C8B-B14F-4D97-AF65-F5344CB8AC3E}">
        <p14:creationId xmlns:p14="http://schemas.microsoft.com/office/powerpoint/2010/main" val="1235417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3F919D-4F39-9AA7-DF70-35CEB8D7574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26D065E-011B-D0A2-F5FC-DF101D37A383}"/>
              </a:ext>
            </a:extLst>
          </p:cNvPr>
          <p:cNvSpPr>
            <a:spLocks noGrp="1"/>
          </p:cNvSpPr>
          <p:nvPr>
            <p:ph sz="half" idx="1"/>
          </p:nvPr>
        </p:nvSpPr>
        <p:spPr/>
        <p:txBody>
          <a:bodyPr>
            <a:normAutofit fontScale="92500"/>
          </a:bodyPr>
          <a:lstStyle/>
          <a:p>
            <a:r>
              <a:rPr lang="cs-CZ" dirty="0" err="1"/>
              <a:t>Katóbleps</a:t>
            </a:r>
            <a:endParaRPr lang="cs-CZ" dirty="0"/>
          </a:p>
          <a:p>
            <a:r>
              <a:rPr lang="cs-CZ" dirty="0" err="1"/>
              <a:t>Pl</a:t>
            </a:r>
            <a:r>
              <a:rPr lang="cs-CZ" dirty="0"/>
              <a:t>. </a:t>
            </a:r>
            <a:r>
              <a:rPr lang="cs-CZ" i="1" dirty="0"/>
              <a:t>NH</a:t>
            </a:r>
            <a:r>
              <a:rPr lang="cs-CZ" dirty="0"/>
              <a:t>. 8.32 (77)</a:t>
            </a:r>
          </a:p>
          <a:p>
            <a:r>
              <a:rPr lang="cs-CZ" dirty="0" err="1"/>
              <a:t>Apud</a:t>
            </a:r>
            <a:r>
              <a:rPr lang="cs-CZ" dirty="0"/>
              <a:t> </a:t>
            </a:r>
            <a:r>
              <a:rPr lang="cs-CZ" dirty="0" err="1"/>
              <a:t>Hesperios</a:t>
            </a:r>
            <a:r>
              <a:rPr lang="cs-CZ" dirty="0"/>
              <a:t> </a:t>
            </a:r>
            <a:r>
              <a:rPr lang="cs-CZ" dirty="0" err="1"/>
              <a:t>Aethiopas</a:t>
            </a:r>
            <a:r>
              <a:rPr lang="cs-CZ" dirty="0"/>
              <a:t> </a:t>
            </a:r>
            <a:r>
              <a:rPr lang="cs-CZ" dirty="0" err="1"/>
              <a:t>fons</a:t>
            </a:r>
            <a:r>
              <a:rPr lang="cs-CZ" dirty="0"/>
              <a:t> </a:t>
            </a:r>
            <a:r>
              <a:rPr lang="cs-CZ" dirty="0" err="1"/>
              <a:t>est</a:t>
            </a:r>
            <a:r>
              <a:rPr lang="cs-CZ" dirty="0"/>
              <a:t> </a:t>
            </a:r>
            <a:r>
              <a:rPr lang="cs-CZ" dirty="0" err="1"/>
              <a:t>Nigris</a:t>
            </a:r>
            <a:r>
              <a:rPr lang="cs-CZ" dirty="0"/>
              <a:t>, </a:t>
            </a:r>
            <a:r>
              <a:rPr lang="cs-CZ" dirty="0" err="1"/>
              <a:t>ut</a:t>
            </a:r>
            <a:r>
              <a:rPr lang="cs-CZ" dirty="0"/>
              <a:t> </a:t>
            </a:r>
            <a:r>
              <a:rPr lang="cs-CZ" dirty="0" err="1"/>
              <a:t>plerique</a:t>
            </a:r>
            <a:r>
              <a:rPr lang="cs-CZ" dirty="0"/>
              <a:t> </a:t>
            </a:r>
            <a:r>
              <a:rPr lang="cs-CZ" dirty="0" err="1"/>
              <a:t>existimavere</a:t>
            </a:r>
            <a:r>
              <a:rPr lang="cs-CZ" dirty="0"/>
              <a:t>, </a:t>
            </a:r>
            <a:r>
              <a:rPr lang="cs-CZ" dirty="0" err="1"/>
              <a:t>Nili</a:t>
            </a:r>
            <a:r>
              <a:rPr lang="cs-CZ" dirty="0"/>
              <a:t> </a:t>
            </a:r>
            <a:r>
              <a:rPr lang="cs-CZ" dirty="0" err="1"/>
              <a:t>caput</a:t>
            </a:r>
            <a:r>
              <a:rPr lang="cs-CZ" dirty="0"/>
              <a:t>, </a:t>
            </a:r>
            <a:r>
              <a:rPr lang="cs-CZ" dirty="0" err="1"/>
              <a:t>ut</a:t>
            </a:r>
            <a:r>
              <a:rPr lang="cs-CZ" dirty="0"/>
              <a:t> </a:t>
            </a:r>
            <a:r>
              <a:rPr lang="cs-CZ" dirty="0" err="1"/>
              <a:t>argumenta</a:t>
            </a:r>
            <a:r>
              <a:rPr lang="cs-CZ" dirty="0"/>
              <a:t> </a:t>
            </a:r>
            <a:r>
              <a:rPr lang="cs-CZ" dirty="0" err="1"/>
              <a:t>quae</a:t>
            </a:r>
            <a:r>
              <a:rPr lang="cs-CZ" dirty="0"/>
              <a:t> </a:t>
            </a:r>
            <a:r>
              <a:rPr lang="cs-CZ" dirty="0" err="1"/>
              <a:t>diximus</a:t>
            </a:r>
            <a:r>
              <a:rPr lang="cs-CZ" dirty="0"/>
              <a:t> </a:t>
            </a:r>
            <a:r>
              <a:rPr lang="cs-CZ" dirty="0" err="1"/>
              <a:t>persuadent</a:t>
            </a:r>
            <a:r>
              <a:rPr lang="cs-CZ" dirty="0"/>
              <a:t>. </a:t>
            </a:r>
            <a:r>
              <a:rPr lang="cs-CZ" dirty="0" err="1"/>
              <a:t>iuxta</a:t>
            </a:r>
            <a:r>
              <a:rPr lang="cs-CZ" dirty="0"/>
              <a:t> </a:t>
            </a:r>
            <a:r>
              <a:rPr lang="cs-CZ" dirty="0" err="1"/>
              <a:t>hunc</a:t>
            </a:r>
            <a:r>
              <a:rPr lang="cs-CZ" dirty="0"/>
              <a:t> </a:t>
            </a:r>
            <a:r>
              <a:rPr lang="cs-CZ" dirty="0" err="1"/>
              <a:t>fera</a:t>
            </a:r>
            <a:r>
              <a:rPr lang="cs-CZ" dirty="0"/>
              <a:t> </a:t>
            </a:r>
            <a:r>
              <a:rPr lang="cs-CZ" dirty="0" err="1"/>
              <a:t>appellatur</a:t>
            </a:r>
            <a:r>
              <a:rPr lang="cs-CZ" dirty="0"/>
              <a:t> </a:t>
            </a:r>
            <a:r>
              <a:rPr lang="cs-CZ" dirty="0" err="1"/>
              <a:t>catoblepas</a:t>
            </a:r>
            <a:r>
              <a:rPr lang="cs-CZ" dirty="0"/>
              <a:t>, </a:t>
            </a:r>
            <a:r>
              <a:rPr lang="cs-CZ" dirty="0" err="1"/>
              <a:t>modica</a:t>
            </a:r>
            <a:r>
              <a:rPr lang="cs-CZ" dirty="0"/>
              <a:t> </a:t>
            </a:r>
            <a:r>
              <a:rPr lang="cs-CZ" dirty="0" err="1"/>
              <a:t>alioqui</a:t>
            </a:r>
            <a:r>
              <a:rPr lang="cs-CZ" dirty="0"/>
              <a:t> </a:t>
            </a:r>
            <a:r>
              <a:rPr lang="cs-CZ" dirty="0" err="1"/>
              <a:t>ceterisque</a:t>
            </a:r>
            <a:r>
              <a:rPr lang="cs-CZ" dirty="0"/>
              <a:t> </a:t>
            </a:r>
            <a:r>
              <a:rPr lang="cs-CZ" dirty="0" err="1"/>
              <a:t>membris</a:t>
            </a:r>
            <a:r>
              <a:rPr lang="cs-CZ" dirty="0"/>
              <a:t> </a:t>
            </a:r>
            <a:r>
              <a:rPr lang="cs-CZ" dirty="0" err="1"/>
              <a:t>iners</a:t>
            </a:r>
            <a:r>
              <a:rPr lang="cs-CZ" dirty="0"/>
              <a:t>, </a:t>
            </a:r>
            <a:r>
              <a:rPr lang="cs-CZ" dirty="0" err="1"/>
              <a:t>caput</a:t>
            </a:r>
            <a:r>
              <a:rPr lang="cs-CZ" dirty="0"/>
              <a:t> tantum </a:t>
            </a:r>
            <a:r>
              <a:rPr lang="cs-CZ" dirty="0" err="1"/>
              <a:t>praegrave</a:t>
            </a:r>
            <a:r>
              <a:rPr lang="cs-CZ" dirty="0"/>
              <a:t> </a:t>
            </a:r>
            <a:r>
              <a:rPr lang="cs-CZ" dirty="0" err="1"/>
              <a:t>aegre</a:t>
            </a:r>
            <a:r>
              <a:rPr lang="cs-CZ" dirty="0"/>
              <a:t> </a:t>
            </a:r>
            <a:r>
              <a:rPr lang="cs-CZ" dirty="0" err="1"/>
              <a:t>ferens</a:t>
            </a:r>
            <a:r>
              <a:rPr lang="cs-CZ" dirty="0"/>
              <a:t> — id </a:t>
            </a:r>
            <a:r>
              <a:rPr lang="cs-CZ" dirty="0" err="1"/>
              <a:t>deiectum</a:t>
            </a:r>
            <a:r>
              <a:rPr lang="cs-CZ" dirty="0"/>
              <a:t> </a:t>
            </a:r>
            <a:r>
              <a:rPr lang="cs-CZ" dirty="0" err="1"/>
              <a:t>semper</a:t>
            </a:r>
            <a:r>
              <a:rPr lang="cs-CZ" dirty="0"/>
              <a:t> in </a:t>
            </a:r>
            <a:r>
              <a:rPr lang="cs-CZ" dirty="0" err="1"/>
              <a:t>terram</a:t>
            </a:r>
            <a:r>
              <a:rPr lang="cs-CZ" dirty="0"/>
              <a:t> —, alias </a:t>
            </a:r>
            <a:r>
              <a:rPr lang="cs-CZ" dirty="0" err="1"/>
              <a:t>internicio</a:t>
            </a:r>
            <a:r>
              <a:rPr lang="cs-CZ" dirty="0"/>
              <a:t> </a:t>
            </a:r>
            <a:r>
              <a:rPr lang="cs-CZ" dirty="0" err="1"/>
              <a:t>humani</a:t>
            </a:r>
            <a:r>
              <a:rPr lang="cs-CZ" dirty="0"/>
              <a:t> generis, omnibus, qui </a:t>
            </a:r>
            <a:r>
              <a:rPr lang="cs-CZ" dirty="0" err="1"/>
              <a:t>oculos</a:t>
            </a:r>
            <a:r>
              <a:rPr lang="cs-CZ" dirty="0"/>
              <a:t> </a:t>
            </a:r>
            <a:r>
              <a:rPr lang="cs-CZ" dirty="0" err="1"/>
              <a:t>eius</a:t>
            </a:r>
            <a:r>
              <a:rPr lang="cs-CZ" dirty="0"/>
              <a:t> </a:t>
            </a:r>
            <a:r>
              <a:rPr lang="cs-CZ" dirty="0" err="1"/>
              <a:t>videre</a:t>
            </a:r>
            <a:r>
              <a:rPr lang="cs-CZ" dirty="0"/>
              <a:t>, </a:t>
            </a:r>
            <a:r>
              <a:rPr lang="cs-CZ" dirty="0" err="1"/>
              <a:t>confestim</a:t>
            </a:r>
            <a:r>
              <a:rPr lang="cs-CZ" dirty="0"/>
              <a:t> </a:t>
            </a:r>
            <a:r>
              <a:rPr lang="cs-CZ" dirty="0" err="1"/>
              <a:t>expirantibus</a:t>
            </a:r>
            <a:r>
              <a:rPr lang="cs-CZ" dirty="0"/>
              <a:t>. </a:t>
            </a:r>
          </a:p>
        </p:txBody>
      </p:sp>
      <p:sp>
        <p:nvSpPr>
          <p:cNvPr id="4" name="Zástupný obsah 3">
            <a:extLst>
              <a:ext uri="{FF2B5EF4-FFF2-40B4-BE49-F238E27FC236}">
                <a16:creationId xmlns:a16="http://schemas.microsoft.com/office/drawing/2014/main" id="{6F497C00-0887-975A-E1D3-C1107CAE19E8}"/>
              </a:ext>
            </a:extLst>
          </p:cNvPr>
          <p:cNvSpPr>
            <a:spLocks noGrp="1"/>
          </p:cNvSpPr>
          <p:nvPr>
            <p:ph sz="half" idx="2"/>
          </p:nvPr>
        </p:nvSpPr>
        <p:spPr/>
        <p:txBody>
          <a:bodyPr>
            <a:normAutofit fontScale="92500"/>
          </a:bodyPr>
          <a:lstStyle/>
          <a:p>
            <a:r>
              <a:rPr lang="en-US" dirty="0"/>
              <a:t>In Western Ethiopia there is a spring, the </a:t>
            </a:r>
            <a:r>
              <a:rPr lang="en-US" dirty="0" err="1"/>
              <a:t>Nigris</a:t>
            </a:r>
            <a:r>
              <a:rPr lang="en-US" dirty="0"/>
              <a:t>, which most people have supposed to be the source of the Nile, as they try to prove by the arguments that we have stated. In its </a:t>
            </a:r>
            <a:r>
              <a:rPr lang="en-US" dirty="0" err="1"/>
              <a:t>neighbourhood</a:t>
            </a:r>
            <a:r>
              <a:rPr lang="en-US" dirty="0"/>
              <a:t> there is an animal called the catoblepas, in other respects of moderate size and inactive with the rest of its limbs, only with a very heavy head which it carries with difficulty - it is always hanging down to the ground; otherwise it is deadly to the human race, as all who see its eyes expire immediately. </a:t>
            </a:r>
            <a:endParaRPr lang="cs-CZ" dirty="0"/>
          </a:p>
        </p:txBody>
      </p:sp>
      <p:pic>
        <p:nvPicPr>
          <p:cNvPr id="6" name="Obrázek 5" descr="Obsah obrázku text, exteriér, stojící&#10;&#10;Popis byl vytvořen automaticky">
            <a:extLst>
              <a:ext uri="{FF2B5EF4-FFF2-40B4-BE49-F238E27FC236}">
                <a16:creationId xmlns:a16="http://schemas.microsoft.com/office/drawing/2014/main" id="{EF23F7E9-E4C1-EC8C-95AF-41FF26D7C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052" y="103376"/>
            <a:ext cx="3292407" cy="1800975"/>
          </a:xfrm>
          <a:prstGeom prst="rect">
            <a:avLst/>
          </a:prstGeom>
        </p:spPr>
      </p:pic>
    </p:spTree>
    <p:extLst>
      <p:ext uri="{BB962C8B-B14F-4D97-AF65-F5344CB8AC3E}">
        <p14:creationId xmlns:p14="http://schemas.microsoft.com/office/powerpoint/2010/main" val="553204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6E5AB-445E-80C2-F9CA-A6DADBB1D68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7447AD6-F1B2-5F70-5E5C-DA39BF232C37}"/>
              </a:ext>
            </a:extLst>
          </p:cNvPr>
          <p:cNvSpPr>
            <a:spLocks noGrp="1"/>
          </p:cNvSpPr>
          <p:nvPr>
            <p:ph sz="half" idx="1"/>
          </p:nvPr>
        </p:nvSpPr>
        <p:spPr/>
        <p:txBody>
          <a:bodyPr/>
          <a:lstStyle/>
          <a:p>
            <a:r>
              <a:rPr lang="cs-CZ" dirty="0" err="1"/>
              <a:t>Leukokrottás</a:t>
            </a:r>
            <a:r>
              <a:rPr lang="cs-CZ" dirty="0"/>
              <a:t> </a:t>
            </a:r>
          </a:p>
          <a:p>
            <a:r>
              <a:rPr lang="cs-CZ" dirty="0" err="1"/>
              <a:t>Pl</a:t>
            </a:r>
            <a:r>
              <a:rPr lang="cs-CZ" dirty="0"/>
              <a:t>. </a:t>
            </a:r>
            <a:r>
              <a:rPr lang="cs-CZ" i="1" dirty="0"/>
              <a:t>NH</a:t>
            </a:r>
            <a:r>
              <a:rPr lang="cs-CZ" dirty="0"/>
              <a:t>. 8.30 (72)</a:t>
            </a:r>
          </a:p>
          <a:p>
            <a:r>
              <a:rPr lang="cs-CZ" dirty="0" err="1"/>
              <a:t>leucrocotam</a:t>
            </a:r>
            <a:r>
              <a:rPr lang="cs-CZ" dirty="0"/>
              <a:t>, </a:t>
            </a:r>
            <a:r>
              <a:rPr lang="cs-CZ" dirty="0" err="1"/>
              <a:t>pernicissimam</a:t>
            </a:r>
            <a:r>
              <a:rPr lang="cs-CZ" dirty="0"/>
              <a:t> </a:t>
            </a:r>
            <a:r>
              <a:rPr lang="cs-CZ" dirty="0" err="1"/>
              <a:t>asini</a:t>
            </a:r>
            <a:r>
              <a:rPr lang="cs-CZ" dirty="0"/>
              <a:t> </a:t>
            </a:r>
            <a:r>
              <a:rPr lang="cs-CZ" dirty="0" err="1"/>
              <a:t>feri</a:t>
            </a:r>
            <a:r>
              <a:rPr lang="cs-CZ" dirty="0"/>
              <a:t> </a:t>
            </a:r>
            <a:r>
              <a:rPr lang="cs-CZ" dirty="0" err="1"/>
              <a:t>magnitudine</a:t>
            </a:r>
            <a:r>
              <a:rPr lang="cs-CZ" dirty="0"/>
              <a:t>, </a:t>
            </a:r>
            <a:r>
              <a:rPr lang="cs-CZ" dirty="0" err="1"/>
              <a:t>clunibus</a:t>
            </a:r>
            <a:r>
              <a:rPr lang="cs-CZ" dirty="0"/>
              <a:t> </a:t>
            </a:r>
            <a:r>
              <a:rPr lang="cs-CZ" dirty="0" err="1"/>
              <a:t>cervinis</a:t>
            </a:r>
            <a:r>
              <a:rPr lang="cs-CZ" dirty="0"/>
              <a:t>, </a:t>
            </a:r>
            <a:r>
              <a:rPr lang="cs-CZ" dirty="0" err="1"/>
              <a:t>collo</a:t>
            </a:r>
            <a:r>
              <a:rPr lang="cs-CZ" dirty="0"/>
              <a:t>, </a:t>
            </a:r>
            <a:r>
              <a:rPr lang="cs-CZ" dirty="0" err="1"/>
              <a:t>cauda</a:t>
            </a:r>
            <a:r>
              <a:rPr lang="cs-CZ" dirty="0"/>
              <a:t>, </a:t>
            </a:r>
            <a:r>
              <a:rPr lang="cs-CZ" dirty="0" err="1"/>
              <a:t>pectore</a:t>
            </a:r>
            <a:r>
              <a:rPr lang="cs-CZ" dirty="0"/>
              <a:t> </a:t>
            </a:r>
            <a:r>
              <a:rPr lang="cs-CZ" dirty="0" err="1"/>
              <a:t>leonis</a:t>
            </a:r>
            <a:r>
              <a:rPr lang="cs-CZ" dirty="0"/>
              <a:t>, </a:t>
            </a:r>
            <a:r>
              <a:rPr lang="cs-CZ" dirty="0" err="1"/>
              <a:t>capite</a:t>
            </a:r>
            <a:r>
              <a:rPr lang="cs-CZ" dirty="0"/>
              <a:t> </a:t>
            </a:r>
            <a:r>
              <a:rPr lang="cs-CZ" dirty="0" err="1"/>
              <a:t>melium</a:t>
            </a:r>
            <a:r>
              <a:rPr lang="cs-CZ" dirty="0"/>
              <a:t>, </a:t>
            </a:r>
            <a:r>
              <a:rPr lang="cs-CZ" dirty="0" err="1"/>
              <a:t>bisulca</a:t>
            </a:r>
            <a:r>
              <a:rPr lang="cs-CZ" dirty="0"/>
              <a:t> </a:t>
            </a:r>
            <a:r>
              <a:rPr lang="cs-CZ" dirty="0" err="1"/>
              <a:t>ungula</a:t>
            </a:r>
            <a:r>
              <a:rPr lang="cs-CZ" dirty="0"/>
              <a:t>, </a:t>
            </a:r>
            <a:r>
              <a:rPr lang="cs-CZ" dirty="0" err="1"/>
              <a:t>ore</a:t>
            </a:r>
            <a:r>
              <a:rPr lang="cs-CZ" dirty="0"/>
              <a:t> ad </a:t>
            </a:r>
            <a:r>
              <a:rPr lang="cs-CZ" dirty="0" err="1"/>
              <a:t>aures</a:t>
            </a:r>
            <a:r>
              <a:rPr lang="cs-CZ" dirty="0"/>
              <a:t> </a:t>
            </a:r>
            <a:r>
              <a:rPr lang="cs-CZ" dirty="0" err="1"/>
              <a:t>usque</a:t>
            </a:r>
            <a:r>
              <a:rPr lang="cs-CZ" dirty="0"/>
              <a:t> </a:t>
            </a:r>
            <a:r>
              <a:rPr lang="cs-CZ" dirty="0" err="1"/>
              <a:t>recesso</a:t>
            </a:r>
            <a:r>
              <a:rPr lang="cs-CZ" dirty="0"/>
              <a:t>, </a:t>
            </a:r>
            <a:r>
              <a:rPr lang="cs-CZ" dirty="0" err="1"/>
              <a:t>dentium</a:t>
            </a:r>
            <a:r>
              <a:rPr lang="cs-CZ" dirty="0"/>
              <a:t> </a:t>
            </a:r>
            <a:r>
              <a:rPr lang="cs-CZ" dirty="0" err="1"/>
              <a:t>locis</a:t>
            </a:r>
            <a:r>
              <a:rPr lang="cs-CZ" dirty="0"/>
              <a:t> </a:t>
            </a:r>
            <a:r>
              <a:rPr lang="cs-CZ" dirty="0" err="1"/>
              <a:t>osse</a:t>
            </a:r>
            <a:r>
              <a:rPr lang="cs-CZ" dirty="0"/>
              <a:t> </a:t>
            </a:r>
            <a:r>
              <a:rPr lang="cs-CZ" dirty="0" err="1"/>
              <a:t>perpetuo</a:t>
            </a:r>
            <a:endParaRPr lang="cs-CZ" dirty="0"/>
          </a:p>
        </p:txBody>
      </p:sp>
      <p:sp>
        <p:nvSpPr>
          <p:cNvPr id="4" name="Zástupný obsah 3">
            <a:extLst>
              <a:ext uri="{FF2B5EF4-FFF2-40B4-BE49-F238E27FC236}">
                <a16:creationId xmlns:a16="http://schemas.microsoft.com/office/drawing/2014/main" id="{1B03D407-9A14-4EA6-4DFD-91D0F57A67F9}"/>
              </a:ext>
            </a:extLst>
          </p:cNvPr>
          <p:cNvSpPr>
            <a:spLocks noGrp="1"/>
          </p:cNvSpPr>
          <p:nvPr>
            <p:ph sz="half" idx="2"/>
          </p:nvPr>
        </p:nvSpPr>
        <p:spPr/>
        <p:txBody>
          <a:bodyPr/>
          <a:lstStyle/>
          <a:p>
            <a:r>
              <a:rPr lang="en-US" dirty="0"/>
              <a:t>the leucrocota, swiftest of wild beasts, about the size of an ass, with a stag's haunches, a lion's neck, tail and breast, badger's head, cloven hoot mouth opening right back to the ears, and ridges of bone in place of rows of teeth - this animal is reported to imitate the voices of human beings.</a:t>
            </a:r>
            <a:endParaRPr lang="cs-CZ" dirty="0"/>
          </a:p>
        </p:txBody>
      </p:sp>
      <p:pic>
        <p:nvPicPr>
          <p:cNvPr id="6" name="Obrázek 5" descr="Obsah obrázku plazi, dinosaurus&#10;&#10;Popis byl vytvořen automaticky">
            <a:extLst>
              <a:ext uri="{FF2B5EF4-FFF2-40B4-BE49-F238E27FC236}">
                <a16:creationId xmlns:a16="http://schemas.microsoft.com/office/drawing/2014/main" id="{87FF548E-3DB6-5ECA-AF0B-2DAD74C84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3030" y="172886"/>
            <a:ext cx="2081721" cy="1655914"/>
          </a:xfrm>
          <a:prstGeom prst="rect">
            <a:avLst/>
          </a:prstGeom>
        </p:spPr>
      </p:pic>
    </p:spTree>
    <p:extLst>
      <p:ext uri="{BB962C8B-B14F-4D97-AF65-F5344CB8AC3E}">
        <p14:creationId xmlns:p14="http://schemas.microsoft.com/office/powerpoint/2010/main" val="3868888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9E89E-7937-8DF1-F6EC-6C0099A4FF7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5753E34-1F9F-3C62-AD86-0EFFA810214A}"/>
              </a:ext>
            </a:extLst>
          </p:cNvPr>
          <p:cNvSpPr>
            <a:spLocks noGrp="1"/>
          </p:cNvSpPr>
          <p:nvPr>
            <p:ph sz="half" idx="1"/>
          </p:nvPr>
        </p:nvSpPr>
        <p:spPr/>
        <p:txBody>
          <a:bodyPr/>
          <a:lstStyle/>
          <a:p>
            <a:r>
              <a:rPr lang="cs-CZ" dirty="0" err="1"/>
              <a:t>Pl</a:t>
            </a:r>
            <a:r>
              <a:rPr lang="cs-CZ" dirty="0"/>
              <a:t>. </a:t>
            </a:r>
            <a:r>
              <a:rPr lang="cs-CZ" i="1" dirty="0"/>
              <a:t>NH</a:t>
            </a:r>
            <a:r>
              <a:rPr lang="cs-CZ" dirty="0"/>
              <a:t>. 8.30 (72)</a:t>
            </a:r>
          </a:p>
          <a:p>
            <a:r>
              <a:rPr lang="cs-CZ" dirty="0" err="1"/>
              <a:t>apud</a:t>
            </a:r>
            <a:r>
              <a:rPr lang="cs-CZ" dirty="0"/>
              <a:t> </a:t>
            </a:r>
            <a:r>
              <a:rPr lang="cs-CZ" dirty="0" err="1"/>
              <a:t>eosdem</a:t>
            </a:r>
            <a:r>
              <a:rPr lang="cs-CZ" dirty="0"/>
              <a:t> et </a:t>
            </a:r>
            <a:r>
              <a:rPr lang="cs-CZ" dirty="0" err="1"/>
              <a:t>quae</a:t>
            </a:r>
            <a:r>
              <a:rPr lang="cs-CZ" dirty="0"/>
              <a:t> </a:t>
            </a:r>
            <a:r>
              <a:rPr lang="cs-CZ" dirty="0" err="1"/>
              <a:t>vocatur</a:t>
            </a:r>
            <a:r>
              <a:rPr lang="cs-CZ" dirty="0"/>
              <a:t> </a:t>
            </a:r>
            <a:r>
              <a:rPr lang="cs-CZ" dirty="0" err="1"/>
              <a:t>eale</a:t>
            </a:r>
            <a:r>
              <a:rPr lang="cs-CZ" dirty="0"/>
              <a:t>, </a:t>
            </a:r>
            <a:r>
              <a:rPr lang="cs-CZ" dirty="0" err="1"/>
              <a:t>magnitudine</a:t>
            </a:r>
            <a:r>
              <a:rPr lang="cs-CZ" dirty="0"/>
              <a:t> </a:t>
            </a:r>
            <a:r>
              <a:rPr lang="cs-CZ" dirty="0" err="1"/>
              <a:t>equi</a:t>
            </a:r>
            <a:r>
              <a:rPr lang="cs-CZ" dirty="0"/>
              <a:t> </a:t>
            </a:r>
            <a:r>
              <a:rPr lang="cs-CZ" dirty="0" err="1"/>
              <a:t>fluviatilis</a:t>
            </a:r>
            <a:r>
              <a:rPr lang="cs-CZ" dirty="0"/>
              <a:t>, </a:t>
            </a:r>
            <a:r>
              <a:rPr lang="cs-CZ" dirty="0" err="1"/>
              <a:t>cauda</a:t>
            </a:r>
            <a:r>
              <a:rPr lang="cs-CZ" dirty="0"/>
              <a:t> </a:t>
            </a:r>
            <a:r>
              <a:rPr lang="cs-CZ" dirty="0" err="1"/>
              <a:t>elephanti</a:t>
            </a:r>
            <a:r>
              <a:rPr lang="cs-CZ" dirty="0"/>
              <a:t>, </a:t>
            </a:r>
            <a:r>
              <a:rPr lang="cs-CZ" dirty="0" err="1"/>
              <a:t>colore</a:t>
            </a:r>
            <a:r>
              <a:rPr lang="cs-CZ" dirty="0"/>
              <a:t> </a:t>
            </a:r>
            <a:r>
              <a:rPr lang="cs-CZ" dirty="0" err="1"/>
              <a:t>nigra</a:t>
            </a:r>
            <a:r>
              <a:rPr lang="cs-CZ" dirty="0"/>
              <a:t> vel </a:t>
            </a:r>
            <a:r>
              <a:rPr lang="cs-CZ" dirty="0" err="1"/>
              <a:t>fulva</a:t>
            </a:r>
            <a:r>
              <a:rPr lang="cs-CZ" dirty="0"/>
              <a:t>, </a:t>
            </a:r>
            <a:r>
              <a:rPr lang="cs-CZ" dirty="0" err="1"/>
              <a:t>maxillis</a:t>
            </a:r>
            <a:r>
              <a:rPr lang="cs-CZ" dirty="0"/>
              <a:t> </a:t>
            </a:r>
            <a:r>
              <a:rPr lang="cs-CZ" dirty="0" err="1"/>
              <a:t>apri</a:t>
            </a:r>
            <a:r>
              <a:rPr lang="cs-CZ" dirty="0"/>
              <a:t>, </a:t>
            </a:r>
            <a:r>
              <a:rPr lang="cs-CZ" dirty="0" err="1"/>
              <a:t>maiora</a:t>
            </a:r>
            <a:r>
              <a:rPr lang="cs-CZ" dirty="0"/>
              <a:t> </a:t>
            </a:r>
            <a:r>
              <a:rPr lang="cs-CZ" dirty="0" err="1"/>
              <a:t>cubitalibus</a:t>
            </a:r>
            <a:r>
              <a:rPr lang="cs-CZ" dirty="0"/>
              <a:t> </a:t>
            </a:r>
            <a:r>
              <a:rPr lang="cs-CZ" dirty="0" err="1"/>
              <a:t>cornua</a:t>
            </a:r>
            <a:r>
              <a:rPr lang="cs-CZ" dirty="0"/>
              <a:t> </a:t>
            </a:r>
            <a:r>
              <a:rPr lang="cs-CZ" dirty="0" err="1"/>
              <a:t>habens</a:t>
            </a:r>
            <a:r>
              <a:rPr lang="cs-CZ" dirty="0"/>
              <a:t> </a:t>
            </a:r>
            <a:r>
              <a:rPr lang="cs-CZ" dirty="0" err="1"/>
              <a:t>mobilia</a:t>
            </a:r>
            <a:r>
              <a:rPr lang="cs-CZ" dirty="0"/>
              <a:t>, </a:t>
            </a:r>
            <a:r>
              <a:rPr lang="cs-CZ" dirty="0" err="1"/>
              <a:t>quae</a:t>
            </a:r>
            <a:r>
              <a:rPr lang="cs-CZ" dirty="0"/>
              <a:t> </a:t>
            </a:r>
            <a:r>
              <a:rPr lang="cs-CZ" dirty="0" err="1"/>
              <a:t>alterna</a:t>
            </a:r>
            <a:r>
              <a:rPr lang="cs-CZ" dirty="0"/>
              <a:t> in </a:t>
            </a:r>
            <a:r>
              <a:rPr lang="cs-CZ" dirty="0" err="1"/>
              <a:t>pugna</a:t>
            </a:r>
            <a:r>
              <a:rPr lang="cs-CZ" dirty="0"/>
              <a:t> </a:t>
            </a:r>
            <a:r>
              <a:rPr lang="cs-CZ" dirty="0" err="1"/>
              <a:t>sistit</a:t>
            </a:r>
            <a:r>
              <a:rPr lang="cs-CZ" dirty="0"/>
              <a:t> </a:t>
            </a:r>
            <a:r>
              <a:rPr lang="cs-CZ" dirty="0" err="1"/>
              <a:t>variatque</a:t>
            </a:r>
            <a:r>
              <a:rPr lang="cs-CZ" dirty="0"/>
              <a:t> </a:t>
            </a:r>
            <a:r>
              <a:rPr lang="cs-CZ" dirty="0" err="1"/>
              <a:t>infesta</a:t>
            </a:r>
            <a:r>
              <a:rPr lang="cs-CZ" dirty="0"/>
              <a:t> aut </a:t>
            </a:r>
            <a:r>
              <a:rPr lang="cs-CZ" dirty="0" err="1"/>
              <a:t>obliqua</a:t>
            </a:r>
            <a:r>
              <a:rPr lang="cs-CZ" dirty="0"/>
              <a:t>, </a:t>
            </a:r>
            <a:r>
              <a:rPr lang="cs-CZ" dirty="0" err="1"/>
              <a:t>utcumque</a:t>
            </a:r>
            <a:r>
              <a:rPr lang="cs-CZ" dirty="0"/>
              <a:t> ratio </a:t>
            </a:r>
            <a:r>
              <a:rPr lang="cs-CZ" dirty="0" err="1"/>
              <a:t>monstravit</a:t>
            </a:r>
            <a:endParaRPr lang="cs-CZ" dirty="0"/>
          </a:p>
        </p:txBody>
      </p:sp>
      <p:sp>
        <p:nvSpPr>
          <p:cNvPr id="4" name="Zástupný obsah 3">
            <a:extLst>
              <a:ext uri="{FF2B5EF4-FFF2-40B4-BE49-F238E27FC236}">
                <a16:creationId xmlns:a16="http://schemas.microsoft.com/office/drawing/2014/main" id="{C0E6CDF5-4BBA-50C9-6677-D72BE241A5EE}"/>
              </a:ext>
            </a:extLst>
          </p:cNvPr>
          <p:cNvSpPr>
            <a:spLocks noGrp="1"/>
          </p:cNvSpPr>
          <p:nvPr>
            <p:ph sz="half" idx="2"/>
          </p:nvPr>
        </p:nvSpPr>
        <p:spPr/>
        <p:txBody>
          <a:bodyPr/>
          <a:lstStyle/>
          <a:p>
            <a:r>
              <a:rPr lang="en-US" dirty="0"/>
              <a:t>Among the same people is also found the animal called the Yale (mythical eale, the size of a hippopotamus, with an elephant's tail, of a black or tawny </a:t>
            </a:r>
            <a:r>
              <a:rPr lang="en-US" dirty="0" err="1"/>
              <a:t>colour</a:t>
            </a:r>
            <a:r>
              <a:rPr lang="en-US" dirty="0"/>
              <a:t>, with the jaws of a boar and movable horns more than a cubit in length which in a fight are erected alternately, and presented to the attack or sloped backward in turn as policy directs. </a:t>
            </a:r>
            <a:endParaRPr lang="cs-CZ" dirty="0"/>
          </a:p>
        </p:txBody>
      </p:sp>
      <p:pic>
        <p:nvPicPr>
          <p:cNvPr id="6" name="Obrázek 5" descr="Obsah obrázku text, malování, rámeček obrázku&#10;&#10;Popis byl vytvořen automaticky">
            <a:extLst>
              <a:ext uri="{FF2B5EF4-FFF2-40B4-BE49-F238E27FC236}">
                <a16:creationId xmlns:a16="http://schemas.microsoft.com/office/drawing/2014/main" id="{D878687F-08A0-A2CA-E9B6-2673475AF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585" y="209176"/>
            <a:ext cx="2189615" cy="1756784"/>
          </a:xfrm>
          <a:prstGeom prst="rect">
            <a:avLst/>
          </a:prstGeom>
        </p:spPr>
      </p:pic>
    </p:spTree>
    <p:extLst>
      <p:ext uri="{BB962C8B-B14F-4D97-AF65-F5344CB8AC3E}">
        <p14:creationId xmlns:p14="http://schemas.microsoft.com/office/powerpoint/2010/main" val="1869540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98EA4-0506-E3D2-61D6-784A6F9C4A78}"/>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36899AD3-1B78-CB43-E81D-63007E8F3021}"/>
              </a:ext>
            </a:extLst>
          </p:cNvPr>
          <p:cNvSpPr>
            <a:spLocks noGrp="1"/>
          </p:cNvSpPr>
          <p:nvPr>
            <p:ph idx="1"/>
          </p:nvPr>
        </p:nvSpPr>
        <p:spPr/>
        <p:txBody>
          <a:bodyPr/>
          <a:lstStyle/>
          <a:p>
            <a:r>
              <a:rPr lang="cs-CZ" dirty="0"/>
              <a:t>Římské expedice na jih</a:t>
            </a:r>
          </a:p>
          <a:p>
            <a:r>
              <a:rPr lang="cs-CZ" dirty="0" err="1"/>
              <a:t>Cornelius</a:t>
            </a:r>
            <a:r>
              <a:rPr lang="cs-CZ" dirty="0"/>
              <a:t> </a:t>
            </a:r>
            <a:r>
              <a:rPr lang="cs-CZ" dirty="0" err="1"/>
              <a:t>Balbus</a:t>
            </a:r>
            <a:r>
              <a:rPr lang="cs-CZ" dirty="0"/>
              <a:t> – 19 </a:t>
            </a:r>
            <a:r>
              <a:rPr lang="cs-CZ" dirty="0" err="1"/>
              <a:t>pnl</a:t>
            </a:r>
            <a:r>
              <a:rPr lang="cs-CZ" dirty="0"/>
              <a:t>, k Nigeru</a:t>
            </a:r>
          </a:p>
          <a:p>
            <a:r>
              <a:rPr lang="cs-CZ" dirty="0" err="1"/>
              <a:t>Suetonius</a:t>
            </a:r>
            <a:r>
              <a:rPr lang="cs-CZ" dirty="0"/>
              <a:t> </a:t>
            </a:r>
            <a:r>
              <a:rPr lang="cs-CZ" dirty="0" err="1"/>
              <a:t>Paulinus</a:t>
            </a:r>
            <a:r>
              <a:rPr lang="cs-CZ" dirty="0"/>
              <a:t> – 41 </a:t>
            </a:r>
            <a:r>
              <a:rPr lang="cs-CZ" dirty="0" err="1"/>
              <a:t>nl</a:t>
            </a:r>
            <a:r>
              <a:rPr lang="cs-CZ" dirty="0"/>
              <a:t>, přes </a:t>
            </a:r>
            <a:r>
              <a:rPr lang="cs-CZ" dirty="0" err="1"/>
              <a:t>Atlás</a:t>
            </a:r>
            <a:r>
              <a:rPr lang="cs-CZ" dirty="0"/>
              <a:t>, k Senegalu ?</a:t>
            </a:r>
          </a:p>
          <a:p>
            <a:r>
              <a:rPr lang="cs-CZ" dirty="0" err="1"/>
              <a:t>Septimius</a:t>
            </a:r>
            <a:r>
              <a:rPr lang="cs-CZ" dirty="0"/>
              <a:t> </a:t>
            </a:r>
            <a:r>
              <a:rPr lang="cs-CZ" dirty="0" err="1"/>
              <a:t>Flaccus</a:t>
            </a:r>
            <a:r>
              <a:rPr lang="cs-CZ" dirty="0"/>
              <a:t> – 50 </a:t>
            </a:r>
            <a:r>
              <a:rPr lang="cs-CZ" dirty="0" err="1"/>
              <a:t>nl</a:t>
            </a:r>
            <a:r>
              <a:rPr lang="cs-CZ" dirty="0"/>
              <a:t>, k jezeru Čad</a:t>
            </a:r>
          </a:p>
          <a:p>
            <a:r>
              <a:rPr lang="cs-CZ" dirty="0"/>
              <a:t>Julius </a:t>
            </a:r>
            <a:r>
              <a:rPr lang="cs-CZ" dirty="0" err="1"/>
              <a:t>Maternus</a:t>
            </a:r>
            <a:r>
              <a:rPr lang="cs-CZ" dirty="0"/>
              <a:t> – 90 </a:t>
            </a:r>
            <a:r>
              <a:rPr lang="cs-CZ" dirty="0" err="1"/>
              <a:t>nl</a:t>
            </a:r>
            <a:r>
              <a:rPr lang="cs-CZ" dirty="0"/>
              <a:t>, k jezeru Čad, </a:t>
            </a:r>
            <a:r>
              <a:rPr lang="cs-CZ" dirty="0" err="1"/>
              <a:t>Agisymba</a:t>
            </a:r>
            <a:endParaRPr lang="cs-CZ" dirty="0"/>
          </a:p>
          <a:p>
            <a:r>
              <a:rPr lang="cs-CZ" dirty="0" err="1"/>
              <a:t>Festus</a:t>
            </a:r>
            <a:r>
              <a:rPr lang="cs-CZ" dirty="0"/>
              <a:t> – 70 </a:t>
            </a:r>
            <a:r>
              <a:rPr lang="cs-CZ" dirty="0" err="1"/>
              <a:t>nl</a:t>
            </a:r>
            <a:r>
              <a:rPr lang="cs-CZ" dirty="0"/>
              <a:t>, k Nigeru</a:t>
            </a:r>
          </a:p>
          <a:p>
            <a:r>
              <a:rPr lang="cs-CZ" dirty="0"/>
              <a:t>Nero – 60 </a:t>
            </a:r>
            <a:r>
              <a:rPr lang="cs-CZ" dirty="0" err="1"/>
              <a:t>nl</a:t>
            </a:r>
            <a:r>
              <a:rPr lang="cs-CZ" dirty="0"/>
              <a:t>, výprava k prameni Nilu, k bažinám (Jižní Súdán), Uganda ?</a:t>
            </a:r>
          </a:p>
        </p:txBody>
      </p:sp>
      <p:pic>
        <p:nvPicPr>
          <p:cNvPr id="5" name="Obrázek 4" descr="Obsah obrázku mapa&#10;&#10;Popis byl vytvořen automaticky">
            <a:extLst>
              <a:ext uri="{FF2B5EF4-FFF2-40B4-BE49-F238E27FC236}">
                <a16:creationId xmlns:a16="http://schemas.microsoft.com/office/drawing/2014/main" id="{BB67F190-54A8-99AE-D1D6-84C000B5A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375" y="330130"/>
            <a:ext cx="4143375" cy="3454539"/>
          </a:xfrm>
          <a:prstGeom prst="rect">
            <a:avLst/>
          </a:prstGeom>
        </p:spPr>
      </p:pic>
    </p:spTree>
    <p:extLst>
      <p:ext uri="{BB962C8B-B14F-4D97-AF65-F5344CB8AC3E}">
        <p14:creationId xmlns:p14="http://schemas.microsoft.com/office/powerpoint/2010/main" val="2752606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69F69C-9644-0754-FD54-E4B398B1448A}"/>
              </a:ext>
            </a:extLst>
          </p:cNvPr>
          <p:cNvSpPr>
            <a:spLocks noGrp="1"/>
          </p:cNvSpPr>
          <p:nvPr>
            <p:ph type="title"/>
          </p:nvPr>
        </p:nvSpPr>
        <p:spPr/>
        <p:txBody>
          <a:bodyPr/>
          <a:lstStyle/>
          <a:p>
            <a:r>
              <a:rPr lang="cs-CZ" dirty="0"/>
              <a:t>Literatura</a:t>
            </a:r>
          </a:p>
        </p:txBody>
      </p:sp>
      <p:sp>
        <p:nvSpPr>
          <p:cNvPr id="5" name="Zástupný obsah 4">
            <a:extLst>
              <a:ext uri="{FF2B5EF4-FFF2-40B4-BE49-F238E27FC236}">
                <a16:creationId xmlns:a16="http://schemas.microsoft.com/office/drawing/2014/main" id="{57EEDDF9-835E-15C5-CE2B-BA16A6E2E09E}"/>
              </a:ext>
            </a:extLst>
          </p:cNvPr>
          <p:cNvSpPr>
            <a:spLocks noGrp="1"/>
          </p:cNvSpPr>
          <p:nvPr>
            <p:ph idx="1"/>
          </p:nvPr>
        </p:nvSpPr>
        <p:spPr/>
        <p:txBody>
          <a:bodyPr/>
          <a:lstStyle/>
          <a:p>
            <a:r>
              <a:rPr lang="cs-CZ" dirty="0"/>
              <a:t>Thompson, L. (1989). </a:t>
            </a:r>
            <a:r>
              <a:rPr lang="cs-CZ" dirty="0" err="1"/>
              <a:t>Romans</a:t>
            </a:r>
            <a:r>
              <a:rPr lang="cs-CZ" dirty="0"/>
              <a:t> and </a:t>
            </a:r>
            <a:r>
              <a:rPr lang="cs-CZ" dirty="0" err="1"/>
              <a:t>Blacks</a:t>
            </a:r>
            <a:r>
              <a:rPr lang="cs-CZ" dirty="0"/>
              <a:t>. London: </a:t>
            </a:r>
            <a:r>
              <a:rPr lang="cs-CZ" dirty="0" err="1"/>
              <a:t>Routledge</a:t>
            </a:r>
            <a:r>
              <a:rPr lang="cs-CZ" dirty="0"/>
              <a:t>. </a:t>
            </a:r>
          </a:p>
          <a:p>
            <a:r>
              <a:rPr lang="cs-CZ" dirty="0" err="1"/>
              <a:t>Bourgeois</a:t>
            </a:r>
            <a:r>
              <a:rPr lang="cs-CZ" dirty="0"/>
              <a:t>, A. (1971). </a:t>
            </a:r>
            <a:r>
              <a:rPr lang="fr-FR" i="1" dirty="0"/>
              <a:t>La Grèce antique devant la négritude</a:t>
            </a:r>
            <a:r>
              <a:rPr lang="cs-CZ" i="1" dirty="0"/>
              <a:t>. </a:t>
            </a:r>
            <a:r>
              <a:rPr lang="cs-CZ" dirty="0"/>
              <a:t>Paris</a:t>
            </a:r>
            <a:r>
              <a:rPr lang="cs-CZ" i="1" dirty="0"/>
              <a:t>: </a:t>
            </a:r>
            <a:r>
              <a:rPr lang="cs-CZ" dirty="0" err="1"/>
              <a:t>Présence</a:t>
            </a:r>
            <a:r>
              <a:rPr lang="cs-CZ" dirty="0"/>
              <a:t> </a:t>
            </a:r>
            <a:r>
              <a:rPr lang="cs-CZ" dirty="0" err="1"/>
              <a:t>africaine</a:t>
            </a:r>
            <a:r>
              <a:rPr lang="cs-CZ" dirty="0"/>
              <a:t>.</a:t>
            </a:r>
            <a:endParaRPr lang="fr-FR" i="1" dirty="0"/>
          </a:p>
          <a:p>
            <a:r>
              <a:rPr lang="cs-CZ" dirty="0" err="1"/>
              <a:t>Snowden</a:t>
            </a:r>
            <a:r>
              <a:rPr lang="cs-CZ" dirty="0"/>
              <a:t>, F. (1970). </a:t>
            </a:r>
            <a:r>
              <a:rPr lang="cs-CZ" dirty="0" err="1"/>
              <a:t>Blacks</a:t>
            </a:r>
            <a:r>
              <a:rPr lang="cs-CZ" dirty="0"/>
              <a:t> in </a:t>
            </a:r>
            <a:r>
              <a:rPr lang="cs-CZ" dirty="0" err="1"/>
              <a:t>Antiquity</a:t>
            </a:r>
            <a:r>
              <a:rPr lang="cs-CZ" dirty="0"/>
              <a:t>: </a:t>
            </a:r>
            <a:r>
              <a:rPr lang="cs-CZ" dirty="0" err="1"/>
              <a:t>Ethiopians</a:t>
            </a:r>
            <a:r>
              <a:rPr lang="cs-CZ" dirty="0"/>
              <a:t> in </a:t>
            </a:r>
            <a:r>
              <a:rPr lang="cs-CZ" dirty="0" err="1"/>
              <a:t>the</a:t>
            </a:r>
            <a:r>
              <a:rPr lang="cs-CZ" dirty="0"/>
              <a:t> </a:t>
            </a:r>
            <a:r>
              <a:rPr lang="cs-CZ" dirty="0" err="1"/>
              <a:t>Greco</a:t>
            </a:r>
            <a:r>
              <a:rPr lang="cs-CZ" dirty="0"/>
              <a:t>-Roman </a:t>
            </a:r>
            <a:r>
              <a:rPr lang="cs-CZ" dirty="0" err="1"/>
              <a:t>Experience</a:t>
            </a:r>
            <a:r>
              <a:rPr lang="cs-CZ" dirty="0"/>
              <a:t>. Cambridge: Cambridge University </a:t>
            </a:r>
            <a:r>
              <a:rPr lang="cs-CZ" dirty="0" err="1"/>
              <a:t>Press</a:t>
            </a:r>
            <a:r>
              <a:rPr lang="cs-CZ" dirty="0"/>
              <a:t>. </a:t>
            </a:r>
          </a:p>
        </p:txBody>
      </p:sp>
    </p:spTree>
    <p:extLst>
      <p:ext uri="{BB962C8B-B14F-4D97-AF65-F5344CB8AC3E}">
        <p14:creationId xmlns:p14="http://schemas.microsoft.com/office/powerpoint/2010/main" val="2780741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BB0ADD-32FE-7731-4276-BEDE9C277990}"/>
              </a:ext>
            </a:extLst>
          </p:cNvPr>
          <p:cNvSpPr>
            <a:spLocks noGrp="1"/>
          </p:cNvSpPr>
          <p:nvPr>
            <p:ph type="title"/>
          </p:nvPr>
        </p:nvSpPr>
        <p:spPr/>
        <p:txBody>
          <a:bodyPr/>
          <a:lstStyle/>
          <a:p>
            <a:r>
              <a:rPr lang="cs-CZ" dirty="0"/>
              <a:t>Prameny</a:t>
            </a:r>
          </a:p>
        </p:txBody>
      </p:sp>
      <p:sp>
        <p:nvSpPr>
          <p:cNvPr id="3" name="Zástupný obsah 2">
            <a:extLst>
              <a:ext uri="{FF2B5EF4-FFF2-40B4-BE49-F238E27FC236}">
                <a16:creationId xmlns:a16="http://schemas.microsoft.com/office/drawing/2014/main" id="{9C03EE11-2CC0-5A54-D593-5315DDCE8B6E}"/>
              </a:ext>
            </a:extLst>
          </p:cNvPr>
          <p:cNvSpPr>
            <a:spLocks noGrp="1"/>
          </p:cNvSpPr>
          <p:nvPr>
            <p:ph idx="1"/>
          </p:nvPr>
        </p:nvSpPr>
        <p:spPr/>
        <p:txBody>
          <a:bodyPr/>
          <a:lstStyle/>
          <a:p>
            <a:r>
              <a:rPr lang="cs-CZ" dirty="0"/>
              <a:t>Hérodotos, </a:t>
            </a:r>
            <a:r>
              <a:rPr lang="cs-CZ" dirty="0" err="1"/>
              <a:t>Diodóros</a:t>
            </a:r>
            <a:r>
              <a:rPr lang="cs-CZ" dirty="0"/>
              <a:t>, </a:t>
            </a:r>
            <a:r>
              <a:rPr lang="cs-CZ" dirty="0" err="1"/>
              <a:t>Strabón</a:t>
            </a:r>
            <a:endParaRPr lang="cs-CZ" dirty="0"/>
          </a:p>
          <a:p>
            <a:r>
              <a:rPr lang="cs-CZ" dirty="0" err="1"/>
              <a:t>Sallustius</a:t>
            </a:r>
            <a:endParaRPr lang="cs-CZ" dirty="0"/>
          </a:p>
          <a:p>
            <a:r>
              <a:rPr lang="cs-CZ" i="1" dirty="0" err="1"/>
              <a:t>Periplus</a:t>
            </a:r>
            <a:r>
              <a:rPr lang="cs-CZ" i="1" dirty="0"/>
              <a:t> Maris </a:t>
            </a:r>
            <a:r>
              <a:rPr lang="cs-CZ" i="1" dirty="0" err="1"/>
              <a:t>Erythraei</a:t>
            </a:r>
            <a:r>
              <a:rPr lang="cs-CZ" i="1" dirty="0"/>
              <a:t>  </a:t>
            </a:r>
          </a:p>
          <a:p>
            <a:r>
              <a:rPr lang="cs-CZ" dirty="0" err="1"/>
              <a:t>Héliodóros</a:t>
            </a:r>
            <a:r>
              <a:rPr lang="cs-CZ" dirty="0"/>
              <a:t> z </a:t>
            </a:r>
            <a:r>
              <a:rPr lang="cs-CZ" dirty="0" err="1"/>
              <a:t>Emesy</a:t>
            </a:r>
            <a:r>
              <a:rPr lang="cs-CZ" dirty="0"/>
              <a:t> – </a:t>
            </a:r>
            <a:r>
              <a:rPr lang="cs-CZ" i="1" dirty="0" err="1"/>
              <a:t>Aithiopika</a:t>
            </a:r>
            <a:r>
              <a:rPr lang="cs-CZ" i="1" dirty="0"/>
              <a:t> - </a:t>
            </a:r>
            <a:r>
              <a:rPr lang="cs-CZ" dirty="0"/>
              <a:t>román</a:t>
            </a:r>
          </a:p>
          <a:p>
            <a:r>
              <a:rPr lang="cs-CZ" dirty="0" err="1"/>
              <a:t>Hiempsal</a:t>
            </a:r>
            <a:r>
              <a:rPr lang="cs-CZ" i="1" dirty="0"/>
              <a:t> – dějiny Numidie/Libye</a:t>
            </a:r>
          </a:p>
          <a:p>
            <a:r>
              <a:rPr lang="cs-CZ" dirty="0" err="1"/>
              <a:t>Juba</a:t>
            </a:r>
            <a:r>
              <a:rPr lang="cs-CZ" dirty="0"/>
              <a:t> II</a:t>
            </a:r>
            <a:r>
              <a:rPr lang="cs-CZ" i="1" dirty="0"/>
              <a:t>. - </a:t>
            </a:r>
            <a:r>
              <a:rPr lang="cs-CZ" i="1" dirty="0" err="1"/>
              <a:t>Libyka</a:t>
            </a:r>
            <a:r>
              <a:rPr lang="cs-CZ" i="1" dirty="0"/>
              <a:t> </a:t>
            </a:r>
          </a:p>
        </p:txBody>
      </p:sp>
      <p:pic>
        <p:nvPicPr>
          <p:cNvPr id="5" name="Obrázek 4" descr="Obsah obrázku mapa&#10;&#10;Popis byl vytvořen automaticky">
            <a:extLst>
              <a:ext uri="{FF2B5EF4-FFF2-40B4-BE49-F238E27FC236}">
                <a16:creationId xmlns:a16="http://schemas.microsoft.com/office/drawing/2014/main" id="{00F887E4-166F-2687-1069-C92337C49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832" y="419021"/>
            <a:ext cx="5434393" cy="2977594"/>
          </a:xfrm>
          <a:prstGeom prst="rect">
            <a:avLst/>
          </a:prstGeom>
        </p:spPr>
      </p:pic>
    </p:spTree>
    <p:extLst>
      <p:ext uri="{BB962C8B-B14F-4D97-AF65-F5344CB8AC3E}">
        <p14:creationId xmlns:p14="http://schemas.microsoft.com/office/powerpoint/2010/main" val="243621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405A4A-200C-C513-3B3A-EEFE128BF939}"/>
              </a:ext>
            </a:extLst>
          </p:cNvPr>
          <p:cNvSpPr>
            <a:spLocks noGrp="1"/>
          </p:cNvSpPr>
          <p:nvPr>
            <p:ph type="title"/>
          </p:nvPr>
        </p:nvSpPr>
        <p:spPr/>
        <p:txBody>
          <a:bodyPr/>
          <a:lstStyle/>
          <a:p>
            <a:r>
              <a:rPr lang="cs-CZ" dirty="0"/>
              <a:t>Egypt a </a:t>
            </a:r>
            <a:r>
              <a:rPr lang="cs-CZ" dirty="0" err="1"/>
              <a:t>Aithiopie</a:t>
            </a:r>
            <a:endParaRPr lang="cs-CZ" dirty="0"/>
          </a:p>
        </p:txBody>
      </p:sp>
      <p:sp>
        <p:nvSpPr>
          <p:cNvPr id="3" name="Zástupný obsah 2">
            <a:extLst>
              <a:ext uri="{FF2B5EF4-FFF2-40B4-BE49-F238E27FC236}">
                <a16:creationId xmlns:a16="http://schemas.microsoft.com/office/drawing/2014/main" id="{B315E460-D88B-60A6-8C97-0746BEB882E4}"/>
              </a:ext>
            </a:extLst>
          </p:cNvPr>
          <p:cNvSpPr>
            <a:spLocks noGrp="1"/>
          </p:cNvSpPr>
          <p:nvPr>
            <p:ph idx="1"/>
          </p:nvPr>
        </p:nvSpPr>
        <p:spPr/>
        <p:txBody>
          <a:bodyPr/>
          <a:lstStyle/>
          <a:p>
            <a:r>
              <a:rPr lang="cs-CZ" dirty="0"/>
              <a:t>25. dynastie z Núbie</a:t>
            </a:r>
          </a:p>
          <a:p>
            <a:r>
              <a:rPr lang="cs-CZ" dirty="0" err="1"/>
              <a:t>Šabako</a:t>
            </a:r>
            <a:r>
              <a:rPr lang="cs-CZ" dirty="0"/>
              <a:t> (</a:t>
            </a:r>
            <a:r>
              <a:rPr lang="cs-CZ" dirty="0" err="1"/>
              <a:t>Sabakos</a:t>
            </a:r>
            <a:r>
              <a:rPr lang="cs-CZ" dirty="0"/>
              <a:t>)</a:t>
            </a:r>
          </a:p>
          <a:p>
            <a:r>
              <a:rPr lang="cs-CZ" dirty="0" err="1"/>
              <a:t>Šebitku</a:t>
            </a:r>
            <a:r>
              <a:rPr lang="cs-CZ" dirty="0"/>
              <a:t> (</a:t>
            </a:r>
            <a:r>
              <a:rPr lang="cs-CZ" dirty="0" err="1"/>
              <a:t>Sebithos</a:t>
            </a:r>
            <a:r>
              <a:rPr lang="cs-CZ" dirty="0"/>
              <a:t>/</a:t>
            </a:r>
            <a:r>
              <a:rPr lang="cs-CZ" dirty="0" err="1"/>
              <a:t>Sebichos</a:t>
            </a:r>
            <a:r>
              <a:rPr lang="cs-CZ" dirty="0"/>
              <a:t>)</a:t>
            </a:r>
          </a:p>
        </p:txBody>
      </p:sp>
      <p:pic>
        <p:nvPicPr>
          <p:cNvPr id="5" name="Obrázek 4" descr="Obsah obrázku zeď, interiér&#10;&#10;Popis byl vytvořen automaticky">
            <a:extLst>
              <a:ext uri="{FF2B5EF4-FFF2-40B4-BE49-F238E27FC236}">
                <a16:creationId xmlns:a16="http://schemas.microsoft.com/office/drawing/2014/main" id="{E31BEE47-3FF4-5628-FC5A-EBB9CE660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990" y="223736"/>
            <a:ext cx="3268493" cy="4357991"/>
          </a:xfrm>
          <a:prstGeom prst="rect">
            <a:avLst/>
          </a:prstGeom>
        </p:spPr>
      </p:pic>
    </p:spTree>
    <p:extLst>
      <p:ext uri="{BB962C8B-B14F-4D97-AF65-F5344CB8AC3E}">
        <p14:creationId xmlns:p14="http://schemas.microsoft.com/office/powerpoint/2010/main" val="976805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929EEA-0AE2-1CF9-C187-7156643A6B3C}"/>
              </a:ext>
            </a:extLst>
          </p:cNvPr>
          <p:cNvSpPr>
            <a:spLocks noGrp="1"/>
          </p:cNvSpPr>
          <p:nvPr>
            <p:ph type="title"/>
          </p:nvPr>
        </p:nvSpPr>
        <p:spPr/>
        <p:txBody>
          <a:bodyPr/>
          <a:lstStyle/>
          <a:p>
            <a:r>
              <a:rPr lang="cs-CZ" dirty="0" err="1"/>
              <a:t>Siwa</a:t>
            </a:r>
            <a:endParaRPr lang="cs-CZ" dirty="0"/>
          </a:p>
        </p:txBody>
      </p:sp>
      <p:sp>
        <p:nvSpPr>
          <p:cNvPr id="9" name="Zástupný obsah 8">
            <a:extLst>
              <a:ext uri="{FF2B5EF4-FFF2-40B4-BE49-F238E27FC236}">
                <a16:creationId xmlns:a16="http://schemas.microsoft.com/office/drawing/2014/main" id="{E4D74FE4-B798-CE26-9F97-A0782C4E4779}"/>
              </a:ext>
            </a:extLst>
          </p:cNvPr>
          <p:cNvSpPr>
            <a:spLocks noGrp="1"/>
          </p:cNvSpPr>
          <p:nvPr>
            <p:ph idx="1"/>
          </p:nvPr>
        </p:nvSpPr>
        <p:spPr/>
        <p:txBody>
          <a:bodyPr/>
          <a:lstStyle/>
          <a:p>
            <a:r>
              <a:rPr lang="cs-CZ" dirty="0"/>
              <a:t>Chrám (Dia) </a:t>
            </a:r>
            <a:r>
              <a:rPr lang="cs-CZ" dirty="0" err="1"/>
              <a:t>Ammóna</a:t>
            </a:r>
            <a:endParaRPr lang="cs-CZ" dirty="0"/>
          </a:p>
          <a:p>
            <a:r>
              <a:rPr lang="cs-CZ" dirty="0"/>
              <a:t>Věštírna</a:t>
            </a:r>
          </a:p>
          <a:p>
            <a:r>
              <a:rPr lang="cs-CZ" dirty="0"/>
              <a:t>Alexandr Veliký, </a:t>
            </a:r>
            <a:r>
              <a:rPr lang="cs-CZ" dirty="0" err="1"/>
              <a:t>Héraklés</a:t>
            </a:r>
            <a:r>
              <a:rPr lang="cs-CZ" dirty="0"/>
              <a:t>, Hannibal, </a:t>
            </a:r>
            <a:r>
              <a:rPr lang="cs-CZ" dirty="0" err="1"/>
              <a:t>Cato</a:t>
            </a:r>
            <a:r>
              <a:rPr lang="cs-CZ" dirty="0"/>
              <a:t>, </a:t>
            </a:r>
            <a:r>
              <a:rPr lang="cs-CZ" dirty="0" err="1"/>
              <a:t>Kimón</a:t>
            </a:r>
            <a:endParaRPr lang="cs-CZ" dirty="0"/>
          </a:p>
        </p:txBody>
      </p:sp>
      <p:pic>
        <p:nvPicPr>
          <p:cNvPr id="11" name="Obrázek 10" descr="Obsah obrázku obloha, exteriér, plný, s výhledem&#10;&#10;Popis byl vytvořen automaticky">
            <a:extLst>
              <a:ext uri="{FF2B5EF4-FFF2-40B4-BE49-F238E27FC236}">
                <a16:creationId xmlns:a16="http://schemas.microsoft.com/office/drawing/2014/main" id="{0195DA69-9CAB-0E38-8DA0-F8B51E086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1608" y="219075"/>
            <a:ext cx="3762963" cy="2381250"/>
          </a:xfrm>
          <a:prstGeom prst="rect">
            <a:avLst/>
          </a:prstGeom>
        </p:spPr>
      </p:pic>
      <p:pic>
        <p:nvPicPr>
          <p:cNvPr id="13" name="Obrázek 12" descr="Obsah obrázku mapa&#10;&#10;Popis byl vytvořen automaticky">
            <a:extLst>
              <a:ext uri="{FF2B5EF4-FFF2-40B4-BE49-F238E27FC236}">
                <a16:creationId xmlns:a16="http://schemas.microsoft.com/office/drawing/2014/main" id="{61F2055F-0F09-AB38-C14B-8DAA0EF13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4010" y="2990850"/>
            <a:ext cx="2527554" cy="3057525"/>
          </a:xfrm>
          <a:prstGeom prst="rect">
            <a:avLst/>
          </a:prstGeom>
        </p:spPr>
      </p:pic>
    </p:spTree>
    <p:extLst>
      <p:ext uri="{BB962C8B-B14F-4D97-AF65-F5344CB8AC3E}">
        <p14:creationId xmlns:p14="http://schemas.microsoft.com/office/powerpoint/2010/main" val="1586690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5F00D0-A5AC-F016-4C82-34F4FC392A80}"/>
              </a:ext>
            </a:extLst>
          </p:cNvPr>
          <p:cNvSpPr>
            <a:spLocks noGrp="1"/>
          </p:cNvSpPr>
          <p:nvPr>
            <p:ph type="title"/>
          </p:nvPr>
        </p:nvSpPr>
        <p:spPr/>
        <p:txBody>
          <a:bodyPr/>
          <a:lstStyle/>
          <a:p>
            <a:r>
              <a:rPr lang="cs-CZ" dirty="0"/>
              <a:t>Libyjci</a:t>
            </a:r>
          </a:p>
        </p:txBody>
      </p:sp>
      <p:sp>
        <p:nvSpPr>
          <p:cNvPr id="3" name="Zástupný obsah 2">
            <a:extLst>
              <a:ext uri="{FF2B5EF4-FFF2-40B4-BE49-F238E27FC236}">
                <a16:creationId xmlns:a16="http://schemas.microsoft.com/office/drawing/2014/main" id="{79D7F879-95CE-D497-0AF8-EAF808B664AC}"/>
              </a:ext>
            </a:extLst>
          </p:cNvPr>
          <p:cNvSpPr>
            <a:spLocks noGrp="1"/>
          </p:cNvSpPr>
          <p:nvPr>
            <p:ph sz="half" idx="1"/>
          </p:nvPr>
        </p:nvSpPr>
        <p:spPr/>
        <p:txBody>
          <a:bodyPr/>
          <a:lstStyle/>
          <a:p>
            <a:r>
              <a:rPr lang="cs-CZ" dirty="0" err="1"/>
              <a:t>Sal</a:t>
            </a:r>
            <a:r>
              <a:rPr lang="cs-CZ" dirty="0"/>
              <a:t>. </a:t>
            </a:r>
            <a:r>
              <a:rPr lang="cs-CZ" i="1" dirty="0"/>
              <a:t>Jug</a:t>
            </a:r>
            <a:r>
              <a:rPr lang="cs-CZ" dirty="0"/>
              <a:t>. 18</a:t>
            </a:r>
          </a:p>
          <a:p>
            <a:r>
              <a:rPr lang="cs-CZ" u="sng" dirty="0"/>
              <a:t>Africam</a:t>
            </a:r>
            <a:r>
              <a:rPr lang="cs-CZ" dirty="0"/>
              <a:t> initio </a:t>
            </a:r>
            <a:r>
              <a:rPr lang="cs-CZ" dirty="0" err="1"/>
              <a:t>habuere</a:t>
            </a:r>
            <a:r>
              <a:rPr lang="cs-CZ" dirty="0"/>
              <a:t> </a:t>
            </a:r>
            <a:r>
              <a:rPr lang="cs-CZ" u="sng" dirty="0" err="1"/>
              <a:t>Gaetuli</a:t>
            </a:r>
            <a:r>
              <a:rPr lang="cs-CZ" dirty="0"/>
              <a:t> et </a:t>
            </a:r>
            <a:r>
              <a:rPr lang="cs-CZ" u="sng" dirty="0" err="1"/>
              <a:t>Libyes</a:t>
            </a:r>
            <a:r>
              <a:rPr lang="cs-CZ" dirty="0"/>
              <a:t>, </a:t>
            </a:r>
            <a:r>
              <a:rPr lang="cs-CZ" u="sng" dirty="0" err="1"/>
              <a:t>asperi</a:t>
            </a:r>
            <a:r>
              <a:rPr lang="cs-CZ" u="sng" dirty="0"/>
              <a:t> </a:t>
            </a:r>
            <a:r>
              <a:rPr lang="cs-CZ" u="sng" dirty="0" err="1"/>
              <a:t>incultique</a:t>
            </a:r>
            <a:r>
              <a:rPr lang="cs-CZ" dirty="0"/>
              <a:t>, quis </a:t>
            </a:r>
            <a:r>
              <a:rPr lang="cs-CZ" u="sng" dirty="0" err="1"/>
              <a:t>cibus</a:t>
            </a:r>
            <a:r>
              <a:rPr lang="cs-CZ" u="sng" dirty="0"/>
              <a:t> </a:t>
            </a:r>
            <a:r>
              <a:rPr lang="cs-CZ" u="sng" dirty="0" err="1"/>
              <a:t>erat</a:t>
            </a:r>
            <a:r>
              <a:rPr lang="cs-CZ" u="sng" dirty="0"/>
              <a:t> </a:t>
            </a:r>
            <a:r>
              <a:rPr lang="cs-CZ" u="sng" dirty="0" err="1"/>
              <a:t>caro</a:t>
            </a:r>
            <a:r>
              <a:rPr lang="cs-CZ" u="sng" dirty="0"/>
              <a:t> ferina </a:t>
            </a:r>
            <a:r>
              <a:rPr lang="cs-CZ" u="sng" dirty="0" err="1"/>
              <a:t>atque</a:t>
            </a:r>
            <a:r>
              <a:rPr lang="cs-CZ" u="sng" dirty="0"/>
              <a:t> </a:t>
            </a:r>
            <a:r>
              <a:rPr lang="cs-CZ" u="sng" dirty="0" err="1"/>
              <a:t>humi</a:t>
            </a:r>
            <a:r>
              <a:rPr lang="cs-CZ" u="sng" dirty="0"/>
              <a:t> </a:t>
            </a:r>
            <a:r>
              <a:rPr lang="cs-CZ" u="sng" dirty="0" err="1"/>
              <a:t>pabulum</a:t>
            </a:r>
            <a:r>
              <a:rPr lang="cs-CZ" u="sng" dirty="0"/>
              <a:t> </a:t>
            </a:r>
            <a:r>
              <a:rPr lang="cs-CZ" u="sng" dirty="0" err="1"/>
              <a:t>uti</a:t>
            </a:r>
            <a:r>
              <a:rPr lang="cs-CZ" u="sng" dirty="0"/>
              <a:t> </a:t>
            </a:r>
            <a:r>
              <a:rPr lang="cs-CZ" u="sng" dirty="0" err="1"/>
              <a:t>pecoribus</a:t>
            </a:r>
            <a:r>
              <a:rPr lang="cs-CZ" dirty="0"/>
              <a:t>. Ii </a:t>
            </a:r>
            <a:r>
              <a:rPr lang="cs-CZ" dirty="0" err="1"/>
              <a:t>neque</a:t>
            </a:r>
            <a:r>
              <a:rPr lang="cs-CZ" dirty="0"/>
              <a:t> </a:t>
            </a:r>
            <a:r>
              <a:rPr lang="cs-CZ" u="sng" dirty="0" err="1"/>
              <a:t>moribus</a:t>
            </a:r>
            <a:r>
              <a:rPr lang="cs-CZ" dirty="0"/>
              <a:t> </a:t>
            </a:r>
            <a:r>
              <a:rPr lang="cs-CZ" dirty="0" err="1"/>
              <a:t>neque</a:t>
            </a:r>
            <a:r>
              <a:rPr lang="cs-CZ" dirty="0"/>
              <a:t> </a:t>
            </a:r>
            <a:r>
              <a:rPr lang="cs-CZ" u="sng" dirty="0"/>
              <a:t>lege</a:t>
            </a:r>
            <a:r>
              <a:rPr lang="cs-CZ" dirty="0"/>
              <a:t> aut </a:t>
            </a:r>
            <a:r>
              <a:rPr lang="cs-CZ" u="sng" dirty="0" err="1"/>
              <a:t>imperio</a:t>
            </a:r>
            <a:r>
              <a:rPr lang="cs-CZ" dirty="0"/>
              <a:t> </a:t>
            </a:r>
            <a:r>
              <a:rPr lang="cs-CZ" dirty="0" err="1"/>
              <a:t>cuiusquam</a:t>
            </a:r>
            <a:r>
              <a:rPr lang="cs-CZ" dirty="0"/>
              <a:t> </a:t>
            </a:r>
            <a:r>
              <a:rPr lang="cs-CZ" dirty="0" err="1"/>
              <a:t>regebantur</a:t>
            </a:r>
            <a:r>
              <a:rPr lang="cs-CZ" dirty="0"/>
              <a:t>: </a:t>
            </a:r>
            <a:r>
              <a:rPr lang="cs-CZ" dirty="0" err="1"/>
              <a:t>uagi</a:t>
            </a:r>
            <a:r>
              <a:rPr lang="cs-CZ" dirty="0"/>
              <a:t> </a:t>
            </a:r>
            <a:r>
              <a:rPr lang="cs-CZ" dirty="0" err="1"/>
              <a:t>palantes</a:t>
            </a:r>
            <a:r>
              <a:rPr lang="cs-CZ" dirty="0"/>
              <a:t> </a:t>
            </a:r>
            <a:r>
              <a:rPr lang="cs-CZ" dirty="0" err="1"/>
              <a:t>quas</a:t>
            </a:r>
            <a:r>
              <a:rPr lang="cs-CZ" dirty="0"/>
              <a:t> nox </a:t>
            </a:r>
            <a:r>
              <a:rPr lang="cs-CZ" dirty="0" err="1"/>
              <a:t>coegerat</a:t>
            </a:r>
            <a:r>
              <a:rPr lang="cs-CZ" dirty="0"/>
              <a:t> </a:t>
            </a:r>
            <a:r>
              <a:rPr lang="cs-CZ" dirty="0" err="1"/>
              <a:t>sedes</a:t>
            </a:r>
            <a:r>
              <a:rPr lang="cs-CZ" dirty="0"/>
              <a:t> </a:t>
            </a:r>
            <a:r>
              <a:rPr lang="cs-CZ" dirty="0" err="1"/>
              <a:t>habebant</a:t>
            </a:r>
            <a:r>
              <a:rPr lang="cs-CZ" dirty="0"/>
              <a:t>.</a:t>
            </a:r>
          </a:p>
        </p:txBody>
      </p:sp>
      <p:sp>
        <p:nvSpPr>
          <p:cNvPr id="4" name="Zástupný obsah 3">
            <a:extLst>
              <a:ext uri="{FF2B5EF4-FFF2-40B4-BE49-F238E27FC236}">
                <a16:creationId xmlns:a16="http://schemas.microsoft.com/office/drawing/2014/main" id="{8AB1E422-E9A1-0C78-DE41-B433B9D209E0}"/>
              </a:ext>
            </a:extLst>
          </p:cNvPr>
          <p:cNvSpPr>
            <a:spLocks noGrp="1"/>
          </p:cNvSpPr>
          <p:nvPr>
            <p:ph sz="half" idx="2"/>
          </p:nvPr>
        </p:nvSpPr>
        <p:spPr/>
        <p:txBody>
          <a:bodyPr/>
          <a:lstStyle/>
          <a:p>
            <a:r>
              <a:rPr lang="en-US" dirty="0"/>
              <a:t>Africa, then, was originally occupied by the </a:t>
            </a:r>
            <a:r>
              <a:rPr lang="en-US" dirty="0" err="1"/>
              <a:t>Getulians</a:t>
            </a:r>
            <a:r>
              <a:rPr lang="en-US" dirty="0"/>
              <a:t> and Libyans, rude and uncivilized tribes, who subsisted on the flesh of wild animals, or, like cattle, on the herbage of the soil. They were controlled neither by customs, laws, nor the authority of any ruler; they wandered about, without fixed habitations, and slept in the abodes to which night drove them. </a:t>
            </a:r>
            <a:endParaRPr lang="cs-CZ" dirty="0"/>
          </a:p>
        </p:txBody>
      </p:sp>
    </p:spTree>
    <p:extLst>
      <p:ext uri="{BB962C8B-B14F-4D97-AF65-F5344CB8AC3E}">
        <p14:creationId xmlns:p14="http://schemas.microsoft.com/office/powerpoint/2010/main" val="1975254752"/>
      </p:ext>
    </p:extLst>
  </p:cSld>
  <p:clrMapOvr>
    <a:masterClrMapping/>
  </p:clrMapOvr>
</p:sld>
</file>

<file path=ppt/theme/theme1.xml><?xml version="1.0" encoding="utf-8"?>
<a:theme xmlns:a="http://schemas.openxmlformats.org/drawingml/2006/main" name="Základ">
  <a:themeElements>
    <a:clrScheme name="Mediá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Zákla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Základ">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emplate>TM03457444[[fn=Základ]]</Template>
  <TotalTime>535</TotalTime>
  <Words>4714</Words>
  <Application>Microsoft Office PowerPoint</Application>
  <PresentationFormat>Širokoúhlá obrazovka</PresentationFormat>
  <Paragraphs>275</Paragraphs>
  <Slides>50</Slides>
  <Notes>0</Notes>
  <HiddenSlides>0</HiddenSlides>
  <MMClips>0</MMClips>
  <ScaleCrop>false</ScaleCrop>
  <HeadingPairs>
    <vt:vector size="6" baseType="variant">
      <vt:variant>
        <vt:lpstr>Použitá písma</vt:lpstr>
      </vt:variant>
      <vt:variant>
        <vt:i4>1</vt:i4>
      </vt:variant>
      <vt:variant>
        <vt:lpstr>Motiv</vt:lpstr>
      </vt:variant>
      <vt:variant>
        <vt:i4>1</vt:i4>
      </vt:variant>
      <vt:variant>
        <vt:lpstr>Nadpisy snímků</vt:lpstr>
      </vt:variant>
      <vt:variant>
        <vt:i4>50</vt:i4>
      </vt:variant>
    </vt:vector>
  </HeadingPairs>
  <TitlesOfParts>
    <vt:vector size="52" baseType="lpstr">
      <vt:lpstr>Corbel</vt:lpstr>
      <vt:lpstr>Základ</vt:lpstr>
      <vt:lpstr>DSBcB49 Starověká ekumena - antické zprávy o Asii a Africe</vt:lpstr>
      <vt:lpstr>Afrika</vt:lpstr>
      <vt:lpstr>Kontakty</vt:lpstr>
      <vt:lpstr>Kontakty</vt:lpstr>
      <vt:lpstr>Kontakty</vt:lpstr>
      <vt:lpstr>Prameny</vt:lpstr>
      <vt:lpstr>Egypt a Aithiopie</vt:lpstr>
      <vt:lpstr>Siwa</vt:lpstr>
      <vt:lpstr>Libyjci</vt:lpstr>
      <vt:lpstr>Libyjci, původ Numiďanů, Maurů</vt:lpstr>
      <vt:lpstr>Mytologie – Memnón</vt:lpstr>
      <vt:lpstr>Mytologie – Memnón</vt:lpstr>
      <vt:lpstr>Mytologie - Andromeda</vt:lpstr>
      <vt:lpstr>Mytologie - Andromeda</vt:lpstr>
      <vt:lpstr>Aithiopové</vt:lpstr>
      <vt:lpstr>Aithiopové</vt:lpstr>
      <vt:lpstr>Aithiopové</vt:lpstr>
      <vt:lpstr>Aithiopové</vt:lpstr>
      <vt:lpstr>Aithiopové – „přátelé“ bohů</vt:lpstr>
      <vt:lpstr>Aithiopové – „přátelé“ bohů</vt:lpstr>
      <vt:lpstr>Aithipové - zbožní</vt:lpstr>
      <vt:lpstr>Aithiopové – první z lidí</vt:lpstr>
      <vt:lpstr>Aithiopové - zbožní</vt:lpstr>
      <vt:lpstr>Aithipové - zbožní</vt:lpstr>
      <vt:lpstr>Aithiopové - božstva</vt:lpstr>
      <vt:lpstr>Aithiopové – vlastnosti</vt:lpstr>
      <vt:lpstr>Aithiopové - divoši </vt:lpstr>
      <vt:lpstr>Aithiopové - kanibalové</vt:lpstr>
      <vt:lpstr>Aithiopové - satira</vt:lpstr>
      <vt:lpstr>Aithiopové – satira</vt:lpstr>
      <vt:lpstr>Aithiopové - satira</vt:lpstr>
      <vt:lpstr>Aithiopové - satira</vt:lpstr>
      <vt:lpstr>Aithiopové - satira</vt:lpstr>
      <vt:lpstr>Aithiopové - satira</vt:lpstr>
      <vt:lpstr>Aithiopové - satira</vt:lpstr>
      <vt:lpstr>Další kmeny</vt:lpstr>
      <vt:lpstr>Další kmeny</vt:lpstr>
      <vt:lpstr>Další kmeny</vt:lpstr>
      <vt:lpstr>Další kmeny</vt:lpstr>
      <vt:lpstr>Další kmeny</vt:lpstr>
      <vt:lpstr>Další kmeny</vt:lpstr>
      <vt:lpstr>Další kmeny</vt:lpstr>
      <vt:lpstr>Další kmeny</vt:lpstr>
      <vt:lpstr>Další kmeny</vt:lpstr>
      <vt:lpstr>Různá stvoření</vt:lpstr>
      <vt:lpstr>Prezentace aplikace PowerPoint</vt:lpstr>
      <vt:lpstr>Prezentace aplikace PowerPoint</vt:lpstr>
      <vt:lpstr>Prezentace aplikace PowerPoint</vt:lpstr>
      <vt:lpstr>Prezentace aplikace PowerPoint</vt:lpstr>
      <vt:lpstr>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DSBcB49 Starověká ekumena - antické zprávy o Asii a Africe</dc:title>
  <dc:creator>Libor Pruša</dc:creator>
  <cp:lastModifiedBy>Libor Pruša</cp:lastModifiedBy>
  <cp:revision>199</cp:revision>
  <dcterms:created xsi:type="dcterms:W3CDTF">2022-09-05T18:36:22Z</dcterms:created>
  <dcterms:modified xsi:type="dcterms:W3CDTF">2022-11-01T09:06:36Z</dcterms:modified>
</cp:coreProperties>
</file>