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57" r:id="rId3"/>
    <p:sldId id="258" r:id="rId4"/>
    <p:sldId id="259" r:id="rId5"/>
    <p:sldId id="262" r:id="rId6"/>
    <p:sldId id="263" r:id="rId7"/>
    <p:sldId id="260" r:id="rId8"/>
    <p:sldId id="264" r:id="rId9"/>
    <p:sldId id="265" r:id="rId10"/>
    <p:sldId id="261" r:id="rId11"/>
    <p:sldId id="266" r:id="rId12"/>
    <p:sldId id="267" r:id="rId13"/>
    <p:sldId id="269" r:id="rId14"/>
    <p:sldId id="270" r:id="rId15"/>
    <p:sldId id="268" r:id="rId16"/>
    <p:sldId id="271" r:id="rId17"/>
    <p:sldId id="279" r:id="rId18"/>
    <p:sldId id="280" r:id="rId19"/>
    <p:sldId id="272" r:id="rId20"/>
    <p:sldId id="275" r:id="rId21"/>
    <p:sldId id="285" r:id="rId22"/>
    <p:sldId id="287" r:id="rId23"/>
    <p:sldId id="288" r:id="rId24"/>
    <p:sldId id="281" r:id="rId25"/>
    <p:sldId id="301" r:id="rId26"/>
    <p:sldId id="282" r:id="rId27"/>
    <p:sldId id="283" r:id="rId28"/>
    <p:sldId id="276" r:id="rId29"/>
    <p:sldId id="284" r:id="rId30"/>
    <p:sldId id="286" r:id="rId31"/>
    <p:sldId id="273" r:id="rId32"/>
    <p:sldId id="274" r:id="rId33"/>
    <p:sldId id="277" r:id="rId34"/>
    <p:sldId id="289" r:id="rId35"/>
    <p:sldId id="290" r:id="rId36"/>
    <p:sldId id="278" r:id="rId37"/>
    <p:sldId id="291" r:id="rId38"/>
    <p:sldId id="292" r:id="rId39"/>
    <p:sldId id="293" r:id="rId40"/>
    <p:sldId id="300" r:id="rId41"/>
    <p:sldId id="302" r:id="rId42"/>
    <p:sldId id="294" r:id="rId43"/>
    <p:sldId id="295" r:id="rId44"/>
    <p:sldId id="296" r:id="rId45"/>
    <p:sldId id="297" r:id="rId46"/>
    <p:sldId id="298" r:id="rId47"/>
    <p:sldId id="303" r:id="rId48"/>
    <p:sldId id="299" r:id="rId49"/>
    <p:sldId id="304" r:id="rId50"/>
    <p:sldId id="306" r:id="rId51"/>
    <p:sldId id="307" r:id="rId52"/>
    <p:sldId id="308" r:id="rId53"/>
    <p:sldId id="305" r:id="rId54"/>
    <p:sldId id="309" r:id="rId55"/>
    <p:sldId id="311" r:id="rId56"/>
    <p:sldId id="310" r:id="rId57"/>
    <p:sldId id="313" r:id="rId58"/>
    <p:sldId id="312" r:id="rId59"/>
    <p:sldId id="314" r:id="rId60"/>
    <p:sldId id="315"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10" autoAdjust="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cs-CZ"/>
              <a:t>Kliknutím lze upravit styl.</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69BAAC41-93C5-4F49-BEC4-34207C29F496}" type="datetimeFigureOut">
              <a:rPr lang="cs-CZ" smtClean="0"/>
              <a:t>08.11.2022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1436492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cs-CZ"/>
              <a:t>Kliknutím lze upravit styl.</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9BAAC41-93C5-4F49-BEC4-34207C29F496}" type="datetimeFigureOut">
              <a:rPr lang="cs-CZ" smtClean="0"/>
              <a:t>08.11.2022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236532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9BAAC41-93C5-4F49-BEC4-34207C29F496}" type="datetimeFigureOut">
              <a:rPr lang="cs-CZ" smtClean="0"/>
              <a:t>08.11.2022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3972088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9BAAC41-93C5-4F49-BEC4-34207C29F496}" type="datetimeFigureOut">
              <a:rPr lang="cs-CZ" smtClean="0"/>
              <a:t>08.11.2022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25B37A7-3032-454B-A499-E8F9B3330BD9}" type="slidenum">
              <a:rPr lang="cs-CZ" smtClean="0"/>
              <a:t>‹#›</a:t>
            </a:fld>
            <a:endParaRPr lang="cs-CZ"/>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78811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9BAAC41-93C5-4F49-BEC4-34207C29F496}" type="datetimeFigureOut">
              <a:rPr lang="cs-CZ" smtClean="0"/>
              <a:t>08.11.2022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4235680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cs-CZ"/>
              <a:t>Kliknutím lze upravit styl.</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69BAAC41-93C5-4F49-BEC4-34207C29F496}" type="datetimeFigureOut">
              <a:rPr lang="cs-CZ" smtClean="0"/>
              <a:t>08.11.2022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580662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cs-CZ"/>
              <a:t>Kliknutím lze upravit styl.</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69BAAC41-93C5-4F49-BEC4-34207C29F496}" type="datetimeFigureOut">
              <a:rPr lang="cs-CZ" smtClean="0"/>
              <a:t>08.11.2022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398545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9BAAC41-93C5-4F49-BEC4-34207C29F496}" type="datetimeFigureOut">
              <a:rPr lang="cs-CZ" smtClean="0"/>
              <a:t>08.11.2022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1640041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9BAAC41-93C5-4F49-BEC4-34207C29F496}" type="datetimeFigureOut">
              <a:rPr lang="cs-CZ" smtClean="0"/>
              <a:t>08.11.2022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144692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9BAAC41-93C5-4F49-BEC4-34207C29F496}" type="datetimeFigureOut">
              <a:rPr lang="cs-CZ" smtClean="0"/>
              <a:t>08.11.2022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1241017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cs-CZ"/>
              <a:t>Kliknutím lze upravit styl.</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69BAAC41-93C5-4F49-BEC4-34207C29F496}" type="datetimeFigureOut">
              <a:rPr lang="cs-CZ" smtClean="0"/>
              <a:t>08.11.2022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3134612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cs-CZ"/>
              <a:t>Kliknutím lze upravit styl.</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69BAAC41-93C5-4F49-BEC4-34207C29F496}" type="datetimeFigureOut">
              <a:rPr lang="cs-CZ" smtClean="0"/>
              <a:t>08.11.2022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360530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913795" y="2912232"/>
            <a:ext cx="5107208" cy="287896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72200" y="2912232"/>
            <a:ext cx="5095357" cy="287896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69BAAC41-93C5-4F49-BEC4-34207C29F496}" type="datetimeFigureOut">
              <a:rPr lang="cs-CZ" smtClean="0"/>
              <a:t>08.11.2022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4293685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69BAAC41-93C5-4F49-BEC4-34207C29F496}" type="datetimeFigureOut">
              <a:rPr lang="cs-CZ" smtClean="0"/>
              <a:t>08.11.2022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2005144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AAC41-93C5-4F49-BEC4-34207C29F496}" type="datetimeFigureOut">
              <a:rPr lang="cs-CZ" smtClean="0"/>
              <a:t>08.11.2022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2965297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cs-CZ"/>
              <a:t>Kliknutím lze upravit styl.</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9BAAC41-93C5-4F49-BEC4-34207C29F496}" type="datetimeFigureOut">
              <a:rPr lang="cs-CZ" smtClean="0"/>
              <a:t>08.11.2022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730024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9BAAC41-93C5-4F49-BEC4-34207C29F496}" type="datetimeFigureOut">
              <a:rPr lang="cs-CZ" smtClean="0"/>
              <a:t>08.11.2022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25B37A7-3032-454B-A499-E8F9B3330BD9}" type="slidenum">
              <a:rPr lang="cs-CZ" smtClean="0"/>
              <a:t>‹#›</a:t>
            </a:fld>
            <a:endParaRPr lang="cs-CZ"/>
          </a:p>
        </p:txBody>
      </p:sp>
    </p:spTree>
    <p:extLst>
      <p:ext uri="{BB962C8B-B14F-4D97-AF65-F5344CB8AC3E}">
        <p14:creationId xmlns:p14="http://schemas.microsoft.com/office/powerpoint/2010/main" val="147478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9BAAC41-93C5-4F49-BEC4-34207C29F496}" type="datetimeFigureOut">
              <a:rPr lang="cs-CZ" smtClean="0"/>
              <a:t>08.11.2022</a:t>
            </a:fld>
            <a:endParaRPr lang="cs-CZ"/>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25B37A7-3032-454B-A499-E8F9B3330BD9}" type="slidenum">
              <a:rPr lang="cs-CZ" smtClean="0"/>
              <a:t>‹#›</a:t>
            </a:fld>
            <a:endParaRPr lang="cs-CZ"/>
          </a:p>
        </p:txBody>
      </p:sp>
    </p:spTree>
    <p:extLst>
      <p:ext uri="{BB962C8B-B14F-4D97-AF65-F5344CB8AC3E}">
        <p14:creationId xmlns:p14="http://schemas.microsoft.com/office/powerpoint/2010/main" val="3950500163"/>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CD63DA-4CAF-81ED-F84A-083C3077C26C}"/>
              </a:ext>
            </a:extLst>
          </p:cNvPr>
          <p:cNvSpPr>
            <a:spLocks noGrp="1"/>
          </p:cNvSpPr>
          <p:nvPr>
            <p:ph type="ctrTitle"/>
          </p:nvPr>
        </p:nvSpPr>
        <p:spPr/>
        <p:txBody>
          <a:bodyPr/>
          <a:lstStyle/>
          <a:p>
            <a:r>
              <a:rPr lang="cs-CZ" sz="4800" b="1" dirty="0"/>
              <a:t>DSBcB49 Starověká </a:t>
            </a:r>
            <a:r>
              <a:rPr lang="cs-CZ" sz="4800" b="1" dirty="0" err="1"/>
              <a:t>ekumena</a:t>
            </a:r>
            <a:r>
              <a:rPr lang="cs-CZ" sz="4800" b="1" dirty="0"/>
              <a:t> - antické zprávy o Asii a Africe</a:t>
            </a:r>
            <a:endParaRPr lang="cs-CZ" dirty="0"/>
          </a:p>
        </p:txBody>
      </p:sp>
      <p:sp>
        <p:nvSpPr>
          <p:cNvPr id="3" name="Podnadpis 2">
            <a:extLst>
              <a:ext uri="{FF2B5EF4-FFF2-40B4-BE49-F238E27FC236}">
                <a16:creationId xmlns:a16="http://schemas.microsoft.com/office/drawing/2014/main" id="{8E1364CB-0371-0E15-C896-F78913369EB7}"/>
              </a:ext>
            </a:extLst>
          </p:cNvPr>
          <p:cNvSpPr>
            <a:spLocks noGrp="1"/>
          </p:cNvSpPr>
          <p:nvPr>
            <p:ph type="subTitle" idx="1"/>
          </p:nvPr>
        </p:nvSpPr>
        <p:spPr/>
        <p:txBody>
          <a:bodyPr/>
          <a:lstStyle/>
          <a:p>
            <a:r>
              <a:rPr lang="cs-CZ" dirty="0" err="1"/>
              <a:t>Mesopotamie</a:t>
            </a:r>
            <a:endParaRPr lang="cs-CZ" dirty="0"/>
          </a:p>
        </p:txBody>
      </p:sp>
    </p:spTree>
    <p:extLst>
      <p:ext uri="{BB962C8B-B14F-4D97-AF65-F5344CB8AC3E}">
        <p14:creationId xmlns:p14="http://schemas.microsoft.com/office/powerpoint/2010/main" val="2514698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1CE56A-67D5-012C-1320-367C998F4C22}"/>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A180F12C-7D52-8A4C-9574-53107C1E4F09}"/>
              </a:ext>
            </a:extLst>
          </p:cNvPr>
          <p:cNvSpPr>
            <a:spLocks noGrp="1"/>
          </p:cNvSpPr>
          <p:nvPr>
            <p:ph idx="1"/>
          </p:nvPr>
        </p:nvSpPr>
        <p:spPr/>
        <p:txBody>
          <a:bodyPr/>
          <a:lstStyle/>
          <a:p>
            <a:r>
              <a:rPr lang="cs-CZ" dirty="0"/>
              <a:t>Římané </a:t>
            </a:r>
          </a:p>
          <a:p>
            <a:r>
              <a:rPr lang="cs-CZ" dirty="0"/>
              <a:t>Tažení proti </a:t>
            </a:r>
            <a:r>
              <a:rPr lang="cs-CZ" dirty="0" err="1"/>
              <a:t>Parthům</a:t>
            </a:r>
            <a:r>
              <a:rPr lang="cs-CZ" dirty="0"/>
              <a:t>, </a:t>
            </a:r>
            <a:r>
              <a:rPr lang="cs-CZ" dirty="0" err="1"/>
              <a:t>Sasánovcům</a:t>
            </a:r>
            <a:endParaRPr lang="cs-CZ" dirty="0"/>
          </a:p>
          <a:p>
            <a:r>
              <a:rPr lang="cs-CZ" dirty="0"/>
              <a:t>M. </a:t>
            </a:r>
            <a:r>
              <a:rPr lang="cs-CZ" dirty="0" err="1"/>
              <a:t>Crassus</a:t>
            </a:r>
            <a:r>
              <a:rPr lang="cs-CZ" dirty="0"/>
              <a:t>, M. Antonius, </a:t>
            </a:r>
            <a:r>
              <a:rPr lang="cs-CZ" dirty="0" err="1"/>
              <a:t>Traian</a:t>
            </a:r>
            <a:r>
              <a:rPr lang="cs-CZ" dirty="0"/>
              <a:t>, L. </a:t>
            </a:r>
            <a:r>
              <a:rPr lang="cs-CZ" dirty="0" err="1"/>
              <a:t>Verus</a:t>
            </a:r>
            <a:r>
              <a:rPr lang="cs-CZ" dirty="0"/>
              <a:t>, S. Severus, Julian</a:t>
            </a:r>
          </a:p>
          <a:p>
            <a:r>
              <a:rPr lang="cs-CZ" dirty="0"/>
              <a:t>Provincie </a:t>
            </a:r>
            <a:r>
              <a:rPr lang="cs-CZ" dirty="0" err="1"/>
              <a:t>Assyria</a:t>
            </a:r>
            <a:r>
              <a:rPr lang="cs-CZ" dirty="0"/>
              <a:t>, </a:t>
            </a:r>
            <a:r>
              <a:rPr lang="cs-CZ" dirty="0" err="1"/>
              <a:t>Mesopotamia</a:t>
            </a:r>
            <a:r>
              <a:rPr lang="cs-CZ" dirty="0"/>
              <a:t> (krátce 116–118 </a:t>
            </a:r>
            <a:r>
              <a:rPr lang="cs-CZ" dirty="0" err="1"/>
              <a:t>nl</a:t>
            </a:r>
            <a:r>
              <a:rPr lang="cs-CZ" dirty="0"/>
              <a:t>, i za S. Severa)</a:t>
            </a:r>
          </a:p>
          <a:p>
            <a:endParaRPr lang="cs-CZ" dirty="0"/>
          </a:p>
        </p:txBody>
      </p:sp>
      <p:pic>
        <p:nvPicPr>
          <p:cNvPr id="5" name="Grafický objekt 4">
            <a:extLst>
              <a:ext uri="{FF2B5EF4-FFF2-40B4-BE49-F238E27FC236}">
                <a16:creationId xmlns:a16="http://schemas.microsoft.com/office/drawing/2014/main" id="{42AA879A-8EB7-EE4F-4C75-689D6E9BDD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90942" y="278226"/>
            <a:ext cx="2476804" cy="1817838"/>
          </a:xfrm>
          <a:prstGeom prst="rect">
            <a:avLst/>
          </a:prstGeom>
        </p:spPr>
      </p:pic>
      <p:pic>
        <p:nvPicPr>
          <p:cNvPr id="7" name="Obrázek 6" descr="Obsah obrázku mapa&#10;&#10;Popis byl vytvořen automaticky">
            <a:extLst>
              <a:ext uri="{FF2B5EF4-FFF2-40B4-BE49-F238E27FC236}">
                <a16:creationId xmlns:a16="http://schemas.microsoft.com/office/drawing/2014/main" id="{2B3F45D5-7B42-FA38-C43D-A69FF8920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9974" y="2267295"/>
            <a:ext cx="2847772" cy="2090524"/>
          </a:xfrm>
          <a:prstGeom prst="rect">
            <a:avLst/>
          </a:prstGeom>
        </p:spPr>
      </p:pic>
    </p:spTree>
    <p:extLst>
      <p:ext uri="{BB962C8B-B14F-4D97-AF65-F5344CB8AC3E}">
        <p14:creationId xmlns:p14="http://schemas.microsoft.com/office/powerpoint/2010/main" val="3116018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EF4B44-CC93-9FF8-F81D-F60E74B4F93C}"/>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8952ABC3-12EC-B660-0365-C466BF849589}"/>
              </a:ext>
            </a:extLst>
          </p:cNvPr>
          <p:cNvSpPr>
            <a:spLocks noGrp="1"/>
          </p:cNvSpPr>
          <p:nvPr>
            <p:ph idx="1"/>
          </p:nvPr>
        </p:nvSpPr>
        <p:spPr/>
        <p:txBody>
          <a:bodyPr/>
          <a:lstStyle/>
          <a:p>
            <a:r>
              <a:rPr lang="cs-CZ" dirty="0" err="1"/>
              <a:t>Hellénismus</a:t>
            </a:r>
            <a:endParaRPr lang="cs-CZ" dirty="0"/>
          </a:p>
          <a:p>
            <a:r>
              <a:rPr lang="cs-CZ" dirty="0"/>
              <a:t>Prolínání řecké a místní kultury</a:t>
            </a:r>
          </a:p>
          <a:p>
            <a:r>
              <a:rPr lang="cs-CZ" dirty="0"/>
              <a:t>Zakládání měst – </a:t>
            </a:r>
            <a:r>
              <a:rPr lang="cs-CZ" dirty="0" err="1"/>
              <a:t>Seleukeia</a:t>
            </a:r>
            <a:r>
              <a:rPr lang="cs-CZ" dirty="0"/>
              <a:t>, </a:t>
            </a:r>
            <a:r>
              <a:rPr lang="cs-CZ" dirty="0" err="1"/>
              <a:t>Antiocheia</a:t>
            </a:r>
            <a:r>
              <a:rPr lang="cs-CZ" dirty="0"/>
              <a:t> na </a:t>
            </a:r>
            <a:r>
              <a:rPr lang="cs-CZ" dirty="0" err="1"/>
              <a:t>Orontu</a:t>
            </a:r>
            <a:r>
              <a:rPr lang="cs-CZ" dirty="0"/>
              <a:t> (v Sýrii, dnes v Turecku, Antiochie)</a:t>
            </a:r>
          </a:p>
          <a:p>
            <a:r>
              <a:rPr lang="cs-CZ" dirty="0"/>
              <a:t>Řecké/makedonské obyvatelstvo v nových městech, část místních</a:t>
            </a:r>
          </a:p>
          <a:p>
            <a:r>
              <a:rPr lang="cs-CZ" dirty="0"/>
              <a:t>Řečtina (koiné) – dorozumívací jazyk (+aramejština)</a:t>
            </a:r>
          </a:p>
          <a:p>
            <a:r>
              <a:rPr lang="cs-CZ" dirty="0" err="1"/>
              <a:t>Parthové</a:t>
            </a:r>
            <a:r>
              <a:rPr lang="cs-CZ" dirty="0"/>
              <a:t> dále používají řečtinu na nápisech, mincích (</a:t>
            </a:r>
            <a:r>
              <a:rPr lang="cs-CZ" dirty="0" err="1"/>
              <a:t>filhelléni</a:t>
            </a:r>
            <a:r>
              <a:rPr lang="cs-CZ" dirty="0"/>
              <a:t>)</a:t>
            </a:r>
          </a:p>
        </p:txBody>
      </p:sp>
      <p:pic>
        <p:nvPicPr>
          <p:cNvPr id="5" name="Obrázek 4" descr="Obsah obrázku objekt, mince&#10;&#10;Popis byl vytvořen automaticky">
            <a:extLst>
              <a:ext uri="{FF2B5EF4-FFF2-40B4-BE49-F238E27FC236}">
                <a16:creationId xmlns:a16="http://schemas.microsoft.com/office/drawing/2014/main" id="{7F90A61D-63E6-B567-D6F2-0AD5DC582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313" y="203849"/>
            <a:ext cx="3499525" cy="1725902"/>
          </a:xfrm>
          <a:prstGeom prst="rect">
            <a:avLst/>
          </a:prstGeom>
        </p:spPr>
      </p:pic>
    </p:spTree>
    <p:extLst>
      <p:ext uri="{BB962C8B-B14F-4D97-AF65-F5344CB8AC3E}">
        <p14:creationId xmlns:p14="http://schemas.microsoft.com/office/powerpoint/2010/main" val="2727591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3F3AB7-C26E-8E86-6C62-4F9409C58EDA}"/>
              </a:ext>
            </a:extLst>
          </p:cNvPr>
          <p:cNvSpPr>
            <a:spLocks noGrp="1"/>
          </p:cNvSpPr>
          <p:nvPr>
            <p:ph type="title"/>
          </p:nvPr>
        </p:nvSpPr>
        <p:spPr/>
        <p:txBody>
          <a:bodyPr/>
          <a:lstStyle/>
          <a:p>
            <a:r>
              <a:rPr lang="cs-CZ" dirty="0"/>
              <a:t>Prameny</a:t>
            </a:r>
          </a:p>
        </p:txBody>
      </p:sp>
      <p:sp>
        <p:nvSpPr>
          <p:cNvPr id="3" name="Zástupný obsah 2">
            <a:extLst>
              <a:ext uri="{FF2B5EF4-FFF2-40B4-BE49-F238E27FC236}">
                <a16:creationId xmlns:a16="http://schemas.microsoft.com/office/drawing/2014/main" id="{5B8AA09E-0E66-4394-45B3-1ADDDB15CE44}"/>
              </a:ext>
            </a:extLst>
          </p:cNvPr>
          <p:cNvSpPr>
            <a:spLocks noGrp="1"/>
          </p:cNvSpPr>
          <p:nvPr>
            <p:ph idx="1"/>
          </p:nvPr>
        </p:nvSpPr>
        <p:spPr/>
        <p:txBody>
          <a:bodyPr>
            <a:normAutofit lnSpcReduction="10000"/>
          </a:bodyPr>
          <a:lstStyle/>
          <a:p>
            <a:r>
              <a:rPr lang="cs-CZ" dirty="0"/>
              <a:t>Hérodotos – popis Babylónu</a:t>
            </a:r>
          </a:p>
          <a:p>
            <a:r>
              <a:rPr lang="cs-CZ" dirty="0" err="1"/>
              <a:t>Ktésiás</a:t>
            </a:r>
            <a:r>
              <a:rPr lang="cs-CZ" dirty="0"/>
              <a:t> – </a:t>
            </a:r>
            <a:r>
              <a:rPr lang="cs-CZ" i="1" dirty="0"/>
              <a:t>Persika </a:t>
            </a:r>
            <a:r>
              <a:rPr lang="cs-CZ" dirty="0"/>
              <a:t>(část díla </a:t>
            </a:r>
            <a:r>
              <a:rPr lang="cs-CZ" i="1" dirty="0" err="1"/>
              <a:t>Assyriaka</a:t>
            </a:r>
            <a:r>
              <a:rPr lang="cs-CZ" dirty="0"/>
              <a:t>)</a:t>
            </a:r>
          </a:p>
          <a:p>
            <a:r>
              <a:rPr lang="cs-CZ" dirty="0" err="1"/>
              <a:t>Deinón</a:t>
            </a:r>
            <a:r>
              <a:rPr lang="cs-CZ" dirty="0"/>
              <a:t> - =</a:t>
            </a:r>
          </a:p>
          <a:p>
            <a:r>
              <a:rPr lang="cs-CZ" dirty="0" err="1"/>
              <a:t>Béróssos</a:t>
            </a:r>
            <a:r>
              <a:rPr lang="cs-CZ" dirty="0"/>
              <a:t> – </a:t>
            </a:r>
            <a:r>
              <a:rPr lang="cs-CZ" i="1" dirty="0" err="1"/>
              <a:t>Babylóniaka</a:t>
            </a:r>
            <a:r>
              <a:rPr lang="cs-CZ" i="1" dirty="0"/>
              <a:t> </a:t>
            </a:r>
            <a:r>
              <a:rPr lang="cs-CZ" dirty="0"/>
              <a:t>(rodilý Babylóňan, kněz boha </a:t>
            </a:r>
            <a:r>
              <a:rPr lang="cs-CZ" dirty="0" err="1"/>
              <a:t>Marduka</a:t>
            </a:r>
            <a:r>
              <a:rPr lang="cs-CZ" dirty="0"/>
              <a:t>)</a:t>
            </a:r>
          </a:p>
          <a:p>
            <a:r>
              <a:rPr lang="cs-CZ" dirty="0"/>
              <a:t>Alexandr Polyhistor</a:t>
            </a:r>
          </a:p>
          <a:p>
            <a:r>
              <a:rPr lang="cs-CZ" dirty="0" err="1"/>
              <a:t>Juba</a:t>
            </a:r>
            <a:r>
              <a:rPr lang="cs-CZ" dirty="0"/>
              <a:t> II., </a:t>
            </a:r>
            <a:r>
              <a:rPr lang="cs-CZ" dirty="0" err="1"/>
              <a:t>Abydénos</a:t>
            </a:r>
            <a:r>
              <a:rPr lang="cs-CZ" dirty="0"/>
              <a:t>, </a:t>
            </a:r>
            <a:r>
              <a:rPr lang="cs-CZ" dirty="0" err="1"/>
              <a:t>Kefalión</a:t>
            </a:r>
            <a:r>
              <a:rPr lang="cs-CZ" dirty="0"/>
              <a:t>, </a:t>
            </a:r>
            <a:r>
              <a:rPr lang="cs-CZ" dirty="0" err="1"/>
              <a:t>Kastór</a:t>
            </a:r>
            <a:r>
              <a:rPr lang="cs-CZ" dirty="0"/>
              <a:t> – </a:t>
            </a:r>
            <a:r>
              <a:rPr lang="cs-CZ" i="1" dirty="0" err="1"/>
              <a:t>Assyriaka</a:t>
            </a:r>
            <a:endParaRPr lang="cs-CZ" i="1" dirty="0"/>
          </a:p>
          <a:p>
            <a:r>
              <a:rPr lang="cs-CZ" dirty="0"/>
              <a:t>Flavius </a:t>
            </a:r>
            <a:r>
              <a:rPr lang="cs-CZ" dirty="0" err="1"/>
              <a:t>Josephus</a:t>
            </a:r>
            <a:r>
              <a:rPr lang="cs-CZ" dirty="0"/>
              <a:t> – </a:t>
            </a:r>
            <a:r>
              <a:rPr lang="cs-CZ" i="1" dirty="0"/>
              <a:t>Židovské starožitnosti</a:t>
            </a:r>
          </a:p>
          <a:p>
            <a:r>
              <a:rPr lang="cs-CZ" dirty="0" err="1"/>
              <a:t>Eusébios</a:t>
            </a:r>
            <a:r>
              <a:rPr lang="cs-CZ" i="1" dirty="0"/>
              <a:t> - Kronika</a:t>
            </a:r>
          </a:p>
          <a:p>
            <a:endParaRPr lang="cs-CZ" dirty="0"/>
          </a:p>
        </p:txBody>
      </p:sp>
      <p:pic>
        <p:nvPicPr>
          <p:cNvPr id="5" name="Obrázek 4" descr="Obsah obrázku budova, exteriér, vládní budova, oblouk&#10;&#10;Popis byl vytvořen automaticky">
            <a:extLst>
              <a:ext uri="{FF2B5EF4-FFF2-40B4-BE49-F238E27FC236}">
                <a16:creationId xmlns:a16="http://schemas.microsoft.com/office/drawing/2014/main" id="{F6B7DE76-D67C-45DF-868F-E16B714C4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281" y="201849"/>
            <a:ext cx="3271736" cy="2453802"/>
          </a:xfrm>
          <a:prstGeom prst="rect">
            <a:avLst/>
          </a:prstGeom>
        </p:spPr>
      </p:pic>
    </p:spTree>
    <p:extLst>
      <p:ext uri="{BB962C8B-B14F-4D97-AF65-F5344CB8AC3E}">
        <p14:creationId xmlns:p14="http://schemas.microsoft.com/office/powerpoint/2010/main" val="1721454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70F5BA-8962-037C-120C-AEC151B5EB10}"/>
              </a:ext>
            </a:extLst>
          </p:cNvPr>
          <p:cNvSpPr>
            <a:spLocks noGrp="1"/>
          </p:cNvSpPr>
          <p:nvPr>
            <p:ph type="title"/>
          </p:nvPr>
        </p:nvSpPr>
        <p:spPr/>
        <p:txBody>
          <a:bodyPr/>
          <a:lstStyle/>
          <a:p>
            <a:r>
              <a:rPr lang="cs-CZ" dirty="0"/>
              <a:t>Dějiny </a:t>
            </a:r>
            <a:r>
              <a:rPr lang="cs-CZ" dirty="0" err="1"/>
              <a:t>assýrie</a:t>
            </a:r>
            <a:r>
              <a:rPr lang="cs-CZ" dirty="0"/>
              <a:t> podle </a:t>
            </a:r>
            <a:r>
              <a:rPr lang="cs-CZ" dirty="0" err="1"/>
              <a:t>řeků</a:t>
            </a:r>
            <a:endParaRPr lang="cs-CZ" dirty="0"/>
          </a:p>
        </p:txBody>
      </p:sp>
      <p:sp>
        <p:nvSpPr>
          <p:cNvPr id="3" name="Zástupný obsah 2">
            <a:extLst>
              <a:ext uri="{FF2B5EF4-FFF2-40B4-BE49-F238E27FC236}">
                <a16:creationId xmlns:a16="http://schemas.microsoft.com/office/drawing/2014/main" id="{059B58A5-1A83-659F-1D7B-842AE268B556}"/>
              </a:ext>
            </a:extLst>
          </p:cNvPr>
          <p:cNvSpPr>
            <a:spLocks noGrp="1"/>
          </p:cNvSpPr>
          <p:nvPr>
            <p:ph sz="half" idx="1"/>
          </p:nvPr>
        </p:nvSpPr>
        <p:spPr/>
        <p:txBody>
          <a:bodyPr/>
          <a:lstStyle/>
          <a:p>
            <a:r>
              <a:rPr lang="cs-CZ" dirty="0" err="1"/>
              <a:t>Bélos</a:t>
            </a:r>
            <a:r>
              <a:rPr lang="cs-CZ" dirty="0"/>
              <a:t> – od něj pochází rod assyrských králů, vnuk </a:t>
            </a:r>
            <a:r>
              <a:rPr lang="cs-CZ" dirty="0" err="1"/>
              <a:t>Héraklea</a:t>
            </a:r>
            <a:endParaRPr lang="cs-CZ" dirty="0"/>
          </a:p>
          <a:p>
            <a:endParaRPr lang="cs-CZ" dirty="0"/>
          </a:p>
          <a:p>
            <a:r>
              <a:rPr lang="cs-CZ" dirty="0" err="1"/>
              <a:t>Hdt</a:t>
            </a:r>
            <a:r>
              <a:rPr lang="cs-CZ" dirty="0"/>
              <a:t>. 1.7 </a:t>
            </a:r>
            <a:r>
              <a:rPr lang="el-GR" dirty="0"/>
              <a:t>Ἄγρων μὲν γὰρ ὁ Νίνου τοῦ Βήλου τοῦ Ἀλκαίου πρῶτος Ἡρακλειδέων βασιλεὺς ἐγένετο Σαρδίων</a:t>
            </a:r>
            <a:endParaRPr lang="cs-CZ" dirty="0"/>
          </a:p>
          <a:p>
            <a:r>
              <a:rPr lang="cs-CZ" dirty="0"/>
              <a:t>Za jeho panování vládl v Řecku Zeus</a:t>
            </a:r>
          </a:p>
          <a:p>
            <a:r>
              <a:rPr lang="cs-CZ" dirty="0" err="1"/>
              <a:t>Eus</a:t>
            </a:r>
            <a:r>
              <a:rPr lang="cs-CZ" dirty="0"/>
              <a:t>. </a:t>
            </a:r>
            <a:r>
              <a:rPr lang="cs-CZ" i="1" dirty="0" err="1"/>
              <a:t>Chron</a:t>
            </a:r>
            <a:r>
              <a:rPr lang="cs-CZ" dirty="0"/>
              <a:t>. 15</a:t>
            </a:r>
          </a:p>
        </p:txBody>
      </p:sp>
      <p:sp>
        <p:nvSpPr>
          <p:cNvPr id="9" name="Zástupný obsah 8">
            <a:extLst>
              <a:ext uri="{FF2B5EF4-FFF2-40B4-BE49-F238E27FC236}">
                <a16:creationId xmlns:a16="http://schemas.microsoft.com/office/drawing/2014/main" id="{324C3210-8645-6B81-CD34-D444DBC710A7}"/>
              </a:ext>
            </a:extLst>
          </p:cNvPr>
          <p:cNvSpPr>
            <a:spLocks noGrp="1"/>
          </p:cNvSpPr>
          <p:nvPr>
            <p:ph sz="half" idx="2"/>
          </p:nvPr>
        </p:nvSpPr>
        <p:spPr/>
        <p:txBody>
          <a:bodyPr/>
          <a:lstStyle/>
          <a:p>
            <a:r>
              <a:rPr lang="cs-CZ" dirty="0"/>
              <a:t>h</a:t>
            </a:r>
            <a:r>
              <a:rPr lang="en-US" dirty="0"/>
              <a:t>e was descended from Alcaeus, son of Heracles; </a:t>
            </a:r>
            <a:r>
              <a:rPr lang="en-US" dirty="0" err="1"/>
              <a:t>Agron</a:t>
            </a:r>
            <a:r>
              <a:rPr lang="en-US" dirty="0"/>
              <a:t>, son of Ninus, son of Belus, son of Alcaeus, was the first Heraclid king of Sardis,</a:t>
            </a:r>
            <a:endParaRPr lang="cs-CZ" dirty="0"/>
          </a:p>
          <a:p>
            <a:r>
              <a:rPr lang="en-US" dirty="0"/>
              <a:t>[Castor] says: "Belus was the king of the Assyrians. During his reign, the Cyclopes, using thunder and lightning, fought on Zeus' side in the battle Zeus (</a:t>
            </a:r>
            <a:r>
              <a:rPr lang="en-US" dirty="0" err="1"/>
              <a:t>Aramazd</a:t>
            </a:r>
            <a:r>
              <a:rPr lang="en-US" dirty="0"/>
              <a:t>) fought against the Titans.</a:t>
            </a:r>
            <a:endParaRPr lang="cs-CZ" dirty="0"/>
          </a:p>
        </p:txBody>
      </p:sp>
    </p:spTree>
    <p:extLst>
      <p:ext uri="{BB962C8B-B14F-4D97-AF65-F5344CB8AC3E}">
        <p14:creationId xmlns:p14="http://schemas.microsoft.com/office/powerpoint/2010/main" val="2518991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400997-CD8E-AA07-AF42-ECFC8DBEE8BD}"/>
              </a:ext>
            </a:extLst>
          </p:cNvPr>
          <p:cNvSpPr>
            <a:spLocks noGrp="1"/>
          </p:cNvSpPr>
          <p:nvPr>
            <p:ph type="title"/>
          </p:nvPr>
        </p:nvSpPr>
        <p:spPr/>
        <p:txBody>
          <a:bodyPr/>
          <a:lstStyle/>
          <a:p>
            <a:r>
              <a:rPr lang="cs-CZ" dirty="0" err="1"/>
              <a:t>bélos</a:t>
            </a:r>
            <a:endParaRPr lang="cs-CZ" dirty="0"/>
          </a:p>
        </p:txBody>
      </p:sp>
      <p:sp>
        <p:nvSpPr>
          <p:cNvPr id="3" name="Zástupný obsah 2">
            <a:extLst>
              <a:ext uri="{FF2B5EF4-FFF2-40B4-BE49-F238E27FC236}">
                <a16:creationId xmlns:a16="http://schemas.microsoft.com/office/drawing/2014/main" id="{768E8723-DD47-BD39-B4FE-602D67F4608C}"/>
              </a:ext>
            </a:extLst>
          </p:cNvPr>
          <p:cNvSpPr>
            <a:spLocks noGrp="1"/>
          </p:cNvSpPr>
          <p:nvPr>
            <p:ph sz="half" idx="1"/>
          </p:nvPr>
        </p:nvSpPr>
        <p:spPr/>
        <p:txBody>
          <a:bodyPr/>
          <a:lstStyle/>
          <a:p>
            <a:r>
              <a:rPr lang="el-GR" dirty="0"/>
              <a:t>Βῆλος</a:t>
            </a:r>
            <a:r>
              <a:rPr lang="cs-CZ" dirty="0"/>
              <a:t>, </a:t>
            </a:r>
            <a:r>
              <a:rPr lang="cs-CZ" dirty="0" err="1"/>
              <a:t>Belus</a:t>
            </a:r>
            <a:endParaRPr lang="cs-CZ" dirty="0"/>
          </a:p>
          <a:p>
            <a:r>
              <a:rPr lang="cs-CZ" dirty="0" err="1"/>
              <a:t>Eus</a:t>
            </a:r>
            <a:r>
              <a:rPr lang="cs-CZ" dirty="0"/>
              <a:t>. </a:t>
            </a:r>
            <a:r>
              <a:rPr lang="cs-CZ" i="1" dirty="0" err="1"/>
              <a:t>Chron</a:t>
            </a:r>
            <a:r>
              <a:rPr lang="cs-CZ" dirty="0"/>
              <a:t>. 15</a:t>
            </a:r>
          </a:p>
          <a:p>
            <a:r>
              <a:rPr lang="en-US" dirty="0"/>
              <a:t>Belus, about whom we spoke earlier, died and was regarded as a god.</a:t>
            </a:r>
            <a:endParaRPr lang="cs-CZ" dirty="0"/>
          </a:p>
          <a:p>
            <a:endParaRPr lang="cs-CZ" dirty="0"/>
          </a:p>
          <a:p>
            <a:r>
              <a:rPr lang="cs-CZ" dirty="0" err="1"/>
              <a:t>Bél</a:t>
            </a:r>
            <a:r>
              <a:rPr lang="cs-CZ" dirty="0"/>
              <a:t> </a:t>
            </a:r>
            <a:r>
              <a:rPr lang="cs-CZ" dirty="0" err="1"/>
              <a:t>Marduk</a:t>
            </a:r>
            <a:r>
              <a:rPr lang="cs-CZ" dirty="0"/>
              <a:t> – hlavní bůh Babylónu</a:t>
            </a:r>
          </a:p>
          <a:p>
            <a:r>
              <a:rPr lang="cs-CZ" dirty="0" err="1"/>
              <a:t>Bélos</a:t>
            </a:r>
            <a:r>
              <a:rPr lang="cs-CZ" dirty="0"/>
              <a:t> také zakladatel Babylónu</a:t>
            </a:r>
          </a:p>
        </p:txBody>
      </p:sp>
      <p:sp>
        <p:nvSpPr>
          <p:cNvPr id="4" name="Zástupný obsah 3">
            <a:extLst>
              <a:ext uri="{FF2B5EF4-FFF2-40B4-BE49-F238E27FC236}">
                <a16:creationId xmlns:a16="http://schemas.microsoft.com/office/drawing/2014/main" id="{F049249D-BD6F-AC8C-DC13-D7F2EEE33160}"/>
              </a:ext>
            </a:extLst>
          </p:cNvPr>
          <p:cNvSpPr>
            <a:spLocks noGrp="1"/>
          </p:cNvSpPr>
          <p:nvPr>
            <p:ph sz="half" idx="2"/>
          </p:nvPr>
        </p:nvSpPr>
        <p:spPr/>
        <p:txBody>
          <a:bodyPr/>
          <a:lstStyle/>
          <a:p>
            <a:r>
              <a:rPr lang="cs-CZ" dirty="0"/>
              <a:t>= Zeus, (</a:t>
            </a:r>
            <a:r>
              <a:rPr lang="cs-CZ" dirty="0" err="1"/>
              <a:t>Bélos</a:t>
            </a:r>
            <a:r>
              <a:rPr lang="cs-CZ" dirty="0"/>
              <a:t> Zeus), Jupiter</a:t>
            </a:r>
          </a:p>
          <a:p>
            <a:r>
              <a:rPr lang="cs-CZ" dirty="0" err="1"/>
              <a:t>Eus</a:t>
            </a:r>
            <a:r>
              <a:rPr lang="cs-CZ" dirty="0"/>
              <a:t>. </a:t>
            </a:r>
            <a:r>
              <a:rPr lang="cs-CZ" i="1" dirty="0" err="1"/>
              <a:t>Chron</a:t>
            </a:r>
            <a:r>
              <a:rPr lang="cs-CZ" dirty="0"/>
              <a:t>. 17</a:t>
            </a:r>
          </a:p>
          <a:p>
            <a:r>
              <a:rPr lang="en-US" dirty="0"/>
              <a:t>Belus, which is translated as Zeus in Greek, cut the darkness in half.</a:t>
            </a:r>
            <a:endParaRPr lang="cs-CZ" dirty="0"/>
          </a:p>
          <a:p>
            <a:r>
              <a:rPr lang="cs-CZ" dirty="0"/>
              <a:t>Chrám Dia Béla v Babylónu </a:t>
            </a:r>
            <a:r>
              <a:rPr lang="cs-CZ" dirty="0" err="1"/>
              <a:t>Hdt</a:t>
            </a:r>
            <a:r>
              <a:rPr lang="cs-CZ" dirty="0"/>
              <a:t>. 1.181</a:t>
            </a:r>
          </a:p>
        </p:txBody>
      </p:sp>
      <p:pic>
        <p:nvPicPr>
          <p:cNvPr id="8" name="Obrázek 7" descr="Obsah obrázku text&#10;&#10;Popis byl vytvořen automaticky">
            <a:extLst>
              <a:ext uri="{FF2B5EF4-FFF2-40B4-BE49-F238E27FC236}">
                <a16:creationId xmlns:a16="http://schemas.microsoft.com/office/drawing/2014/main" id="{CC192BFD-3BFF-A761-3BD5-96A34777A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6057" y="0"/>
            <a:ext cx="1608192" cy="2631587"/>
          </a:xfrm>
          <a:prstGeom prst="rect">
            <a:avLst/>
          </a:prstGeom>
        </p:spPr>
      </p:pic>
      <p:pic>
        <p:nvPicPr>
          <p:cNvPr id="10" name="Obrázek 9" descr="Obsah obrázku svatyně&#10;&#10;Popis byl vytvořen automaticky">
            <a:extLst>
              <a:ext uri="{FF2B5EF4-FFF2-40B4-BE49-F238E27FC236}">
                <a16:creationId xmlns:a16="http://schemas.microsoft.com/office/drawing/2014/main" id="{B6C4F467-6794-862B-08A8-A3DDE48C5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8731" y="4371556"/>
            <a:ext cx="3840480" cy="2219960"/>
          </a:xfrm>
          <a:prstGeom prst="rect">
            <a:avLst/>
          </a:prstGeom>
        </p:spPr>
      </p:pic>
    </p:spTree>
    <p:extLst>
      <p:ext uri="{BB962C8B-B14F-4D97-AF65-F5344CB8AC3E}">
        <p14:creationId xmlns:p14="http://schemas.microsoft.com/office/powerpoint/2010/main" val="3137756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A6FF60-3D7B-A336-3F99-B9925DF7557B}"/>
              </a:ext>
            </a:extLst>
          </p:cNvPr>
          <p:cNvSpPr>
            <a:spLocks noGrp="1"/>
          </p:cNvSpPr>
          <p:nvPr>
            <p:ph type="title"/>
          </p:nvPr>
        </p:nvSpPr>
        <p:spPr/>
        <p:txBody>
          <a:bodyPr/>
          <a:lstStyle/>
          <a:p>
            <a:r>
              <a:rPr lang="cs-CZ" dirty="0"/>
              <a:t>Dějiny </a:t>
            </a:r>
            <a:r>
              <a:rPr lang="cs-CZ" dirty="0" err="1"/>
              <a:t>assýrie</a:t>
            </a:r>
            <a:endParaRPr lang="cs-CZ" dirty="0"/>
          </a:p>
        </p:txBody>
      </p:sp>
      <p:sp>
        <p:nvSpPr>
          <p:cNvPr id="3" name="Zástupný obsah 2">
            <a:extLst>
              <a:ext uri="{FF2B5EF4-FFF2-40B4-BE49-F238E27FC236}">
                <a16:creationId xmlns:a16="http://schemas.microsoft.com/office/drawing/2014/main" id="{7AE9946A-4B8E-1245-2EF8-C80990EBEB7B}"/>
              </a:ext>
            </a:extLst>
          </p:cNvPr>
          <p:cNvSpPr>
            <a:spLocks noGrp="1"/>
          </p:cNvSpPr>
          <p:nvPr>
            <p:ph idx="1"/>
          </p:nvPr>
        </p:nvSpPr>
        <p:spPr/>
        <p:txBody>
          <a:bodyPr>
            <a:normAutofit fontScale="92500" lnSpcReduction="20000"/>
          </a:bodyPr>
          <a:lstStyle/>
          <a:p>
            <a:r>
              <a:rPr lang="cs-CZ" dirty="0"/>
              <a:t>Diod. 2.1–28 (</a:t>
            </a:r>
            <a:r>
              <a:rPr lang="cs-CZ" dirty="0" err="1"/>
              <a:t>Ktésiás</a:t>
            </a:r>
            <a:r>
              <a:rPr lang="cs-CZ" dirty="0"/>
              <a:t>)</a:t>
            </a:r>
          </a:p>
          <a:p>
            <a:r>
              <a:rPr lang="cs-CZ" dirty="0" err="1"/>
              <a:t>Ninos</a:t>
            </a:r>
            <a:endParaRPr lang="cs-CZ" dirty="0"/>
          </a:p>
          <a:p>
            <a:r>
              <a:rPr lang="cs-CZ" dirty="0"/>
              <a:t>= Ninive v řečtině (hl. město </a:t>
            </a:r>
            <a:r>
              <a:rPr lang="cs-CZ" dirty="0" err="1"/>
              <a:t>Assýrie</a:t>
            </a:r>
            <a:r>
              <a:rPr lang="cs-CZ" dirty="0"/>
              <a:t> v 7. stol. </a:t>
            </a:r>
            <a:r>
              <a:rPr lang="cs-CZ" dirty="0" err="1"/>
              <a:t>pnl</a:t>
            </a:r>
            <a:r>
              <a:rPr lang="cs-CZ" dirty="0"/>
              <a:t>, </a:t>
            </a:r>
            <a:r>
              <a:rPr lang="cs-CZ" dirty="0" err="1"/>
              <a:t>Ninua</a:t>
            </a:r>
            <a:r>
              <a:rPr lang="cs-CZ" dirty="0"/>
              <a:t>)</a:t>
            </a:r>
          </a:p>
          <a:p>
            <a:r>
              <a:rPr lang="cs-CZ" dirty="0"/>
              <a:t>Syn Béla</a:t>
            </a:r>
          </a:p>
          <a:p>
            <a:r>
              <a:rPr lang="cs-CZ" dirty="0"/>
              <a:t>První vládce Asie/první král </a:t>
            </a:r>
            <a:r>
              <a:rPr lang="cs-CZ" dirty="0" err="1"/>
              <a:t>Assýrie</a:t>
            </a:r>
            <a:endParaRPr lang="cs-CZ" dirty="0"/>
          </a:p>
          <a:p>
            <a:r>
              <a:rPr lang="cs-CZ" dirty="0"/>
              <a:t>Zakladatel města Ninive</a:t>
            </a:r>
          </a:p>
          <a:p>
            <a:r>
              <a:rPr lang="cs-CZ" dirty="0"/>
              <a:t>Dobyvatel Asie (</a:t>
            </a:r>
            <a:r>
              <a:rPr lang="cs-CZ" dirty="0" err="1"/>
              <a:t>Mesopotamie</a:t>
            </a:r>
            <a:r>
              <a:rPr lang="cs-CZ" dirty="0"/>
              <a:t>, Arménie, Egypt, </a:t>
            </a:r>
            <a:r>
              <a:rPr lang="cs-CZ" dirty="0" err="1"/>
              <a:t>Baktrie</a:t>
            </a:r>
            <a:r>
              <a:rPr lang="cs-CZ" dirty="0"/>
              <a:t>, Malá Asie)</a:t>
            </a:r>
          </a:p>
          <a:p>
            <a:r>
              <a:rPr lang="cs-CZ" dirty="0" err="1"/>
              <a:t>Eus</a:t>
            </a:r>
            <a:r>
              <a:rPr lang="cs-CZ" dirty="0"/>
              <a:t>. </a:t>
            </a:r>
            <a:r>
              <a:rPr lang="cs-CZ" i="1" dirty="0" err="1"/>
              <a:t>Chron</a:t>
            </a:r>
            <a:r>
              <a:rPr lang="cs-CZ" dirty="0"/>
              <a:t>. 17 - </a:t>
            </a:r>
            <a:r>
              <a:rPr lang="en-US" dirty="0"/>
              <a:t>In ancient times, the Assyrians ruled over Asia, and Ninus the son of Belus was their king.</a:t>
            </a:r>
            <a:endParaRPr lang="cs-CZ" dirty="0"/>
          </a:p>
        </p:txBody>
      </p:sp>
      <p:pic>
        <p:nvPicPr>
          <p:cNvPr id="5" name="Obrázek 4" descr="Obsah obrázku mapa&#10;&#10;Popis byl vytvořen automaticky">
            <a:extLst>
              <a:ext uri="{FF2B5EF4-FFF2-40B4-BE49-F238E27FC236}">
                <a16:creationId xmlns:a16="http://schemas.microsoft.com/office/drawing/2014/main" id="{A89A3FB8-5831-578D-FF93-9F97F8D01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8706" y="209473"/>
            <a:ext cx="2126574" cy="2126574"/>
          </a:xfrm>
          <a:prstGeom prst="rect">
            <a:avLst/>
          </a:prstGeom>
        </p:spPr>
      </p:pic>
      <p:pic>
        <p:nvPicPr>
          <p:cNvPr id="7" name="Obrázek 6" descr="Obsah obrázku mapa&#10;&#10;Popis byl vytvořen automaticky">
            <a:extLst>
              <a:ext uri="{FF2B5EF4-FFF2-40B4-BE49-F238E27FC236}">
                <a16:creationId xmlns:a16="http://schemas.microsoft.com/office/drawing/2014/main" id="{23329794-9912-1C53-C0D5-6E8C56B8C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8137" y="2476619"/>
            <a:ext cx="2857143" cy="1904762"/>
          </a:xfrm>
          <a:prstGeom prst="rect">
            <a:avLst/>
          </a:prstGeom>
        </p:spPr>
      </p:pic>
    </p:spTree>
    <p:extLst>
      <p:ext uri="{BB962C8B-B14F-4D97-AF65-F5344CB8AC3E}">
        <p14:creationId xmlns:p14="http://schemas.microsoft.com/office/powerpoint/2010/main" val="1385808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E5B5A0-843E-7E09-C0B8-C417557E806E}"/>
              </a:ext>
            </a:extLst>
          </p:cNvPr>
          <p:cNvSpPr>
            <a:spLocks noGrp="1"/>
          </p:cNvSpPr>
          <p:nvPr>
            <p:ph type="title"/>
          </p:nvPr>
        </p:nvSpPr>
        <p:spPr/>
        <p:txBody>
          <a:bodyPr/>
          <a:lstStyle/>
          <a:p>
            <a:r>
              <a:rPr lang="cs-CZ" dirty="0"/>
              <a:t>Dějiny </a:t>
            </a:r>
            <a:r>
              <a:rPr lang="cs-CZ" dirty="0" err="1"/>
              <a:t>assýrie</a:t>
            </a:r>
            <a:endParaRPr lang="cs-CZ" dirty="0"/>
          </a:p>
        </p:txBody>
      </p:sp>
      <p:sp>
        <p:nvSpPr>
          <p:cNvPr id="3" name="Zástupný obsah 2">
            <a:extLst>
              <a:ext uri="{FF2B5EF4-FFF2-40B4-BE49-F238E27FC236}">
                <a16:creationId xmlns:a16="http://schemas.microsoft.com/office/drawing/2014/main" id="{EA728527-C330-21EF-3D8C-863179D1B79B}"/>
              </a:ext>
            </a:extLst>
          </p:cNvPr>
          <p:cNvSpPr>
            <a:spLocks noGrp="1"/>
          </p:cNvSpPr>
          <p:nvPr>
            <p:ph idx="1"/>
          </p:nvPr>
        </p:nvSpPr>
        <p:spPr/>
        <p:txBody>
          <a:bodyPr>
            <a:normAutofit lnSpcReduction="10000"/>
          </a:bodyPr>
          <a:lstStyle/>
          <a:p>
            <a:r>
              <a:rPr lang="cs-CZ" dirty="0"/>
              <a:t>Údajně o 3. tis. </a:t>
            </a:r>
            <a:r>
              <a:rPr lang="cs-CZ" dirty="0" err="1"/>
              <a:t>pnl</a:t>
            </a:r>
            <a:r>
              <a:rPr lang="cs-CZ" dirty="0"/>
              <a:t>. </a:t>
            </a:r>
            <a:r>
              <a:rPr lang="cs-CZ" dirty="0" err="1"/>
              <a:t>Ninos</a:t>
            </a:r>
            <a:r>
              <a:rPr lang="cs-CZ" dirty="0"/>
              <a:t> → poslední vládce </a:t>
            </a:r>
            <a:r>
              <a:rPr lang="cs-CZ" dirty="0" err="1"/>
              <a:t>Assýrie</a:t>
            </a:r>
            <a:r>
              <a:rPr lang="cs-CZ" dirty="0"/>
              <a:t> 9./7. stol. </a:t>
            </a:r>
            <a:r>
              <a:rPr lang="cs-CZ" dirty="0" err="1"/>
              <a:t>pnl</a:t>
            </a:r>
            <a:endParaRPr lang="cs-CZ" dirty="0"/>
          </a:p>
          <a:p>
            <a:r>
              <a:rPr lang="cs-CZ" dirty="0"/>
              <a:t>520 – cca 1 350 let trvání</a:t>
            </a:r>
          </a:p>
          <a:p>
            <a:r>
              <a:rPr lang="cs-CZ" dirty="0"/>
              <a:t>Řecké seznamy králů – smyšlené, nevycházejí z assyrských, babylónských záznamů</a:t>
            </a:r>
          </a:p>
          <a:p>
            <a:r>
              <a:rPr lang="cs-CZ" dirty="0"/>
              <a:t>Zakomponování do řecké chronologie </a:t>
            </a:r>
          </a:p>
          <a:p>
            <a:r>
              <a:rPr lang="cs-CZ" dirty="0"/>
              <a:t>Řecké mýty x </a:t>
            </a:r>
            <a:r>
              <a:rPr lang="cs-CZ" dirty="0" err="1"/>
              <a:t>mesopotamské</a:t>
            </a:r>
            <a:r>
              <a:rPr lang="cs-CZ" dirty="0"/>
              <a:t> mýty (trójská válka, </a:t>
            </a:r>
            <a:r>
              <a:rPr lang="cs-CZ" dirty="0" err="1"/>
              <a:t>Memnón</a:t>
            </a:r>
            <a:r>
              <a:rPr lang="cs-CZ" dirty="0"/>
              <a:t>, Zeus a </a:t>
            </a:r>
            <a:r>
              <a:rPr lang="cs-CZ" dirty="0" err="1"/>
              <a:t>Bélos</a:t>
            </a:r>
            <a:r>
              <a:rPr lang="cs-CZ" dirty="0"/>
              <a:t>, </a:t>
            </a:r>
            <a:r>
              <a:rPr lang="cs-CZ" dirty="0" err="1"/>
              <a:t>Héraklés</a:t>
            </a:r>
            <a:r>
              <a:rPr lang="cs-CZ" dirty="0"/>
              <a:t>)</a:t>
            </a:r>
          </a:p>
          <a:p>
            <a:r>
              <a:rPr lang="cs-CZ" dirty="0" err="1"/>
              <a:t>Ninos</a:t>
            </a:r>
            <a:r>
              <a:rPr lang="cs-CZ" dirty="0"/>
              <a:t> (</a:t>
            </a:r>
            <a:r>
              <a:rPr lang="cs-CZ" dirty="0" err="1"/>
              <a:t>Bélos</a:t>
            </a:r>
            <a:r>
              <a:rPr lang="cs-CZ" dirty="0"/>
              <a:t>) až pád Ninive</a:t>
            </a:r>
          </a:p>
          <a:p>
            <a:r>
              <a:rPr lang="cs-CZ" dirty="0"/>
              <a:t>Řecké představy o vzestupu a pádu říší </a:t>
            </a:r>
          </a:p>
          <a:p>
            <a:r>
              <a:rPr lang="cs-CZ" dirty="0" err="1"/>
              <a:t>Ktésiás</a:t>
            </a:r>
            <a:r>
              <a:rPr lang="cs-CZ" dirty="0"/>
              <a:t> → kopírují jej další autoři</a:t>
            </a:r>
          </a:p>
        </p:txBody>
      </p:sp>
    </p:spTree>
    <p:extLst>
      <p:ext uri="{BB962C8B-B14F-4D97-AF65-F5344CB8AC3E}">
        <p14:creationId xmlns:p14="http://schemas.microsoft.com/office/powerpoint/2010/main" val="3381765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a:extLst>
              <a:ext uri="{FF2B5EF4-FFF2-40B4-BE49-F238E27FC236}">
                <a16:creationId xmlns:a16="http://schemas.microsoft.com/office/drawing/2014/main" id="{A4B26326-C39B-39A4-03C3-4B1922DE2A17}"/>
              </a:ext>
            </a:extLst>
          </p:cNvPr>
          <p:cNvSpPr>
            <a:spLocks noGrp="1"/>
          </p:cNvSpPr>
          <p:nvPr>
            <p:ph type="title"/>
          </p:nvPr>
        </p:nvSpPr>
        <p:spPr/>
        <p:txBody>
          <a:bodyPr/>
          <a:lstStyle/>
          <a:p>
            <a:r>
              <a:rPr lang="cs-CZ" dirty="0" err="1"/>
              <a:t>Ninos</a:t>
            </a:r>
            <a:endParaRPr lang="cs-CZ" dirty="0"/>
          </a:p>
        </p:txBody>
      </p:sp>
      <p:sp>
        <p:nvSpPr>
          <p:cNvPr id="10" name="Zástupný obsah 9">
            <a:extLst>
              <a:ext uri="{FF2B5EF4-FFF2-40B4-BE49-F238E27FC236}">
                <a16:creationId xmlns:a16="http://schemas.microsoft.com/office/drawing/2014/main" id="{721057BC-F37E-481E-8C31-4147D259937C}"/>
              </a:ext>
            </a:extLst>
          </p:cNvPr>
          <p:cNvSpPr>
            <a:spLocks noGrp="1"/>
          </p:cNvSpPr>
          <p:nvPr>
            <p:ph sz="half" idx="1"/>
          </p:nvPr>
        </p:nvSpPr>
        <p:spPr/>
        <p:txBody>
          <a:bodyPr>
            <a:normAutofit fontScale="92500" lnSpcReduction="10000"/>
          </a:bodyPr>
          <a:lstStyle/>
          <a:p>
            <a:r>
              <a:rPr lang="cs-CZ" dirty="0"/>
              <a:t>Diod. 2.2</a:t>
            </a:r>
          </a:p>
          <a:p>
            <a:r>
              <a:rPr lang="el-GR" dirty="0"/>
              <a:t>κατεστρέψατο μὲν γὰρ τῆς παραθαλαττίου καὶ τῆς συνεχοῦς χώρας τήν τε Αἴγυπτον καὶ Φοινίκην, ἔτι δὲ Κοίλην Συρίαν καὶ Κιλικίαν καὶ Παμφυλίαν καὶ Λυκίαν, πρὸς δὲ ταύταις τήν τε Καρίαν καὶ Φρυγίαν καὶ Μυσίαν καὶ Λυδίαν, προσηγάγετο δὲ τήν τε Τρῳάδα καὶ τὴν ἐφ᾽ Ἑλλησπόντῳ Φρυγίαν καὶ Προποντίδα καὶ Βιθυνίαν καὶ Καππαδοκίαν καὶ τὰ κατὰ τὸν Πόντον ἔθνη βάρβαρα κατοικοῦντα μέχρι Τανάιδος</a:t>
            </a:r>
            <a:endParaRPr lang="cs-CZ" dirty="0"/>
          </a:p>
        </p:txBody>
      </p:sp>
      <p:sp>
        <p:nvSpPr>
          <p:cNvPr id="11" name="Zástupný obsah 10">
            <a:extLst>
              <a:ext uri="{FF2B5EF4-FFF2-40B4-BE49-F238E27FC236}">
                <a16:creationId xmlns:a16="http://schemas.microsoft.com/office/drawing/2014/main" id="{89D84AE5-93A4-83C7-D45F-2396C303B990}"/>
              </a:ext>
            </a:extLst>
          </p:cNvPr>
          <p:cNvSpPr>
            <a:spLocks noGrp="1"/>
          </p:cNvSpPr>
          <p:nvPr>
            <p:ph sz="half" idx="2"/>
          </p:nvPr>
        </p:nvSpPr>
        <p:spPr/>
        <p:txBody>
          <a:bodyPr>
            <a:normAutofit fontScale="92500" lnSpcReduction="10000"/>
          </a:bodyPr>
          <a:lstStyle/>
          <a:p>
            <a:r>
              <a:rPr lang="en-US" dirty="0"/>
              <a:t>Of the lands which lie on the sea and of the others  which border on these, Ninus subdued Egypt and Phoenicia, then </a:t>
            </a:r>
            <a:r>
              <a:rPr lang="en-US" dirty="0" err="1"/>
              <a:t>Coele</a:t>
            </a:r>
            <a:r>
              <a:rPr lang="en-US" dirty="0"/>
              <a:t>-Syria, Cilicia, Pamphylia, and Lycia, and also Caria, Phrygia, and Lydia; moreover, he brought under his sway the </a:t>
            </a:r>
            <a:r>
              <a:rPr lang="en-US" dirty="0" err="1"/>
              <a:t>Troad</a:t>
            </a:r>
            <a:r>
              <a:rPr lang="en-US" dirty="0"/>
              <a:t>, Phrygia on the Hellespont, </a:t>
            </a:r>
            <a:r>
              <a:rPr lang="en-US" dirty="0" err="1"/>
              <a:t>Propontis</a:t>
            </a:r>
            <a:r>
              <a:rPr lang="en-US" dirty="0"/>
              <a:t>, Bithynia, Cappadocia, and all the barbarian nations who inhabit the shores of the Pontus as far as the </a:t>
            </a:r>
            <a:r>
              <a:rPr lang="en-US" dirty="0" err="1"/>
              <a:t>Tanaïs</a:t>
            </a:r>
            <a:r>
              <a:rPr lang="cs-CZ" dirty="0"/>
              <a:t>;</a:t>
            </a:r>
          </a:p>
          <a:p>
            <a:endParaRPr lang="cs-CZ" dirty="0"/>
          </a:p>
        </p:txBody>
      </p:sp>
    </p:spTree>
    <p:extLst>
      <p:ext uri="{BB962C8B-B14F-4D97-AF65-F5344CB8AC3E}">
        <p14:creationId xmlns:p14="http://schemas.microsoft.com/office/powerpoint/2010/main" val="715894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01DCA2-143D-5AFC-2351-4E1791B37AAC}"/>
              </a:ext>
            </a:extLst>
          </p:cNvPr>
          <p:cNvSpPr>
            <a:spLocks noGrp="1"/>
          </p:cNvSpPr>
          <p:nvPr>
            <p:ph type="title"/>
          </p:nvPr>
        </p:nvSpPr>
        <p:spPr/>
        <p:txBody>
          <a:bodyPr/>
          <a:lstStyle/>
          <a:p>
            <a:r>
              <a:rPr lang="cs-CZ" dirty="0" err="1"/>
              <a:t>Ninos</a:t>
            </a:r>
            <a:endParaRPr lang="cs-CZ" dirty="0"/>
          </a:p>
        </p:txBody>
      </p:sp>
      <p:sp>
        <p:nvSpPr>
          <p:cNvPr id="3" name="Zástupný obsah 2">
            <a:extLst>
              <a:ext uri="{FF2B5EF4-FFF2-40B4-BE49-F238E27FC236}">
                <a16:creationId xmlns:a16="http://schemas.microsoft.com/office/drawing/2014/main" id="{513C0DD7-6201-FF28-7EAF-FB25B68EA6B3}"/>
              </a:ext>
            </a:extLst>
          </p:cNvPr>
          <p:cNvSpPr>
            <a:spLocks noGrp="1"/>
          </p:cNvSpPr>
          <p:nvPr>
            <p:ph sz="half" idx="1"/>
          </p:nvPr>
        </p:nvSpPr>
        <p:spPr/>
        <p:txBody>
          <a:bodyPr>
            <a:normAutofit fontScale="92500" lnSpcReduction="20000"/>
          </a:bodyPr>
          <a:lstStyle/>
          <a:p>
            <a:r>
              <a:rPr lang="cs-CZ" dirty="0"/>
              <a:t>Diod. 2.3 (Ninive)</a:t>
            </a:r>
          </a:p>
          <a:p>
            <a:r>
              <a:rPr lang="el-GR" dirty="0"/>
              <a:t>ἐπιφανεστάτας γὰρ πράξεις τῶν πρὸ αὐτοῦ κατειργασμένος ἔσπευδε τηλικαύτην</a:t>
            </a:r>
            <a:r>
              <a:rPr lang="cs-CZ" dirty="0"/>
              <a:t> </a:t>
            </a:r>
            <a:r>
              <a:rPr lang="el-GR" u="sng" dirty="0"/>
              <a:t>κτίσαι</a:t>
            </a:r>
            <a:r>
              <a:rPr lang="el-GR" dirty="0"/>
              <a:t> τὸ </a:t>
            </a:r>
            <a:r>
              <a:rPr lang="el-GR" u="sng" dirty="0"/>
              <a:t>μέγεθος</a:t>
            </a:r>
            <a:r>
              <a:rPr lang="el-GR" dirty="0"/>
              <a:t> </a:t>
            </a:r>
            <a:r>
              <a:rPr lang="el-GR" u="sng" dirty="0"/>
              <a:t>πόλιν</a:t>
            </a:r>
            <a:r>
              <a:rPr lang="el-GR" dirty="0"/>
              <a:t> ὥστε μὴ μόνον αὐτὴν εἶναι μεγίστην τῶν τότε οὐσῶν κατὰ πᾶσαν τὴν </a:t>
            </a:r>
            <a:r>
              <a:rPr lang="el-GR" u="sng" dirty="0"/>
              <a:t>οἰκουμένην</a:t>
            </a:r>
            <a:r>
              <a:rPr lang="el-GR" dirty="0"/>
              <a:t>, ἀλλὰ μηδὲ τῶν μεταγενεστέρων ἕτερον ἐπιβαλόμενον ῥᾳδίως ἂν ὑπερθέσθαι. </a:t>
            </a:r>
            <a:endParaRPr lang="cs-CZ" dirty="0"/>
          </a:p>
          <a:p>
            <a:r>
              <a:rPr lang="el-GR" dirty="0"/>
              <a:t>καὶ τὴν μὲν πόλιν ὠνόμασεν ἀφ᾽ </a:t>
            </a:r>
            <a:r>
              <a:rPr lang="el-GR" u="sng" dirty="0"/>
              <a:t>ἑαυτοῦ</a:t>
            </a:r>
            <a:r>
              <a:rPr lang="el-GR" dirty="0"/>
              <a:t> </a:t>
            </a:r>
            <a:r>
              <a:rPr lang="el-GR" u="sng" dirty="0"/>
              <a:t>Νίνον</a:t>
            </a:r>
            <a:r>
              <a:rPr lang="el-GR" dirty="0"/>
              <a:t>, τοῖς δὲ κατοικισθεῖσι πολλὴν τῆς ὁμόρου χώρας προσώρισεν. </a:t>
            </a:r>
            <a:endParaRPr lang="cs-CZ" dirty="0"/>
          </a:p>
        </p:txBody>
      </p:sp>
      <p:sp>
        <p:nvSpPr>
          <p:cNvPr id="4" name="Zástupný obsah 3">
            <a:extLst>
              <a:ext uri="{FF2B5EF4-FFF2-40B4-BE49-F238E27FC236}">
                <a16:creationId xmlns:a16="http://schemas.microsoft.com/office/drawing/2014/main" id="{165FD3F2-992D-5095-8497-012D8046AB31}"/>
              </a:ext>
            </a:extLst>
          </p:cNvPr>
          <p:cNvSpPr>
            <a:spLocks noGrp="1"/>
          </p:cNvSpPr>
          <p:nvPr>
            <p:ph sz="half" idx="2"/>
          </p:nvPr>
        </p:nvSpPr>
        <p:spPr/>
        <p:txBody>
          <a:bodyPr>
            <a:normAutofit fontScale="92500" lnSpcReduction="20000"/>
          </a:bodyPr>
          <a:lstStyle/>
          <a:p>
            <a:r>
              <a:rPr lang="en-US" dirty="0"/>
              <a:t>For having accomplished deeds more notable than those of any king before him, he was eager to found a city of such magnitude, that not only would it be the largest of any which then existed in the whole inhabited world, but also that no other ruler of a later time should, if he undertook such a task, find it easy to surpass him.</a:t>
            </a:r>
            <a:r>
              <a:rPr lang="cs-CZ" dirty="0"/>
              <a:t> …</a:t>
            </a:r>
            <a:r>
              <a:rPr lang="en-US" dirty="0"/>
              <a:t>And to the city he gave his own name, Ninus, and he included within the territory of its colonists a large part of the </a:t>
            </a:r>
            <a:r>
              <a:rPr lang="en-US" dirty="0" err="1"/>
              <a:t>neighbouring</a:t>
            </a:r>
            <a:r>
              <a:rPr lang="en-US" dirty="0"/>
              <a:t> country. </a:t>
            </a:r>
            <a:endParaRPr lang="cs-CZ" dirty="0"/>
          </a:p>
        </p:txBody>
      </p:sp>
    </p:spTree>
    <p:extLst>
      <p:ext uri="{BB962C8B-B14F-4D97-AF65-F5344CB8AC3E}">
        <p14:creationId xmlns:p14="http://schemas.microsoft.com/office/powerpoint/2010/main" val="1100439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25B202-1B63-1694-7078-9C6DEC545DB8}"/>
              </a:ext>
            </a:extLst>
          </p:cNvPr>
          <p:cNvSpPr>
            <a:spLocks noGrp="1"/>
          </p:cNvSpPr>
          <p:nvPr>
            <p:ph type="title"/>
          </p:nvPr>
        </p:nvSpPr>
        <p:spPr/>
        <p:txBody>
          <a:bodyPr/>
          <a:lstStyle/>
          <a:p>
            <a:r>
              <a:rPr lang="cs-CZ" dirty="0" err="1"/>
              <a:t>Semírámis</a:t>
            </a:r>
            <a:endParaRPr lang="cs-CZ" dirty="0"/>
          </a:p>
        </p:txBody>
      </p:sp>
      <p:sp>
        <p:nvSpPr>
          <p:cNvPr id="3" name="Zástupný obsah 2">
            <a:extLst>
              <a:ext uri="{FF2B5EF4-FFF2-40B4-BE49-F238E27FC236}">
                <a16:creationId xmlns:a16="http://schemas.microsoft.com/office/drawing/2014/main" id="{2259CC01-9833-001C-62D7-6025C378BD8F}"/>
              </a:ext>
            </a:extLst>
          </p:cNvPr>
          <p:cNvSpPr>
            <a:spLocks noGrp="1"/>
          </p:cNvSpPr>
          <p:nvPr>
            <p:ph idx="1"/>
          </p:nvPr>
        </p:nvSpPr>
        <p:spPr/>
        <p:txBody>
          <a:bodyPr>
            <a:normAutofit fontScale="85000" lnSpcReduction="10000"/>
          </a:bodyPr>
          <a:lstStyle/>
          <a:p>
            <a:r>
              <a:rPr lang="cs-CZ" dirty="0"/>
              <a:t>Polobůh (matka bohyně </a:t>
            </a:r>
            <a:r>
              <a:rPr lang="cs-CZ" dirty="0" err="1"/>
              <a:t>Derketó</a:t>
            </a:r>
            <a:r>
              <a:rPr lang="cs-CZ" dirty="0"/>
              <a:t>, smrtelný otec)</a:t>
            </a:r>
          </a:p>
          <a:p>
            <a:r>
              <a:rPr lang="cs-CZ" dirty="0"/>
              <a:t>Manželka Nina</a:t>
            </a:r>
          </a:p>
          <a:p>
            <a:r>
              <a:rPr lang="cs-CZ" dirty="0" err="1"/>
              <a:t>Šammu-ramát</a:t>
            </a:r>
            <a:r>
              <a:rPr lang="cs-CZ" dirty="0"/>
              <a:t>, </a:t>
            </a:r>
            <a:r>
              <a:rPr lang="cs-CZ" dirty="0" err="1"/>
              <a:t>Nakia</a:t>
            </a:r>
            <a:endParaRPr lang="cs-CZ" dirty="0"/>
          </a:p>
          <a:p>
            <a:r>
              <a:rPr lang="cs-CZ" dirty="0"/>
              <a:t>Stavitelka, válečnice</a:t>
            </a:r>
          </a:p>
          <a:p>
            <a:r>
              <a:rPr lang="cs-CZ" dirty="0"/>
              <a:t>Tažení do Indie</a:t>
            </a:r>
          </a:p>
          <a:p>
            <a:r>
              <a:rPr lang="cs-CZ" dirty="0"/>
              <a:t>Zakladatelka Babylónu (nebo alespoň hradeb, cihly, asfalt, živice)</a:t>
            </a:r>
          </a:p>
          <a:p>
            <a:r>
              <a:rPr lang="cs-CZ" dirty="0"/>
              <a:t>Založení mnoha měst, památek napříč Asií</a:t>
            </a:r>
          </a:p>
          <a:p>
            <a:r>
              <a:rPr lang="cs-CZ" dirty="0"/>
              <a:t>Visuté zahrady ?</a:t>
            </a:r>
          </a:p>
          <a:p>
            <a:r>
              <a:rPr lang="cs-CZ" dirty="0"/>
              <a:t>Krutá</a:t>
            </a:r>
          </a:p>
          <a:p>
            <a:endParaRPr lang="cs-CZ" dirty="0"/>
          </a:p>
        </p:txBody>
      </p:sp>
      <p:pic>
        <p:nvPicPr>
          <p:cNvPr id="5" name="Obrázek 4" descr="Obsah obrázku text, kámen&#10;&#10;Popis byl vytvořen automaticky">
            <a:extLst>
              <a:ext uri="{FF2B5EF4-FFF2-40B4-BE49-F238E27FC236}">
                <a16:creationId xmlns:a16="http://schemas.microsoft.com/office/drawing/2014/main" id="{6138FBAC-8E7E-F3F6-493A-4A265251F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6602" y="243191"/>
            <a:ext cx="1903232" cy="2815347"/>
          </a:xfrm>
          <a:prstGeom prst="rect">
            <a:avLst/>
          </a:prstGeom>
        </p:spPr>
      </p:pic>
    </p:spTree>
    <p:extLst>
      <p:ext uri="{BB962C8B-B14F-4D97-AF65-F5344CB8AC3E}">
        <p14:creationId xmlns:p14="http://schemas.microsoft.com/office/powerpoint/2010/main" val="628126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CA01F6-8B09-615B-D8B6-1DC840B6FBA5}"/>
              </a:ext>
            </a:extLst>
          </p:cNvPr>
          <p:cNvSpPr>
            <a:spLocks noGrp="1"/>
          </p:cNvSpPr>
          <p:nvPr>
            <p:ph type="title"/>
          </p:nvPr>
        </p:nvSpPr>
        <p:spPr/>
        <p:txBody>
          <a:bodyPr/>
          <a:lstStyle/>
          <a:p>
            <a:r>
              <a:rPr lang="cs-CZ" dirty="0"/>
              <a:t>Etymologie</a:t>
            </a:r>
          </a:p>
        </p:txBody>
      </p:sp>
      <p:sp>
        <p:nvSpPr>
          <p:cNvPr id="3" name="Zástupný obsah 2">
            <a:extLst>
              <a:ext uri="{FF2B5EF4-FFF2-40B4-BE49-F238E27FC236}">
                <a16:creationId xmlns:a16="http://schemas.microsoft.com/office/drawing/2014/main" id="{38878EE5-03B6-E9E9-48C4-A7D273470579}"/>
              </a:ext>
            </a:extLst>
          </p:cNvPr>
          <p:cNvSpPr>
            <a:spLocks noGrp="1"/>
          </p:cNvSpPr>
          <p:nvPr>
            <p:ph idx="1"/>
          </p:nvPr>
        </p:nvSpPr>
        <p:spPr/>
        <p:txBody>
          <a:bodyPr/>
          <a:lstStyle/>
          <a:p>
            <a:r>
              <a:rPr lang="cs-CZ" dirty="0" err="1"/>
              <a:t>Mesopotamie</a:t>
            </a:r>
            <a:r>
              <a:rPr lang="cs-CZ" dirty="0"/>
              <a:t> (</a:t>
            </a:r>
            <a:r>
              <a:rPr lang="el-GR" dirty="0"/>
              <a:t>Μεσοποταμία</a:t>
            </a:r>
            <a:r>
              <a:rPr lang="cs-CZ" dirty="0"/>
              <a:t>) – Území mezi řekami, </a:t>
            </a:r>
            <a:r>
              <a:rPr lang="el-GR" dirty="0"/>
              <a:t>μέσος</a:t>
            </a:r>
            <a:r>
              <a:rPr lang="cs-CZ" dirty="0"/>
              <a:t>, </a:t>
            </a:r>
            <a:r>
              <a:rPr lang="el-GR" dirty="0"/>
              <a:t>ποταμός </a:t>
            </a:r>
            <a:endParaRPr lang="cs-CZ" dirty="0"/>
          </a:p>
          <a:p>
            <a:r>
              <a:rPr lang="cs-CZ" dirty="0"/>
              <a:t>Eufrat a Tigris, území kolem řek</a:t>
            </a:r>
          </a:p>
          <a:p>
            <a:r>
              <a:rPr lang="cs-CZ" dirty="0"/>
              <a:t>Hladina moře ve starověku odlišná</a:t>
            </a:r>
          </a:p>
          <a:p>
            <a:r>
              <a:rPr lang="cs-CZ" dirty="0" err="1"/>
              <a:t>Assýrie</a:t>
            </a:r>
            <a:r>
              <a:rPr lang="cs-CZ" dirty="0"/>
              <a:t> – sever, od města </a:t>
            </a:r>
            <a:r>
              <a:rPr lang="cs-CZ" dirty="0" err="1"/>
              <a:t>Aššur</a:t>
            </a:r>
            <a:r>
              <a:rPr lang="cs-CZ" dirty="0"/>
              <a:t> (město Řekům neznámé)</a:t>
            </a:r>
          </a:p>
          <a:p>
            <a:r>
              <a:rPr lang="cs-CZ" dirty="0"/>
              <a:t>Babylónie – jih, od města Babylón (</a:t>
            </a:r>
            <a:r>
              <a:rPr lang="cs-CZ" dirty="0" err="1"/>
              <a:t>Bábilim</a:t>
            </a:r>
            <a:r>
              <a:rPr lang="cs-CZ" dirty="0"/>
              <a:t>)</a:t>
            </a:r>
          </a:p>
          <a:p>
            <a:r>
              <a:rPr lang="cs-CZ" dirty="0"/>
              <a:t>Běžné pojmenování pro oblast a říše – </a:t>
            </a:r>
            <a:r>
              <a:rPr lang="cs-CZ" dirty="0" err="1"/>
              <a:t>Assýrie</a:t>
            </a:r>
            <a:r>
              <a:rPr lang="cs-CZ" dirty="0"/>
              <a:t> (x Sýrie), Babylóňané též Chaldejci</a:t>
            </a:r>
          </a:p>
        </p:txBody>
      </p:sp>
      <p:pic>
        <p:nvPicPr>
          <p:cNvPr id="5" name="Obrázek 4" descr="Obsah obrázku mapa&#10;&#10;Popis byl vytvořen automaticky">
            <a:extLst>
              <a:ext uri="{FF2B5EF4-FFF2-40B4-BE49-F238E27FC236}">
                <a16:creationId xmlns:a16="http://schemas.microsoft.com/office/drawing/2014/main" id="{6805AA93-C192-6699-CA16-141E5B93A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303" y="145914"/>
            <a:ext cx="2893181" cy="2441845"/>
          </a:xfrm>
          <a:prstGeom prst="rect">
            <a:avLst/>
          </a:prstGeom>
        </p:spPr>
      </p:pic>
    </p:spTree>
    <p:extLst>
      <p:ext uri="{BB962C8B-B14F-4D97-AF65-F5344CB8AC3E}">
        <p14:creationId xmlns:p14="http://schemas.microsoft.com/office/powerpoint/2010/main" val="3330986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56DF341-6D20-3265-8EEF-EECA6ABBEFFF}"/>
              </a:ext>
            </a:extLst>
          </p:cNvPr>
          <p:cNvSpPr>
            <a:spLocks noGrp="1"/>
          </p:cNvSpPr>
          <p:nvPr>
            <p:ph type="title"/>
          </p:nvPr>
        </p:nvSpPr>
        <p:spPr/>
        <p:txBody>
          <a:bodyPr/>
          <a:lstStyle/>
          <a:p>
            <a:r>
              <a:rPr lang="cs-CZ" dirty="0" err="1"/>
              <a:t>Semírámis</a:t>
            </a:r>
            <a:endParaRPr lang="cs-CZ" dirty="0"/>
          </a:p>
        </p:txBody>
      </p:sp>
      <p:sp>
        <p:nvSpPr>
          <p:cNvPr id="5" name="Zástupný obsah 4">
            <a:extLst>
              <a:ext uri="{FF2B5EF4-FFF2-40B4-BE49-F238E27FC236}">
                <a16:creationId xmlns:a16="http://schemas.microsoft.com/office/drawing/2014/main" id="{167F2F44-8A0F-0C59-2423-5EDA110713A9}"/>
              </a:ext>
            </a:extLst>
          </p:cNvPr>
          <p:cNvSpPr>
            <a:spLocks noGrp="1"/>
          </p:cNvSpPr>
          <p:nvPr>
            <p:ph sz="half" idx="1"/>
          </p:nvPr>
        </p:nvSpPr>
        <p:spPr/>
        <p:txBody>
          <a:bodyPr/>
          <a:lstStyle/>
          <a:p>
            <a:r>
              <a:rPr lang="cs-CZ" dirty="0"/>
              <a:t>Diod. 2.7–10 – popis Babylónu (</a:t>
            </a:r>
            <a:r>
              <a:rPr lang="cs-CZ" dirty="0" err="1"/>
              <a:t>Ktésiás</a:t>
            </a:r>
            <a:r>
              <a:rPr lang="cs-CZ" dirty="0"/>
              <a:t>)</a:t>
            </a:r>
          </a:p>
          <a:p>
            <a:r>
              <a:rPr lang="cs-CZ" dirty="0"/>
              <a:t>Vysoké hradby kolem celého města</a:t>
            </a:r>
          </a:p>
          <a:p>
            <a:r>
              <a:rPr lang="cs-CZ" dirty="0"/>
              <a:t>Most přes řeku Eufrat</a:t>
            </a:r>
          </a:p>
          <a:p>
            <a:r>
              <a:rPr lang="cs-CZ" dirty="0"/>
              <a:t>Paláce</a:t>
            </a:r>
          </a:p>
          <a:p>
            <a:r>
              <a:rPr lang="cs-CZ" dirty="0"/>
              <a:t>Chrám </a:t>
            </a:r>
            <a:r>
              <a:rPr lang="cs-CZ" dirty="0" err="1"/>
              <a:t>Marduka</a:t>
            </a:r>
            <a:r>
              <a:rPr lang="cs-CZ" dirty="0"/>
              <a:t> (zikkurat)</a:t>
            </a:r>
          </a:p>
          <a:p>
            <a:r>
              <a:rPr lang="cs-CZ" dirty="0"/>
              <a:t>Tunel pod řekou</a:t>
            </a:r>
          </a:p>
          <a:p>
            <a:r>
              <a:rPr lang="cs-CZ" dirty="0"/>
              <a:t>Park (</a:t>
            </a:r>
            <a:r>
              <a:rPr lang="cs-CZ" i="1" dirty="0" err="1"/>
              <a:t>paradeisos</a:t>
            </a:r>
            <a:r>
              <a:rPr lang="cs-CZ" dirty="0"/>
              <a:t>)</a:t>
            </a:r>
          </a:p>
          <a:p>
            <a:endParaRPr lang="cs-CZ" dirty="0"/>
          </a:p>
        </p:txBody>
      </p:sp>
      <p:sp>
        <p:nvSpPr>
          <p:cNvPr id="6" name="Zástupný obsah 5">
            <a:extLst>
              <a:ext uri="{FF2B5EF4-FFF2-40B4-BE49-F238E27FC236}">
                <a16:creationId xmlns:a16="http://schemas.microsoft.com/office/drawing/2014/main" id="{1EB64FFF-0FF0-3D5D-E5C6-F71D3113BD77}"/>
              </a:ext>
            </a:extLst>
          </p:cNvPr>
          <p:cNvSpPr>
            <a:spLocks noGrp="1"/>
          </p:cNvSpPr>
          <p:nvPr>
            <p:ph sz="half" idx="2"/>
          </p:nvPr>
        </p:nvSpPr>
        <p:spPr/>
        <p:txBody>
          <a:bodyPr/>
          <a:lstStyle/>
          <a:p>
            <a:r>
              <a:rPr lang="cs-CZ" dirty="0"/>
              <a:t>Chrám – tři sochy, Zeus, Héra, </a:t>
            </a:r>
            <a:r>
              <a:rPr lang="cs-CZ" dirty="0" err="1"/>
              <a:t>Rheia</a:t>
            </a:r>
            <a:endParaRPr lang="cs-CZ" dirty="0"/>
          </a:p>
          <a:p>
            <a:r>
              <a:rPr lang="cs-CZ" dirty="0"/>
              <a:t>Odtud pozorují hvězdy</a:t>
            </a:r>
          </a:p>
        </p:txBody>
      </p:sp>
    </p:spTree>
    <p:extLst>
      <p:ext uri="{BB962C8B-B14F-4D97-AF65-F5344CB8AC3E}">
        <p14:creationId xmlns:p14="http://schemas.microsoft.com/office/powerpoint/2010/main" val="4159916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D0371C-F5A9-F777-2C34-A0D50FD06A7A}"/>
              </a:ext>
            </a:extLst>
          </p:cNvPr>
          <p:cNvSpPr>
            <a:spLocks noGrp="1"/>
          </p:cNvSpPr>
          <p:nvPr>
            <p:ph type="title"/>
          </p:nvPr>
        </p:nvSpPr>
        <p:spPr/>
        <p:txBody>
          <a:bodyPr/>
          <a:lstStyle/>
          <a:p>
            <a:r>
              <a:rPr lang="cs-CZ" dirty="0" err="1"/>
              <a:t>Semírámis</a:t>
            </a:r>
            <a:endParaRPr lang="cs-CZ" dirty="0"/>
          </a:p>
        </p:txBody>
      </p:sp>
      <p:sp>
        <p:nvSpPr>
          <p:cNvPr id="3" name="Zástupný obsah 2">
            <a:extLst>
              <a:ext uri="{FF2B5EF4-FFF2-40B4-BE49-F238E27FC236}">
                <a16:creationId xmlns:a16="http://schemas.microsoft.com/office/drawing/2014/main" id="{8B752FC5-7EDF-1437-6FA2-B21073A01730}"/>
              </a:ext>
            </a:extLst>
          </p:cNvPr>
          <p:cNvSpPr>
            <a:spLocks noGrp="1"/>
          </p:cNvSpPr>
          <p:nvPr>
            <p:ph sz="half" idx="1"/>
          </p:nvPr>
        </p:nvSpPr>
        <p:spPr/>
        <p:txBody>
          <a:bodyPr>
            <a:normAutofit fontScale="92500"/>
          </a:bodyPr>
          <a:lstStyle/>
          <a:p>
            <a:r>
              <a:rPr lang="cs-CZ" dirty="0"/>
              <a:t>Str. 16.1.2</a:t>
            </a:r>
          </a:p>
          <a:p>
            <a:r>
              <a:rPr lang="el-GR" dirty="0"/>
              <a:t>καὶ τῆς </a:t>
            </a:r>
            <a:r>
              <a:rPr lang="el-GR" u="sng" dirty="0"/>
              <a:t>Σεμιράμιδος</a:t>
            </a:r>
            <a:r>
              <a:rPr lang="el-GR" dirty="0"/>
              <a:t> χωρὶς τῶν ἐν </a:t>
            </a:r>
            <a:r>
              <a:rPr lang="el-GR" u="sng" dirty="0"/>
              <a:t>Βαβυλῶνι</a:t>
            </a:r>
            <a:r>
              <a:rPr lang="el-GR" dirty="0"/>
              <a:t> </a:t>
            </a:r>
            <a:r>
              <a:rPr lang="el-GR" u="sng" dirty="0"/>
              <a:t>ἔργων</a:t>
            </a:r>
            <a:r>
              <a:rPr lang="el-GR" dirty="0"/>
              <a:t> </a:t>
            </a:r>
            <a:r>
              <a:rPr lang="el-GR" u="sng" dirty="0"/>
              <a:t>πολλὰ</a:t>
            </a:r>
            <a:r>
              <a:rPr lang="el-GR" dirty="0"/>
              <a:t> καὶ </a:t>
            </a:r>
            <a:r>
              <a:rPr lang="el-GR" u="sng" dirty="0"/>
              <a:t>ἄλλα</a:t>
            </a:r>
            <a:r>
              <a:rPr lang="el-GR" dirty="0"/>
              <a:t> κατὰ πᾶσαν γῆν σχεδὸν δείκνυται ὅση τῆς </a:t>
            </a:r>
            <a:r>
              <a:rPr lang="el-GR" u="sng" dirty="0"/>
              <a:t>ἠπείρου</a:t>
            </a:r>
            <a:r>
              <a:rPr lang="el-GR" dirty="0"/>
              <a:t> ταύτης ἐστί, τά τε </a:t>
            </a:r>
            <a:r>
              <a:rPr lang="el-GR" u="sng" dirty="0"/>
              <a:t>χώματα</a:t>
            </a:r>
            <a:r>
              <a:rPr lang="el-GR" dirty="0"/>
              <a:t> ἃ δὴ καλοῦσι </a:t>
            </a:r>
            <a:r>
              <a:rPr lang="el-GR" u="sng" dirty="0"/>
              <a:t>Σεμιράμιδος</a:t>
            </a:r>
            <a:r>
              <a:rPr lang="el-GR" dirty="0"/>
              <a:t>, καὶ </a:t>
            </a:r>
            <a:r>
              <a:rPr lang="el-GR" u="sng" dirty="0"/>
              <a:t>τείχη</a:t>
            </a:r>
            <a:r>
              <a:rPr lang="el-GR" dirty="0"/>
              <a:t> καὶ </a:t>
            </a:r>
            <a:r>
              <a:rPr lang="el-GR" u="sng" dirty="0"/>
              <a:t>ἐρυμάτων</a:t>
            </a:r>
            <a:r>
              <a:rPr lang="el-GR" dirty="0"/>
              <a:t> κατασκευαὶ καὶ </a:t>
            </a:r>
            <a:r>
              <a:rPr lang="el-GR" u="sng" dirty="0"/>
              <a:t>συρίγγων</a:t>
            </a:r>
            <a:r>
              <a:rPr lang="el-GR" dirty="0"/>
              <a:t> τῶν ἐν αὐτοῖς καὶ </a:t>
            </a:r>
            <a:r>
              <a:rPr lang="el-GR" u="sng" dirty="0"/>
              <a:t>ὑδρείων</a:t>
            </a:r>
            <a:r>
              <a:rPr lang="el-GR" dirty="0"/>
              <a:t> καὶ </a:t>
            </a:r>
            <a:r>
              <a:rPr lang="el-GR" u="sng" dirty="0"/>
              <a:t>κλιμάκων</a:t>
            </a:r>
            <a:r>
              <a:rPr lang="el-GR" dirty="0"/>
              <a:t> καὶ </a:t>
            </a:r>
            <a:r>
              <a:rPr lang="el-GR" u="sng" dirty="0"/>
              <a:t>διωρύγων</a:t>
            </a:r>
            <a:r>
              <a:rPr lang="el-GR" dirty="0"/>
              <a:t> ἐν ποταμοῖς καὶ λίμναις καὶ </a:t>
            </a:r>
            <a:r>
              <a:rPr lang="el-GR" u="sng" dirty="0"/>
              <a:t>ὁδῶν</a:t>
            </a:r>
            <a:r>
              <a:rPr lang="el-GR" dirty="0"/>
              <a:t> καὶ </a:t>
            </a:r>
            <a:r>
              <a:rPr lang="el-GR" u="sng" dirty="0"/>
              <a:t>γεφυρῶν</a:t>
            </a:r>
            <a:r>
              <a:rPr lang="el-GR" dirty="0"/>
              <a:t>.</a:t>
            </a:r>
            <a:endParaRPr lang="cs-CZ" dirty="0"/>
          </a:p>
        </p:txBody>
      </p:sp>
      <p:sp>
        <p:nvSpPr>
          <p:cNvPr id="4" name="Zástupný obsah 3">
            <a:extLst>
              <a:ext uri="{FF2B5EF4-FFF2-40B4-BE49-F238E27FC236}">
                <a16:creationId xmlns:a16="http://schemas.microsoft.com/office/drawing/2014/main" id="{F4073D68-55A8-7A79-ED1D-3A704206266C}"/>
              </a:ext>
            </a:extLst>
          </p:cNvPr>
          <p:cNvSpPr>
            <a:spLocks noGrp="1"/>
          </p:cNvSpPr>
          <p:nvPr>
            <p:ph sz="half" idx="2"/>
          </p:nvPr>
        </p:nvSpPr>
        <p:spPr/>
        <p:txBody>
          <a:bodyPr>
            <a:normAutofit fontScale="92500"/>
          </a:bodyPr>
          <a:lstStyle/>
          <a:p>
            <a:r>
              <a:rPr lang="en-US" dirty="0"/>
              <a:t>and as for Semiramis, apart from her works at Babylon, many others are also to be seen throughout almost the whole of that continent, I mean the mounds called the Mounds of Semiramis, and walls, and the construction of fortifications with aqueducts therein, and of reservoirs for drinking-water, and of ladder-like ascents of mountains, and of channels in rivers and lakes, and of roads and bridges.</a:t>
            </a:r>
            <a:endParaRPr lang="cs-CZ" dirty="0"/>
          </a:p>
        </p:txBody>
      </p:sp>
    </p:spTree>
    <p:extLst>
      <p:ext uri="{BB962C8B-B14F-4D97-AF65-F5344CB8AC3E}">
        <p14:creationId xmlns:p14="http://schemas.microsoft.com/office/powerpoint/2010/main" val="1685769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33B47B-E583-FFA8-9355-944472391A6A}"/>
              </a:ext>
            </a:extLst>
          </p:cNvPr>
          <p:cNvSpPr>
            <a:spLocks noGrp="1"/>
          </p:cNvSpPr>
          <p:nvPr>
            <p:ph type="title"/>
          </p:nvPr>
        </p:nvSpPr>
        <p:spPr/>
        <p:txBody>
          <a:bodyPr/>
          <a:lstStyle/>
          <a:p>
            <a:r>
              <a:rPr lang="cs-CZ" dirty="0" err="1"/>
              <a:t>Semírámis</a:t>
            </a:r>
            <a:r>
              <a:rPr lang="cs-CZ" dirty="0"/>
              <a:t> - hradby</a:t>
            </a:r>
          </a:p>
        </p:txBody>
      </p:sp>
      <p:sp>
        <p:nvSpPr>
          <p:cNvPr id="3" name="Zástupný obsah 2">
            <a:extLst>
              <a:ext uri="{FF2B5EF4-FFF2-40B4-BE49-F238E27FC236}">
                <a16:creationId xmlns:a16="http://schemas.microsoft.com/office/drawing/2014/main" id="{F1DFE067-903C-5ED3-0E1A-5240DB79BC35}"/>
              </a:ext>
            </a:extLst>
          </p:cNvPr>
          <p:cNvSpPr>
            <a:spLocks noGrp="1"/>
          </p:cNvSpPr>
          <p:nvPr>
            <p:ph sz="half" idx="1"/>
          </p:nvPr>
        </p:nvSpPr>
        <p:spPr/>
        <p:txBody>
          <a:bodyPr>
            <a:normAutofit fontScale="92500"/>
          </a:bodyPr>
          <a:lstStyle/>
          <a:p>
            <a:r>
              <a:rPr lang="cs-CZ" dirty="0"/>
              <a:t>Diod. 2.7</a:t>
            </a:r>
          </a:p>
          <a:p>
            <a:r>
              <a:rPr lang="el-GR" u="sng" dirty="0"/>
              <a:t>ὀπτὰς</a:t>
            </a:r>
            <a:r>
              <a:rPr lang="el-GR" dirty="0"/>
              <a:t> δὲ </a:t>
            </a:r>
            <a:r>
              <a:rPr lang="el-GR" u="sng" dirty="0"/>
              <a:t>πλίνθους</a:t>
            </a:r>
            <a:r>
              <a:rPr lang="el-GR" dirty="0"/>
              <a:t> εἰς </a:t>
            </a:r>
            <a:r>
              <a:rPr lang="el-GR" u="sng" dirty="0"/>
              <a:t>ἄσφαλτον</a:t>
            </a:r>
            <a:r>
              <a:rPr lang="el-GR" dirty="0"/>
              <a:t> ἐνδησαμένη τεῖχος κατεσκεύασε τὸ μὲν ὕψος, ὡς μὲν Κτησίας φησί, πεντήκοντα ὀργυιῶν, ὡς δ᾽ ἔνιοι τῶν νεωτέρων ἔγραψαν, πηχῶν πεντήκοντα, τὸ δὲ </a:t>
            </a:r>
            <a:r>
              <a:rPr lang="el-GR" u="sng" dirty="0"/>
              <a:t>πλάτος</a:t>
            </a:r>
            <a:r>
              <a:rPr lang="el-GR" dirty="0"/>
              <a:t> πλέον ἢ </a:t>
            </a:r>
            <a:r>
              <a:rPr lang="el-GR" u="sng" dirty="0"/>
              <a:t>δυσὶν</a:t>
            </a:r>
            <a:r>
              <a:rPr lang="el-GR" dirty="0"/>
              <a:t> </a:t>
            </a:r>
            <a:r>
              <a:rPr lang="el-GR" u="sng" dirty="0"/>
              <a:t>ἅρμασιν</a:t>
            </a:r>
            <a:r>
              <a:rPr lang="el-GR" dirty="0"/>
              <a:t> </a:t>
            </a:r>
            <a:r>
              <a:rPr lang="el-GR" u="sng" dirty="0"/>
              <a:t>ἱππάσιμον</a:t>
            </a:r>
            <a:r>
              <a:rPr lang="el-GR" dirty="0"/>
              <a:t>: </a:t>
            </a:r>
            <a:r>
              <a:rPr lang="el-GR" u="sng" dirty="0"/>
              <a:t>πύργους</a:t>
            </a:r>
            <a:r>
              <a:rPr lang="el-GR" dirty="0"/>
              <a:t> δὲ τὸν μὲν ἀριθμὸν διακοσίους καὶ πεντήκοντα, τὸ δ᾽ ὕψος καὶ πλάτος ἐξ ἀναλόγου τῷ βάρει τῶν κατὰ τὸ τεῖχος ἔργων. </a:t>
            </a:r>
            <a:endParaRPr lang="cs-CZ" dirty="0"/>
          </a:p>
          <a:p>
            <a:endParaRPr lang="cs-CZ" dirty="0"/>
          </a:p>
          <a:p>
            <a:endParaRPr lang="cs-CZ" dirty="0"/>
          </a:p>
        </p:txBody>
      </p:sp>
      <p:sp>
        <p:nvSpPr>
          <p:cNvPr id="4" name="Zástupný obsah 3">
            <a:extLst>
              <a:ext uri="{FF2B5EF4-FFF2-40B4-BE49-F238E27FC236}">
                <a16:creationId xmlns:a16="http://schemas.microsoft.com/office/drawing/2014/main" id="{DA4795D7-CD55-CF52-C033-E43B6BA3E675}"/>
              </a:ext>
            </a:extLst>
          </p:cNvPr>
          <p:cNvSpPr>
            <a:spLocks noGrp="1"/>
          </p:cNvSpPr>
          <p:nvPr>
            <p:ph sz="half" idx="2"/>
          </p:nvPr>
        </p:nvSpPr>
        <p:spPr/>
        <p:txBody>
          <a:bodyPr>
            <a:normAutofit fontScale="92500"/>
          </a:bodyPr>
          <a:lstStyle/>
          <a:p>
            <a:r>
              <a:rPr lang="en-US" dirty="0"/>
              <a:t>Making baked bricks fast in bitumen she built a wall with a height, as </a:t>
            </a:r>
            <a:r>
              <a:rPr lang="en-US" dirty="0" err="1"/>
              <a:t>Ctesias</a:t>
            </a:r>
            <a:r>
              <a:rPr lang="en-US" dirty="0"/>
              <a:t> says, of fifty fathoms, but, as some later writers have recorded, of fifty cubits,​ and wide enough for more than two chariots abreast to drive upon; and the towers numbered two hundred and fifty, their height and width corresponding to the massive scale of the wall. </a:t>
            </a:r>
            <a:endParaRPr lang="cs-CZ" dirty="0"/>
          </a:p>
        </p:txBody>
      </p:sp>
    </p:spTree>
    <p:extLst>
      <p:ext uri="{BB962C8B-B14F-4D97-AF65-F5344CB8AC3E}">
        <p14:creationId xmlns:p14="http://schemas.microsoft.com/office/powerpoint/2010/main" val="3526326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9A5268-69F4-716E-364B-A3436C116DFD}"/>
              </a:ext>
            </a:extLst>
          </p:cNvPr>
          <p:cNvSpPr>
            <a:spLocks noGrp="1"/>
          </p:cNvSpPr>
          <p:nvPr>
            <p:ph type="title"/>
          </p:nvPr>
        </p:nvSpPr>
        <p:spPr/>
        <p:txBody>
          <a:bodyPr/>
          <a:lstStyle/>
          <a:p>
            <a:r>
              <a:rPr lang="cs-CZ" dirty="0" err="1"/>
              <a:t>Semírámis</a:t>
            </a:r>
            <a:r>
              <a:rPr lang="cs-CZ" dirty="0"/>
              <a:t> - hradby</a:t>
            </a:r>
          </a:p>
        </p:txBody>
      </p:sp>
      <p:sp>
        <p:nvSpPr>
          <p:cNvPr id="3" name="Zástupný obsah 2">
            <a:extLst>
              <a:ext uri="{FF2B5EF4-FFF2-40B4-BE49-F238E27FC236}">
                <a16:creationId xmlns:a16="http://schemas.microsoft.com/office/drawing/2014/main" id="{F52F761A-1A15-0E8A-5500-F3229813C582}"/>
              </a:ext>
            </a:extLst>
          </p:cNvPr>
          <p:cNvSpPr>
            <a:spLocks noGrp="1"/>
          </p:cNvSpPr>
          <p:nvPr>
            <p:ph sz="half" idx="1"/>
          </p:nvPr>
        </p:nvSpPr>
        <p:spPr/>
        <p:txBody>
          <a:bodyPr/>
          <a:lstStyle/>
          <a:p>
            <a:r>
              <a:rPr lang="cs-CZ" dirty="0"/>
              <a:t>Ov. </a:t>
            </a:r>
            <a:r>
              <a:rPr lang="cs-CZ" i="1" dirty="0"/>
              <a:t>Met</a:t>
            </a:r>
            <a:r>
              <a:rPr lang="cs-CZ" dirty="0"/>
              <a:t>. 4.57–58</a:t>
            </a:r>
          </a:p>
          <a:p>
            <a:r>
              <a:rPr lang="pt-BR" dirty="0"/>
              <a:t>ubi dicitur </a:t>
            </a:r>
            <a:r>
              <a:rPr lang="pt-BR" u="sng" dirty="0"/>
              <a:t>altam</a:t>
            </a:r>
            <a:br>
              <a:rPr lang="pt-BR" dirty="0"/>
            </a:br>
            <a:r>
              <a:rPr lang="pt-BR" u="sng" dirty="0"/>
              <a:t>coctilibus</a:t>
            </a:r>
            <a:r>
              <a:rPr lang="pt-BR" dirty="0"/>
              <a:t> </a:t>
            </a:r>
            <a:r>
              <a:rPr lang="pt-BR" u="sng" dirty="0"/>
              <a:t>muris</a:t>
            </a:r>
            <a:r>
              <a:rPr lang="pt-BR" dirty="0"/>
              <a:t> cinxisse Semiramis </a:t>
            </a:r>
            <a:r>
              <a:rPr lang="pt-BR" u="sng" dirty="0"/>
              <a:t>urbem</a:t>
            </a:r>
            <a:r>
              <a:rPr lang="pt-BR" dirty="0"/>
              <a:t>.</a:t>
            </a:r>
            <a:endParaRPr lang="cs-CZ" dirty="0"/>
          </a:p>
          <a:p>
            <a:r>
              <a:rPr lang="cs-CZ" dirty="0" err="1"/>
              <a:t>Hyginus</a:t>
            </a:r>
            <a:r>
              <a:rPr lang="cs-CZ" dirty="0"/>
              <a:t>, </a:t>
            </a:r>
            <a:r>
              <a:rPr lang="cs-CZ" i="1" dirty="0" err="1"/>
              <a:t>Fabulae</a:t>
            </a:r>
            <a:r>
              <a:rPr lang="cs-CZ" dirty="0"/>
              <a:t>, 223</a:t>
            </a:r>
          </a:p>
          <a:p>
            <a:r>
              <a:rPr lang="en-US" dirty="0"/>
              <a:t>The wall in Babylon, which Semiramis, daughter of </a:t>
            </a:r>
            <a:r>
              <a:rPr lang="en-US" dirty="0" err="1"/>
              <a:t>Dercetis</a:t>
            </a:r>
            <a:r>
              <a:rPr lang="en-US" dirty="0"/>
              <a:t>, made, of baked brick and bitumen</a:t>
            </a:r>
            <a:endParaRPr lang="cs-CZ" dirty="0"/>
          </a:p>
        </p:txBody>
      </p:sp>
      <p:sp>
        <p:nvSpPr>
          <p:cNvPr id="4" name="Zástupný obsah 3">
            <a:extLst>
              <a:ext uri="{FF2B5EF4-FFF2-40B4-BE49-F238E27FC236}">
                <a16:creationId xmlns:a16="http://schemas.microsoft.com/office/drawing/2014/main" id="{CD02AD93-E7FD-8B18-02D3-8EE408258A2C}"/>
              </a:ext>
            </a:extLst>
          </p:cNvPr>
          <p:cNvSpPr>
            <a:spLocks noGrp="1"/>
          </p:cNvSpPr>
          <p:nvPr>
            <p:ph sz="half" idx="2"/>
          </p:nvPr>
        </p:nvSpPr>
        <p:spPr/>
        <p:txBody>
          <a:bodyPr/>
          <a:lstStyle/>
          <a:p>
            <a:r>
              <a:rPr lang="en-US" dirty="0"/>
              <a:t>near the walls that Queen Semiramis had built of brick around her famous city, they grew fond, and loved each other</a:t>
            </a:r>
            <a:endParaRPr lang="cs-CZ" dirty="0"/>
          </a:p>
          <a:p>
            <a:r>
              <a:rPr lang="cs-CZ" dirty="0" err="1"/>
              <a:t>Amm</a:t>
            </a:r>
            <a:r>
              <a:rPr lang="cs-CZ" dirty="0"/>
              <a:t>. 23.6.23</a:t>
            </a:r>
          </a:p>
          <a:p>
            <a:r>
              <a:rPr lang="en-US" dirty="0"/>
              <a:t>Babylon, whose walls Semiramis built with bitumen (for the ancient king Belus built the citadel),</a:t>
            </a:r>
            <a:endParaRPr lang="cs-CZ" dirty="0"/>
          </a:p>
        </p:txBody>
      </p:sp>
      <p:pic>
        <p:nvPicPr>
          <p:cNvPr id="6" name="Obrázek 5" descr="Obsah obrázku budova, zřícenina, hrad&#10;&#10;Popis byl vytvořen automaticky">
            <a:extLst>
              <a:ext uri="{FF2B5EF4-FFF2-40B4-BE49-F238E27FC236}">
                <a16:creationId xmlns:a16="http://schemas.microsoft.com/office/drawing/2014/main" id="{5DC7C091-8F6D-7186-D9DA-211391E65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9914" y="171855"/>
            <a:ext cx="2684834" cy="1789889"/>
          </a:xfrm>
          <a:prstGeom prst="rect">
            <a:avLst/>
          </a:prstGeom>
        </p:spPr>
      </p:pic>
    </p:spTree>
    <p:extLst>
      <p:ext uri="{BB962C8B-B14F-4D97-AF65-F5344CB8AC3E}">
        <p14:creationId xmlns:p14="http://schemas.microsoft.com/office/powerpoint/2010/main" val="4246706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C1504A-3A41-356A-82A3-63A9CBD7364A}"/>
              </a:ext>
            </a:extLst>
          </p:cNvPr>
          <p:cNvSpPr>
            <a:spLocks noGrp="1"/>
          </p:cNvSpPr>
          <p:nvPr>
            <p:ph type="title"/>
          </p:nvPr>
        </p:nvSpPr>
        <p:spPr/>
        <p:txBody>
          <a:bodyPr/>
          <a:lstStyle/>
          <a:p>
            <a:r>
              <a:rPr lang="cs-CZ" dirty="0" err="1"/>
              <a:t>Semírámis</a:t>
            </a:r>
            <a:r>
              <a:rPr lang="cs-CZ" dirty="0"/>
              <a:t> – visuté zahrady</a:t>
            </a:r>
          </a:p>
        </p:txBody>
      </p:sp>
      <p:sp>
        <p:nvSpPr>
          <p:cNvPr id="3" name="Zástupný obsah 2">
            <a:extLst>
              <a:ext uri="{FF2B5EF4-FFF2-40B4-BE49-F238E27FC236}">
                <a16:creationId xmlns:a16="http://schemas.microsoft.com/office/drawing/2014/main" id="{68CEB09C-3600-CC50-70B8-A6DB294A72DA}"/>
              </a:ext>
            </a:extLst>
          </p:cNvPr>
          <p:cNvSpPr>
            <a:spLocks noGrp="1"/>
          </p:cNvSpPr>
          <p:nvPr>
            <p:ph sz="half" idx="1"/>
          </p:nvPr>
        </p:nvSpPr>
        <p:spPr/>
        <p:txBody>
          <a:bodyPr>
            <a:normAutofit fontScale="77500" lnSpcReduction="20000"/>
          </a:bodyPr>
          <a:lstStyle/>
          <a:p>
            <a:r>
              <a:rPr lang="cs-CZ" dirty="0" err="1"/>
              <a:t>Hdt</a:t>
            </a:r>
            <a:r>
              <a:rPr lang="cs-CZ" dirty="0"/>
              <a:t>. 1.184</a:t>
            </a:r>
          </a:p>
          <a:p>
            <a:r>
              <a:rPr lang="el-GR" dirty="0"/>
              <a:t>τῇ </a:t>
            </a:r>
            <a:r>
              <a:rPr lang="el-GR" u="sng" dirty="0"/>
              <a:t>οὔνομα</a:t>
            </a:r>
            <a:r>
              <a:rPr lang="el-GR" dirty="0"/>
              <a:t> ἦν </a:t>
            </a:r>
            <a:r>
              <a:rPr lang="el-GR" u="sng" dirty="0"/>
              <a:t>Σεμίραμις</a:t>
            </a:r>
            <a:r>
              <a:rPr lang="el-GR" dirty="0"/>
              <a:t>, αὕτη μὲν ἀπεδέξατο </a:t>
            </a:r>
            <a:r>
              <a:rPr lang="el-GR" u="sng" dirty="0"/>
              <a:t>χώματα</a:t>
            </a:r>
            <a:r>
              <a:rPr lang="el-GR" dirty="0"/>
              <a:t> ἀνὰ τὸ πεδίον ἐόντα ἀξιοθέητα· πρότερον δὲ ἐώθεε ὁ ποταμὸς ἀνὰ τὸ πεδίον πᾶν πελαγίζειν. </a:t>
            </a:r>
            <a:endParaRPr lang="cs-CZ" dirty="0"/>
          </a:p>
          <a:p>
            <a:r>
              <a:rPr lang="cs-CZ" dirty="0"/>
              <a:t>Diod. 2.10</a:t>
            </a:r>
          </a:p>
          <a:p>
            <a:r>
              <a:rPr lang="el-GR" dirty="0"/>
              <a:t>ὑπῆρχε δὲ καὶ ὁ </a:t>
            </a:r>
            <a:r>
              <a:rPr lang="el-GR" u="sng" dirty="0"/>
              <a:t>κρεμαστὸς</a:t>
            </a:r>
            <a:r>
              <a:rPr lang="el-GR" dirty="0"/>
              <a:t> καλούμενος </a:t>
            </a:r>
            <a:r>
              <a:rPr lang="el-GR" u="sng" dirty="0"/>
              <a:t>κῆπος</a:t>
            </a:r>
            <a:r>
              <a:rPr lang="el-GR" dirty="0"/>
              <a:t> παρὰ τὴν </a:t>
            </a:r>
            <a:r>
              <a:rPr lang="el-GR" u="sng" dirty="0"/>
              <a:t>ἀκρόπολιν</a:t>
            </a:r>
            <a:r>
              <a:rPr lang="el-GR" dirty="0"/>
              <a:t>, </a:t>
            </a:r>
            <a:r>
              <a:rPr lang="el-GR" u="sng" dirty="0"/>
              <a:t>οὐ Σεμιράμιδος</a:t>
            </a:r>
            <a:r>
              <a:rPr lang="el-GR" dirty="0"/>
              <a:t>, ἀλλά τινος ὕστερον </a:t>
            </a:r>
            <a:r>
              <a:rPr lang="el-GR" u="sng" dirty="0"/>
              <a:t>Σύρου</a:t>
            </a:r>
            <a:r>
              <a:rPr lang="el-GR" dirty="0"/>
              <a:t> </a:t>
            </a:r>
            <a:r>
              <a:rPr lang="el-GR" u="sng" dirty="0"/>
              <a:t>βασιλέως</a:t>
            </a:r>
            <a:r>
              <a:rPr lang="el-GR" dirty="0"/>
              <a:t> κατασκευάσαντος χάριν γυναικὸς παλλακῆς: ταύτην γάρ φασιν οὖσαν τὸ </a:t>
            </a:r>
            <a:r>
              <a:rPr lang="el-GR" u="sng" dirty="0"/>
              <a:t>γένος</a:t>
            </a:r>
            <a:r>
              <a:rPr lang="el-GR" dirty="0"/>
              <a:t> </a:t>
            </a:r>
            <a:r>
              <a:rPr lang="el-GR" u="sng" dirty="0"/>
              <a:t>Περσίδα</a:t>
            </a:r>
            <a:r>
              <a:rPr lang="el-GR" dirty="0"/>
              <a:t> καὶ τοὺς ἐν τοῖς ὄρεσι λειμῶνας ἐπιζητοῦσαν ἀξιῶσαι τὸν βασιλέα μιμήσασθαι διὰ τῆς τοῦ φυτουργείου φιλοτεχνίας τὴν τῆς Περσίδος χώρας ἰδιότητα. </a:t>
            </a:r>
            <a:endParaRPr lang="cs-CZ" dirty="0"/>
          </a:p>
          <a:p>
            <a:endParaRPr lang="cs-CZ" dirty="0"/>
          </a:p>
        </p:txBody>
      </p:sp>
      <p:sp>
        <p:nvSpPr>
          <p:cNvPr id="4" name="Zástupný obsah 3">
            <a:extLst>
              <a:ext uri="{FF2B5EF4-FFF2-40B4-BE49-F238E27FC236}">
                <a16:creationId xmlns:a16="http://schemas.microsoft.com/office/drawing/2014/main" id="{9FED1503-0560-8889-CA88-DE5E201421DF}"/>
              </a:ext>
            </a:extLst>
          </p:cNvPr>
          <p:cNvSpPr>
            <a:spLocks noGrp="1"/>
          </p:cNvSpPr>
          <p:nvPr>
            <p:ph sz="half" idx="2"/>
          </p:nvPr>
        </p:nvSpPr>
        <p:spPr/>
        <p:txBody>
          <a:bodyPr>
            <a:normAutofit fontScale="77500" lnSpcReduction="20000"/>
          </a:bodyPr>
          <a:lstStyle/>
          <a:p>
            <a:r>
              <a:rPr lang="en-US" dirty="0"/>
              <a:t>and her name was Semiramis: it was she who built dykes on the plain, a notable work; before that the whole plain was wont to be flooded by the river. </a:t>
            </a:r>
            <a:endParaRPr lang="cs-CZ" dirty="0"/>
          </a:p>
          <a:p>
            <a:r>
              <a:rPr lang="en-US" dirty="0"/>
              <a:t>There was also, because the acropolis, the Hanging Garden, as it is called, which was built, not by Semiramis, but by a later Syrian king to please one of his concubines; for she, they say, being a Persian by race and longing for the meadows of her mountains, asked the king to imitate, through the artifice of a planted garden, the distinctive landscape of Persia.</a:t>
            </a:r>
            <a:endParaRPr lang="cs-CZ" dirty="0"/>
          </a:p>
        </p:txBody>
      </p:sp>
    </p:spTree>
    <p:extLst>
      <p:ext uri="{BB962C8B-B14F-4D97-AF65-F5344CB8AC3E}">
        <p14:creationId xmlns:p14="http://schemas.microsoft.com/office/powerpoint/2010/main" val="2098996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77664C-3BCC-BF36-4B81-06150A253742}"/>
              </a:ext>
            </a:extLst>
          </p:cNvPr>
          <p:cNvSpPr>
            <a:spLocks noGrp="1"/>
          </p:cNvSpPr>
          <p:nvPr>
            <p:ph type="title"/>
          </p:nvPr>
        </p:nvSpPr>
        <p:spPr/>
        <p:txBody>
          <a:bodyPr/>
          <a:lstStyle/>
          <a:p>
            <a:endParaRPr lang="cs-CZ"/>
          </a:p>
        </p:txBody>
      </p:sp>
      <p:pic>
        <p:nvPicPr>
          <p:cNvPr id="6" name="Zástupný obsah 5" descr="Obsah obrázku obloha, exteriér, hrad, kámen&#10;&#10;Popis byl vytvořen automaticky">
            <a:extLst>
              <a:ext uri="{FF2B5EF4-FFF2-40B4-BE49-F238E27FC236}">
                <a16:creationId xmlns:a16="http://schemas.microsoft.com/office/drawing/2014/main" id="{01C37778-BB06-9C3A-0480-7C086DA14C3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0063" y="502596"/>
            <a:ext cx="8200417" cy="4612734"/>
          </a:xfrm>
        </p:spPr>
      </p:pic>
      <p:sp>
        <p:nvSpPr>
          <p:cNvPr id="4" name="Zástupný obsah 3">
            <a:extLst>
              <a:ext uri="{FF2B5EF4-FFF2-40B4-BE49-F238E27FC236}">
                <a16:creationId xmlns:a16="http://schemas.microsoft.com/office/drawing/2014/main" id="{A4CCAE48-079C-C387-471A-E55A90123A84}"/>
              </a:ext>
            </a:extLst>
          </p:cNvPr>
          <p:cNvSpPr>
            <a:spLocks noGrp="1"/>
          </p:cNvSpPr>
          <p:nvPr>
            <p:ph sz="half" idx="2"/>
          </p:nvPr>
        </p:nvSpPr>
        <p:spPr/>
        <p:txBody>
          <a:bodyPr/>
          <a:lstStyle/>
          <a:p>
            <a:endParaRPr lang="cs-CZ" dirty="0"/>
          </a:p>
        </p:txBody>
      </p:sp>
    </p:spTree>
    <p:extLst>
      <p:ext uri="{BB962C8B-B14F-4D97-AF65-F5344CB8AC3E}">
        <p14:creationId xmlns:p14="http://schemas.microsoft.com/office/powerpoint/2010/main" val="1519161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651177-3EBB-8853-4A11-A6EC1B0009C1}"/>
              </a:ext>
            </a:extLst>
          </p:cNvPr>
          <p:cNvSpPr>
            <a:spLocks noGrp="1"/>
          </p:cNvSpPr>
          <p:nvPr>
            <p:ph type="title"/>
          </p:nvPr>
        </p:nvSpPr>
        <p:spPr/>
        <p:txBody>
          <a:bodyPr/>
          <a:lstStyle/>
          <a:p>
            <a:r>
              <a:rPr lang="cs-CZ" dirty="0" err="1"/>
              <a:t>Semírámis</a:t>
            </a:r>
            <a:r>
              <a:rPr lang="cs-CZ" dirty="0"/>
              <a:t> – konec vlády</a:t>
            </a:r>
          </a:p>
        </p:txBody>
      </p:sp>
      <p:sp>
        <p:nvSpPr>
          <p:cNvPr id="3" name="Zástupný obsah 2">
            <a:extLst>
              <a:ext uri="{FF2B5EF4-FFF2-40B4-BE49-F238E27FC236}">
                <a16:creationId xmlns:a16="http://schemas.microsoft.com/office/drawing/2014/main" id="{328B5DBF-CD4F-1721-AF3F-BB690A1FD256}"/>
              </a:ext>
            </a:extLst>
          </p:cNvPr>
          <p:cNvSpPr>
            <a:spLocks noGrp="1"/>
          </p:cNvSpPr>
          <p:nvPr>
            <p:ph sz="half" idx="1"/>
          </p:nvPr>
        </p:nvSpPr>
        <p:spPr/>
        <p:txBody>
          <a:bodyPr>
            <a:normAutofit fontScale="92500" lnSpcReduction="10000"/>
          </a:bodyPr>
          <a:lstStyle/>
          <a:p>
            <a:r>
              <a:rPr lang="cs-CZ" dirty="0"/>
              <a:t>Diod. 2.20</a:t>
            </a:r>
          </a:p>
          <a:p>
            <a:r>
              <a:rPr lang="en-US" dirty="0"/>
              <a:t> Some time later her son Ninyas conspired against her through the agency of a certain eunuch; and remembering the prophecy given her by Ammon,​ she did not punish the conspirator, but, on the contrary, after turning the kingdom over to him and commanding the governors to obey him, she at once disappeared, as if she were going to be translated to the gods as the oracle had predicted</a:t>
            </a:r>
            <a:r>
              <a:rPr lang="cs-CZ" dirty="0"/>
              <a:t>; </a:t>
            </a:r>
          </a:p>
        </p:txBody>
      </p:sp>
      <p:sp>
        <p:nvSpPr>
          <p:cNvPr id="4" name="Zástupný obsah 3">
            <a:extLst>
              <a:ext uri="{FF2B5EF4-FFF2-40B4-BE49-F238E27FC236}">
                <a16:creationId xmlns:a16="http://schemas.microsoft.com/office/drawing/2014/main" id="{62151807-670E-C7B4-96C9-04821A972C1B}"/>
              </a:ext>
            </a:extLst>
          </p:cNvPr>
          <p:cNvSpPr>
            <a:spLocks noGrp="1"/>
          </p:cNvSpPr>
          <p:nvPr>
            <p:ph sz="half" idx="2"/>
          </p:nvPr>
        </p:nvSpPr>
        <p:spPr/>
        <p:txBody>
          <a:bodyPr>
            <a:normAutofit fontScale="92500" lnSpcReduction="10000"/>
          </a:bodyPr>
          <a:lstStyle/>
          <a:p>
            <a:r>
              <a:rPr lang="cs-CZ" dirty="0" err="1"/>
              <a:t>Eus</a:t>
            </a:r>
            <a:r>
              <a:rPr lang="cs-CZ" dirty="0"/>
              <a:t>. </a:t>
            </a:r>
            <a:r>
              <a:rPr lang="cs-CZ" i="1" dirty="0" err="1"/>
              <a:t>Chron</a:t>
            </a:r>
            <a:r>
              <a:rPr lang="cs-CZ" dirty="0"/>
              <a:t>. 17</a:t>
            </a:r>
          </a:p>
          <a:p>
            <a:r>
              <a:rPr lang="en-US" dirty="0"/>
              <a:t>and how she killed her own sons, but was herself put to death by Ninyas, another of her sons, when she had reigned for 42 years.</a:t>
            </a:r>
            <a:endParaRPr lang="cs-CZ" dirty="0"/>
          </a:p>
        </p:txBody>
      </p:sp>
    </p:spTree>
    <p:extLst>
      <p:ext uri="{BB962C8B-B14F-4D97-AF65-F5344CB8AC3E}">
        <p14:creationId xmlns:p14="http://schemas.microsoft.com/office/powerpoint/2010/main" val="3573182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41EB6D-E165-B5BB-745D-030C1C01C5D6}"/>
              </a:ext>
            </a:extLst>
          </p:cNvPr>
          <p:cNvSpPr>
            <a:spLocks noGrp="1"/>
          </p:cNvSpPr>
          <p:nvPr>
            <p:ph type="title"/>
          </p:nvPr>
        </p:nvSpPr>
        <p:spPr/>
        <p:txBody>
          <a:bodyPr/>
          <a:lstStyle/>
          <a:p>
            <a:r>
              <a:rPr lang="cs-CZ" dirty="0" err="1"/>
              <a:t>Semírámis</a:t>
            </a:r>
            <a:r>
              <a:rPr lang="cs-CZ" dirty="0"/>
              <a:t> - krutost</a:t>
            </a:r>
          </a:p>
        </p:txBody>
      </p:sp>
      <p:sp>
        <p:nvSpPr>
          <p:cNvPr id="3" name="Zástupný obsah 2">
            <a:extLst>
              <a:ext uri="{FF2B5EF4-FFF2-40B4-BE49-F238E27FC236}">
                <a16:creationId xmlns:a16="http://schemas.microsoft.com/office/drawing/2014/main" id="{A38B1FDE-8D15-938D-DF29-A981EE021831}"/>
              </a:ext>
            </a:extLst>
          </p:cNvPr>
          <p:cNvSpPr>
            <a:spLocks noGrp="1"/>
          </p:cNvSpPr>
          <p:nvPr>
            <p:ph sz="half" idx="1"/>
          </p:nvPr>
        </p:nvSpPr>
        <p:spPr/>
        <p:txBody>
          <a:bodyPr>
            <a:normAutofit fontScale="92500" lnSpcReduction="20000"/>
          </a:bodyPr>
          <a:lstStyle/>
          <a:p>
            <a:r>
              <a:rPr lang="cs-CZ" dirty="0"/>
              <a:t>Diod. 2.20</a:t>
            </a:r>
          </a:p>
          <a:p>
            <a:r>
              <a:rPr lang="en-US" dirty="0"/>
              <a:t>And Semiramis, upon receiving the </a:t>
            </a:r>
            <a:r>
              <a:rPr lang="en-US" dirty="0" err="1"/>
              <a:t>sceptre</a:t>
            </a:r>
            <a:r>
              <a:rPr lang="en-US" dirty="0"/>
              <a:t> and the regal garb, on the first day held high festival and gave a magnificent banquet, at which she persuaded the commanders of the military forces and all the greatest dignitaries to co‑operate with her; and on the second day, while the people and the most notable citizens were paying her their respects as queen, she arrested her husband and put him in prison</a:t>
            </a:r>
            <a:endParaRPr lang="cs-CZ" dirty="0"/>
          </a:p>
        </p:txBody>
      </p:sp>
      <p:sp>
        <p:nvSpPr>
          <p:cNvPr id="4" name="Zástupný obsah 3">
            <a:extLst>
              <a:ext uri="{FF2B5EF4-FFF2-40B4-BE49-F238E27FC236}">
                <a16:creationId xmlns:a16="http://schemas.microsoft.com/office/drawing/2014/main" id="{C60320CC-A285-764D-7EB2-57C0F292411F}"/>
              </a:ext>
            </a:extLst>
          </p:cNvPr>
          <p:cNvSpPr>
            <a:spLocks noGrp="1"/>
          </p:cNvSpPr>
          <p:nvPr>
            <p:ph sz="half" idx="2"/>
          </p:nvPr>
        </p:nvSpPr>
        <p:spPr/>
        <p:txBody>
          <a:bodyPr>
            <a:normAutofit fontScale="92500" lnSpcReduction="20000"/>
          </a:bodyPr>
          <a:lstStyle/>
          <a:p>
            <a:r>
              <a:rPr lang="cs-CZ" dirty="0"/>
              <a:t>Diod. 2.13</a:t>
            </a:r>
          </a:p>
          <a:p>
            <a:r>
              <a:rPr lang="en-US" dirty="0"/>
              <a:t>she was unwilling, however, to contract a lawful marriage, being afraid that she might be deprived of her supreme position, but choosing out the most handsome of the soldiers she consorted with them and then made away with all who had lain with her. </a:t>
            </a:r>
            <a:endParaRPr lang="cs-CZ" dirty="0"/>
          </a:p>
        </p:txBody>
      </p:sp>
    </p:spTree>
    <p:extLst>
      <p:ext uri="{BB962C8B-B14F-4D97-AF65-F5344CB8AC3E}">
        <p14:creationId xmlns:p14="http://schemas.microsoft.com/office/powerpoint/2010/main" val="1693964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EB323A4-2C48-F30E-5268-A4C221F47855}"/>
              </a:ext>
            </a:extLst>
          </p:cNvPr>
          <p:cNvSpPr>
            <a:spLocks noGrp="1"/>
          </p:cNvSpPr>
          <p:nvPr>
            <p:ph type="title"/>
          </p:nvPr>
        </p:nvSpPr>
        <p:spPr/>
        <p:txBody>
          <a:bodyPr/>
          <a:lstStyle/>
          <a:p>
            <a:r>
              <a:rPr lang="cs-CZ" dirty="0" err="1"/>
              <a:t>Semírámis</a:t>
            </a:r>
            <a:r>
              <a:rPr lang="cs-CZ" dirty="0"/>
              <a:t> – alternativní verze</a:t>
            </a:r>
          </a:p>
        </p:txBody>
      </p:sp>
      <p:sp>
        <p:nvSpPr>
          <p:cNvPr id="5" name="Zástupný obsah 4">
            <a:extLst>
              <a:ext uri="{FF2B5EF4-FFF2-40B4-BE49-F238E27FC236}">
                <a16:creationId xmlns:a16="http://schemas.microsoft.com/office/drawing/2014/main" id="{C11067AD-7C4E-5380-3C66-13204066C201}"/>
              </a:ext>
            </a:extLst>
          </p:cNvPr>
          <p:cNvSpPr>
            <a:spLocks noGrp="1"/>
          </p:cNvSpPr>
          <p:nvPr>
            <p:ph sz="half" idx="1"/>
          </p:nvPr>
        </p:nvSpPr>
        <p:spPr/>
        <p:txBody>
          <a:bodyPr>
            <a:normAutofit fontScale="92500" lnSpcReduction="20000"/>
          </a:bodyPr>
          <a:lstStyle/>
          <a:p>
            <a:r>
              <a:rPr lang="cs-CZ" dirty="0"/>
              <a:t>Oros. </a:t>
            </a:r>
            <a:r>
              <a:rPr lang="cs-CZ" i="1" dirty="0" err="1"/>
              <a:t>Advers</a:t>
            </a:r>
            <a:r>
              <a:rPr lang="cs-CZ" dirty="0"/>
              <a:t>. 2.2</a:t>
            </a:r>
          </a:p>
          <a:p>
            <a:r>
              <a:rPr lang="cs-CZ" dirty="0" err="1"/>
              <a:t>occiso</a:t>
            </a:r>
            <a:r>
              <a:rPr lang="cs-CZ" dirty="0"/>
              <a:t> Nino </a:t>
            </a:r>
            <a:r>
              <a:rPr lang="cs-CZ" u="sng" dirty="0" err="1"/>
              <a:t>Samiramis</a:t>
            </a:r>
            <a:r>
              <a:rPr lang="cs-CZ" dirty="0"/>
              <a:t> </a:t>
            </a:r>
            <a:r>
              <a:rPr lang="cs-CZ" dirty="0" err="1"/>
              <a:t>uxor</a:t>
            </a:r>
            <a:r>
              <a:rPr lang="cs-CZ" dirty="0"/>
              <a:t> </a:t>
            </a:r>
            <a:r>
              <a:rPr lang="cs-CZ" dirty="0" err="1"/>
              <a:t>eius</a:t>
            </a:r>
            <a:r>
              <a:rPr lang="cs-CZ" dirty="0"/>
              <a:t>, </a:t>
            </a:r>
            <a:r>
              <a:rPr lang="cs-CZ" dirty="0" err="1"/>
              <a:t>totius</a:t>
            </a:r>
            <a:r>
              <a:rPr lang="cs-CZ" dirty="0"/>
              <a:t> </a:t>
            </a:r>
            <a:r>
              <a:rPr lang="cs-CZ" dirty="0" err="1"/>
              <a:t>Asiae</a:t>
            </a:r>
            <a:r>
              <a:rPr lang="cs-CZ" dirty="0"/>
              <a:t> </a:t>
            </a:r>
            <a:r>
              <a:rPr lang="cs-CZ" dirty="0" err="1"/>
              <a:t>regina</a:t>
            </a:r>
            <a:r>
              <a:rPr lang="cs-CZ" dirty="0"/>
              <a:t>, </a:t>
            </a:r>
            <a:r>
              <a:rPr lang="cs-CZ" u="sng" dirty="0" err="1"/>
              <a:t>Babylonam</a:t>
            </a:r>
            <a:r>
              <a:rPr lang="cs-CZ" dirty="0"/>
              <a:t> </a:t>
            </a:r>
            <a:r>
              <a:rPr lang="cs-CZ" dirty="0" err="1"/>
              <a:t>urbem</a:t>
            </a:r>
            <a:r>
              <a:rPr lang="cs-CZ" dirty="0"/>
              <a:t> </a:t>
            </a:r>
            <a:r>
              <a:rPr lang="cs-CZ" u="sng" dirty="0" err="1"/>
              <a:t>instaurauit</a:t>
            </a:r>
            <a:r>
              <a:rPr lang="cs-CZ" dirty="0"/>
              <a:t> </a:t>
            </a:r>
            <a:r>
              <a:rPr lang="cs-CZ" u="sng" dirty="0" err="1"/>
              <a:t>caputque</a:t>
            </a:r>
            <a:r>
              <a:rPr lang="cs-CZ" dirty="0"/>
              <a:t> </a:t>
            </a:r>
            <a:r>
              <a:rPr lang="cs-CZ" dirty="0" err="1"/>
              <a:t>regni</a:t>
            </a:r>
            <a:r>
              <a:rPr lang="cs-CZ" dirty="0"/>
              <a:t> </a:t>
            </a:r>
            <a:r>
              <a:rPr lang="cs-CZ" dirty="0" err="1"/>
              <a:t>Assyriis</a:t>
            </a:r>
            <a:r>
              <a:rPr lang="cs-CZ" dirty="0"/>
              <a:t> </a:t>
            </a:r>
            <a:r>
              <a:rPr lang="cs-CZ" dirty="0" err="1"/>
              <a:t>ut</a:t>
            </a:r>
            <a:r>
              <a:rPr lang="cs-CZ" dirty="0"/>
              <a:t> </a:t>
            </a:r>
            <a:r>
              <a:rPr lang="cs-CZ" dirty="0" err="1"/>
              <a:t>esset</a:t>
            </a:r>
            <a:r>
              <a:rPr lang="cs-CZ" dirty="0"/>
              <a:t> </a:t>
            </a:r>
            <a:r>
              <a:rPr lang="cs-CZ" dirty="0" err="1"/>
              <a:t>instituit</a:t>
            </a:r>
            <a:r>
              <a:rPr lang="cs-CZ" dirty="0"/>
              <a:t>.</a:t>
            </a:r>
          </a:p>
          <a:p>
            <a:r>
              <a:rPr lang="cs-CZ" dirty="0"/>
              <a:t>1.4</a:t>
            </a:r>
          </a:p>
          <a:p>
            <a:r>
              <a:rPr lang="cs-CZ" dirty="0" err="1"/>
              <a:t>huic</a:t>
            </a:r>
            <a:r>
              <a:rPr lang="cs-CZ" dirty="0"/>
              <a:t> </a:t>
            </a:r>
            <a:r>
              <a:rPr lang="cs-CZ" dirty="0" err="1"/>
              <a:t>mortuo</a:t>
            </a:r>
            <a:r>
              <a:rPr lang="cs-CZ" dirty="0"/>
              <a:t> </a:t>
            </a:r>
            <a:r>
              <a:rPr lang="cs-CZ" dirty="0" err="1"/>
              <a:t>Samiramis</a:t>
            </a:r>
            <a:r>
              <a:rPr lang="cs-CZ" dirty="0"/>
              <a:t> </a:t>
            </a:r>
            <a:r>
              <a:rPr lang="cs-CZ" dirty="0" err="1"/>
              <a:t>uxor</a:t>
            </a:r>
            <a:r>
              <a:rPr lang="cs-CZ" dirty="0"/>
              <a:t> </a:t>
            </a:r>
            <a:r>
              <a:rPr lang="cs-CZ" dirty="0" err="1"/>
              <a:t>successit</a:t>
            </a:r>
            <a:r>
              <a:rPr lang="cs-CZ" dirty="0"/>
              <a:t>, </a:t>
            </a:r>
            <a:r>
              <a:rPr lang="cs-CZ" u="sng" dirty="0" err="1"/>
              <a:t>uirum</a:t>
            </a:r>
            <a:r>
              <a:rPr lang="cs-CZ" u="sng" dirty="0"/>
              <a:t> animo</a:t>
            </a:r>
            <a:r>
              <a:rPr lang="cs-CZ" dirty="0"/>
              <a:t>, habitu </a:t>
            </a:r>
            <a:r>
              <a:rPr lang="cs-CZ" u="sng" dirty="0" err="1"/>
              <a:t>filium</a:t>
            </a:r>
            <a:r>
              <a:rPr lang="cs-CZ" dirty="0"/>
              <a:t> </a:t>
            </a:r>
            <a:r>
              <a:rPr lang="cs-CZ" dirty="0" err="1"/>
              <a:t>gerens</a:t>
            </a:r>
            <a:r>
              <a:rPr lang="cs-CZ" dirty="0"/>
              <a:t>, </a:t>
            </a:r>
            <a:r>
              <a:rPr lang="cs-CZ" u="sng" dirty="0" err="1"/>
              <a:t>auidosque</a:t>
            </a:r>
            <a:r>
              <a:rPr lang="cs-CZ" dirty="0"/>
              <a:t> </a:t>
            </a:r>
            <a:r>
              <a:rPr lang="cs-CZ" dirty="0" err="1"/>
              <a:t>iam</a:t>
            </a:r>
            <a:r>
              <a:rPr lang="cs-CZ" dirty="0"/>
              <a:t> usu </a:t>
            </a:r>
            <a:r>
              <a:rPr lang="cs-CZ" u="sng" dirty="0" err="1"/>
              <a:t>sanguinis</a:t>
            </a:r>
            <a:r>
              <a:rPr lang="cs-CZ" dirty="0"/>
              <a:t> </a:t>
            </a:r>
            <a:r>
              <a:rPr lang="cs-CZ" dirty="0" err="1"/>
              <a:t>populos</a:t>
            </a:r>
            <a:r>
              <a:rPr lang="cs-CZ" dirty="0"/>
              <a:t> per </a:t>
            </a:r>
            <a:r>
              <a:rPr lang="cs-CZ" dirty="0" err="1"/>
              <a:t>duos</a:t>
            </a:r>
            <a:r>
              <a:rPr lang="cs-CZ" dirty="0"/>
              <a:t> et </a:t>
            </a:r>
            <a:r>
              <a:rPr lang="cs-CZ" dirty="0" err="1"/>
              <a:t>quadraginta</a:t>
            </a:r>
            <a:r>
              <a:rPr lang="cs-CZ" dirty="0"/>
              <a:t> </a:t>
            </a:r>
            <a:r>
              <a:rPr lang="cs-CZ" dirty="0" err="1"/>
              <a:t>annos</a:t>
            </a:r>
            <a:r>
              <a:rPr lang="cs-CZ" dirty="0"/>
              <a:t> </a:t>
            </a:r>
            <a:r>
              <a:rPr lang="cs-CZ" u="sng" dirty="0" err="1"/>
              <a:t>caedibus</a:t>
            </a:r>
            <a:r>
              <a:rPr lang="cs-CZ" dirty="0"/>
              <a:t> </a:t>
            </a:r>
            <a:r>
              <a:rPr lang="cs-CZ" u="sng" dirty="0"/>
              <a:t>gentium</a:t>
            </a:r>
            <a:r>
              <a:rPr lang="cs-CZ" dirty="0"/>
              <a:t> </a:t>
            </a:r>
            <a:r>
              <a:rPr lang="cs-CZ" dirty="0" err="1"/>
              <a:t>exercuit</a:t>
            </a:r>
            <a:r>
              <a:rPr lang="cs-CZ" dirty="0"/>
              <a:t>.</a:t>
            </a:r>
          </a:p>
          <a:p>
            <a:endParaRPr lang="cs-CZ" dirty="0"/>
          </a:p>
        </p:txBody>
      </p:sp>
      <p:sp>
        <p:nvSpPr>
          <p:cNvPr id="6" name="Zástupný obsah 5">
            <a:extLst>
              <a:ext uri="{FF2B5EF4-FFF2-40B4-BE49-F238E27FC236}">
                <a16:creationId xmlns:a16="http://schemas.microsoft.com/office/drawing/2014/main" id="{7758FE63-D201-865A-CC3C-2E8D4104162D}"/>
              </a:ext>
            </a:extLst>
          </p:cNvPr>
          <p:cNvSpPr>
            <a:spLocks noGrp="1"/>
          </p:cNvSpPr>
          <p:nvPr>
            <p:ph sz="half" idx="2"/>
          </p:nvPr>
        </p:nvSpPr>
        <p:spPr/>
        <p:txBody>
          <a:bodyPr>
            <a:normAutofit fontScale="92500" lnSpcReduction="20000"/>
          </a:bodyPr>
          <a:lstStyle/>
          <a:p>
            <a:r>
              <a:rPr lang="en-US" dirty="0">
                <a:effectLst/>
                <a:latin typeface="Book Antiqua" panose="02040602050305030304" pitchFamily="18" charset="0"/>
              </a:rPr>
              <a:t>After his death, his wife Semiramis, the queen of all Asia, restored the city of Babylon and made it the capital of the Assyrian kingdom.</a:t>
            </a:r>
            <a:endParaRPr lang="cs-CZ" dirty="0">
              <a:effectLst/>
              <a:latin typeface="Book Antiqua" panose="02040602050305030304" pitchFamily="18" charset="0"/>
            </a:endParaRPr>
          </a:p>
          <a:p>
            <a:r>
              <a:rPr lang="en-US" dirty="0">
                <a:effectLst/>
                <a:latin typeface="Book Antiqua" panose="02040602050305030304" pitchFamily="18" charset="0"/>
              </a:rPr>
              <a:t>His wife Semiramis  succeeded him on the throne. She had the will of a man and went about dressed like her son.</a:t>
            </a:r>
            <a:r>
              <a:rPr lang="cs-CZ" dirty="0">
                <a:effectLst/>
                <a:latin typeface="Book Antiqua" panose="02040602050305030304" pitchFamily="18" charset="0"/>
              </a:rPr>
              <a:t> </a:t>
            </a:r>
            <a:r>
              <a:rPr lang="en-US" dirty="0">
                <a:effectLst/>
                <a:latin typeface="Book Antiqua" panose="02040602050305030304" pitchFamily="18" charset="0"/>
              </a:rPr>
              <a:t>For forty-two years she kept her own people, lusting for blood from their previous taste of it, engaged in the slaughter of foreign tribes.</a:t>
            </a:r>
            <a:endParaRPr lang="cs-CZ" dirty="0"/>
          </a:p>
        </p:txBody>
      </p:sp>
    </p:spTree>
    <p:extLst>
      <p:ext uri="{BB962C8B-B14F-4D97-AF65-F5344CB8AC3E}">
        <p14:creationId xmlns:p14="http://schemas.microsoft.com/office/powerpoint/2010/main" val="478389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CE124F-BCCB-CE97-705C-950626CEBCD1}"/>
              </a:ext>
            </a:extLst>
          </p:cNvPr>
          <p:cNvSpPr>
            <a:spLocks noGrp="1"/>
          </p:cNvSpPr>
          <p:nvPr>
            <p:ph type="title"/>
          </p:nvPr>
        </p:nvSpPr>
        <p:spPr/>
        <p:txBody>
          <a:bodyPr/>
          <a:lstStyle/>
          <a:p>
            <a:r>
              <a:rPr lang="cs-CZ" dirty="0" err="1"/>
              <a:t>Semírámis</a:t>
            </a:r>
            <a:r>
              <a:rPr lang="cs-CZ" dirty="0"/>
              <a:t> – alternativní verze</a:t>
            </a:r>
          </a:p>
        </p:txBody>
      </p:sp>
      <p:sp>
        <p:nvSpPr>
          <p:cNvPr id="3" name="Zástupný obsah 2">
            <a:extLst>
              <a:ext uri="{FF2B5EF4-FFF2-40B4-BE49-F238E27FC236}">
                <a16:creationId xmlns:a16="http://schemas.microsoft.com/office/drawing/2014/main" id="{1E2D8C3E-7085-A459-5E96-5AECA51C0040}"/>
              </a:ext>
            </a:extLst>
          </p:cNvPr>
          <p:cNvSpPr>
            <a:spLocks noGrp="1"/>
          </p:cNvSpPr>
          <p:nvPr>
            <p:ph sz="half" idx="1"/>
          </p:nvPr>
        </p:nvSpPr>
        <p:spPr/>
        <p:txBody>
          <a:bodyPr>
            <a:normAutofit fontScale="77500" lnSpcReduction="20000"/>
          </a:bodyPr>
          <a:lstStyle/>
          <a:p>
            <a:r>
              <a:rPr lang="cs-CZ" dirty="0"/>
              <a:t>Oros. </a:t>
            </a:r>
            <a:r>
              <a:rPr lang="cs-CZ" i="1" dirty="0" err="1"/>
              <a:t>Adver</a:t>
            </a:r>
            <a:r>
              <a:rPr lang="cs-CZ" dirty="0"/>
              <a:t>. 1.4</a:t>
            </a:r>
          </a:p>
          <a:p>
            <a:r>
              <a:rPr lang="cs-CZ" dirty="0" err="1"/>
              <a:t>haec</a:t>
            </a:r>
            <a:r>
              <a:rPr lang="cs-CZ" dirty="0"/>
              <a:t>, </a:t>
            </a:r>
            <a:r>
              <a:rPr lang="cs-CZ" u="sng" dirty="0" err="1"/>
              <a:t>libidine</a:t>
            </a:r>
            <a:r>
              <a:rPr lang="cs-CZ" u="sng" dirty="0"/>
              <a:t> </a:t>
            </a:r>
            <a:r>
              <a:rPr lang="cs-CZ" u="sng" dirty="0" err="1"/>
              <a:t>ardens</a:t>
            </a:r>
            <a:r>
              <a:rPr lang="cs-CZ" dirty="0"/>
              <a:t>, </a:t>
            </a:r>
            <a:r>
              <a:rPr lang="cs-CZ" u="sng" dirty="0" err="1"/>
              <a:t>sanguinem</a:t>
            </a:r>
            <a:r>
              <a:rPr lang="cs-CZ" dirty="0"/>
              <a:t> </a:t>
            </a:r>
            <a:r>
              <a:rPr lang="cs-CZ" u="sng" dirty="0" err="1"/>
              <a:t>sitiens</a:t>
            </a:r>
            <a:r>
              <a:rPr lang="cs-CZ" dirty="0"/>
              <a:t>, inter </a:t>
            </a:r>
            <a:r>
              <a:rPr lang="cs-CZ" u="sng" dirty="0" err="1"/>
              <a:t>incessabilia</a:t>
            </a:r>
            <a:r>
              <a:rPr lang="cs-CZ" dirty="0"/>
              <a:t> et </a:t>
            </a:r>
            <a:r>
              <a:rPr lang="cs-CZ" u="sng" dirty="0" err="1"/>
              <a:t>stupra</a:t>
            </a:r>
            <a:r>
              <a:rPr lang="cs-CZ" dirty="0"/>
              <a:t> et </a:t>
            </a:r>
            <a:r>
              <a:rPr lang="cs-CZ" u="sng" dirty="0" err="1"/>
              <a:t>homicidia</a:t>
            </a:r>
            <a:r>
              <a:rPr lang="cs-CZ" dirty="0"/>
              <a:t>, </a:t>
            </a:r>
            <a:r>
              <a:rPr lang="cs-CZ" dirty="0" err="1"/>
              <a:t>cum</a:t>
            </a:r>
            <a:r>
              <a:rPr lang="cs-CZ" dirty="0"/>
              <a:t> </a:t>
            </a:r>
            <a:r>
              <a:rPr lang="cs-CZ" dirty="0" err="1"/>
              <a:t>omnes</a:t>
            </a:r>
            <a:r>
              <a:rPr lang="cs-CZ" dirty="0"/>
              <a:t> </a:t>
            </a:r>
            <a:r>
              <a:rPr lang="cs-CZ" dirty="0" err="1"/>
              <a:t>quos</a:t>
            </a:r>
            <a:r>
              <a:rPr lang="cs-CZ" dirty="0"/>
              <a:t> </a:t>
            </a:r>
            <a:r>
              <a:rPr lang="cs-CZ" dirty="0" err="1"/>
              <a:t>regie</a:t>
            </a:r>
            <a:r>
              <a:rPr lang="cs-CZ" dirty="0"/>
              <a:t> </a:t>
            </a:r>
            <a:r>
              <a:rPr lang="cs-CZ" dirty="0" err="1"/>
              <a:t>arcessitos</a:t>
            </a:r>
            <a:r>
              <a:rPr lang="cs-CZ" dirty="0"/>
              <a:t>, </a:t>
            </a:r>
            <a:r>
              <a:rPr lang="cs-CZ" dirty="0" err="1"/>
              <a:t>meretricie</a:t>
            </a:r>
            <a:r>
              <a:rPr lang="cs-CZ" dirty="0"/>
              <a:t> </a:t>
            </a:r>
            <a:r>
              <a:rPr lang="cs-CZ" dirty="0" err="1"/>
              <a:t>habitos</a:t>
            </a:r>
            <a:r>
              <a:rPr lang="cs-CZ" dirty="0"/>
              <a:t> </a:t>
            </a:r>
            <a:r>
              <a:rPr lang="cs-CZ" dirty="0" err="1"/>
              <a:t>concubitu</a:t>
            </a:r>
            <a:r>
              <a:rPr lang="cs-CZ" dirty="0"/>
              <a:t> </a:t>
            </a:r>
            <a:r>
              <a:rPr lang="cs-CZ" dirty="0" err="1"/>
              <a:t>oblectasset</a:t>
            </a:r>
            <a:r>
              <a:rPr lang="cs-CZ" dirty="0"/>
              <a:t> </a:t>
            </a:r>
            <a:r>
              <a:rPr lang="cs-CZ" dirty="0" err="1"/>
              <a:t>occideret</a:t>
            </a:r>
            <a:r>
              <a:rPr lang="cs-CZ" dirty="0"/>
              <a:t>, tandem </a:t>
            </a:r>
            <a:r>
              <a:rPr lang="cs-CZ" u="sng" dirty="0" err="1"/>
              <a:t>filio</a:t>
            </a:r>
            <a:r>
              <a:rPr lang="cs-CZ" dirty="0"/>
              <a:t> </a:t>
            </a:r>
            <a:r>
              <a:rPr lang="cs-CZ" dirty="0" err="1"/>
              <a:t>flagitiose</a:t>
            </a:r>
            <a:r>
              <a:rPr lang="cs-CZ" dirty="0"/>
              <a:t> </a:t>
            </a:r>
            <a:r>
              <a:rPr lang="cs-CZ" u="sng" dirty="0" err="1"/>
              <a:t>concepto</a:t>
            </a:r>
            <a:r>
              <a:rPr lang="cs-CZ" dirty="0"/>
              <a:t>, </a:t>
            </a:r>
            <a:r>
              <a:rPr lang="cs-CZ" dirty="0" err="1"/>
              <a:t>impie</a:t>
            </a:r>
            <a:r>
              <a:rPr lang="cs-CZ" dirty="0"/>
              <a:t> </a:t>
            </a:r>
            <a:r>
              <a:rPr lang="cs-CZ" dirty="0" err="1"/>
              <a:t>exposito</a:t>
            </a:r>
            <a:r>
              <a:rPr lang="cs-CZ" dirty="0"/>
              <a:t>, </a:t>
            </a:r>
            <a:r>
              <a:rPr lang="cs-CZ" u="sng" dirty="0"/>
              <a:t>inceste</a:t>
            </a:r>
            <a:r>
              <a:rPr lang="cs-CZ" dirty="0"/>
              <a:t> </a:t>
            </a:r>
            <a:r>
              <a:rPr lang="cs-CZ" u="sng" dirty="0" err="1"/>
              <a:t>cognito</a:t>
            </a:r>
            <a:r>
              <a:rPr lang="cs-CZ" dirty="0"/>
              <a:t> </a:t>
            </a:r>
            <a:r>
              <a:rPr lang="cs-CZ" u="sng" dirty="0" err="1"/>
              <a:t>priuatam</a:t>
            </a:r>
            <a:r>
              <a:rPr lang="cs-CZ" dirty="0"/>
              <a:t> </a:t>
            </a:r>
            <a:r>
              <a:rPr lang="cs-CZ" u="sng" dirty="0" err="1"/>
              <a:t>ignominiam</a:t>
            </a:r>
            <a:r>
              <a:rPr lang="cs-CZ" dirty="0"/>
              <a:t> </a:t>
            </a:r>
            <a:r>
              <a:rPr lang="cs-CZ" dirty="0" err="1"/>
              <a:t>publico</a:t>
            </a:r>
            <a:r>
              <a:rPr lang="cs-CZ" dirty="0"/>
              <a:t> </a:t>
            </a:r>
            <a:r>
              <a:rPr lang="cs-CZ" dirty="0" err="1"/>
              <a:t>scelere</a:t>
            </a:r>
            <a:r>
              <a:rPr lang="cs-CZ" dirty="0"/>
              <a:t> </a:t>
            </a:r>
            <a:r>
              <a:rPr lang="cs-CZ" dirty="0" err="1"/>
              <a:t>obtexit</a:t>
            </a:r>
            <a:r>
              <a:rPr lang="cs-CZ" dirty="0"/>
              <a:t>. </a:t>
            </a:r>
            <a:r>
              <a:rPr lang="cs-CZ" dirty="0" err="1"/>
              <a:t>praecepit</a:t>
            </a:r>
            <a:r>
              <a:rPr lang="cs-CZ" dirty="0"/>
              <a:t> </a:t>
            </a:r>
            <a:r>
              <a:rPr lang="cs-CZ" dirty="0" err="1"/>
              <a:t>enim</a:t>
            </a:r>
            <a:r>
              <a:rPr lang="cs-CZ" dirty="0"/>
              <a:t>, </a:t>
            </a:r>
            <a:r>
              <a:rPr lang="cs-CZ" dirty="0" err="1"/>
              <a:t>ut</a:t>
            </a:r>
            <a:r>
              <a:rPr lang="cs-CZ" dirty="0"/>
              <a:t> inter </a:t>
            </a:r>
            <a:r>
              <a:rPr lang="cs-CZ" u="sng" dirty="0" err="1"/>
              <a:t>parentes</a:t>
            </a:r>
            <a:r>
              <a:rPr lang="cs-CZ" dirty="0"/>
              <a:t> </a:t>
            </a:r>
            <a:r>
              <a:rPr lang="cs-CZ" dirty="0" err="1"/>
              <a:t>ac</a:t>
            </a:r>
            <a:r>
              <a:rPr lang="cs-CZ" dirty="0"/>
              <a:t> </a:t>
            </a:r>
            <a:r>
              <a:rPr lang="cs-CZ" u="sng" dirty="0" err="1"/>
              <a:t>filios</a:t>
            </a:r>
            <a:r>
              <a:rPr lang="cs-CZ" dirty="0"/>
              <a:t> </a:t>
            </a:r>
            <a:r>
              <a:rPr lang="cs-CZ" dirty="0" err="1"/>
              <a:t>nulla</a:t>
            </a:r>
            <a:r>
              <a:rPr lang="cs-CZ" dirty="0"/>
              <a:t> </a:t>
            </a:r>
            <a:r>
              <a:rPr lang="cs-CZ" dirty="0" err="1"/>
              <a:t>delata</a:t>
            </a:r>
            <a:r>
              <a:rPr lang="cs-CZ" dirty="0"/>
              <a:t> </a:t>
            </a:r>
            <a:r>
              <a:rPr lang="cs-CZ" dirty="0" err="1"/>
              <a:t>reuerentia</a:t>
            </a:r>
            <a:r>
              <a:rPr lang="cs-CZ" dirty="0"/>
              <a:t> </a:t>
            </a:r>
            <a:r>
              <a:rPr lang="cs-CZ" dirty="0" err="1"/>
              <a:t>naturae</a:t>
            </a:r>
            <a:r>
              <a:rPr lang="cs-CZ" dirty="0"/>
              <a:t> de </a:t>
            </a:r>
            <a:r>
              <a:rPr lang="cs-CZ" dirty="0" err="1"/>
              <a:t>coniugiis</a:t>
            </a:r>
            <a:r>
              <a:rPr lang="cs-CZ" dirty="0"/>
              <a:t> </a:t>
            </a:r>
            <a:r>
              <a:rPr lang="cs-CZ" dirty="0" err="1"/>
              <a:t>adpetendis</a:t>
            </a:r>
            <a:r>
              <a:rPr lang="cs-CZ" dirty="0"/>
              <a:t> </a:t>
            </a:r>
            <a:r>
              <a:rPr lang="cs-CZ" dirty="0" err="1"/>
              <a:t>ut</a:t>
            </a:r>
            <a:r>
              <a:rPr lang="cs-CZ" dirty="0"/>
              <a:t> </a:t>
            </a:r>
            <a:r>
              <a:rPr lang="cs-CZ" dirty="0" err="1"/>
              <a:t>cuique</a:t>
            </a:r>
            <a:r>
              <a:rPr lang="cs-CZ" dirty="0"/>
              <a:t> </a:t>
            </a:r>
            <a:r>
              <a:rPr lang="cs-CZ" dirty="0" err="1"/>
              <a:t>libitum</a:t>
            </a:r>
            <a:r>
              <a:rPr lang="cs-CZ" dirty="0"/>
              <a:t> </a:t>
            </a:r>
            <a:r>
              <a:rPr lang="cs-CZ" dirty="0" err="1"/>
              <a:t>esset</a:t>
            </a:r>
            <a:r>
              <a:rPr lang="cs-CZ" dirty="0"/>
              <a:t> </a:t>
            </a:r>
            <a:r>
              <a:rPr lang="cs-CZ" dirty="0" err="1"/>
              <a:t>liberum</a:t>
            </a:r>
            <a:r>
              <a:rPr lang="cs-CZ" dirty="0"/>
              <a:t> </a:t>
            </a:r>
            <a:r>
              <a:rPr lang="cs-CZ" dirty="0" err="1"/>
              <a:t>fieret</a:t>
            </a:r>
            <a:r>
              <a:rPr lang="cs-CZ" dirty="0"/>
              <a:t>. </a:t>
            </a:r>
          </a:p>
        </p:txBody>
      </p:sp>
      <p:sp>
        <p:nvSpPr>
          <p:cNvPr id="4" name="Zástupný obsah 3">
            <a:extLst>
              <a:ext uri="{FF2B5EF4-FFF2-40B4-BE49-F238E27FC236}">
                <a16:creationId xmlns:a16="http://schemas.microsoft.com/office/drawing/2014/main" id="{BD9E7D67-3B86-DA93-623C-90DBFF09321C}"/>
              </a:ext>
            </a:extLst>
          </p:cNvPr>
          <p:cNvSpPr>
            <a:spLocks noGrp="1"/>
          </p:cNvSpPr>
          <p:nvPr>
            <p:ph sz="half" idx="2"/>
          </p:nvPr>
        </p:nvSpPr>
        <p:spPr/>
        <p:txBody>
          <a:bodyPr>
            <a:normAutofit fontScale="77500" lnSpcReduction="20000"/>
          </a:bodyPr>
          <a:lstStyle/>
          <a:p>
            <a:r>
              <a:rPr lang="en-US" dirty="0">
                <a:effectLst/>
                <a:latin typeface="Book Antiqua" panose="02040602050305030304" pitchFamily="18" charset="0"/>
              </a:rPr>
              <a:t>Burning with lust and thirsty for blood, Semiramis in the course of continuous adulteries and homicides caused the death of all those whom she had delighted to hold in her adulterous embrace and whom she had summoned to her by royal command for that purpose. She finally most shamelessly conceived a son, godlessly abandoned the child, later had incestuous relations with him, and then covered her private disgrace by a public crime. For she prescribed that between parents and children no reverence for nature in the conjugal act was to be observed, but that each should be free to do as he pleased.</a:t>
            </a:r>
            <a:endParaRPr lang="cs-CZ" dirty="0"/>
          </a:p>
        </p:txBody>
      </p:sp>
    </p:spTree>
    <p:extLst>
      <p:ext uri="{BB962C8B-B14F-4D97-AF65-F5344CB8AC3E}">
        <p14:creationId xmlns:p14="http://schemas.microsoft.com/office/powerpoint/2010/main" val="1743214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CF3B4A-F0FE-2DCF-A5B1-219727945EF2}"/>
              </a:ext>
            </a:extLst>
          </p:cNvPr>
          <p:cNvSpPr>
            <a:spLocks noGrp="1"/>
          </p:cNvSpPr>
          <p:nvPr>
            <p:ph type="title"/>
          </p:nvPr>
        </p:nvSpPr>
        <p:spPr/>
        <p:txBody>
          <a:bodyPr/>
          <a:lstStyle/>
          <a:p>
            <a:r>
              <a:rPr lang="cs-CZ" dirty="0" err="1"/>
              <a:t>Mesopotamie</a:t>
            </a:r>
            <a:endParaRPr lang="cs-CZ" dirty="0"/>
          </a:p>
        </p:txBody>
      </p:sp>
      <p:sp>
        <p:nvSpPr>
          <p:cNvPr id="3" name="Zástupný obsah 2">
            <a:extLst>
              <a:ext uri="{FF2B5EF4-FFF2-40B4-BE49-F238E27FC236}">
                <a16:creationId xmlns:a16="http://schemas.microsoft.com/office/drawing/2014/main" id="{AC967FC4-B744-2520-9709-6B73BE37D5AA}"/>
              </a:ext>
            </a:extLst>
          </p:cNvPr>
          <p:cNvSpPr>
            <a:spLocks noGrp="1"/>
          </p:cNvSpPr>
          <p:nvPr>
            <p:ph idx="1"/>
          </p:nvPr>
        </p:nvSpPr>
        <p:spPr/>
        <p:txBody>
          <a:bodyPr>
            <a:normAutofit lnSpcReduction="10000"/>
          </a:bodyPr>
          <a:lstStyle/>
          <a:p>
            <a:r>
              <a:rPr lang="cs-CZ" dirty="0"/>
              <a:t>Městské státy</a:t>
            </a:r>
          </a:p>
          <a:p>
            <a:r>
              <a:rPr lang="cs-CZ" dirty="0"/>
              <a:t>Ur</a:t>
            </a:r>
          </a:p>
          <a:p>
            <a:r>
              <a:rPr lang="cs-CZ" dirty="0" err="1"/>
              <a:t>Uruk</a:t>
            </a:r>
            <a:endParaRPr lang="cs-CZ" dirty="0"/>
          </a:p>
          <a:p>
            <a:r>
              <a:rPr lang="cs-CZ" dirty="0" err="1"/>
              <a:t>Nippur</a:t>
            </a:r>
            <a:endParaRPr lang="cs-CZ" dirty="0"/>
          </a:p>
          <a:p>
            <a:r>
              <a:rPr lang="cs-CZ" dirty="0" err="1"/>
              <a:t>Aššur</a:t>
            </a:r>
            <a:endParaRPr lang="cs-CZ" dirty="0"/>
          </a:p>
          <a:p>
            <a:r>
              <a:rPr lang="cs-CZ" dirty="0"/>
              <a:t>Babylón</a:t>
            </a:r>
          </a:p>
          <a:p>
            <a:r>
              <a:rPr lang="cs-CZ" dirty="0" err="1"/>
              <a:t>Kiš</a:t>
            </a:r>
            <a:endParaRPr lang="cs-CZ" dirty="0"/>
          </a:p>
          <a:p>
            <a:r>
              <a:rPr lang="cs-CZ" dirty="0" err="1"/>
              <a:t>Lagaš</a:t>
            </a:r>
            <a:endParaRPr lang="cs-CZ" dirty="0"/>
          </a:p>
        </p:txBody>
      </p:sp>
      <p:pic>
        <p:nvPicPr>
          <p:cNvPr id="5" name="Grafický objekt 4">
            <a:extLst>
              <a:ext uri="{FF2B5EF4-FFF2-40B4-BE49-F238E27FC236}">
                <a16:creationId xmlns:a16="http://schemas.microsoft.com/office/drawing/2014/main" id="{240429F7-2034-7902-75D8-7E693D5D4B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8264" y="1477229"/>
            <a:ext cx="7413301" cy="5237437"/>
          </a:xfrm>
          <a:prstGeom prst="rect">
            <a:avLst/>
          </a:prstGeom>
        </p:spPr>
      </p:pic>
    </p:spTree>
    <p:extLst>
      <p:ext uri="{BB962C8B-B14F-4D97-AF65-F5344CB8AC3E}">
        <p14:creationId xmlns:p14="http://schemas.microsoft.com/office/powerpoint/2010/main" val="4289024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373918-866F-A309-0D77-9D31C29007A5}"/>
              </a:ext>
            </a:extLst>
          </p:cNvPr>
          <p:cNvSpPr>
            <a:spLocks noGrp="1"/>
          </p:cNvSpPr>
          <p:nvPr>
            <p:ph type="title"/>
          </p:nvPr>
        </p:nvSpPr>
        <p:spPr/>
        <p:txBody>
          <a:bodyPr/>
          <a:lstStyle/>
          <a:p>
            <a:r>
              <a:rPr lang="cs-CZ" dirty="0" err="1"/>
              <a:t>Semírámis</a:t>
            </a:r>
            <a:r>
              <a:rPr lang="cs-CZ" dirty="0"/>
              <a:t> – další tradice</a:t>
            </a:r>
          </a:p>
        </p:txBody>
      </p:sp>
      <p:sp>
        <p:nvSpPr>
          <p:cNvPr id="3" name="Zástupný obsah 2">
            <a:extLst>
              <a:ext uri="{FF2B5EF4-FFF2-40B4-BE49-F238E27FC236}">
                <a16:creationId xmlns:a16="http://schemas.microsoft.com/office/drawing/2014/main" id="{192051F8-F3EE-27B4-B703-09F2071DB689}"/>
              </a:ext>
            </a:extLst>
          </p:cNvPr>
          <p:cNvSpPr>
            <a:spLocks noGrp="1"/>
          </p:cNvSpPr>
          <p:nvPr>
            <p:ph sz="half" idx="1"/>
          </p:nvPr>
        </p:nvSpPr>
        <p:spPr/>
        <p:txBody>
          <a:bodyPr/>
          <a:lstStyle/>
          <a:p>
            <a:r>
              <a:rPr lang="cs-CZ" dirty="0" err="1"/>
              <a:t>Pl</a:t>
            </a:r>
            <a:r>
              <a:rPr lang="cs-CZ" dirty="0"/>
              <a:t>. </a:t>
            </a:r>
            <a:r>
              <a:rPr lang="cs-CZ" i="1" dirty="0"/>
              <a:t>NH</a:t>
            </a:r>
            <a:r>
              <a:rPr lang="cs-CZ" dirty="0"/>
              <a:t>. 8.155</a:t>
            </a:r>
          </a:p>
          <a:p>
            <a:r>
              <a:rPr lang="cs-CZ" u="sng" dirty="0" err="1"/>
              <a:t>equum</a:t>
            </a:r>
            <a:r>
              <a:rPr lang="cs-CZ" dirty="0"/>
              <a:t> </a:t>
            </a:r>
            <a:r>
              <a:rPr lang="cs-CZ" u="sng" dirty="0" err="1"/>
              <a:t>adamatum</a:t>
            </a:r>
            <a:r>
              <a:rPr lang="cs-CZ" dirty="0"/>
              <a:t> a </a:t>
            </a:r>
            <a:r>
              <a:rPr lang="cs-CZ" u="sng" dirty="0" err="1"/>
              <a:t>Samiramide</a:t>
            </a:r>
            <a:r>
              <a:rPr lang="cs-CZ" dirty="0"/>
              <a:t> </a:t>
            </a:r>
            <a:r>
              <a:rPr lang="cs-CZ" dirty="0" err="1"/>
              <a:t>usque</a:t>
            </a:r>
            <a:r>
              <a:rPr lang="cs-CZ" dirty="0"/>
              <a:t> in </a:t>
            </a:r>
            <a:r>
              <a:rPr lang="cs-CZ" dirty="0" err="1"/>
              <a:t>coitum</a:t>
            </a:r>
            <a:r>
              <a:rPr lang="cs-CZ" dirty="0"/>
              <a:t> </a:t>
            </a:r>
            <a:r>
              <a:rPr lang="cs-CZ" u="sng" dirty="0" err="1"/>
              <a:t>Iuba</a:t>
            </a:r>
            <a:r>
              <a:rPr lang="cs-CZ" dirty="0"/>
              <a:t> </a:t>
            </a:r>
            <a:r>
              <a:rPr lang="cs-CZ" dirty="0" err="1"/>
              <a:t>auctor</a:t>
            </a:r>
            <a:r>
              <a:rPr lang="cs-CZ" dirty="0"/>
              <a:t> </a:t>
            </a:r>
            <a:r>
              <a:rPr lang="cs-CZ" dirty="0" err="1"/>
              <a:t>est</a:t>
            </a:r>
            <a:r>
              <a:rPr lang="cs-CZ" dirty="0"/>
              <a:t>. </a:t>
            </a:r>
          </a:p>
          <a:p>
            <a:endParaRPr lang="cs-CZ" dirty="0"/>
          </a:p>
          <a:p>
            <a:r>
              <a:rPr lang="cs-CZ" dirty="0"/>
              <a:t>Manželka </a:t>
            </a:r>
            <a:r>
              <a:rPr lang="cs-CZ" dirty="0" err="1"/>
              <a:t>Nebuchadnezzara</a:t>
            </a:r>
            <a:endParaRPr lang="cs-CZ" dirty="0"/>
          </a:p>
          <a:p>
            <a:r>
              <a:rPr lang="cs-CZ" dirty="0"/>
              <a:t>Manželka Nimroda</a:t>
            </a:r>
          </a:p>
          <a:p>
            <a:r>
              <a:rPr lang="cs-CZ" dirty="0"/>
              <a:t>Arménská tradice - negativní</a:t>
            </a:r>
          </a:p>
        </p:txBody>
      </p:sp>
      <p:sp>
        <p:nvSpPr>
          <p:cNvPr id="4" name="Zástupný obsah 3">
            <a:extLst>
              <a:ext uri="{FF2B5EF4-FFF2-40B4-BE49-F238E27FC236}">
                <a16:creationId xmlns:a16="http://schemas.microsoft.com/office/drawing/2014/main" id="{6FAAFBB5-8EB0-E6A9-3B03-439BFCE20AE8}"/>
              </a:ext>
            </a:extLst>
          </p:cNvPr>
          <p:cNvSpPr>
            <a:spLocks noGrp="1"/>
          </p:cNvSpPr>
          <p:nvPr>
            <p:ph sz="half" idx="2"/>
          </p:nvPr>
        </p:nvSpPr>
        <p:spPr/>
        <p:txBody>
          <a:bodyPr/>
          <a:lstStyle/>
          <a:p>
            <a:r>
              <a:rPr lang="en-US" dirty="0"/>
              <a:t>Juba attests that Semiramis fell so deeply in love with a horse that she married it.</a:t>
            </a:r>
            <a:endParaRPr lang="cs-CZ" dirty="0"/>
          </a:p>
        </p:txBody>
      </p:sp>
    </p:spTree>
    <p:extLst>
      <p:ext uri="{BB962C8B-B14F-4D97-AF65-F5344CB8AC3E}">
        <p14:creationId xmlns:p14="http://schemas.microsoft.com/office/powerpoint/2010/main" val="1631602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2AE375-18DB-49ED-CDDE-4A8D9A28AD34}"/>
              </a:ext>
            </a:extLst>
          </p:cNvPr>
          <p:cNvSpPr>
            <a:spLocks noGrp="1"/>
          </p:cNvSpPr>
          <p:nvPr>
            <p:ph type="title"/>
          </p:nvPr>
        </p:nvSpPr>
        <p:spPr/>
        <p:txBody>
          <a:bodyPr/>
          <a:lstStyle/>
          <a:p>
            <a:r>
              <a:rPr lang="cs-CZ" dirty="0"/>
              <a:t>Dějiny </a:t>
            </a:r>
            <a:r>
              <a:rPr lang="cs-CZ" dirty="0" err="1"/>
              <a:t>assýrie</a:t>
            </a:r>
            <a:endParaRPr lang="cs-CZ" dirty="0"/>
          </a:p>
        </p:txBody>
      </p:sp>
      <p:sp>
        <p:nvSpPr>
          <p:cNvPr id="3" name="Zástupný obsah 2">
            <a:extLst>
              <a:ext uri="{FF2B5EF4-FFF2-40B4-BE49-F238E27FC236}">
                <a16:creationId xmlns:a16="http://schemas.microsoft.com/office/drawing/2014/main" id="{D4289066-04CC-0BE5-7006-B3611700A2E4}"/>
              </a:ext>
            </a:extLst>
          </p:cNvPr>
          <p:cNvSpPr>
            <a:spLocks noGrp="1"/>
          </p:cNvSpPr>
          <p:nvPr>
            <p:ph idx="1"/>
          </p:nvPr>
        </p:nvSpPr>
        <p:spPr/>
        <p:txBody>
          <a:bodyPr/>
          <a:lstStyle/>
          <a:p>
            <a:r>
              <a:rPr lang="cs-CZ" dirty="0" err="1"/>
              <a:t>Ninyás</a:t>
            </a:r>
            <a:r>
              <a:rPr lang="cs-CZ" dirty="0"/>
              <a:t> – syn Nina a </a:t>
            </a:r>
            <a:r>
              <a:rPr lang="cs-CZ" dirty="0" err="1"/>
              <a:t>Semírámidy</a:t>
            </a:r>
            <a:endParaRPr lang="cs-CZ" dirty="0"/>
          </a:p>
          <a:p>
            <a:r>
              <a:rPr lang="cs-CZ" dirty="0"/>
              <a:t>Žije zavřený v paláci, rotace armády kolem města</a:t>
            </a:r>
          </a:p>
          <a:p>
            <a:r>
              <a:rPr lang="cs-CZ" dirty="0"/>
              <a:t>Mnoho vládců, nikdo nevykonal nic významného</a:t>
            </a:r>
          </a:p>
          <a:p>
            <a:r>
              <a:rPr lang="cs-CZ" dirty="0"/>
              <a:t>Dekadence, zženštilost, luxus</a:t>
            </a:r>
          </a:p>
          <a:p>
            <a:r>
              <a:rPr lang="cs-CZ" dirty="0"/>
              <a:t>Dějiny světa budou začínat </a:t>
            </a:r>
            <a:r>
              <a:rPr lang="cs-CZ" dirty="0" err="1"/>
              <a:t>Assýrie</a:t>
            </a:r>
            <a:r>
              <a:rPr lang="cs-CZ" dirty="0"/>
              <a:t> + křesťanský/židovský výklad, provázání</a:t>
            </a:r>
          </a:p>
        </p:txBody>
      </p:sp>
    </p:spTree>
    <p:extLst>
      <p:ext uri="{BB962C8B-B14F-4D97-AF65-F5344CB8AC3E}">
        <p14:creationId xmlns:p14="http://schemas.microsoft.com/office/powerpoint/2010/main" val="3593047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E61B29-29E2-B6A8-43AE-AB5F4624BAD4}"/>
              </a:ext>
            </a:extLst>
          </p:cNvPr>
          <p:cNvSpPr>
            <a:spLocks noGrp="1"/>
          </p:cNvSpPr>
          <p:nvPr>
            <p:ph type="title"/>
          </p:nvPr>
        </p:nvSpPr>
        <p:spPr/>
        <p:txBody>
          <a:bodyPr/>
          <a:lstStyle/>
          <a:p>
            <a:r>
              <a:rPr lang="cs-CZ" dirty="0" err="1"/>
              <a:t>Sardanapallos</a:t>
            </a:r>
            <a:endParaRPr lang="cs-CZ" dirty="0"/>
          </a:p>
        </p:txBody>
      </p:sp>
      <p:sp>
        <p:nvSpPr>
          <p:cNvPr id="3" name="Zástupný obsah 2">
            <a:extLst>
              <a:ext uri="{FF2B5EF4-FFF2-40B4-BE49-F238E27FC236}">
                <a16:creationId xmlns:a16="http://schemas.microsoft.com/office/drawing/2014/main" id="{420D2C02-F8C8-3730-3667-B819F2A805AA}"/>
              </a:ext>
            </a:extLst>
          </p:cNvPr>
          <p:cNvSpPr>
            <a:spLocks noGrp="1"/>
          </p:cNvSpPr>
          <p:nvPr>
            <p:ph sz="half" idx="1"/>
          </p:nvPr>
        </p:nvSpPr>
        <p:spPr/>
        <p:txBody>
          <a:bodyPr/>
          <a:lstStyle/>
          <a:p>
            <a:r>
              <a:rPr lang="cs-CZ" dirty="0"/>
              <a:t>Poslední vládce </a:t>
            </a:r>
            <a:r>
              <a:rPr lang="cs-CZ" dirty="0" err="1"/>
              <a:t>Assýrie</a:t>
            </a:r>
            <a:r>
              <a:rPr lang="cs-CZ" dirty="0"/>
              <a:t> </a:t>
            </a:r>
          </a:p>
          <a:p>
            <a:r>
              <a:rPr lang="cs-CZ" dirty="0"/>
              <a:t>Zkomolenina </a:t>
            </a:r>
            <a:r>
              <a:rPr lang="cs-CZ" dirty="0" err="1"/>
              <a:t>Aššurbanipal</a:t>
            </a:r>
            <a:r>
              <a:rPr lang="cs-CZ" dirty="0"/>
              <a:t> </a:t>
            </a:r>
          </a:p>
          <a:p>
            <a:r>
              <a:rPr lang="cs-CZ" dirty="0"/>
              <a:t>Velmi bohatý</a:t>
            </a:r>
          </a:p>
          <a:p>
            <a:r>
              <a:rPr lang="cs-CZ" dirty="0" err="1"/>
              <a:t>Hdt</a:t>
            </a:r>
            <a:r>
              <a:rPr lang="cs-CZ" dirty="0"/>
              <a:t>. 2.150</a:t>
            </a:r>
          </a:p>
          <a:p>
            <a:endParaRPr lang="cs-CZ" dirty="0"/>
          </a:p>
          <a:p>
            <a:endParaRPr lang="cs-CZ" dirty="0"/>
          </a:p>
        </p:txBody>
      </p:sp>
      <p:sp>
        <p:nvSpPr>
          <p:cNvPr id="4" name="Zástupný obsah 3">
            <a:extLst>
              <a:ext uri="{FF2B5EF4-FFF2-40B4-BE49-F238E27FC236}">
                <a16:creationId xmlns:a16="http://schemas.microsoft.com/office/drawing/2014/main" id="{3A1D4E9A-4103-2F71-2ABF-D9FECD7ABE6D}"/>
              </a:ext>
            </a:extLst>
          </p:cNvPr>
          <p:cNvSpPr>
            <a:spLocks noGrp="1"/>
          </p:cNvSpPr>
          <p:nvPr>
            <p:ph sz="half" idx="2"/>
          </p:nvPr>
        </p:nvSpPr>
        <p:spPr/>
        <p:txBody>
          <a:bodyPr/>
          <a:lstStyle/>
          <a:p>
            <a:r>
              <a:rPr lang="cs-CZ" dirty="0"/>
              <a:t>Zcela zženštilý</a:t>
            </a:r>
          </a:p>
          <a:p>
            <a:r>
              <a:rPr lang="cs-CZ" dirty="0"/>
              <a:t>Šaty, způsob života, líčení</a:t>
            </a:r>
          </a:p>
          <a:p>
            <a:r>
              <a:rPr lang="cs-CZ" dirty="0"/>
              <a:t>Vzpoura Médů (</a:t>
            </a:r>
            <a:r>
              <a:rPr lang="cs-CZ" dirty="0" err="1"/>
              <a:t>Arbakés</a:t>
            </a:r>
            <a:r>
              <a:rPr lang="cs-CZ" dirty="0"/>
              <a:t>)</a:t>
            </a:r>
          </a:p>
          <a:p>
            <a:r>
              <a:rPr lang="cs-CZ" dirty="0"/>
              <a:t>Umírá v plamenech při dobytí Ninive</a:t>
            </a:r>
          </a:p>
          <a:p>
            <a:r>
              <a:rPr lang="cs-CZ" dirty="0" err="1"/>
              <a:t>Aššurbanipal</a:t>
            </a:r>
            <a:r>
              <a:rPr lang="cs-CZ" dirty="0"/>
              <a:t> x </a:t>
            </a:r>
            <a:r>
              <a:rPr lang="cs-CZ" dirty="0" err="1"/>
              <a:t>Šamaš</a:t>
            </a:r>
            <a:r>
              <a:rPr lang="cs-CZ" dirty="0"/>
              <a:t>-šum-</a:t>
            </a:r>
            <a:r>
              <a:rPr lang="cs-CZ" dirty="0" err="1"/>
              <a:t>ukín</a:t>
            </a:r>
            <a:endParaRPr lang="cs-CZ" dirty="0"/>
          </a:p>
          <a:p>
            <a:endParaRPr lang="cs-CZ" dirty="0"/>
          </a:p>
          <a:p>
            <a:endParaRPr lang="cs-CZ" dirty="0"/>
          </a:p>
          <a:p>
            <a:endParaRPr lang="cs-CZ" dirty="0"/>
          </a:p>
        </p:txBody>
      </p:sp>
      <p:pic>
        <p:nvPicPr>
          <p:cNvPr id="6" name="Obrázek 5" descr="Obsah obrázku text, interiér&#10;&#10;Popis byl vytvořen automaticky">
            <a:extLst>
              <a:ext uri="{FF2B5EF4-FFF2-40B4-BE49-F238E27FC236}">
                <a16:creationId xmlns:a16="http://schemas.microsoft.com/office/drawing/2014/main" id="{E9F04168-CC1C-D853-86F1-858D10D1B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3567" y="145915"/>
            <a:ext cx="3032436" cy="2393004"/>
          </a:xfrm>
          <a:prstGeom prst="rect">
            <a:avLst/>
          </a:prstGeom>
        </p:spPr>
      </p:pic>
      <p:pic>
        <p:nvPicPr>
          <p:cNvPr id="8" name="Obrázek 7" descr="Obsah obrázku stavební materiál, kámen&#10;&#10;Popis byl vytvořen automaticky">
            <a:extLst>
              <a:ext uri="{FF2B5EF4-FFF2-40B4-BE49-F238E27FC236}">
                <a16:creationId xmlns:a16="http://schemas.microsoft.com/office/drawing/2014/main" id="{E1C4074B-A63F-8525-3829-61A8FDEF3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7738" y="5095875"/>
            <a:ext cx="3333750" cy="1390650"/>
          </a:xfrm>
          <a:prstGeom prst="rect">
            <a:avLst/>
          </a:prstGeom>
        </p:spPr>
      </p:pic>
    </p:spTree>
    <p:extLst>
      <p:ext uri="{BB962C8B-B14F-4D97-AF65-F5344CB8AC3E}">
        <p14:creationId xmlns:p14="http://schemas.microsoft.com/office/powerpoint/2010/main" val="2002167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209393-1F01-4280-D95E-9E4CF90D650A}"/>
              </a:ext>
            </a:extLst>
          </p:cNvPr>
          <p:cNvSpPr>
            <a:spLocks noGrp="1"/>
          </p:cNvSpPr>
          <p:nvPr>
            <p:ph type="title"/>
          </p:nvPr>
        </p:nvSpPr>
        <p:spPr/>
        <p:txBody>
          <a:bodyPr/>
          <a:lstStyle/>
          <a:p>
            <a:r>
              <a:rPr lang="cs-CZ" dirty="0" err="1"/>
              <a:t>sardanapallos</a:t>
            </a:r>
            <a:endParaRPr lang="cs-CZ" dirty="0"/>
          </a:p>
        </p:txBody>
      </p:sp>
      <p:sp>
        <p:nvSpPr>
          <p:cNvPr id="3" name="Zástupný obsah 2">
            <a:extLst>
              <a:ext uri="{FF2B5EF4-FFF2-40B4-BE49-F238E27FC236}">
                <a16:creationId xmlns:a16="http://schemas.microsoft.com/office/drawing/2014/main" id="{9BEAFAFE-7F44-AAE8-E732-DB54437F2A9A}"/>
              </a:ext>
            </a:extLst>
          </p:cNvPr>
          <p:cNvSpPr>
            <a:spLocks noGrp="1"/>
          </p:cNvSpPr>
          <p:nvPr>
            <p:ph sz="half" idx="1"/>
          </p:nvPr>
        </p:nvSpPr>
        <p:spPr/>
        <p:txBody>
          <a:bodyPr>
            <a:normAutofit fontScale="62500" lnSpcReduction="20000"/>
          </a:bodyPr>
          <a:lstStyle/>
          <a:p>
            <a:r>
              <a:rPr lang="cs-CZ" dirty="0"/>
              <a:t>Diod. 2.23</a:t>
            </a:r>
          </a:p>
          <a:p>
            <a:r>
              <a:rPr lang="el-GR" dirty="0"/>
              <a:t>Σαρδανάπαλλος δέ,</a:t>
            </a:r>
            <a:r>
              <a:rPr lang="cs-CZ" dirty="0"/>
              <a:t> ….</a:t>
            </a:r>
            <a:r>
              <a:rPr lang="el-GR" dirty="0"/>
              <a:t> </a:t>
            </a:r>
            <a:r>
              <a:rPr lang="el-GR" u="sng" dirty="0"/>
              <a:t>ἔσχατος</a:t>
            </a:r>
            <a:r>
              <a:rPr lang="el-GR" dirty="0"/>
              <a:t> δὲ γενόμενος </a:t>
            </a:r>
            <a:r>
              <a:rPr lang="el-GR" u="sng" dirty="0"/>
              <a:t>Ἀσσυρίων</a:t>
            </a:r>
            <a:r>
              <a:rPr lang="el-GR" dirty="0"/>
              <a:t> </a:t>
            </a:r>
            <a:r>
              <a:rPr lang="el-GR" u="sng" dirty="0"/>
              <a:t>βασιλεύς</a:t>
            </a:r>
            <a:r>
              <a:rPr lang="el-GR" dirty="0"/>
              <a:t>, ὑπερῆρεν ἅπαντας τοὺς πρὸ αὐτοῦ </a:t>
            </a:r>
            <a:r>
              <a:rPr lang="el-GR" u="sng" dirty="0"/>
              <a:t>τρυφῇ</a:t>
            </a:r>
            <a:r>
              <a:rPr lang="el-GR" dirty="0"/>
              <a:t> καὶ </a:t>
            </a:r>
            <a:r>
              <a:rPr lang="el-GR" u="sng" dirty="0"/>
              <a:t>ῥᾳθυμίᾳ</a:t>
            </a:r>
            <a:r>
              <a:rPr lang="el-GR" dirty="0"/>
              <a:t>. χωρὶς γὰρ τοῦ μηδ᾽ ὑφ᾽ ἑνὸς τῶν ἔξωθεν ὁρᾶσθαι</a:t>
            </a:r>
            <a:r>
              <a:rPr lang="el-GR" u="sng" dirty="0"/>
              <a:t> βίον ἔζησε γυναικός</a:t>
            </a:r>
            <a:r>
              <a:rPr lang="el-GR" dirty="0"/>
              <a:t>, καὶ διαιτώμενος μὲν μετὰ τῶν παλλακίδων, </a:t>
            </a:r>
            <a:r>
              <a:rPr lang="el-GR" u="sng" dirty="0"/>
              <a:t>πορφύραν</a:t>
            </a:r>
            <a:r>
              <a:rPr lang="el-GR" dirty="0"/>
              <a:t> δὲ καὶ τὰ </a:t>
            </a:r>
            <a:r>
              <a:rPr lang="el-GR" u="sng" dirty="0"/>
              <a:t>μαλακώτατα</a:t>
            </a:r>
            <a:r>
              <a:rPr lang="el-GR" dirty="0"/>
              <a:t> τῶν ἐρίων </a:t>
            </a:r>
            <a:r>
              <a:rPr lang="el-GR" u="sng" dirty="0"/>
              <a:t>ταλασιουργῶν</a:t>
            </a:r>
            <a:r>
              <a:rPr lang="el-GR" dirty="0"/>
              <a:t>, </a:t>
            </a:r>
            <a:r>
              <a:rPr lang="el-GR" u="sng" dirty="0"/>
              <a:t>στολὴν</a:t>
            </a:r>
            <a:r>
              <a:rPr lang="el-GR" dirty="0"/>
              <a:t> μὲν </a:t>
            </a:r>
            <a:r>
              <a:rPr lang="el-GR" u="sng" dirty="0"/>
              <a:t>γυναικείαν</a:t>
            </a:r>
            <a:r>
              <a:rPr lang="el-GR" dirty="0"/>
              <a:t> </a:t>
            </a:r>
            <a:r>
              <a:rPr lang="el-GR" u="sng" dirty="0"/>
              <a:t>ἐνεδεδύκει</a:t>
            </a:r>
            <a:r>
              <a:rPr lang="el-GR" dirty="0"/>
              <a:t>, τὸ δὲ </a:t>
            </a:r>
            <a:r>
              <a:rPr lang="el-GR" u="sng" dirty="0"/>
              <a:t>πρόσωπον</a:t>
            </a:r>
            <a:r>
              <a:rPr lang="el-GR" dirty="0"/>
              <a:t> καὶ πᾶν τὸ σῶμα </a:t>
            </a:r>
            <a:r>
              <a:rPr lang="el-GR" u="sng" dirty="0"/>
              <a:t>ψιμυθίοις</a:t>
            </a:r>
            <a:r>
              <a:rPr lang="el-GR" dirty="0"/>
              <a:t> καὶ τοῖς ἄλλοις τοῖς τῶν ἑταιρῶν ἐπιτηδεύμασιν ἁπαλώτερον πάσης γυναικὸς </a:t>
            </a:r>
            <a:r>
              <a:rPr lang="el-GR" u="sng" dirty="0"/>
              <a:t>τρυφερᾶς</a:t>
            </a:r>
            <a:r>
              <a:rPr lang="el-GR" dirty="0"/>
              <a:t> κατεσκεύαστο. [2] ἐπετήδευσε δὲ καὶ τὴν </a:t>
            </a:r>
            <a:r>
              <a:rPr lang="el-GR" u="sng" dirty="0"/>
              <a:t>φωνὴν</a:t>
            </a:r>
            <a:r>
              <a:rPr lang="el-GR" dirty="0"/>
              <a:t> ἔχειν </a:t>
            </a:r>
            <a:r>
              <a:rPr lang="el-GR" u="sng" dirty="0"/>
              <a:t>γυναικώδη</a:t>
            </a:r>
            <a:r>
              <a:rPr lang="el-GR" dirty="0"/>
              <a:t> καὶ κατὰ τοὺς πότους οὐ μόνον </a:t>
            </a:r>
            <a:r>
              <a:rPr lang="el-GR" u="sng" dirty="0"/>
              <a:t>ποτῶν</a:t>
            </a:r>
            <a:r>
              <a:rPr lang="el-GR" dirty="0"/>
              <a:t> καὶ </a:t>
            </a:r>
            <a:r>
              <a:rPr lang="el-GR" u="sng" dirty="0"/>
              <a:t>βρωτῶν</a:t>
            </a:r>
            <a:r>
              <a:rPr lang="el-GR" dirty="0"/>
              <a:t> τῶν δυναμένων μάλιστα τὰς ἡδονὰς παρέχεσθαι συνεχῶς ἀπολαύειν, ἀλλὰ καὶ τὰς ἀφροδισιακὰς τέρψεις μεταδιώκειν </a:t>
            </a:r>
            <a:r>
              <a:rPr lang="el-GR" u="sng" dirty="0"/>
              <a:t>ἀνδρὸς</a:t>
            </a:r>
            <a:r>
              <a:rPr lang="el-GR" dirty="0"/>
              <a:t> ἅμα καὶ </a:t>
            </a:r>
            <a:r>
              <a:rPr lang="el-GR" u="sng" dirty="0"/>
              <a:t>γυναικός</a:t>
            </a:r>
            <a:r>
              <a:rPr lang="el-GR" dirty="0"/>
              <a:t>: ἐχρῆτο γὰρ ταῖς ἐπ᾽ ἀμφότερα συνουσίαις ἀνέδην, </a:t>
            </a:r>
            <a:r>
              <a:rPr lang="cs-CZ" dirty="0"/>
              <a:t>…</a:t>
            </a:r>
          </a:p>
        </p:txBody>
      </p:sp>
      <p:sp>
        <p:nvSpPr>
          <p:cNvPr id="4" name="Zástupný obsah 3">
            <a:extLst>
              <a:ext uri="{FF2B5EF4-FFF2-40B4-BE49-F238E27FC236}">
                <a16:creationId xmlns:a16="http://schemas.microsoft.com/office/drawing/2014/main" id="{6064CCCE-973A-F0DF-4172-AEC8B7378909}"/>
              </a:ext>
            </a:extLst>
          </p:cNvPr>
          <p:cNvSpPr>
            <a:spLocks noGrp="1"/>
          </p:cNvSpPr>
          <p:nvPr>
            <p:ph sz="half" idx="2"/>
          </p:nvPr>
        </p:nvSpPr>
        <p:spPr/>
        <p:txBody>
          <a:bodyPr>
            <a:normAutofit fontScale="62500" lnSpcReduction="20000"/>
          </a:bodyPr>
          <a:lstStyle/>
          <a:p>
            <a:r>
              <a:rPr lang="en-US" dirty="0"/>
              <a:t>Sardanapallus</a:t>
            </a:r>
            <a:r>
              <a:rPr lang="cs-CZ" dirty="0"/>
              <a:t> …</a:t>
            </a:r>
            <a:r>
              <a:rPr lang="en-US" dirty="0"/>
              <a:t> and the last king of the Assyrians, outdid all his predecessors in luxury and sluggishness.​ For not to mention the fact that he was not seen by any man residing outside the palace, he lived the life of a woman, and spending his days in the company of his concubines and spinning purple garments and working the softest of wool, he had assumed the feminine garb and so covered his face and indeed his entire body with whitening cosmetics and the other unguents used by courtesans, that he rendered it more delicate than that of any luxury-loving woman. 2 He also took care to make even his voice to be like a woman's, and at his carousals not only to indulge regularly in those drinks and viands which could offer the greatest pleasure, but also to pursue the delights of love with men as well as women; for he </a:t>
            </a:r>
            <a:r>
              <a:rPr lang="en-US" dirty="0" err="1"/>
              <a:t>practised</a:t>
            </a:r>
            <a:r>
              <a:rPr lang="en-US" dirty="0"/>
              <a:t> sexual indulgence of both kinds without restraint, </a:t>
            </a:r>
            <a:r>
              <a:rPr lang="cs-CZ" dirty="0"/>
              <a:t>…</a:t>
            </a:r>
          </a:p>
        </p:txBody>
      </p:sp>
    </p:spTree>
    <p:extLst>
      <p:ext uri="{BB962C8B-B14F-4D97-AF65-F5344CB8AC3E}">
        <p14:creationId xmlns:p14="http://schemas.microsoft.com/office/powerpoint/2010/main" val="1486755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2D8EAC-710C-D973-E3E6-C89E2092AC2C}"/>
              </a:ext>
            </a:extLst>
          </p:cNvPr>
          <p:cNvSpPr>
            <a:spLocks noGrp="1"/>
          </p:cNvSpPr>
          <p:nvPr>
            <p:ph type="title"/>
          </p:nvPr>
        </p:nvSpPr>
        <p:spPr/>
        <p:txBody>
          <a:bodyPr/>
          <a:lstStyle/>
          <a:p>
            <a:r>
              <a:rPr lang="cs-CZ" dirty="0" err="1"/>
              <a:t>Sardanapallos</a:t>
            </a:r>
            <a:endParaRPr lang="cs-CZ" dirty="0"/>
          </a:p>
        </p:txBody>
      </p:sp>
      <p:sp>
        <p:nvSpPr>
          <p:cNvPr id="3" name="Zástupný obsah 2">
            <a:extLst>
              <a:ext uri="{FF2B5EF4-FFF2-40B4-BE49-F238E27FC236}">
                <a16:creationId xmlns:a16="http://schemas.microsoft.com/office/drawing/2014/main" id="{AF9532BB-E8E2-1DB8-453B-2C81D8DE8156}"/>
              </a:ext>
            </a:extLst>
          </p:cNvPr>
          <p:cNvSpPr>
            <a:spLocks noGrp="1"/>
          </p:cNvSpPr>
          <p:nvPr>
            <p:ph sz="half" idx="1"/>
          </p:nvPr>
        </p:nvSpPr>
        <p:spPr/>
        <p:txBody>
          <a:bodyPr>
            <a:normAutofit fontScale="92500" lnSpcReduction="20000"/>
          </a:bodyPr>
          <a:lstStyle/>
          <a:p>
            <a:r>
              <a:rPr lang="cs-CZ" dirty="0"/>
              <a:t>Diod. 2.27</a:t>
            </a:r>
          </a:p>
          <a:p>
            <a:r>
              <a:rPr lang="el-GR" dirty="0"/>
              <a:t>ἵνα δὲ μὴ τοῖς πολεμίοις ὑποχείριος γένηται, </a:t>
            </a:r>
            <a:r>
              <a:rPr lang="el-GR" u="sng" dirty="0"/>
              <a:t>πυρὰν</a:t>
            </a:r>
            <a:r>
              <a:rPr lang="cs-CZ" dirty="0"/>
              <a:t> </a:t>
            </a:r>
            <a:r>
              <a:rPr lang="el-GR" dirty="0"/>
              <a:t>ἐν τοῖς βασιλείοις κατεσκεύασεν ὑπερμεγέθη, καὶ τόν τε </a:t>
            </a:r>
            <a:r>
              <a:rPr lang="el-GR" u="sng" dirty="0"/>
              <a:t>χρυσὸν</a:t>
            </a:r>
            <a:r>
              <a:rPr lang="el-GR" dirty="0"/>
              <a:t> καὶ τὸν </a:t>
            </a:r>
            <a:r>
              <a:rPr lang="el-GR" u="sng" dirty="0"/>
              <a:t>ἄργυρον</a:t>
            </a:r>
            <a:r>
              <a:rPr lang="el-GR" dirty="0"/>
              <a:t> ἅπαντα, πρὸς δὲ τούτοις τὴν </a:t>
            </a:r>
            <a:r>
              <a:rPr lang="el-GR" u="sng" dirty="0"/>
              <a:t>βασιλικὴν</a:t>
            </a:r>
            <a:r>
              <a:rPr lang="el-GR" dirty="0"/>
              <a:t> </a:t>
            </a:r>
            <a:r>
              <a:rPr lang="el-GR" u="sng" dirty="0"/>
              <a:t>ἐσθῆτα</a:t>
            </a:r>
            <a:r>
              <a:rPr lang="el-GR" dirty="0"/>
              <a:t> πᾶσαν ἐπὶ ταύτην ἐσώρευσε, τὰς δὲ </a:t>
            </a:r>
            <a:r>
              <a:rPr lang="el-GR" u="sng" dirty="0"/>
              <a:t>παλλακίδας</a:t>
            </a:r>
            <a:r>
              <a:rPr lang="el-GR" dirty="0"/>
              <a:t> καὶ τοὺς </a:t>
            </a:r>
            <a:r>
              <a:rPr lang="el-GR" u="sng" dirty="0"/>
              <a:t>εὐνούχους</a:t>
            </a:r>
            <a:r>
              <a:rPr lang="el-GR" dirty="0"/>
              <a:t> συγκλείσας εἰς τὸν ἐν μέσῃ τῇ πυρᾷ κατεσκευασμένον οἶκον ἅμα τούτοις ἅπασιν ἑαυτόν τε καὶ τὰ βασίλεια </a:t>
            </a:r>
            <a:r>
              <a:rPr lang="el-GR" u="sng" dirty="0"/>
              <a:t>κατέκαυσεν</a:t>
            </a:r>
            <a:r>
              <a:rPr lang="el-GR" dirty="0"/>
              <a:t>.</a:t>
            </a:r>
            <a:endParaRPr lang="cs-CZ" dirty="0"/>
          </a:p>
          <a:p>
            <a:pPr algn="r"/>
            <a:endParaRPr lang="cs-CZ" u="sng" dirty="0"/>
          </a:p>
        </p:txBody>
      </p:sp>
      <p:sp>
        <p:nvSpPr>
          <p:cNvPr id="4" name="Zástupný obsah 3">
            <a:extLst>
              <a:ext uri="{FF2B5EF4-FFF2-40B4-BE49-F238E27FC236}">
                <a16:creationId xmlns:a16="http://schemas.microsoft.com/office/drawing/2014/main" id="{08FDA266-9E8D-DF4E-2643-845A1367948B}"/>
              </a:ext>
            </a:extLst>
          </p:cNvPr>
          <p:cNvSpPr>
            <a:spLocks noGrp="1"/>
          </p:cNvSpPr>
          <p:nvPr>
            <p:ph sz="half" idx="2"/>
          </p:nvPr>
        </p:nvSpPr>
        <p:spPr/>
        <p:txBody>
          <a:bodyPr>
            <a:normAutofit fontScale="92500" lnSpcReduction="20000"/>
          </a:bodyPr>
          <a:lstStyle/>
          <a:p>
            <a:r>
              <a:rPr lang="en-US" dirty="0"/>
              <a:t>And in order that he might not fall into the hands of the enemy, he built an enormous pyre​ in his palace, heaped upon it all his gold and silver as well as every article of the royal wardrobe, and then, shutting his concubines and eunuchs in the room which had been built in the middle of the pyre, he consigned both them and himself and his palace to the flames.</a:t>
            </a:r>
            <a:endParaRPr lang="cs-CZ" dirty="0"/>
          </a:p>
        </p:txBody>
      </p:sp>
    </p:spTree>
    <p:extLst>
      <p:ext uri="{BB962C8B-B14F-4D97-AF65-F5344CB8AC3E}">
        <p14:creationId xmlns:p14="http://schemas.microsoft.com/office/powerpoint/2010/main" val="3183546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2A3385-2516-1941-ABC7-7AE3587B63EC}"/>
              </a:ext>
            </a:extLst>
          </p:cNvPr>
          <p:cNvSpPr>
            <a:spLocks noGrp="1"/>
          </p:cNvSpPr>
          <p:nvPr>
            <p:ph type="title"/>
          </p:nvPr>
        </p:nvSpPr>
        <p:spPr/>
        <p:txBody>
          <a:bodyPr/>
          <a:lstStyle/>
          <a:p>
            <a:r>
              <a:rPr lang="cs-CZ" dirty="0" err="1"/>
              <a:t>Sardanapallos</a:t>
            </a:r>
            <a:r>
              <a:rPr lang="cs-CZ" dirty="0"/>
              <a:t> - epitaf</a:t>
            </a:r>
          </a:p>
        </p:txBody>
      </p:sp>
      <p:sp>
        <p:nvSpPr>
          <p:cNvPr id="3" name="Zástupný obsah 2">
            <a:extLst>
              <a:ext uri="{FF2B5EF4-FFF2-40B4-BE49-F238E27FC236}">
                <a16:creationId xmlns:a16="http://schemas.microsoft.com/office/drawing/2014/main" id="{FEBC2719-B447-71E2-18E2-94DFC2A3E834}"/>
              </a:ext>
            </a:extLst>
          </p:cNvPr>
          <p:cNvSpPr>
            <a:spLocks noGrp="1"/>
          </p:cNvSpPr>
          <p:nvPr>
            <p:ph sz="half" idx="1"/>
          </p:nvPr>
        </p:nvSpPr>
        <p:spPr/>
        <p:txBody>
          <a:bodyPr>
            <a:normAutofit fontScale="92500" lnSpcReduction="10000"/>
          </a:bodyPr>
          <a:lstStyle/>
          <a:p>
            <a:r>
              <a:rPr lang="cs-CZ" dirty="0"/>
              <a:t>Str. 14.5.9</a:t>
            </a:r>
          </a:p>
          <a:p>
            <a:r>
              <a:rPr lang="en-US" dirty="0"/>
              <a:t>Here, he says, is the tomb of Sardanapallus, and a stone figure which represents the fingers of the right hand as snapping together, and the following inscription in Assyrian letters: "Sardanapallus, the son of Anacyndaraxes, built </a:t>
            </a:r>
            <a:r>
              <a:rPr lang="en-US" dirty="0" err="1"/>
              <a:t>Anchiale</a:t>
            </a:r>
            <a:r>
              <a:rPr lang="en-US" dirty="0"/>
              <a:t> and Tarsus in one day. Eat, drink, be merry, because all things else are not worth this,"</a:t>
            </a:r>
            <a:endParaRPr lang="cs-CZ" dirty="0"/>
          </a:p>
          <a:p>
            <a:endParaRPr lang="cs-CZ" dirty="0"/>
          </a:p>
        </p:txBody>
      </p:sp>
      <p:sp>
        <p:nvSpPr>
          <p:cNvPr id="4" name="Zástupný obsah 3">
            <a:extLst>
              <a:ext uri="{FF2B5EF4-FFF2-40B4-BE49-F238E27FC236}">
                <a16:creationId xmlns:a16="http://schemas.microsoft.com/office/drawing/2014/main" id="{C172A907-CE78-2864-0EC4-5715189BD4F1}"/>
              </a:ext>
            </a:extLst>
          </p:cNvPr>
          <p:cNvSpPr>
            <a:spLocks noGrp="1"/>
          </p:cNvSpPr>
          <p:nvPr>
            <p:ph sz="half" idx="2"/>
          </p:nvPr>
        </p:nvSpPr>
        <p:spPr/>
        <p:txBody>
          <a:bodyPr>
            <a:normAutofit fontScale="92500" lnSpcReduction="10000"/>
          </a:bodyPr>
          <a:lstStyle/>
          <a:p>
            <a:r>
              <a:rPr lang="cs-CZ" dirty="0" err="1"/>
              <a:t>Ath</a:t>
            </a:r>
            <a:r>
              <a:rPr lang="cs-CZ" dirty="0"/>
              <a:t>. 12.38–39</a:t>
            </a:r>
          </a:p>
          <a:p>
            <a:r>
              <a:rPr lang="en-US" dirty="0"/>
              <a:t>Sardanapalus The king, and son of </a:t>
            </a:r>
            <a:r>
              <a:rPr lang="en-US" dirty="0" err="1"/>
              <a:t>Anacyndarases</a:t>
            </a:r>
            <a:r>
              <a:rPr lang="en-US" dirty="0"/>
              <a:t>, In one day built </a:t>
            </a:r>
            <a:r>
              <a:rPr lang="en-US" dirty="0" err="1"/>
              <a:t>Anchiale</a:t>
            </a:r>
            <a:r>
              <a:rPr lang="en-US" dirty="0"/>
              <a:t> and Tarsus. Eat, drink, and love; the rest's not worth e'en this, — by "this" meaning the flip he was giving with his fingers.</a:t>
            </a:r>
            <a:endParaRPr lang="cs-CZ" dirty="0"/>
          </a:p>
          <a:p>
            <a:r>
              <a:rPr lang="el-GR" dirty="0"/>
              <a:t>Σαρδανάπαλλος Ἀνακυνδαράξεω παῖς Ἀγχιάλην καὶ Ταρσὸν ἔδειμεν ἡμέρῃ μιῇ. </a:t>
            </a:r>
            <a:r>
              <a:rPr lang="el-GR" u="sng" dirty="0"/>
              <a:t>ἔσθιε</a:t>
            </a:r>
            <a:r>
              <a:rPr lang="el-GR" dirty="0"/>
              <a:t>, </a:t>
            </a:r>
            <a:r>
              <a:rPr lang="el-GR" u="sng" dirty="0"/>
              <a:t>πῖνε</a:t>
            </a:r>
            <a:r>
              <a:rPr lang="el-GR" dirty="0"/>
              <a:t>, </a:t>
            </a:r>
            <a:r>
              <a:rPr lang="el-GR" u="sng" dirty="0"/>
              <a:t>παῖζε</a:t>
            </a:r>
            <a:r>
              <a:rPr lang="el-GR" dirty="0"/>
              <a:t>: ὡς τἄλλα τούτου οὐκ ἄξια τοῦ ἀποκροτήματος ἔοικε λέγειν.’</a:t>
            </a:r>
            <a:endParaRPr lang="cs-CZ" dirty="0"/>
          </a:p>
          <a:p>
            <a:endParaRPr lang="cs-CZ" dirty="0"/>
          </a:p>
        </p:txBody>
      </p:sp>
    </p:spTree>
    <p:extLst>
      <p:ext uri="{BB962C8B-B14F-4D97-AF65-F5344CB8AC3E}">
        <p14:creationId xmlns:p14="http://schemas.microsoft.com/office/powerpoint/2010/main" val="2673594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FC7419-A0F4-556D-35D5-8129F617F035}"/>
              </a:ext>
            </a:extLst>
          </p:cNvPr>
          <p:cNvSpPr>
            <a:spLocks noGrp="1"/>
          </p:cNvSpPr>
          <p:nvPr>
            <p:ph type="title"/>
          </p:nvPr>
        </p:nvSpPr>
        <p:spPr/>
        <p:txBody>
          <a:bodyPr/>
          <a:lstStyle/>
          <a:p>
            <a:r>
              <a:rPr lang="cs-CZ" dirty="0" err="1"/>
              <a:t>sanacharibos</a:t>
            </a:r>
            <a:endParaRPr lang="cs-CZ" dirty="0"/>
          </a:p>
        </p:txBody>
      </p:sp>
      <p:sp>
        <p:nvSpPr>
          <p:cNvPr id="3" name="Zástupný obsah 2">
            <a:extLst>
              <a:ext uri="{FF2B5EF4-FFF2-40B4-BE49-F238E27FC236}">
                <a16:creationId xmlns:a16="http://schemas.microsoft.com/office/drawing/2014/main" id="{E3AE1147-24EB-E09E-9751-B5672D8A86EC}"/>
              </a:ext>
            </a:extLst>
          </p:cNvPr>
          <p:cNvSpPr>
            <a:spLocks noGrp="1"/>
          </p:cNvSpPr>
          <p:nvPr>
            <p:ph sz="half" idx="1"/>
          </p:nvPr>
        </p:nvSpPr>
        <p:spPr/>
        <p:txBody>
          <a:bodyPr>
            <a:normAutofit lnSpcReduction="10000"/>
          </a:bodyPr>
          <a:lstStyle/>
          <a:p>
            <a:r>
              <a:rPr lang="cs-CZ" dirty="0" err="1"/>
              <a:t>Hdt</a:t>
            </a:r>
            <a:r>
              <a:rPr lang="cs-CZ" dirty="0"/>
              <a:t>. 2.141</a:t>
            </a:r>
          </a:p>
          <a:p>
            <a:r>
              <a:rPr lang="el-GR" dirty="0"/>
              <a:t>μετὰ δὲ ἐπ’ </a:t>
            </a:r>
            <a:r>
              <a:rPr lang="el-GR" u="sng" dirty="0"/>
              <a:t>Αἴγυπτον</a:t>
            </a:r>
            <a:r>
              <a:rPr lang="el-GR" dirty="0"/>
              <a:t> </a:t>
            </a:r>
            <a:r>
              <a:rPr lang="el-GR" u="sng" dirty="0"/>
              <a:t>ἐλαύνειν</a:t>
            </a:r>
            <a:r>
              <a:rPr lang="el-GR" dirty="0"/>
              <a:t> στρατὸν μέγαν </a:t>
            </a:r>
            <a:r>
              <a:rPr lang="el-GR" u="sng" dirty="0"/>
              <a:t>Σαναχάριβον</a:t>
            </a:r>
            <a:r>
              <a:rPr lang="el-GR" dirty="0"/>
              <a:t> βασιλέα Ἀραβίων τε καὶ Ἀσσυρίων·</a:t>
            </a:r>
            <a:r>
              <a:rPr lang="cs-CZ" dirty="0"/>
              <a:t> … </a:t>
            </a:r>
            <a:r>
              <a:rPr lang="el-GR" dirty="0"/>
              <a:t>ἐνθαῦτα ἀπικομένοισι​ τοῖσι ἐναντίοισι αὐτοῖσι ἐπιχυθέντας νυκτὸς μῦς ἀρουραίους κατὰ μὲν φαγεῖν τοὺς φαρετρεῶνας αὐτῶν κατὰ δὲ τὰ τόξα, πρὸς δὲ τῶν ἀσπίδων τὰ ὄχανα, ὥστε τῇ ὑστεραίῃ φευγόντων σφέων γυμνῶν πεσεῖν πολλούς.</a:t>
            </a:r>
            <a:endParaRPr lang="cs-CZ" dirty="0"/>
          </a:p>
        </p:txBody>
      </p:sp>
      <p:sp>
        <p:nvSpPr>
          <p:cNvPr id="4" name="Zástupný obsah 3">
            <a:extLst>
              <a:ext uri="{FF2B5EF4-FFF2-40B4-BE49-F238E27FC236}">
                <a16:creationId xmlns:a16="http://schemas.microsoft.com/office/drawing/2014/main" id="{136C6FA9-74FD-9FE4-8A31-5EB03E822707}"/>
              </a:ext>
            </a:extLst>
          </p:cNvPr>
          <p:cNvSpPr>
            <a:spLocks noGrp="1"/>
          </p:cNvSpPr>
          <p:nvPr>
            <p:ph sz="half" idx="2"/>
          </p:nvPr>
        </p:nvSpPr>
        <p:spPr/>
        <p:txBody>
          <a:bodyPr>
            <a:normAutofit lnSpcReduction="10000"/>
          </a:bodyPr>
          <a:lstStyle/>
          <a:p>
            <a:r>
              <a:rPr lang="en-US" dirty="0"/>
              <a:t>So presently came king </a:t>
            </a:r>
            <a:r>
              <a:rPr lang="en-US" dirty="0" err="1"/>
              <a:t>Sanacharib</a:t>
            </a:r>
            <a:r>
              <a:rPr lang="en-US" dirty="0"/>
              <a:t>​ against Egypt, with a great host of Arabians and Assyrians; </a:t>
            </a:r>
            <a:r>
              <a:rPr lang="cs-CZ" dirty="0"/>
              <a:t> …</a:t>
            </a:r>
            <a:r>
              <a:rPr lang="en-US" dirty="0"/>
              <a:t>Their enemies too came thither, and one night a multitude of fieldmice​ swarmed over the Assyrian camp and devoured their quivers and their bows and the handles of their shields likewise, insomuch that they fled the next day unarmed and many fell.</a:t>
            </a:r>
            <a:endParaRPr lang="cs-CZ" dirty="0"/>
          </a:p>
        </p:txBody>
      </p:sp>
      <p:pic>
        <p:nvPicPr>
          <p:cNvPr id="6" name="Obrázek 5" descr="Obsah obrázku stavební materiál, kámen&#10;&#10;Popis byl vytvořen automaticky">
            <a:extLst>
              <a:ext uri="{FF2B5EF4-FFF2-40B4-BE49-F238E27FC236}">
                <a16:creationId xmlns:a16="http://schemas.microsoft.com/office/drawing/2014/main" id="{E099BB80-CB7D-2FC3-9C14-CE3B87579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3372" y="115226"/>
            <a:ext cx="1389666" cy="1896894"/>
          </a:xfrm>
          <a:prstGeom prst="rect">
            <a:avLst/>
          </a:prstGeom>
        </p:spPr>
      </p:pic>
    </p:spTree>
    <p:extLst>
      <p:ext uri="{BB962C8B-B14F-4D97-AF65-F5344CB8AC3E}">
        <p14:creationId xmlns:p14="http://schemas.microsoft.com/office/powerpoint/2010/main" val="1159010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D339A7-8565-3B33-D8BE-E74807C4CB97}"/>
              </a:ext>
            </a:extLst>
          </p:cNvPr>
          <p:cNvSpPr>
            <a:spLocks noGrp="1"/>
          </p:cNvSpPr>
          <p:nvPr>
            <p:ph type="title"/>
          </p:nvPr>
        </p:nvSpPr>
        <p:spPr/>
        <p:txBody>
          <a:bodyPr/>
          <a:lstStyle/>
          <a:p>
            <a:r>
              <a:rPr lang="cs-CZ" dirty="0" err="1"/>
              <a:t>sanacharibos</a:t>
            </a:r>
            <a:endParaRPr lang="cs-CZ" dirty="0"/>
          </a:p>
        </p:txBody>
      </p:sp>
      <p:sp>
        <p:nvSpPr>
          <p:cNvPr id="3" name="Zástupný obsah 2">
            <a:extLst>
              <a:ext uri="{FF2B5EF4-FFF2-40B4-BE49-F238E27FC236}">
                <a16:creationId xmlns:a16="http://schemas.microsoft.com/office/drawing/2014/main" id="{9CAAAF36-B92A-8949-DDEE-BF0D45DA7D93}"/>
              </a:ext>
            </a:extLst>
          </p:cNvPr>
          <p:cNvSpPr>
            <a:spLocks noGrp="1"/>
          </p:cNvSpPr>
          <p:nvPr>
            <p:ph sz="half" idx="1"/>
          </p:nvPr>
        </p:nvSpPr>
        <p:spPr/>
        <p:txBody>
          <a:bodyPr>
            <a:normAutofit fontScale="70000" lnSpcReduction="20000"/>
          </a:bodyPr>
          <a:lstStyle/>
          <a:p>
            <a:r>
              <a:rPr lang="cs-CZ" dirty="0"/>
              <a:t>V kronikách</a:t>
            </a:r>
          </a:p>
          <a:p>
            <a:r>
              <a:rPr lang="cs-CZ" dirty="0" err="1"/>
              <a:t>Eus</a:t>
            </a:r>
            <a:r>
              <a:rPr lang="cs-CZ" dirty="0"/>
              <a:t>. </a:t>
            </a:r>
            <a:r>
              <a:rPr lang="cs-CZ" i="1" dirty="0" err="1"/>
              <a:t>Chron</a:t>
            </a:r>
            <a:r>
              <a:rPr lang="cs-CZ" dirty="0"/>
              <a:t>. 8</a:t>
            </a:r>
          </a:p>
          <a:p>
            <a:r>
              <a:rPr lang="en-US" dirty="0"/>
              <a:t>The Hebrew scriptures say that Sennacherib was king at the time of king Hezekiah and the prophet Isaiah. </a:t>
            </a:r>
            <a:endParaRPr lang="cs-CZ" dirty="0"/>
          </a:p>
          <a:p>
            <a:r>
              <a:rPr lang="en-US" dirty="0"/>
              <a:t>Sennacherib the king of the Assyrians led an army against the Babylonians and defeated them in battle.</a:t>
            </a:r>
            <a:endParaRPr lang="cs-CZ" dirty="0"/>
          </a:p>
          <a:p>
            <a:r>
              <a:rPr lang="en-US" dirty="0"/>
              <a:t>After bringing the Babylonians under his control, he appointed his son </a:t>
            </a:r>
            <a:r>
              <a:rPr lang="en-US" dirty="0" err="1"/>
              <a:t>Asordanus</a:t>
            </a:r>
            <a:r>
              <a:rPr lang="en-US" dirty="0"/>
              <a:t> to be their king. </a:t>
            </a:r>
            <a:endParaRPr lang="cs-CZ" dirty="0"/>
          </a:p>
        </p:txBody>
      </p:sp>
      <p:sp>
        <p:nvSpPr>
          <p:cNvPr id="4" name="Zástupný obsah 3">
            <a:extLst>
              <a:ext uri="{FF2B5EF4-FFF2-40B4-BE49-F238E27FC236}">
                <a16:creationId xmlns:a16="http://schemas.microsoft.com/office/drawing/2014/main" id="{EF187027-5DB0-BCE4-8A72-6A540CC30C6A}"/>
              </a:ext>
            </a:extLst>
          </p:cNvPr>
          <p:cNvSpPr>
            <a:spLocks noGrp="1"/>
          </p:cNvSpPr>
          <p:nvPr>
            <p:ph sz="half" idx="2"/>
          </p:nvPr>
        </p:nvSpPr>
        <p:spPr/>
        <p:txBody>
          <a:bodyPr>
            <a:normAutofit fontScale="70000" lnSpcReduction="20000"/>
          </a:bodyPr>
          <a:lstStyle/>
          <a:p>
            <a:r>
              <a:rPr lang="cs-CZ" dirty="0"/>
              <a:t>2. královská 18.13</a:t>
            </a:r>
          </a:p>
          <a:p>
            <a:r>
              <a:rPr lang="cs-CZ" dirty="0"/>
              <a:t>Čtrnáctého roku krále </a:t>
            </a:r>
            <a:r>
              <a:rPr lang="cs-CZ" dirty="0" err="1"/>
              <a:t>Ezechiáše</a:t>
            </a:r>
            <a:r>
              <a:rPr lang="cs-CZ" dirty="0"/>
              <a:t> vytáhl asyrský král </a:t>
            </a:r>
            <a:r>
              <a:rPr lang="cs-CZ" dirty="0" err="1"/>
              <a:t>Senacherib</a:t>
            </a:r>
            <a:r>
              <a:rPr lang="cs-CZ" dirty="0"/>
              <a:t> proti všem judským opevněným městům a dobyl je. </a:t>
            </a:r>
          </a:p>
          <a:p>
            <a:r>
              <a:rPr lang="cs-CZ" dirty="0" err="1"/>
              <a:t>Eus</a:t>
            </a:r>
            <a:r>
              <a:rPr lang="cs-CZ" dirty="0"/>
              <a:t>. </a:t>
            </a:r>
            <a:r>
              <a:rPr lang="cs-CZ" i="1" dirty="0" err="1"/>
              <a:t>Chron</a:t>
            </a:r>
            <a:r>
              <a:rPr lang="cs-CZ" dirty="0"/>
              <a:t>. 11</a:t>
            </a:r>
          </a:p>
          <a:p>
            <a:r>
              <a:rPr lang="en-US" dirty="0"/>
              <a:t>At this time, Sennacherib became the 25th of the [Assyrian] kings. He conquered Babylon and brought it under his control. He defeated a fleet of Greek ships in a naval battle off the coast of Cilicia. He established a temple of the Athenians, and erected bronze columns on which he inscribed in writing his mighty achievements. He built Tarsus with a design which was similar to Babylon, so that the river Cydnus flows through the middle of Tarsus, just as the Euphrates flows through the middle of Babylon. </a:t>
            </a:r>
            <a:endParaRPr lang="cs-CZ" dirty="0"/>
          </a:p>
          <a:p>
            <a:endParaRPr lang="cs-CZ" dirty="0"/>
          </a:p>
        </p:txBody>
      </p:sp>
    </p:spTree>
    <p:extLst>
      <p:ext uri="{BB962C8B-B14F-4D97-AF65-F5344CB8AC3E}">
        <p14:creationId xmlns:p14="http://schemas.microsoft.com/office/powerpoint/2010/main" val="3537376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19291D-707D-63E9-7B7D-402D89E5E70D}"/>
              </a:ext>
            </a:extLst>
          </p:cNvPr>
          <p:cNvSpPr>
            <a:spLocks noGrp="1"/>
          </p:cNvSpPr>
          <p:nvPr>
            <p:ph type="title"/>
          </p:nvPr>
        </p:nvSpPr>
        <p:spPr/>
        <p:txBody>
          <a:bodyPr/>
          <a:lstStyle/>
          <a:p>
            <a:r>
              <a:rPr lang="cs-CZ" dirty="0"/>
              <a:t>Další králové</a:t>
            </a:r>
          </a:p>
        </p:txBody>
      </p:sp>
      <p:sp>
        <p:nvSpPr>
          <p:cNvPr id="3" name="Zástupný obsah 2">
            <a:extLst>
              <a:ext uri="{FF2B5EF4-FFF2-40B4-BE49-F238E27FC236}">
                <a16:creationId xmlns:a16="http://schemas.microsoft.com/office/drawing/2014/main" id="{B48E9C6C-EE84-7B68-FFEA-3B63F487A318}"/>
              </a:ext>
            </a:extLst>
          </p:cNvPr>
          <p:cNvSpPr>
            <a:spLocks noGrp="1"/>
          </p:cNvSpPr>
          <p:nvPr>
            <p:ph sz="half" idx="1"/>
          </p:nvPr>
        </p:nvSpPr>
        <p:spPr/>
        <p:txBody>
          <a:bodyPr/>
          <a:lstStyle/>
          <a:p>
            <a:r>
              <a:rPr lang="cs-CZ" dirty="0"/>
              <a:t>Poslední král – </a:t>
            </a:r>
            <a:r>
              <a:rPr lang="cs-CZ" dirty="0" err="1"/>
              <a:t>Sardanapallos</a:t>
            </a:r>
            <a:endParaRPr lang="cs-CZ" dirty="0"/>
          </a:p>
          <a:p>
            <a:r>
              <a:rPr lang="cs-CZ" dirty="0"/>
              <a:t>X </a:t>
            </a:r>
            <a:r>
              <a:rPr lang="cs-CZ" dirty="0" err="1"/>
              <a:t>Sarakos</a:t>
            </a:r>
            <a:r>
              <a:rPr lang="cs-CZ" dirty="0"/>
              <a:t> </a:t>
            </a:r>
          </a:p>
          <a:p>
            <a:r>
              <a:rPr lang="cs-CZ" dirty="0"/>
              <a:t>Proti nim Babylóňané (</a:t>
            </a:r>
            <a:r>
              <a:rPr lang="cs-CZ" dirty="0" err="1"/>
              <a:t>Nabopolassar</a:t>
            </a:r>
            <a:r>
              <a:rPr lang="cs-CZ" dirty="0"/>
              <a:t>) nebo Médové (</a:t>
            </a:r>
            <a:r>
              <a:rPr lang="cs-CZ" dirty="0" err="1"/>
              <a:t>Arbakés</a:t>
            </a:r>
            <a:r>
              <a:rPr lang="cs-CZ" dirty="0"/>
              <a:t>)</a:t>
            </a:r>
          </a:p>
          <a:p>
            <a:r>
              <a:rPr lang="cs-CZ" dirty="0" err="1"/>
              <a:t>Ktésiás</a:t>
            </a:r>
            <a:r>
              <a:rPr lang="cs-CZ" dirty="0"/>
              <a:t> x Alexandr Polyhistor x </a:t>
            </a:r>
            <a:r>
              <a:rPr lang="cs-CZ" dirty="0" err="1"/>
              <a:t>Abydénos</a:t>
            </a:r>
            <a:r>
              <a:rPr lang="cs-CZ" dirty="0"/>
              <a:t>  → pozdější kronikáři</a:t>
            </a:r>
          </a:p>
          <a:p>
            <a:r>
              <a:rPr lang="cs-CZ" dirty="0"/>
              <a:t>Propojení dějin Babylónu, </a:t>
            </a:r>
            <a:r>
              <a:rPr lang="cs-CZ" dirty="0" err="1"/>
              <a:t>Assýrie</a:t>
            </a:r>
            <a:r>
              <a:rPr lang="cs-CZ" dirty="0"/>
              <a:t> a křesťansko-židovské tradice</a:t>
            </a:r>
          </a:p>
          <a:p>
            <a:endParaRPr lang="cs-CZ" dirty="0"/>
          </a:p>
        </p:txBody>
      </p:sp>
      <p:sp>
        <p:nvSpPr>
          <p:cNvPr id="4" name="Zástupný obsah 3">
            <a:extLst>
              <a:ext uri="{FF2B5EF4-FFF2-40B4-BE49-F238E27FC236}">
                <a16:creationId xmlns:a16="http://schemas.microsoft.com/office/drawing/2014/main" id="{57907E59-0566-24C4-41CB-AB170BE4CCAC}"/>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1038199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D8889F-EAD8-26C9-D829-5AC678F513CB}"/>
              </a:ext>
            </a:extLst>
          </p:cNvPr>
          <p:cNvSpPr>
            <a:spLocks noGrp="1"/>
          </p:cNvSpPr>
          <p:nvPr>
            <p:ph type="title"/>
          </p:nvPr>
        </p:nvSpPr>
        <p:spPr/>
        <p:txBody>
          <a:bodyPr/>
          <a:lstStyle/>
          <a:p>
            <a:r>
              <a:rPr lang="cs-CZ" dirty="0"/>
              <a:t>babylón</a:t>
            </a:r>
          </a:p>
        </p:txBody>
      </p:sp>
      <p:sp>
        <p:nvSpPr>
          <p:cNvPr id="3" name="Zástupný obsah 2">
            <a:extLst>
              <a:ext uri="{FF2B5EF4-FFF2-40B4-BE49-F238E27FC236}">
                <a16:creationId xmlns:a16="http://schemas.microsoft.com/office/drawing/2014/main" id="{471BCD1D-C964-F914-0463-795287F8E6BB}"/>
              </a:ext>
            </a:extLst>
          </p:cNvPr>
          <p:cNvSpPr>
            <a:spLocks noGrp="1"/>
          </p:cNvSpPr>
          <p:nvPr>
            <p:ph sz="half" idx="1"/>
          </p:nvPr>
        </p:nvSpPr>
        <p:spPr/>
        <p:txBody>
          <a:bodyPr/>
          <a:lstStyle/>
          <a:p>
            <a:r>
              <a:rPr lang="cs-CZ" dirty="0"/>
              <a:t>Zakladatelka </a:t>
            </a:r>
            <a:r>
              <a:rPr lang="cs-CZ" dirty="0" err="1"/>
              <a:t>Semírámis</a:t>
            </a:r>
            <a:r>
              <a:rPr lang="cs-CZ" dirty="0"/>
              <a:t> </a:t>
            </a:r>
          </a:p>
          <a:p>
            <a:r>
              <a:rPr lang="cs-CZ" dirty="0"/>
              <a:t>X </a:t>
            </a:r>
            <a:r>
              <a:rPr lang="cs-CZ" dirty="0" err="1"/>
              <a:t>Bélos</a:t>
            </a:r>
            <a:endParaRPr lang="cs-CZ" dirty="0"/>
          </a:p>
          <a:p>
            <a:r>
              <a:rPr lang="cs-CZ" dirty="0"/>
              <a:t>První král – </a:t>
            </a:r>
            <a:r>
              <a:rPr lang="cs-CZ" dirty="0" err="1"/>
              <a:t>Alóros</a:t>
            </a:r>
            <a:r>
              <a:rPr lang="cs-CZ" dirty="0"/>
              <a:t> (</a:t>
            </a:r>
            <a:r>
              <a:rPr lang="cs-CZ" dirty="0" err="1"/>
              <a:t>Alulim</a:t>
            </a:r>
            <a:r>
              <a:rPr lang="cs-CZ" dirty="0"/>
              <a:t>)</a:t>
            </a:r>
          </a:p>
          <a:p>
            <a:r>
              <a:rPr lang="cs-CZ" dirty="0"/>
              <a:t>Jeden z divů světa (hradby, visuté zahrady)</a:t>
            </a:r>
          </a:p>
          <a:p>
            <a:r>
              <a:rPr lang="cs-CZ" dirty="0"/>
              <a:t>Mýty o stvoření světa, potopě, věži</a:t>
            </a:r>
          </a:p>
          <a:p>
            <a:r>
              <a:rPr lang="cs-CZ" dirty="0"/>
              <a:t>Část říše </a:t>
            </a:r>
            <a:r>
              <a:rPr lang="cs-CZ" dirty="0" err="1"/>
              <a:t>Assyřanů</a:t>
            </a:r>
            <a:r>
              <a:rPr lang="cs-CZ" dirty="0"/>
              <a:t> (Hérodotos, </a:t>
            </a:r>
            <a:r>
              <a:rPr lang="cs-CZ" dirty="0" err="1"/>
              <a:t>Ktésiás</a:t>
            </a:r>
            <a:r>
              <a:rPr lang="cs-CZ" dirty="0"/>
              <a:t>) x nezávislý (</a:t>
            </a:r>
            <a:r>
              <a:rPr lang="cs-CZ" dirty="0" err="1"/>
              <a:t>Béróssos</a:t>
            </a:r>
            <a:r>
              <a:rPr lang="cs-CZ" dirty="0"/>
              <a:t>)</a:t>
            </a:r>
          </a:p>
        </p:txBody>
      </p:sp>
      <p:sp>
        <p:nvSpPr>
          <p:cNvPr id="4" name="Zástupný obsah 3">
            <a:extLst>
              <a:ext uri="{FF2B5EF4-FFF2-40B4-BE49-F238E27FC236}">
                <a16:creationId xmlns:a16="http://schemas.microsoft.com/office/drawing/2014/main" id="{CE2F481E-D048-A1A5-334A-5DCDB23ABF2E}"/>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2395583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EE44A9-9A59-9EBB-5205-9DF9F6E59358}"/>
              </a:ext>
            </a:extLst>
          </p:cNvPr>
          <p:cNvSpPr>
            <a:spLocks noGrp="1"/>
          </p:cNvSpPr>
          <p:nvPr>
            <p:ph type="title"/>
          </p:nvPr>
        </p:nvSpPr>
        <p:spPr/>
        <p:txBody>
          <a:bodyPr/>
          <a:lstStyle/>
          <a:p>
            <a:r>
              <a:rPr lang="cs-CZ" dirty="0"/>
              <a:t>Dějiny </a:t>
            </a:r>
            <a:r>
              <a:rPr lang="cs-CZ" dirty="0" err="1"/>
              <a:t>mesopotamie</a:t>
            </a:r>
            <a:r>
              <a:rPr lang="cs-CZ" dirty="0"/>
              <a:t> do 1 000 </a:t>
            </a:r>
            <a:r>
              <a:rPr lang="cs-CZ" dirty="0" err="1"/>
              <a:t>pnl</a:t>
            </a:r>
            <a:endParaRPr lang="cs-CZ" dirty="0"/>
          </a:p>
        </p:txBody>
      </p:sp>
      <p:sp>
        <p:nvSpPr>
          <p:cNvPr id="3" name="Zástupný obsah 2">
            <a:extLst>
              <a:ext uri="{FF2B5EF4-FFF2-40B4-BE49-F238E27FC236}">
                <a16:creationId xmlns:a16="http://schemas.microsoft.com/office/drawing/2014/main" id="{80AB9E7F-0985-7E54-04D5-8A8DAE904726}"/>
              </a:ext>
            </a:extLst>
          </p:cNvPr>
          <p:cNvSpPr>
            <a:spLocks noGrp="1"/>
          </p:cNvSpPr>
          <p:nvPr>
            <p:ph idx="1"/>
          </p:nvPr>
        </p:nvSpPr>
        <p:spPr/>
        <p:txBody>
          <a:bodyPr/>
          <a:lstStyle/>
          <a:p>
            <a:r>
              <a:rPr lang="cs-CZ" dirty="0"/>
              <a:t>Sumer</a:t>
            </a:r>
          </a:p>
          <a:p>
            <a:r>
              <a:rPr lang="cs-CZ" dirty="0" err="1"/>
              <a:t>Akkad</a:t>
            </a:r>
            <a:r>
              <a:rPr lang="cs-CZ" dirty="0"/>
              <a:t> (</a:t>
            </a:r>
            <a:r>
              <a:rPr lang="cs-CZ" dirty="0" err="1"/>
              <a:t>Sargon</a:t>
            </a:r>
            <a:r>
              <a:rPr lang="cs-CZ" dirty="0"/>
              <a:t> I., </a:t>
            </a:r>
            <a:r>
              <a:rPr lang="cs-CZ" dirty="0" err="1"/>
              <a:t>Narám-Sín</a:t>
            </a:r>
            <a:r>
              <a:rPr lang="cs-CZ" dirty="0"/>
              <a:t>), akkadština – </a:t>
            </a:r>
            <a:r>
              <a:rPr lang="cs-CZ" i="1" dirty="0"/>
              <a:t>lingua franca</a:t>
            </a:r>
          </a:p>
          <a:p>
            <a:r>
              <a:rPr lang="cs-CZ" dirty="0"/>
              <a:t>Babylónská říše (</a:t>
            </a:r>
            <a:r>
              <a:rPr lang="cs-CZ" dirty="0" err="1"/>
              <a:t>Chammurabi</a:t>
            </a:r>
            <a:r>
              <a:rPr lang="cs-CZ" dirty="0"/>
              <a:t>) </a:t>
            </a:r>
          </a:p>
          <a:p>
            <a:r>
              <a:rPr lang="cs-CZ" dirty="0" err="1"/>
              <a:t>Assyrská</a:t>
            </a:r>
            <a:r>
              <a:rPr lang="cs-CZ" dirty="0"/>
              <a:t> říše (</a:t>
            </a:r>
            <a:r>
              <a:rPr lang="cs-CZ" dirty="0" err="1"/>
              <a:t>Šamší-adad</a:t>
            </a:r>
            <a:r>
              <a:rPr lang="cs-CZ" dirty="0"/>
              <a:t> I., </a:t>
            </a:r>
            <a:r>
              <a:rPr lang="cs-CZ" dirty="0" err="1"/>
              <a:t>Tukultí-Ninurta</a:t>
            </a:r>
            <a:r>
              <a:rPr lang="cs-CZ" dirty="0"/>
              <a:t> I., </a:t>
            </a:r>
            <a:r>
              <a:rPr lang="cs-CZ" dirty="0" err="1"/>
              <a:t>Tiglatpilesar</a:t>
            </a:r>
            <a:r>
              <a:rPr lang="cs-CZ" dirty="0"/>
              <a:t> I.)</a:t>
            </a:r>
          </a:p>
        </p:txBody>
      </p:sp>
      <p:pic>
        <p:nvPicPr>
          <p:cNvPr id="5" name="Obrázek 4" descr="Obsah obrázku mapa&#10;&#10;Popis byl vytvořen automaticky">
            <a:extLst>
              <a:ext uri="{FF2B5EF4-FFF2-40B4-BE49-F238E27FC236}">
                <a16:creationId xmlns:a16="http://schemas.microsoft.com/office/drawing/2014/main" id="{ACC4E887-8E67-1B25-6A5D-5BBBF8276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564" y="1528788"/>
            <a:ext cx="2171975" cy="1692613"/>
          </a:xfrm>
          <a:prstGeom prst="rect">
            <a:avLst/>
          </a:prstGeom>
        </p:spPr>
      </p:pic>
      <p:pic>
        <p:nvPicPr>
          <p:cNvPr id="7" name="Obrázek 6" descr="Obsah obrázku mapa&#10;&#10;Popis byl vytvořen automaticky">
            <a:extLst>
              <a:ext uri="{FF2B5EF4-FFF2-40B4-BE49-F238E27FC236}">
                <a16:creationId xmlns:a16="http://schemas.microsoft.com/office/drawing/2014/main" id="{E6911E69-4B5F-072A-2C42-4DC0B8256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377" y="3159015"/>
            <a:ext cx="2012348" cy="1750979"/>
          </a:xfrm>
          <a:prstGeom prst="rect">
            <a:avLst/>
          </a:prstGeom>
        </p:spPr>
      </p:pic>
      <p:pic>
        <p:nvPicPr>
          <p:cNvPr id="9" name="Obrázek 8" descr="Obsah obrázku mapa&#10;&#10;Popis byl vytvořen automaticky">
            <a:extLst>
              <a:ext uri="{FF2B5EF4-FFF2-40B4-BE49-F238E27FC236}">
                <a16:creationId xmlns:a16="http://schemas.microsoft.com/office/drawing/2014/main" id="{FE1B95C2-6414-C702-CB17-FB9A5BE9E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564" y="4940171"/>
            <a:ext cx="2142488" cy="1756695"/>
          </a:xfrm>
          <a:prstGeom prst="rect">
            <a:avLst/>
          </a:prstGeom>
        </p:spPr>
      </p:pic>
    </p:spTree>
    <p:extLst>
      <p:ext uri="{BB962C8B-B14F-4D97-AF65-F5344CB8AC3E}">
        <p14:creationId xmlns:p14="http://schemas.microsoft.com/office/powerpoint/2010/main" val="3314114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5C70DA-1124-170C-62B2-B7862C08AD60}"/>
              </a:ext>
            </a:extLst>
          </p:cNvPr>
          <p:cNvSpPr>
            <a:spLocks noGrp="1"/>
          </p:cNvSpPr>
          <p:nvPr>
            <p:ph type="title"/>
          </p:nvPr>
        </p:nvSpPr>
        <p:spPr/>
        <p:txBody>
          <a:bodyPr/>
          <a:lstStyle/>
          <a:p>
            <a:r>
              <a:rPr lang="cs-CZ" dirty="0"/>
              <a:t>Babylónské mýty</a:t>
            </a:r>
          </a:p>
        </p:txBody>
      </p:sp>
      <p:sp>
        <p:nvSpPr>
          <p:cNvPr id="3" name="Zástupný obsah 2">
            <a:extLst>
              <a:ext uri="{FF2B5EF4-FFF2-40B4-BE49-F238E27FC236}">
                <a16:creationId xmlns:a16="http://schemas.microsoft.com/office/drawing/2014/main" id="{83D477E2-6EDE-4993-C27C-BE5F9C8C9784}"/>
              </a:ext>
            </a:extLst>
          </p:cNvPr>
          <p:cNvSpPr>
            <a:spLocks noGrp="1"/>
          </p:cNvSpPr>
          <p:nvPr>
            <p:ph sz="half" idx="1"/>
          </p:nvPr>
        </p:nvSpPr>
        <p:spPr/>
        <p:txBody>
          <a:bodyPr>
            <a:normAutofit fontScale="70000" lnSpcReduction="20000"/>
          </a:bodyPr>
          <a:lstStyle/>
          <a:p>
            <a:r>
              <a:rPr lang="cs-CZ" dirty="0" err="1"/>
              <a:t>Eus</a:t>
            </a:r>
            <a:r>
              <a:rPr lang="cs-CZ" dirty="0"/>
              <a:t>. </a:t>
            </a:r>
            <a:r>
              <a:rPr lang="cs-CZ" i="1" dirty="0" err="1"/>
              <a:t>Chron</a:t>
            </a:r>
            <a:r>
              <a:rPr lang="cs-CZ" dirty="0"/>
              <a:t>. </a:t>
            </a:r>
          </a:p>
          <a:p>
            <a:r>
              <a:rPr lang="en-US" dirty="0"/>
              <a:t>In the first year, a horrible beast appeared out of the Red Sea in the region near Babylonia. Its name was Oannes, according to Apollodorus. It had the complete body of a fish, but underneath its head there grew another head, beneath the fish's head; and in the same way the feet of a man grew of the tail of the fish.</a:t>
            </a:r>
            <a:endParaRPr lang="cs-CZ" dirty="0"/>
          </a:p>
          <a:p>
            <a:r>
              <a:rPr lang="cs-CZ" dirty="0" err="1"/>
              <a:t>Apkallu</a:t>
            </a:r>
            <a:endParaRPr lang="cs-CZ" dirty="0"/>
          </a:p>
        </p:txBody>
      </p:sp>
      <p:sp>
        <p:nvSpPr>
          <p:cNvPr id="4" name="Zástupný obsah 3">
            <a:extLst>
              <a:ext uri="{FF2B5EF4-FFF2-40B4-BE49-F238E27FC236}">
                <a16:creationId xmlns:a16="http://schemas.microsoft.com/office/drawing/2014/main" id="{C94CD549-4258-B4F4-8263-6691CCBA88B5}"/>
              </a:ext>
            </a:extLst>
          </p:cNvPr>
          <p:cNvSpPr>
            <a:spLocks noGrp="1"/>
          </p:cNvSpPr>
          <p:nvPr>
            <p:ph sz="half" idx="2"/>
          </p:nvPr>
        </p:nvSpPr>
        <p:spPr/>
        <p:txBody>
          <a:bodyPr>
            <a:normAutofit fontScale="70000" lnSpcReduction="20000"/>
          </a:bodyPr>
          <a:lstStyle/>
          <a:p>
            <a:r>
              <a:rPr lang="cs-CZ" dirty="0" err="1"/>
              <a:t>Eus</a:t>
            </a:r>
            <a:r>
              <a:rPr lang="cs-CZ" dirty="0"/>
              <a:t>. </a:t>
            </a:r>
            <a:r>
              <a:rPr lang="cs-CZ" i="1" dirty="0" err="1"/>
              <a:t>Chron</a:t>
            </a:r>
            <a:r>
              <a:rPr lang="cs-CZ" dirty="0"/>
              <a:t>. </a:t>
            </a:r>
          </a:p>
          <a:p>
            <a:r>
              <a:rPr lang="en-US" dirty="0"/>
              <a:t>As well as these [beasts], there were fish and reptiles and snakes and many other strange creatures, each of which had a different appearance. Representations of them were set up in the temple of Belus. A woman called </a:t>
            </a:r>
            <a:r>
              <a:rPr lang="en-US" dirty="0" err="1"/>
              <a:t>Omorca</a:t>
            </a:r>
            <a:r>
              <a:rPr lang="en-US" dirty="0"/>
              <a:t> ruled over all these [creatures]; she is called </a:t>
            </a:r>
            <a:r>
              <a:rPr lang="en-US" dirty="0" err="1"/>
              <a:t>Thalatth</a:t>
            </a:r>
            <a:r>
              <a:rPr lang="en-US" dirty="0"/>
              <a:t> in the Chaldaean language, which is translated into Greek as </a:t>
            </a:r>
            <a:r>
              <a:rPr lang="en-US" i="1" dirty="0" err="1"/>
              <a:t>thalassa</a:t>
            </a:r>
            <a:r>
              <a:rPr lang="en-US" dirty="0"/>
              <a:t> ("the sea"). When everything was joined together in this way, Belus came along and split the woman in half. Half of her he made the heavens, and the other half he made the earth; and he destroyed all the creatures on her.</a:t>
            </a:r>
            <a:endParaRPr lang="cs-CZ" dirty="0"/>
          </a:p>
          <a:p>
            <a:r>
              <a:rPr lang="cs-CZ" dirty="0" err="1"/>
              <a:t>Tiamat</a:t>
            </a:r>
            <a:r>
              <a:rPr lang="cs-CZ" dirty="0"/>
              <a:t> a </a:t>
            </a:r>
            <a:r>
              <a:rPr lang="cs-CZ" dirty="0" err="1"/>
              <a:t>Marduk</a:t>
            </a:r>
            <a:endParaRPr lang="en-US" dirty="0"/>
          </a:p>
          <a:p>
            <a:endParaRPr lang="cs-CZ" dirty="0"/>
          </a:p>
          <a:p>
            <a:endParaRPr lang="cs-CZ" dirty="0"/>
          </a:p>
        </p:txBody>
      </p:sp>
    </p:spTree>
    <p:extLst>
      <p:ext uri="{BB962C8B-B14F-4D97-AF65-F5344CB8AC3E}">
        <p14:creationId xmlns:p14="http://schemas.microsoft.com/office/powerpoint/2010/main" val="3183699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003B00-07CB-CF0F-2F03-6E2BE245E492}"/>
              </a:ext>
            </a:extLst>
          </p:cNvPr>
          <p:cNvSpPr>
            <a:spLocks noGrp="1"/>
          </p:cNvSpPr>
          <p:nvPr>
            <p:ph type="title"/>
          </p:nvPr>
        </p:nvSpPr>
        <p:spPr/>
        <p:txBody>
          <a:bodyPr/>
          <a:lstStyle/>
          <a:p>
            <a:endParaRPr lang="cs-CZ"/>
          </a:p>
        </p:txBody>
      </p:sp>
      <p:pic>
        <p:nvPicPr>
          <p:cNvPr id="6" name="Zástupný obsah 5" descr="Obsah obrázku exteriér, staré, brnění&#10;&#10;Popis byl vytvořen automaticky">
            <a:extLst>
              <a:ext uri="{FF2B5EF4-FFF2-40B4-BE49-F238E27FC236}">
                <a16:creationId xmlns:a16="http://schemas.microsoft.com/office/drawing/2014/main" id="{113568CD-0AC0-1424-D269-9CB22261416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53234" y="2163660"/>
            <a:ext cx="5330378" cy="3552197"/>
          </a:xfrm>
        </p:spPr>
      </p:pic>
      <p:pic>
        <p:nvPicPr>
          <p:cNvPr id="8" name="Zástupný obsah 7" descr="Obsah obrázku text, černá, staré&#10;&#10;Popis byl vytvořen automaticky">
            <a:extLst>
              <a:ext uri="{FF2B5EF4-FFF2-40B4-BE49-F238E27FC236}">
                <a16:creationId xmlns:a16="http://schemas.microsoft.com/office/drawing/2014/main" id="{C0D12539-AE04-9567-CA09-15CDD167D67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0245" y="2087563"/>
            <a:ext cx="5021373" cy="3703637"/>
          </a:xfrm>
        </p:spPr>
      </p:pic>
    </p:spTree>
    <p:extLst>
      <p:ext uri="{BB962C8B-B14F-4D97-AF65-F5344CB8AC3E}">
        <p14:creationId xmlns:p14="http://schemas.microsoft.com/office/powerpoint/2010/main" val="955274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9D9846-F8D3-C472-571C-EAC3339D0D79}"/>
              </a:ext>
            </a:extLst>
          </p:cNvPr>
          <p:cNvSpPr>
            <a:spLocks noGrp="1"/>
          </p:cNvSpPr>
          <p:nvPr>
            <p:ph type="title"/>
          </p:nvPr>
        </p:nvSpPr>
        <p:spPr/>
        <p:txBody>
          <a:bodyPr/>
          <a:lstStyle/>
          <a:p>
            <a:r>
              <a:rPr lang="cs-CZ" dirty="0"/>
              <a:t>potopa</a:t>
            </a:r>
          </a:p>
        </p:txBody>
      </p:sp>
      <p:sp>
        <p:nvSpPr>
          <p:cNvPr id="3" name="Zástupný obsah 2">
            <a:extLst>
              <a:ext uri="{FF2B5EF4-FFF2-40B4-BE49-F238E27FC236}">
                <a16:creationId xmlns:a16="http://schemas.microsoft.com/office/drawing/2014/main" id="{38C917DB-F456-3017-C0C9-BABE3BFB8FBD}"/>
              </a:ext>
            </a:extLst>
          </p:cNvPr>
          <p:cNvSpPr>
            <a:spLocks noGrp="1"/>
          </p:cNvSpPr>
          <p:nvPr>
            <p:ph sz="half" idx="1"/>
          </p:nvPr>
        </p:nvSpPr>
        <p:spPr/>
        <p:txBody>
          <a:bodyPr>
            <a:normAutofit lnSpcReduction="10000"/>
          </a:bodyPr>
          <a:lstStyle/>
          <a:p>
            <a:r>
              <a:rPr lang="en-US" dirty="0"/>
              <a:t>Cronus ordered him</a:t>
            </a:r>
            <a:r>
              <a:rPr lang="cs-CZ" dirty="0"/>
              <a:t> (</a:t>
            </a:r>
            <a:r>
              <a:rPr lang="cs-CZ" dirty="0" err="1"/>
              <a:t>Xisúthros</a:t>
            </a:r>
            <a:r>
              <a:rPr lang="cs-CZ" dirty="0"/>
              <a:t> = </a:t>
            </a:r>
            <a:r>
              <a:rPr lang="cs-CZ" dirty="0" err="1"/>
              <a:t>Ziusudra</a:t>
            </a:r>
            <a:r>
              <a:rPr lang="cs-CZ" dirty="0"/>
              <a:t>)</a:t>
            </a:r>
            <a:r>
              <a:rPr lang="en-US" dirty="0"/>
              <a:t> to bury the beginnings, the middles and the ends of all writings in Heliopolis, the city of the Sippareni; to build a boat and embark on it with his close friends; to load the boat with food and drink, and to put on board every kind of bird and four-footed creature; and then, when all the preparations were complete, to sail away. </a:t>
            </a:r>
            <a:endParaRPr lang="cs-CZ" dirty="0"/>
          </a:p>
        </p:txBody>
      </p:sp>
      <p:pic>
        <p:nvPicPr>
          <p:cNvPr id="6" name="Zástupný obsah 5" descr="Obsah obrázku text, hora, malování, příroda&#10;&#10;Popis byl vytvořen automaticky">
            <a:extLst>
              <a:ext uri="{FF2B5EF4-FFF2-40B4-BE49-F238E27FC236}">
                <a16:creationId xmlns:a16="http://schemas.microsoft.com/office/drawing/2014/main" id="{31713B0D-C405-C3C6-6409-024EB437F22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78069" y="2091750"/>
            <a:ext cx="5094287" cy="2674500"/>
          </a:xfrm>
        </p:spPr>
      </p:pic>
    </p:spTree>
    <p:extLst>
      <p:ext uri="{BB962C8B-B14F-4D97-AF65-F5344CB8AC3E}">
        <p14:creationId xmlns:p14="http://schemas.microsoft.com/office/powerpoint/2010/main" val="3694433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68B59A-96A5-F576-2E40-E0A55A4FF0B3}"/>
              </a:ext>
            </a:extLst>
          </p:cNvPr>
          <p:cNvSpPr>
            <a:spLocks noGrp="1"/>
          </p:cNvSpPr>
          <p:nvPr>
            <p:ph type="title"/>
          </p:nvPr>
        </p:nvSpPr>
        <p:spPr/>
        <p:txBody>
          <a:bodyPr/>
          <a:lstStyle/>
          <a:p>
            <a:r>
              <a:rPr lang="cs-CZ" dirty="0"/>
              <a:t>Babylónská věž</a:t>
            </a:r>
          </a:p>
        </p:txBody>
      </p:sp>
      <p:sp>
        <p:nvSpPr>
          <p:cNvPr id="3" name="Zástupný obsah 2">
            <a:extLst>
              <a:ext uri="{FF2B5EF4-FFF2-40B4-BE49-F238E27FC236}">
                <a16:creationId xmlns:a16="http://schemas.microsoft.com/office/drawing/2014/main" id="{8950CBD7-C418-F32C-A0DB-78956FDFD526}"/>
              </a:ext>
            </a:extLst>
          </p:cNvPr>
          <p:cNvSpPr>
            <a:spLocks noGrp="1"/>
          </p:cNvSpPr>
          <p:nvPr>
            <p:ph sz="half" idx="1"/>
          </p:nvPr>
        </p:nvSpPr>
        <p:spPr/>
        <p:txBody>
          <a:bodyPr>
            <a:normAutofit fontScale="85000" lnSpcReduction="10000"/>
          </a:bodyPr>
          <a:lstStyle/>
          <a:p>
            <a:r>
              <a:rPr lang="en-US" dirty="0"/>
              <a:t>They say that the first men at that time were puffed up with pride because of their strength and height, and in their arrogance they thought that they were better than the gods. They built a huge tower where Babylon now is, and it was already close up to heaven. But the winds came to the aid of the gods, and threw down the structure around them. The remains of the tower were called Babylon. Up to that time they had shared a common language but then they received a great variety of different speech from the gods. </a:t>
            </a:r>
            <a:endParaRPr lang="cs-CZ" dirty="0"/>
          </a:p>
        </p:txBody>
      </p:sp>
      <p:pic>
        <p:nvPicPr>
          <p:cNvPr id="6" name="Zástupný obsah 5" descr="Obsah obrázku text, údolí, příroda, kaňon&#10;&#10;Popis byl vytvořen automaticky">
            <a:extLst>
              <a:ext uri="{FF2B5EF4-FFF2-40B4-BE49-F238E27FC236}">
                <a16:creationId xmlns:a16="http://schemas.microsoft.com/office/drawing/2014/main" id="{88509758-B6E1-EE71-7B45-5EF529A645C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29431" y="2088319"/>
            <a:ext cx="5094287" cy="3573960"/>
          </a:xfrm>
        </p:spPr>
      </p:pic>
    </p:spTree>
    <p:extLst>
      <p:ext uri="{BB962C8B-B14F-4D97-AF65-F5344CB8AC3E}">
        <p14:creationId xmlns:p14="http://schemas.microsoft.com/office/powerpoint/2010/main" val="3212189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F5C926-996A-D32A-2277-DFEB1FD43B48}"/>
              </a:ext>
            </a:extLst>
          </p:cNvPr>
          <p:cNvSpPr>
            <a:spLocks noGrp="1"/>
          </p:cNvSpPr>
          <p:nvPr>
            <p:ph type="title"/>
          </p:nvPr>
        </p:nvSpPr>
        <p:spPr/>
        <p:txBody>
          <a:bodyPr/>
          <a:lstStyle/>
          <a:p>
            <a:r>
              <a:rPr lang="cs-CZ" dirty="0" err="1"/>
              <a:t>nebuchadnezzar</a:t>
            </a:r>
            <a:endParaRPr lang="cs-CZ" dirty="0"/>
          </a:p>
        </p:txBody>
      </p:sp>
      <p:sp>
        <p:nvSpPr>
          <p:cNvPr id="3" name="Zástupný obsah 2">
            <a:extLst>
              <a:ext uri="{FF2B5EF4-FFF2-40B4-BE49-F238E27FC236}">
                <a16:creationId xmlns:a16="http://schemas.microsoft.com/office/drawing/2014/main" id="{27FC8017-8383-B0AD-1F4B-9E417CACAC8A}"/>
              </a:ext>
            </a:extLst>
          </p:cNvPr>
          <p:cNvSpPr>
            <a:spLocks noGrp="1"/>
          </p:cNvSpPr>
          <p:nvPr>
            <p:ph sz="half" idx="1"/>
          </p:nvPr>
        </p:nvSpPr>
        <p:spPr/>
        <p:txBody>
          <a:bodyPr>
            <a:normAutofit lnSpcReduction="10000"/>
          </a:bodyPr>
          <a:lstStyle/>
          <a:p>
            <a:r>
              <a:rPr lang="cs-CZ" dirty="0"/>
              <a:t>Syn </a:t>
            </a:r>
            <a:r>
              <a:rPr lang="cs-CZ" dirty="0" err="1"/>
              <a:t>Nabopolassara</a:t>
            </a:r>
            <a:r>
              <a:rPr lang="cs-CZ" dirty="0"/>
              <a:t> </a:t>
            </a:r>
          </a:p>
          <a:p>
            <a:r>
              <a:rPr lang="cs-CZ" dirty="0" err="1"/>
              <a:t>Novobabylónská</a:t>
            </a:r>
            <a:r>
              <a:rPr lang="cs-CZ" dirty="0"/>
              <a:t> říše</a:t>
            </a:r>
          </a:p>
          <a:p>
            <a:r>
              <a:rPr lang="cs-CZ" dirty="0" err="1"/>
              <a:t>Eus</a:t>
            </a:r>
            <a:r>
              <a:rPr lang="cs-CZ" dirty="0"/>
              <a:t>. </a:t>
            </a:r>
            <a:r>
              <a:rPr lang="cs-CZ" i="1" dirty="0" err="1"/>
              <a:t>Chron</a:t>
            </a:r>
            <a:r>
              <a:rPr lang="cs-CZ" dirty="0"/>
              <a:t>. </a:t>
            </a:r>
          </a:p>
          <a:p>
            <a:r>
              <a:rPr lang="en-US" dirty="0"/>
              <a:t>Sardanapallus sent an army to the assistance of Astyages, the satrap of the Medes, and accepted </a:t>
            </a:r>
            <a:r>
              <a:rPr lang="en-US" dirty="0" err="1"/>
              <a:t>Amyïtis</a:t>
            </a:r>
            <a:r>
              <a:rPr lang="en-US" dirty="0"/>
              <a:t>, the daughter of Astyages, as the bride of his son Nebuchadnezzar.</a:t>
            </a:r>
            <a:endParaRPr lang="cs-CZ" dirty="0"/>
          </a:p>
          <a:p>
            <a:endParaRPr lang="cs-CZ" dirty="0"/>
          </a:p>
        </p:txBody>
      </p:sp>
      <p:sp>
        <p:nvSpPr>
          <p:cNvPr id="4" name="Zástupný obsah 3">
            <a:extLst>
              <a:ext uri="{FF2B5EF4-FFF2-40B4-BE49-F238E27FC236}">
                <a16:creationId xmlns:a16="http://schemas.microsoft.com/office/drawing/2014/main" id="{14F9B052-7475-DF37-32E9-A6F40E4E64AF}"/>
              </a:ext>
            </a:extLst>
          </p:cNvPr>
          <p:cNvSpPr>
            <a:spLocks noGrp="1"/>
          </p:cNvSpPr>
          <p:nvPr>
            <p:ph sz="half" idx="2"/>
          </p:nvPr>
        </p:nvSpPr>
        <p:spPr/>
        <p:txBody>
          <a:bodyPr>
            <a:normAutofit lnSpcReduction="10000"/>
          </a:bodyPr>
          <a:lstStyle/>
          <a:p>
            <a:r>
              <a:rPr lang="en-US" dirty="0"/>
              <a:t>Then </a:t>
            </a:r>
            <a:r>
              <a:rPr lang="en-US" dirty="0" err="1"/>
              <a:t>Saracus</a:t>
            </a:r>
            <a:r>
              <a:rPr lang="en-US" dirty="0"/>
              <a:t> became king of the Assyrians, and when he was informed that an army like a swarm of locusts had invaded by sea, he immediately sent his general Nabopolassar [</a:t>
            </a:r>
            <a:r>
              <a:rPr lang="en-US" i="1" dirty="0" err="1"/>
              <a:t>Busalossorus</a:t>
            </a:r>
            <a:r>
              <a:rPr lang="en-US" dirty="0"/>
              <a:t>] to Babylon. But this general started to plot rebellion, and betrothed his son Nebuchadnezzar [</a:t>
            </a:r>
            <a:r>
              <a:rPr lang="en-US" i="1" dirty="0"/>
              <a:t>Nabuchodonosor</a:t>
            </a:r>
            <a:r>
              <a:rPr lang="en-US" dirty="0"/>
              <a:t>] to </a:t>
            </a:r>
            <a:r>
              <a:rPr lang="en-US" dirty="0" err="1"/>
              <a:t>Amytis</a:t>
            </a:r>
            <a:r>
              <a:rPr lang="en-US" dirty="0"/>
              <a:t> the daughter of Astyages, the king of the Medes.</a:t>
            </a:r>
            <a:endParaRPr lang="cs-CZ" dirty="0"/>
          </a:p>
        </p:txBody>
      </p:sp>
    </p:spTree>
    <p:extLst>
      <p:ext uri="{BB962C8B-B14F-4D97-AF65-F5344CB8AC3E}">
        <p14:creationId xmlns:p14="http://schemas.microsoft.com/office/powerpoint/2010/main" val="3625182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21760E-CF43-3956-4871-456BB9506596}"/>
              </a:ext>
            </a:extLst>
          </p:cNvPr>
          <p:cNvSpPr>
            <a:spLocks noGrp="1"/>
          </p:cNvSpPr>
          <p:nvPr>
            <p:ph type="title"/>
          </p:nvPr>
        </p:nvSpPr>
        <p:spPr/>
        <p:txBody>
          <a:bodyPr/>
          <a:lstStyle/>
          <a:p>
            <a:r>
              <a:rPr lang="cs-CZ" dirty="0" err="1"/>
              <a:t>nebuchadnezzar</a:t>
            </a:r>
            <a:endParaRPr lang="cs-CZ" dirty="0"/>
          </a:p>
        </p:txBody>
      </p:sp>
      <p:sp>
        <p:nvSpPr>
          <p:cNvPr id="3" name="Zástupný obsah 2">
            <a:extLst>
              <a:ext uri="{FF2B5EF4-FFF2-40B4-BE49-F238E27FC236}">
                <a16:creationId xmlns:a16="http://schemas.microsoft.com/office/drawing/2014/main" id="{95706F36-F3C2-2199-96A6-D5BCAC4C590F}"/>
              </a:ext>
            </a:extLst>
          </p:cNvPr>
          <p:cNvSpPr>
            <a:spLocks noGrp="1"/>
          </p:cNvSpPr>
          <p:nvPr>
            <p:ph sz="half" idx="1"/>
          </p:nvPr>
        </p:nvSpPr>
        <p:spPr/>
        <p:txBody>
          <a:bodyPr>
            <a:normAutofit fontScale="92500" lnSpcReduction="20000"/>
          </a:bodyPr>
          <a:lstStyle/>
          <a:p>
            <a:r>
              <a:rPr lang="cs-CZ" dirty="0" err="1"/>
              <a:t>Jos</a:t>
            </a:r>
            <a:r>
              <a:rPr lang="cs-CZ" dirty="0"/>
              <a:t>.  </a:t>
            </a:r>
            <a:r>
              <a:rPr lang="cs-CZ" i="1" dirty="0"/>
              <a:t>Ap</a:t>
            </a:r>
            <a:r>
              <a:rPr lang="cs-CZ" dirty="0"/>
              <a:t>. 1.132 (</a:t>
            </a:r>
            <a:r>
              <a:rPr lang="cs-CZ" dirty="0" err="1"/>
              <a:t>Béróssos</a:t>
            </a:r>
            <a:r>
              <a:rPr lang="cs-CZ" dirty="0"/>
              <a:t>)</a:t>
            </a:r>
          </a:p>
          <a:p>
            <a:r>
              <a:rPr lang="el-GR" dirty="0"/>
              <a:t>βασιλέα καὶ τὰς τούτου πράξεις ἀφηγούμενος λέγει, τίνα τρόπον πέμψας ἐπὶ τὴν Αἴγυπτον καὶ ἐπὶ τὴν ἡμετέραν γῆν τὸν υἱὸν τὸν ἑαυτοῦ </a:t>
            </a:r>
            <a:r>
              <a:rPr lang="el-GR" u="sng" dirty="0"/>
              <a:t>Ναβοκοδρόσορον</a:t>
            </a:r>
            <a:r>
              <a:rPr lang="el-GR" dirty="0"/>
              <a:t> μετὰ πολλῆς δυνάμεως, ἐπειδήπερ ἀφεστῶτας αὐτοὺς ἐπύθετο, πάντων ἐκράτησεν καὶ τὸν </a:t>
            </a:r>
            <a:r>
              <a:rPr lang="el-GR" u="sng" dirty="0"/>
              <a:t>ναὸν</a:t>
            </a:r>
            <a:r>
              <a:rPr lang="el-GR" dirty="0"/>
              <a:t> </a:t>
            </a:r>
            <a:r>
              <a:rPr lang="el-GR" u="sng" dirty="0"/>
              <a:t>ἐνέπρησε</a:t>
            </a:r>
            <a:r>
              <a:rPr lang="el-GR" dirty="0"/>
              <a:t> τὸν ἐν </a:t>
            </a:r>
            <a:r>
              <a:rPr lang="el-GR" u="sng" dirty="0"/>
              <a:t>Ἱεροσολύμοις</a:t>
            </a:r>
            <a:r>
              <a:rPr lang="el-GR" dirty="0"/>
              <a:t> ὅλως τε πάντα τὸν παρ᾽ </a:t>
            </a:r>
            <a:r>
              <a:rPr lang="el-GR" u="sng" dirty="0"/>
              <a:t>ἡμῶν</a:t>
            </a:r>
            <a:r>
              <a:rPr lang="el-GR" dirty="0"/>
              <a:t> </a:t>
            </a:r>
            <a:r>
              <a:rPr lang="el-GR" u="sng" dirty="0"/>
              <a:t>λαὸν</a:t>
            </a:r>
            <a:r>
              <a:rPr lang="el-GR" dirty="0"/>
              <a:t> </a:t>
            </a:r>
            <a:r>
              <a:rPr lang="el-GR" u="sng" dirty="0"/>
              <a:t>ἀναστήσας</a:t>
            </a:r>
            <a:r>
              <a:rPr lang="el-GR" dirty="0"/>
              <a:t> εἰς Βαβυλῶνα μετῴκισεν, συνέβη δὲ καὶ τὴν πόλιν ἐρημωθῆναι χρόνον ἐτῶν ἑβδομήκοντα μέχρι Κύρου τοῦ Περσῶν βασιλέως.</a:t>
            </a:r>
            <a:endParaRPr lang="cs-CZ" dirty="0"/>
          </a:p>
        </p:txBody>
      </p:sp>
      <p:sp>
        <p:nvSpPr>
          <p:cNvPr id="4" name="Zástupný obsah 3">
            <a:extLst>
              <a:ext uri="{FF2B5EF4-FFF2-40B4-BE49-F238E27FC236}">
                <a16:creationId xmlns:a16="http://schemas.microsoft.com/office/drawing/2014/main" id="{7D8DADCF-6928-A447-9A9D-408EF7B3B5B8}"/>
              </a:ext>
            </a:extLst>
          </p:cNvPr>
          <p:cNvSpPr>
            <a:spLocks noGrp="1"/>
          </p:cNvSpPr>
          <p:nvPr>
            <p:ph sz="half" idx="2"/>
          </p:nvPr>
        </p:nvSpPr>
        <p:spPr/>
        <p:txBody>
          <a:bodyPr>
            <a:normAutofit fontScale="92500" lnSpcReduction="20000"/>
          </a:bodyPr>
          <a:lstStyle/>
          <a:p>
            <a:r>
              <a:rPr lang="en-US" dirty="0"/>
              <a:t>And in his narrative of the acts of this king, he describes how he sent his son Nebuchadnezzar against Egypt, and against our land, with a great army, when he was informed that they had revolted from him. After he had subdued them all, and destroyed our temple at Jerusalem by fire, he removed our people entirely out of their own country, and transported them to Babylon. Then our city was deserted for a period of seventy years, until the days of Cyrus king of Persia.</a:t>
            </a:r>
            <a:endParaRPr lang="cs-CZ" dirty="0"/>
          </a:p>
        </p:txBody>
      </p:sp>
    </p:spTree>
    <p:extLst>
      <p:ext uri="{BB962C8B-B14F-4D97-AF65-F5344CB8AC3E}">
        <p14:creationId xmlns:p14="http://schemas.microsoft.com/office/powerpoint/2010/main" val="82892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04F869-DCEA-867F-3EC9-70773675CB73}"/>
              </a:ext>
            </a:extLst>
          </p:cNvPr>
          <p:cNvSpPr>
            <a:spLocks noGrp="1"/>
          </p:cNvSpPr>
          <p:nvPr>
            <p:ph type="title"/>
          </p:nvPr>
        </p:nvSpPr>
        <p:spPr/>
        <p:txBody>
          <a:bodyPr/>
          <a:lstStyle/>
          <a:p>
            <a:r>
              <a:rPr lang="cs-CZ" dirty="0" err="1"/>
              <a:t>nebuchadnezzar</a:t>
            </a:r>
            <a:endParaRPr lang="cs-CZ" dirty="0"/>
          </a:p>
        </p:txBody>
      </p:sp>
      <p:sp>
        <p:nvSpPr>
          <p:cNvPr id="3" name="Zástupný obsah 2">
            <a:extLst>
              <a:ext uri="{FF2B5EF4-FFF2-40B4-BE49-F238E27FC236}">
                <a16:creationId xmlns:a16="http://schemas.microsoft.com/office/drawing/2014/main" id="{1B0F0CF8-BC14-FE79-AE9B-A7D3C782B870}"/>
              </a:ext>
            </a:extLst>
          </p:cNvPr>
          <p:cNvSpPr>
            <a:spLocks noGrp="1"/>
          </p:cNvSpPr>
          <p:nvPr>
            <p:ph sz="half" idx="1"/>
          </p:nvPr>
        </p:nvSpPr>
        <p:spPr/>
        <p:txBody>
          <a:bodyPr>
            <a:normAutofit fontScale="92500"/>
          </a:bodyPr>
          <a:lstStyle/>
          <a:p>
            <a:r>
              <a:rPr lang="cs-CZ" dirty="0" err="1"/>
              <a:t>Eus</a:t>
            </a:r>
            <a:r>
              <a:rPr lang="cs-CZ" dirty="0"/>
              <a:t>. </a:t>
            </a:r>
            <a:r>
              <a:rPr lang="cs-CZ" i="1" dirty="0" err="1"/>
              <a:t>Chron</a:t>
            </a:r>
            <a:r>
              <a:rPr lang="cs-CZ" dirty="0"/>
              <a:t>.</a:t>
            </a:r>
          </a:p>
          <a:p>
            <a:r>
              <a:rPr lang="en-US" dirty="0"/>
              <a:t>When Nebuchadnezzar came to power, he fortified Babylon with a three-fold circuit of walls in about fifteen days. </a:t>
            </a:r>
            <a:r>
              <a:rPr lang="cs-CZ" dirty="0"/>
              <a:t> … </a:t>
            </a:r>
            <a:r>
              <a:rPr lang="en-US" dirty="0"/>
              <a:t>He adorned the palace with new kinds of plants, and called it "The Hanging Gardens".</a:t>
            </a:r>
            <a:r>
              <a:rPr lang="cs-CZ" dirty="0"/>
              <a:t> </a:t>
            </a:r>
            <a:r>
              <a:rPr lang="en-US" dirty="0"/>
              <a:t>Then he gives a detailed description of this Hanging Garden. He says that the Greeks regard it as one of the so-called seven wonders of the world. </a:t>
            </a:r>
          </a:p>
          <a:p>
            <a:endParaRPr lang="cs-CZ" dirty="0"/>
          </a:p>
        </p:txBody>
      </p:sp>
      <p:sp>
        <p:nvSpPr>
          <p:cNvPr id="4" name="Zástupný obsah 3">
            <a:extLst>
              <a:ext uri="{FF2B5EF4-FFF2-40B4-BE49-F238E27FC236}">
                <a16:creationId xmlns:a16="http://schemas.microsoft.com/office/drawing/2014/main" id="{2BC6C0E5-A51E-AF5C-AE08-B335CDD367F5}"/>
              </a:ext>
            </a:extLst>
          </p:cNvPr>
          <p:cNvSpPr>
            <a:spLocks noGrp="1"/>
          </p:cNvSpPr>
          <p:nvPr>
            <p:ph sz="half" idx="2"/>
          </p:nvPr>
        </p:nvSpPr>
        <p:spPr/>
        <p:txBody>
          <a:bodyPr>
            <a:normAutofit fontScale="92500"/>
          </a:bodyPr>
          <a:lstStyle/>
          <a:p>
            <a:r>
              <a:rPr lang="cs-CZ" dirty="0"/>
              <a:t>A</a:t>
            </a:r>
            <a:r>
              <a:rPr lang="en-US" dirty="0" err="1"/>
              <a:t>nd</a:t>
            </a:r>
            <a:r>
              <a:rPr lang="en-US" dirty="0"/>
              <a:t> </a:t>
            </a:r>
            <a:r>
              <a:rPr lang="en-US" dirty="0" err="1"/>
              <a:t>Abydenus</a:t>
            </a:r>
            <a:r>
              <a:rPr lang="en-US" dirty="0"/>
              <a:t> declares that he was "mightier than Heracles </a:t>
            </a:r>
            <a:r>
              <a:rPr lang="cs-CZ" dirty="0"/>
              <a:t>… </a:t>
            </a:r>
            <a:r>
              <a:rPr lang="en-US" dirty="0"/>
              <a:t>But the Chaldaeans say that afterwards, when he went up to the palace, he was possessed by some god, and uttered these words: 'O Babylonians, I Nebuchadnezzar predict that a great disaster will befall you.' " </a:t>
            </a:r>
            <a:endParaRPr lang="cs-CZ" dirty="0"/>
          </a:p>
        </p:txBody>
      </p:sp>
      <p:pic>
        <p:nvPicPr>
          <p:cNvPr id="6" name="Obrázek 5">
            <a:extLst>
              <a:ext uri="{FF2B5EF4-FFF2-40B4-BE49-F238E27FC236}">
                <a16:creationId xmlns:a16="http://schemas.microsoft.com/office/drawing/2014/main" id="{9DE0410D-0AC9-67B1-6E0E-0343BA827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9629" y="185472"/>
            <a:ext cx="1483061" cy="2174576"/>
          </a:xfrm>
          <a:prstGeom prst="rect">
            <a:avLst/>
          </a:prstGeom>
        </p:spPr>
      </p:pic>
    </p:spTree>
    <p:extLst>
      <p:ext uri="{BB962C8B-B14F-4D97-AF65-F5344CB8AC3E}">
        <p14:creationId xmlns:p14="http://schemas.microsoft.com/office/powerpoint/2010/main" val="653103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EF0EFC-22E2-A4EE-ECF6-5B56B0F45D0B}"/>
              </a:ext>
            </a:extLst>
          </p:cNvPr>
          <p:cNvSpPr>
            <a:spLocks noGrp="1"/>
          </p:cNvSpPr>
          <p:nvPr>
            <p:ph type="title"/>
          </p:nvPr>
        </p:nvSpPr>
        <p:spPr/>
        <p:txBody>
          <a:bodyPr/>
          <a:lstStyle/>
          <a:p>
            <a:r>
              <a:rPr lang="cs-CZ" dirty="0" err="1"/>
              <a:t>nebuchadnezzar</a:t>
            </a:r>
            <a:endParaRPr lang="cs-CZ" dirty="0"/>
          </a:p>
        </p:txBody>
      </p:sp>
      <p:sp>
        <p:nvSpPr>
          <p:cNvPr id="3" name="Zástupný obsah 2">
            <a:extLst>
              <a:ext uri="{FF2B5EF4-FFF2-40B4-BE49-F238E27FC236}">
                <a16:creationId xmlns:a16="http://schemas.microsoft.com/office/drawing/2014/main" id="{43967BE7-0D09-E153-E47B-69A4B57C1EC2}"/>
              </a:ext>
            </a:extLst>
          </p:cNvPr>
          <p:cNvSpPr>
            <a:spLocks noGrp="1"/>
          </p:cNvSpPr>
          <p:nvPr>
            <p:ph sz="half" idx="1"/>
          </p:nvPr>
        </p:nvSpPr>
        <p:spPr/>
        <p:txBody>
          <a:bodyPr>
            <a:normAutofit lnSpcReduction="10000"/>
          </a:bodyPr>
          <a:lstStyle/>
          <a:p>
            <a:r>
              <a:rPr lang="cs-CZ" dirty="0" err="1"/>
              <a:t>Jos</a:t>
            </a:r>
            <a:r>
              <a:rPr lang="cs-CZ" dirty="0"/>
              <a:t>. </a:t>
            </a:r>
            <a:r>
              <a:rPr lang="cs-CZ" i="1" dirty="0"/>
              <a:t>Ap</a:t>
            </a:r>
            <a:r>
              <a:rPr lang="cs-CZ" dirty="0"/>
              <a:t>. 141 (</a:t>
            </a:r>
            <a:r>
              <a:rPr lang="cs-CZ" dirty="0" err="1"/>
              <a:t>Béróssos</a:t>
            </a:r>
            <a:r>
              <a:rPr lang="cs-CZ" dirty="0"/>
              <a:t>)</a:t>
            </a:r>
          </a:p>
          <a:p>
            <a:r>
              <a:rPr lang="el-GR" dirty="0"/>
              <a:t>ἐν δὲ τοῖς βασιλείοις τούτοις ἀναλήμματα λίθινα ὑψηλὰ ἀνοικοδομήσας καὶ τὴν ὄψιν ἀποδοὺς </a:t>
            </a:r>
            <a:r>
              <a:rPr lang="el-GR" u="sng" dirty="0"/>
              <a:t>ὁμοιοτάτην</a:t>
            </a:r>
            <a:r>
              <a:rPr lang="el-GR" dirty="0"/>
              <a:t> τοῖς </a:t>
            </a:r>
            <a:r>
              <a:rPr lang="el-GR" u="sng" dirty="0"/>
              <a:t>ὄρεσι</a:t>
            </a:r>
            <a:r>
              <a:rPr lang="el-GR" dirty="0"/>
              <a:t>, καταφυτεύσας </a:t>
            </a:r>
            <a:r>
              <a:rPr lang="el-GR" u="sng" dirty="0"/>
              <a:t>δένδρεσι</a:t>
            </a:r>
            <a:r>
              <a:rPr lang="el-GR" dirty="0"/>
              <a:t> </a:t>
            </a:r>
            <a:r>
              <a:rPr lang="el-GR" u="sng" dirty="0"/>
              <a:t>παντοδαποῖς</a:t>
            </a:r>
            <a:r>
              <a:rPr lang="el-GR" dirty="0"/>
              <a:t> ἐξειργάσατο καὶ κατεσκεύασε τὸν καλούμενον </a:t>
            </a:r>
            <a:r>
              <a:rPr lang="el-GR" u="sng" dirty="0"/>
              <a:t>κρεμαστὸν</a:t>
            </a:r>
            <a:r>
              <a:rPr lang="el-GR" dirty="0"/>
              <a:t> </a:t>
            </a:r>
            <a:r>
              <a:rPr lang="el-GR" u="sng" dirty="0"/>
              <a:t>παράδεισον</a:t>
            </a:r>
            <a:r>
              <a:rPr lang="el-GR" dirty="0"/>
              <a:t> διὰ τὸ τὴν </a:t>
            </a:r>
            <a:r>
              <a:rPr lang="el-GR" u="sng" dirty="0"/>
              <a:t>γυναῖκα</a:t>
            </a:r>
            <a:r>
              <a:rPr lang="el-GR" dirty="0"/>
              <a:t> </a:t>
            </a:r>
            <a:r>
              <a:rPr lang="el-GR" u="sng" dirty="0"/>
              <a:t>αὐτοῦ</a:t>
            </a:r>
            <a:r>
              <a:rPr lang="el-GR" dirty="0"/>
              <a:t> ἐπιθυμεῖν τῆς ὀρείας διαθέσεως τεθραμμένην ἐν τοῖς κατὰ τὴν Μηδίαν τόποις.</a:t>
            </a:r>
            <a:endParaRPr lang="cs-CZ" dirty="0"/>
          </a:p>
        </p:txBody>
      </p:sp>
      <p:sp>
        <p:nvSpPr>
          <p:cNvPr id="4" name="Zástupný obsah 3">
            <a:extLst>
              <a:ext uri="{FF2B5EF4-FFF2-40B4-BE49-F238E27FC236}">
                <a16:creationId xmlns:a16="http://schemas.microsoft.com/office/drawing/2014/main" id="{03EFCE73-8212-B745-9DB0-D8244AF9EF48}"/>
              </a:ext>
            </a:extLst>
          </p:cNvPr>
          <p:cNvSpPr>
            <a:spLocks noGrp="1"/>
          </p:cNvSpPr>
          <p:nvPr>
            <p:ph sz="half" idx="2"/>
          </p:nvPr>
        </p:nvSpPr>
        <p:spPr/>
        <p:txBody>
          <a:bodyPr>
            <a:normAutofit lnSpcReduction="10000"/>
          </a:bodyPr>
          <a:lstStyle/>
          <a:p>
            <a:r>
              <a:rPr lang="en-US" dirty="0"/>
              <a:t>In this palace he erected very high walks, supported by stone pillars, and by planting what was called a Hanging Garden, and adorning it with all sorts of trees, he gave it the appearance of a mountainous country. This he did to please his queen, because she had been brought up in Media, and was fond of mountainous scenery."</a:t>
            </a:r>
            <a:endParaRPr lang="cs-CZ" dirty="0"/>
          </a:p>
        </p:txBody>
      </p:sp>
    </p:spTree>
    <p:extLst>
      <p:ext uri="{BB962C8B-B14F-4D97-AF65-F5344CB8AC3E}">
        <p14:creationId xmlns:p14="http://schemas.microsoft.com/office/powerpoint/2010/main" val="2684427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E30CDA-3F27-0CD4-B027-716EC965EECB}"/>
              </a:ext>
            </a:extLst>
          </p:cNvPr>
          <p:cNvSpPr>
            <a:spLocks noGrp="1"/>
          </p:cNvSpPr>
          <p:nvPr>
            <p:ph type="title"/>
          </p:nvPr>
        </p:nvSpPr>
        <p:spPr/>
        <p:txBody>
          <a:bodyPr/>
          <a:lstStyle/>
          <a:p>
            <a:r>
              <a:rPr lang="cs-CZ" dirty="0" err="1"/>
              <a:t>nabonidos</a:t>
            </a:r>
            <a:endParaRPr lang="cs-CZ" dirty="0"/>
          </a:p>
        </p:txBody>
      </p:sp>
      <p:sp>
        <p:nvSpPr>
          <p:cNvPr id="3" name="Zástupný obsah 2">
            <a:extLst>
              <a:ext uri="{FF2B5EF4-FFF2-40B4-BE49-F238E27FC236}">
                <a16:creationId xmlns:a16="http://schemas.microsoft.com/office/drawing/2014/main" id="{8AF37121-1D6A-8343-1050-B7758BA5CBAC}"/>
              </a:ext>
            </a:extLst>
          </p:cNvPr>
          <p:cNvSpPr>
            <a:spLocks noGrp="1"/>
          </p:cNvSpPr>
          <p:nvPr>
            <p:ph sz="half" idx="1"/>
          </p:nvPr>
        </p:nvSpPr>
        <p:spPr/>
        <p:txBody>
          <a:bodyPr/>
          <a:lstStyle/>
          <a:p>
            <a:r>
              <a:rPr lang="cs-CZ" dirty="0"/>
              <a:t>Poslední král Babylónské říše</a:t>
            </a:r>
          </a:p>
          <a:p>
            <a:r>
              <a:rPr lang="cs-CZ" dirty="0" err="1"/>
              <a:t>Hdt</a:t>
            </a:r>
            <a:r>
              <a:rPr lang="cs-CZ" dirty="0"/>
              <a:t>. 1.77 = </a:t>
            </a:r>
            <a:r>
              <a:rPr lang="cs-CZ" dirty="0" err="1"/>
              <a:t>Labynétos</a:t>
            </a:r>
            <a:endParaRPr lang="cs-CZ" dirty="0"/>
          </a:p>
          <a:p>
            <a:r>
              <a:rPr lang="cs-CZ" dirty="0"/>
              <a:t>1.188</a:t>
            </a:r>
          </a:p>
          <a:p>
            <a:r>
              <a:rPr lang="el-GR" dirty="0"/>
              <a:t>ὁ δὲ δὴ Κῦρος ἐπὶ ταύτης τῆς γυναικὸς τὸν παῖδα ἐστρατεύετο, ἔχοντά τε τοῦ πατρὸς τοῦ ἑωυτοῦ τοὔνομα </a:t>
            </a:r>
            <a:r>
              <a:rPr lang="el-GR" u="sng" dirty="0"/>
              <a:t>Λαβυνήτου</a:t>
            </a:r>
            <a:r>
              <a:rPr lang="el-GR" dirty="0"/>
              <a:t> καὶ τὴν </a:t>
            </a:r>
            <a:r>
              <a:rPr lang="el-GR" u="sng" dirty="0"/>
              <a:t>Ἀσσυρίων</a:t>
            </a:r>
            <a:r>
              <a:rPr lang="el-GR" dirty="0"/>
              <a:t> </a:t>
            </a:r>
            <a:r>
              <a:rPr lang="el-GR" u="sng" dirty="0"/>
              <a:t>ἀρχήν</a:t>
            </a:r>
            <a:r>
              <a:rPr lang="el-GR" dirty="0"/>
              <a:t>.</a:t>
            </a:r>
            <a:endParaRPr lang="cs-CZ" dirty="0"/>
          </a:p>
        </p:txBody>
      </p:sp>
      <p:sp>
        <p:nvSpPr>
          <p:cNvPr id="4" name="Zástupný obsah 3">
            <a:extLst>
              <a:ext uri="{FF2B5EF4-FFF2-40B4-BE49-F238E27FC236}">
                <a16:creationId xmlns:a16="http://schemas.microsoft.com/office/drawing/2014/main" id="{C9C1B073-44A8-98BA-9155-DA77B7CBFA71}"/>
              </a:ext>
            </a:extLst>
          </p:cNvPr>
          <p:cNvSpPr>
            <a:spLocks noGrp="1"/>
          </p:cNvSpPr>
          <p:nvPr>
            <p:ph sz="half" idx="2"/>
          </p:nvPr>
        </p:nvSpPr>
        <p:spPr/>
        <p:txBody>
          <a:bodyPr/>
          <a:lstStyle/>
          <a:p>
            <a:r>
              <a:rPr lang="en-US" dirty="0"/>
              <a:t>Cyrus, then, marched against </a:t>
            </a:r>
            <a:r>
              <a:rPr lang="en-US" dirty="0" err="1"/>
              <a:t>Nitocris</a:t>
            </a:r>
            <a:r>
              <a:rPr lang="en-US" dirty="0"/>
              <a:t>' son, who inherited the name of his father </a:t>
            </a:r>
            <a:r>
              <a:rPr lang="en-US" dirty="0" err="1"/>
              <a:t>Labynetus</a:t>
            </a:r>
            <a:r>
              <a:rPr lang="en-US" dirty="0"/>
              <a:t> and the sovereignty of </a:t>
            </a:r>
            <a:r>
              <a:rPr lang="en-US" dirty="0">
                <a:effectLst/>
              </a:rPr>
              <a:t>Assyria</a:t>
            </a:r>
            <a:r>
              <a:rPr lang="en-US" dirty="0"/>
              <a:t>.</a:t>
            </a:r>
            <a:endParaRPr lang="cs-CZ" dirty="0"/>
          </a:p>
        </p:txBody>
      </p:sp>
      <p:pic>
        <p:nvPicPr>
          <p:cNvPr id="6" name="Obrázek 5">
            <a:extLst>
              <a:ext uri="{FF2B5EF4-FFF2-40B4-BE49-F238E27FC236}">
                <a16:creationId xmlns:a16="http://schemas.microsoft.com/office/drawing/2014/main" id="{713E041F-3EC3-BCAC-E9CD-59A28A5CD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1869" y="3589505"/>
            <a:ext cx="1929292" cy="2889115"/>
          </a:xfrm>
          <a:prstGeom prst="rect">
            <a:avLst/>
          </a:prstGeom>
        </p:spPr>
      </p:pic>
    </p:spTree>
    <p:extLst>
      <p:ext uri="{BB962C8B-B14F-4D97-AF65-F5344CB8AC3E}">
        <p14:creationId xmlns:p14="http://schemas.microsoft.com/office/powerpoint/2010/main" val="484283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5523-BA1D-B227-5AFB-4E0EA97DD1D0}"/>
              </a:ext>
            </a:extLst>
          </p:cNvPr>
          <p:cNvSpPr>
            <a:spLocks noGrp="1"/>
          </p:cNvSpPr>
          <p:nvPr>
            <p:ph type="title"/>
          </p:nvPr>
        </p:nvSpPr>
        <p:spPr/>
        <p:txBody>
          <a:bodyPr/>
          <a:lstStyle/>
          <a:p>
            <a:r>
              <a:rPr lang="cs-CZ" dirty="0" err="1"/>
              <a:t>Nabonidus</a:t>
            </a:r>
            <a:endParaRPr lang="cs-CZ" dirty="0"/>
          </a:p>
        </p:txBody>
      </p:sp>
      <p:sp>
        <p:nvSpPr>
          <p:cNvPr id="3" name="Zástupný obsah 2">
            <a:extLst>
              <a:ext uri="{FF2B5EF4-FFF2-40B4-BE49-F238E27FC236}">
                <a16:creationId xmlns:a16="http://schemas.microsoft.com/office/drawing/2014/main" id="{D24B8564-7CDE-7240-22AD-0D1E60AF1E58}"/>
              </a:ext>
            </a:extLst>
          </p:cNvPr>
          <p:cNvSpPr>
            <a:spLocks noGrp="1"/>
          </p:cNvSpPr>
          <p:nvPr>
            <p:ph sz="half" idx="1"/>
          </p:nvPr>
        </p:nvSpPr>
        <p:spPr/>
        <p:txBody>
          <a:bodyPr/>
          <a:lstStyle/>
          <a:p>
            <a:r>
              <a:rPr lang="cs-CZ" dirty="0" err="1"/>
              <a:t>Eus</a:t>
            </a:r>
            <a:r>
              <a:rPr lang="cs-CZ" dirty="0"/>
              <a:t>. </a:t>
            </a:r>
            <a:r>
              <a:rPr lang="cs-CZ" i="1" dirty="0" err="1"/>
              <a:t>Chron</a:t>
            </a:r>
            <a:r>
              <a:rPr lang="cs-CZ" dirty="0"/>
              <a:t>.</a:t>
            </a:r>
          </a:p>
          <a:p>
            <a:r>
              <a:rPr lang="en-US" dirty="0"/>
              <a:t>and then Nabonidus for 17 years. In his reign, Cyrus the son of Cambyses led an army against the land of the Babylonians. Nabonidus met him [in battle], but was defeated and put to flight. </a:t>
            </a:r>
            <a:r>
              <a:rPr lang="cs-CZ" dirty="0"/>
              <a:t> </a:t>
            </a:r>
          </a:p>
        </p:txBody>
      </p:sp>
      <p:sp>
        <p:nvSpPr>
          <p:cNvPr id="4" name="Zástupný obsah 3">
            <a:extLst>
              <a:ext uri="{FF2B5EF4-FFF2-40B4-BE49-F238E27FC236}">
                <a16:creationId xmlns:a16="http://schemas.microsoft.com/office/drawing/2014/main" id="{3DE1A8F3-1B56-5E21-FF6A-EE892BA62DB1}"/>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4104619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B36E2C-A54F-2DA9-B7ED-4FC9804D8F74}"/>
              </a:ext>
            </a:extLst>
          </p:cNvPr>
          <p:cNvSpPr>
            <a:spLocks noGrp="1"/>
          </p:cNvSpPr>
          <p:nvPr>
            <p:ph type="title"/>
          </p:nvPr>
        </p:nvSpPr>
        <p:spPr/>
        <p:txBody>
          <a:bodyPr/>
          <a:lstStyle/>
          <a:p>
            <a:r>
              <a:rPr lang="cs-CZ" dirty="0"/>
              <a:t>Dějiny </a:t>
            </a:r>
            <a:r>
              <a:rPr lang="cs-CZ" dirty="0" err="1"/>
              <a:t>mesopotamie</a:t>
            </a:r>
            <a:r>
              <a:rPr lang="cs-CZ" dirty="0"/>
              <a:t> od 1 000 </a:t>
            </a:r>
            <a:r>
              <a:rPr lang="cs-CZ" dirty="0" err="1"/>
              <a:t>pnl</a:t>
            </a:r>
            <a:endParaRPr lang="cs-CZ" dirty="0"/>
          </a:p>
        </p:txBody>
      </p:sp>
      <p:sp>
        <p:nvSpPr>
          <p:cNvPr id="3" name="Zástupný obsah 2">
            <a:extLst>
              <a:ext uri="{FF2B5EF4-FFF2-40B4-BE49-F238E27FC236}">
                <a16:creationId xmlns:a16="http://schemas.microsoft.com/office/drawing/2014/main" id="{D8573FC0-61F7-CD29-A52A-0934E95DE5C4}"/>
              </a:ext>
            </a:extLst>
          </p:cNvPr>
          <p:cNvSpPr>
            <a:spLocks noGrp="1"/>
          </p:cNvSpPr>
          <p:nvPr>
            <p:ph idx="1"/>
          </p:nvPr>
        </p:nvSpPr>
        <p:spPr/>
        <p:txBody>
          <a:bodyPr>
            <a:normAutofit fontScale="92500" lnSpcReduction="20000"/>
          </a:bodyPr>
          <a:lstStyle/>
          <a:p>
            <a:r>
              <a:rPr lang="cs-CZ" dirty="0" err="1"/>
              <a:t>Novoassyrská</a:t>
            </a:r>
            <a:r>
              <a:rPr lang="cs-CZ" dirty="0"/>
              <a:t> říše (911–609 </a:t>
            </a:r>
            <a:r>
              <a:rPr lang="cs-CZ" dirty="0" err="1"/>
              <a:t>pnl</a:t>
            </a:r>
            <a:r>
              <a:rPr lang="cs-CZ" dirty="0"/>
              <a:t>) – Řekové nezakládají kolonie v Sýrii (obchodní stanice, Al-</a:t>
            </a:r>
            <a:r>
              <a:rPr lang="cs-CZ" dirty="0" err="1"/>
              <a:t>Míná</a:t>
            </a:r>
            <a:r>
              <a:rPr lang="cs-CZ" dirty="0"/>
              <a:t>), střety v </a:t>
            </a:r>
            <a:r>
              <a:rPr lang="cs-CZ" dirty="0" err="1"/>
              <a:t>Kilikii</a:t>
            </a:r>
            <a:r>
              <a:rPr lang="cs-CZ" dirty="0"/>
              <a:t>, hl. město – </a:t>
            </a:r>
            <a:r>
              <a:rPr lang="cs-CZ" dirty="0" err="1"/>
              <a:t>Aššur</a:t>
            </a:r>
            <a:r>
              <a:rPr lang="cs-CZ" dirty="0"/>
              <a:t> → Ninive </a:t>
            </a:r>
          </a:p>
          <a:p>
            <a:r>
              <a:rPr lang="cs-CZ" dirty="0" err="1"/>
              <a:t>Aššurnasirpal</a:t>
            </a:r>
            <a:r>
              <a:rPr lang="cs-CZ" dirty="0"/>
              <a:t> II., </a:t>
            </a:r>
            <a:r>
              <a:rPr lang="cs-CZ" dirty="0" err="1"/>
              <a:t>Tiglatpilesar</a:t>
            </a:r>
            <a:r>
              <a:rPr lang="cs-CZ" dirty="0"/>
              <a:t> III., </a:t>
            </a:r>
            <a:r>
              <a:rPr lang="cs-CZ" dirty="0" err="1"/>
              <a:t>sargonská</a:t>
            </a:r>
            <a:r>
              <a:rPr lang="cs-CZ" dirty="0"/>
              <a:t> dynastie - </a:t>
            </a:r>
            <a:r>
              <a:rPr lang="cs-CZ" dirty="0" err="1"/>
              <a:t>Sargon</a:t>
            </a:r>
            <a:r>
              <a:rPr lang="cs-CZ" dirty="0"/>
              <a:t> II., </a:t>
            </a:r>
            <a:r>
              <a:rPr lang="cs-CZ" dirty="0" err="1"/>
              <a:t>Sínacherib</a:t>
            </a:r>
            <a:r>
              <a:rPr lang="cs-CZ" dirty="0"/>
              <a:t>, </a:t>
            </a:r>
            <a:r>
              <a:rPr lang="cs-CZ" dirty="0" err="1"/>
              <a:t>Asarhaddon</a:t>
            </a:r>
            <a:r>
              <a:rPr lang="cs-CZ" dirty="0"/>
              <a:t>, </a:t>
            </a:r>
            <a:r>
              <a:rPr lang="cs-CZ" dirty="0" err="1"/>
              <a:t>Aššurbanipal</a:t>
            </a:r>
            <a:endParaRPr lang="cs-CZ" dirty="0"/>
          </a:p>
          <a:p>
            <a:endParaRPr lang="cs-CZ" dirty="0"/>
          </a:p>
          <a:p>
            <a:r>
              <a:rPr lang="cs-CZ" dirty="0" err="1"/>
              <a:t>Novobabylónská</a:t>
            </a:r>
            <a:r>
              <a:rPr lang="cs-CZ" dirty="0"/>
              <a:t> říše (626–539 </a:t>
            </a:r>
            <a:r>
              <a:rPr lang="cs-CZ" dirty="0" err="1"/>
              <a:t>pnl</a:t>
            </a:r>
            <a:r>
              <a:rPr lang="cs-CZ" dirty="0"/>
              <a:t>) – </a:t>
            </a:r>
            <a:r>
              <a:rPr lang="cs-CZ" dirty="0" err="1"/>
              <a:t>Nabopolasar</a:t>
            </a:r>
            <a:r>
              <a:rPr lang="cs-CZ" dirty="0"/>
              <a:t>, </a:t>
            </a:r>
            <a:r>
              <a:rPr lang="cs-CZ" dirty="0" err="1"/>
              <a:t>Nebukadnesar</a:t>
            </a:r>
            <a:r>
              <a:rPr lang="cs-CZ" dirty="0"/>
              <a:t> II.,  </a:t>
            </a:r>
            <a:r>
              <a:rPr lang="cs-CZ" dirty="0" err="1"/>
              <a:t>Nabonidus</a:t>
            </a:r>
            <a:endParaRPr lang="cs-CZ" dirty="0"/>
          </a:p>
          <a:p>
            <a:endParaRPr lang="cs-CZ" dirty="0"/>
          </a:p>
          <a:p>
            <a:r>
              <a:rPr lang="cs-CZ" dirty="0" err="1"/>
              <a:t>Achaimenovská</a:t>
            </a:r>
            <a:r>
              <a:rPr lang="cs-CZ" dirty="0"/>
              <a:t> říše (550–330 </a:t>
            </a:r>
            <a:r>
              <a:rPr lang="cs-CZ" dirty="0" err="1"/>
              <a:t>pnl</a:t>
            </a:r>
            <a:r>
              <a:rPr lang="cs-CZ" dirty="0"/>
              <a:t>)</a:t>
            </a:r>
          </a:p>
          <a:p>
            <a:r>
              <a:rPr lang="cs-CZ" dirty="0" err="1"/>
              <a:t>Parthská</a:t>
            </a:r>
            <a:r>
              <a:rPr lang="cs-CZ" dirty="0"/>
              <a:t> říše (141 </a:t>
            </a:r>
            <a:r>
              <a:rPr lang="cs-CZ" dirty="0" err="1"/>
              <a:t>pnl</a:t>
            </a:r>
            <a:r>
              <a:rPr lang="cs-CZ" dirty="0"/>
              <a:t>–226 </a:t>
            </a:r>
            <a:r>
              <a:rPr lang="cs-CZ" dirty="0" err="1"/>
              <a:t>nl</a:t>
            </a:r>
            <a:r>
              <a:rPr lang="cs-CZ" dirty="0"/>
              <a:t>)</a:t>
            </a:r>
          </a:p>
        </p:txBody>
      </p:sp>
    </p:spTree>
    <p:extLst>
      <p:ext uri="{BB962C8B-B14F-4D97-AF65-F5344CB8AC3E}">
        <p14:creationId xmlns:p14="http://schemas.microsoft.com/office/powerpoint/2010/main" val="1449985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9F956B-B3C5-79B7-3EE7-8DF92AE7FFBE}"/>
              </a:ext>
            </a:extLst>
          </p:cNvPr>
          <p:cNvSpPr>
            <a:spLocks noGrp="1"/>
          </p:cNvSpPr>
          <p:nvPr>
            <p:ph type="title"/>
          </p:nvPr>
        </p:nvSpPr>
        <p:spPr/>
        <p:txBody>
          <a:bodyPr/>
          <a:lstStyle/>
          <a:p>
            <a:r>
              <a:rPr lang="cs-CZ" dirty="0"/>
              <a:t>Babylón - památky</a:t>
            </a:r>
          </a:p>
        </p:txBody>
      </p:sp>
      <p:sp>
        <p:nvSpPr>
          <p:cNvPr id="3" name="Zástupný obsah 2">
            <a:extLst>
              <a:ext uri="{FF2B5EF4-FFF2-40B4-BE49-F238E27FC236}">
                <a16:creationId xmlns:a16="http://schemas.microsoft.com/office/drawing/2014/main" id="{7316544B-B6A7-51C5-EAC9-29F9BB0F8D61}"/>
              </a:ext>
            </a:extLst>
          </p:cNvPr>
          <p:cNvSpPr>
            <a:spLocks noGrp="1"/>
          </p:cNvSpPr>
          <p:nvPr>
            <p:ph sz="half" idx="1"/>
          </p:nvPr>
        </p:nvSpPr>
        <p:spPr/>
        <p:txBody>
          <a:bodyPr>
            <a:normAutofit lnSpcReduction="10000"/>
          </a:bodyPr>
          <a:lstStyle/>
          <a:p>
            <a:r>
              <a:rPr lang="cs-CZ" dirty="0" err="1"/>
              <a:t>Hdt</a:t>
            </a:r>
            <a:r>
              <a:rPr lang="cs-CZ" dirty="0"/>
              <a:t>. 1.178</a:t>
            </a:r>
          </a:p>
          <a:p>
            <a:r>
              <a:rPr lang="el-GR" dirty="0"/>
              <a:t>κέεται ἐν πεδίῳ μεγάλῳ, μέγαθος ἑοὺς μέτωπον ἕκαστον </a:t>
            </a:r>
            <a:r>
              <a:rPr lang="el-GR" u="sng" dirty="0"/>
              <a:t>εἴκοσι</a:t>
            </a:r>
            <a:r>
              <a:rPr lang="el-GR" dirty="0"/>
              <a:t> καὶ </a:t>
            </a:r>
            <a:r>
              <a:rPr lang="el-GR" u="sng" dirty="0"/>
              <a:t>ἑκατὸν</a:t>
            </a:r>
            <a:r>
              <a:rPr lang="el-GR" dirty="0"/>
              <a:t> </a:t>
            </a:r>
            <a:r>
              <a:rPr lang="el-GR" u="sng" dirty="0"/>
              <a:t>σταδίων</a:t>
            </a:r>
            <a:r>
              <a:rPr lang="el-GR" dirty="0"/>
              <a:t>, ἐούσης </a:t>
            </a:r>
            <a:r>
              <a:rPr lang="el-GR" u="sng" dirty="0"/>
              <a:t>τετραγώνου</a:t>
            </a:r>
            <a:r>
              <a:rPr lang="el-GR" dirty="0"/>
              <a:t>· οὗτοι στάδιοι τῆς περιόδου τῆς πόλις γίνονται συνάπαντες ὀγδώκοντα καὶ τετρακόσιοι.</a:t>
            </a:r>
            <a:endParaRPr lang="cs-CZ" dirty="0"/>
          </a:p>
          <a:p>
            <a:endParaRPr lang="cs-CZ" dirty="0"/>
          </a:p>
          <a:p>
            <a:r>
              <a:rPr lang="cs-CZ" dirty="0"/>
              <a:t>Popis příkopu, zdí, dělení města na dvě poloviny, patrové domy, </a:t>
            </a:r>
          </a:p>
          <a:p>
            <a:endParaRPr lang="cs-CZ" dirty="0"/>
          </a:p>
        </p:txBody>
      </p:sp>
      <p:sp>
        <p:nvSpPr>
          <p:cNvPr id="4" name="Zástupný obsah 3">
            <a:extLst>
              <a:ext uri="{FF2B5EF4-FFF2-40B4-BE49-F238E27FC236}">
                <a16:creationId xmlns:a16="http://schemas.microsoft.com/office/drawing/2014/main" id="{86A02E63-B082-3A5B-08AB-93466FB99BDD}"/>
              </a:ext>
            </a:extLst>
          </p:cNvPr>
          <p:cNvSpPr>
            <a:spLocks noGrp="1"/>
          </p:cNvSpPr>
          <p:nvPr>
            <p:ph sz="half" idx="2"/>
          </p:nvPr>
        </p:nvSpPr>
        <p:spPr/>
        <p:txBody>
          <a:bodyPr>
            <a:normAutofit lnSpcReduction="10000"/>
          </a:bodyPr>
          <a:lstStyle/>
          <a:p>
            <a:r>
              <a:rPr lang="en-US" dirty="0"/>
              <a:t>It lies in a great plain, and is in shape a square, each side an hundred and twenty furlongs in length; thus four hundred and eighty furlongs make the complete circuit of the city.</a:t>
            </a:r>
            <a:endParaRPr lang="cs-CZ" dirty="0"/>
          </a:p>
          <a:p>
            <a:r>
              <a:rPr lang="cs-CZ" dirty="0"/>
              <a:t>(22 km, 88 km)</a:t>
            </a:r>
          </a:p>
        </p:txBody>
      </p:sp>
      <p:pic>
        <p:nvPicPr>
          <p:cNvPr id="8" name="Obrázek 7">
            <a:extLst>
              <a:ext uri="{FF2B5EF4-FFF2-40B4-BE49-F238E27FC236}">
                <a16:creationId xmlns:a16="http://schemas.microsoft.com/office/drawing/2014/main" id="{506DA4F8-E463-B4D4-2D10-9B936993A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3779" y="195022"/>
            <a:ext cx="3060970" cy="1999834"/>
          </a:xfrm>
          <a:prstGeom prst="rect">
            <a:avLst/>
          </a:prstGeom>
        </p:spPr>
      </p:pic>
    </p:spTree>
    <p:extLst>
      <p:ext uri="{BB962C8B-B14F-4D97-AF65-F5344CB8AC3E}">
        <p14:creationId xmlns:p14="http://schemas.microsoft.com/office/powerpoint/2010/main" val="10922162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8666BC-467F-67B4-224D-E5A0960163EF}"/>
              </a:ext>
            </a:extLst>
          </p:cNvPr>
          <p:cNvSpPr>
            <a:spLocks noGrp="1"/>
          </p:cNvSpPr>
          <p:nvPr>
            <p:ph type="title"/>
          </p:nvPr>
        </p:nvSpPr>
        <p:spPr/>
        <p:txBody>
          <a:bodyPr/>
          <a:lstStyle/>
          <a:p>
            <a:r>
              <a:rPr lang="cs-CZ" dirty="0"/>
              <a:t>Babylón - památky</a:t>
            </a:r>
          </a:p>
        </p:txBody>
      </p:sp>
      <p:sp>
        <p:nvSpPr>
          <p:cNvPr id="3" name="Zástupný obsah 2">
            <a:extLst>
              <a:ext uri="{FF2B5EF4-FFF2-40B4-BE49-F238E27FC236}">
                <a16:creationId xmlns:a16="http://schemas.microsoft.com/office/drawing/2014/main" id="{C84C2EC0-A64C-721B-6FBA-FA59FAAEB0AF}"/>
              </a:ext>
            </a:extLst>
          </p:cNvPr>
          <p:cNvSpPr>
            <a:spLocks noGrp="1"/>
          </p:cNvSpPr>
          <p:nvPr>
            <p:ph sz="half" idx="1"/>
          </p:nvPr>
        </p:nvSpPr>
        <p:spPr/>
        <p:txBody>
          <a:bodyPr>
            <a:normAutofit lnSpcReduction="10000"/>
          </a:bodyPr>
          <a:lstStyle/>
          <a:p>
            <a:r>
              <a:rPr lang="cs-CZ" dirty="0" err="1"/>
              <a:t>Hdt</a:t>
            </a:r>
            <a:r>
              <a:rPr lang="cs-CZ" dirty="0"/>
              <a:t>. 1.181</a:t>
            </a:r>
          </a:p>
          <a:p>
            <a:r>
              <a:rPr lang="el-GR" dirty="0"/>
              <a:t>ἐν δὲ τῷ ἑτέρῳ </a:t>
            </a:r>
            <a:r>
              <a:rPr lang="el-GR" u="sng" dirty="0"/>
              <a:t>Διὸς Βήλου </a:t>
            </a:r>
            <a:r>
              <a:rPr lang="el-GR" dirty="0"/>
              <a:t>ἱρὸν </a:t>
            </a:r>
            <a:r>
              <a:rPr lang="el-GR" u="sng" dirty="0"/>
              <a:t>χαλκόπυλον</a:t>
            </a:r>
            <a:r>
              <a:rPr lang="el-GR" dirty="0"/>
              <a:t>, καὶ ἐς ἐμὲ ἔτι τοῦτο ἐόν, δύο σταδίων πάντῃ, ἐὸν τετράγωνον. ἐν μέσῳ δὲ τοῦ </a:t>
            </a:r>
            <a:r>
              <a:rPr lang="el-GR" u="sng" dirty="0"/>
              <a:t>ἱροῦ πύργος στερεὸς</a:t>
            </a:r>
            <a:r>
              <a:rPr lang="el-GR" dirty="0"/>
              <a:t> οἰκοδόμηται, σταδίῳ καὶ τὸ μῆκος καὶ τὸ εὖρος, καὶ ἐπὶ τούτῳ τῷ πύργῳ ἄλλος πύργος ἐπιβέβηκε, καὶ ἕτερος μάλα ἐπὶ τούτῳ, μέχρι οὗ </a:t>
            </a:r>
            <a:r>
              <a:rPr lang="el-GR" u="sng" dirty="0"/>
              <a:t>ὀκτὼ</a:t>
            </a:r>
            <a:r>
              <a:rPr lang="el-GR" dirty="0"/>
              <a:t> πύργων.</a:t>
            </a:r>
            <a:endParaRPr lang="cs-CZ" dirty="0"/>
          </a:p>
          <a:p>
            <a:r>
              <a:rPr lang="cs-CZ" dirty="0" err="1"/>
              <a:t>Esagila</a:t>
            </a:r>
            <a:r>
              <a:rPr lang="cs-CZ" dirty="0"/>
              <a:t>, </a:t>
            </a:r>
            <a:r>
              <a:rPr lang="cs-CZ" dirty="0" err="1"/>
              <a:t>Etemenanki</a:t>
            </a:r>
            <a:r>
              <a:rPr lang="cs-CZ" dirty="0"/>
              <a:t> (zikkurat)</a:t>
            </a:r>
          </a:p>
        </p:txBody>
      </p:sp>
      <p:sp>
        <p:nvSpPr>
          <p:cNvPr id="4" name="Zástupný obsah 3">
            <a:extLst>
              <a:ext uri="{FF2B5EF4-FFF2-40B4-BE49-F238E27FC236}">
                <a16:creationId xmlns:a16="http://schemas.microsoft.com/office/drawing/2014/main" id="{F6FD7BE8-63C6-686F-0DAD-B46592179048}"/>
              </a:ext>
            </a:extLst>
          </p:cNvPr>
          <p:cNvSpPr>
            <a:spLocks noGrp="1"/>
          </p:cNvSpPr>
          <p:nvPr>
            <p:ph sz="half" idx="2"/>
          </p:nvPr>
        </p:nvSpPr>
        <p:spPr/>
        <p:txBody>
          <a:bodyPr>
            <a:normAutofit lnSpcReduction="10000"/>
          </a:bodyPr>
          <a:lstStyle/>
          <a:p>
            <a:r>
              <a:rPr lang="en-US" dirty="0"/>
              <a:t>and in the midmost of the other is still to this day the sacred enclosure of Zeus Belus,​ a square of two furlongs each way, with gates of bronze. In the </a:t>
            </a:r>
            <a:r>
              <a:rPr lang="en-US" dirty="0" err="1"/>
              <a:t>centre</a:t>
            </a:r>
            <a:r>
              <a:rPr lang="en-US" dirty="0"/>
              <a:t> of this enclosure a solid tower has been built, of one furlong's length and breadth; a second tower rises from this, and from it yet another, till at last there are eight. </a:t>
            </a:r>
            <a:endParaRPr lang="cs-CZ" dirty="0"/>
          </a:p>
        </p:txBody>
      </p:sp>
    </p:spTree>
    <p:extLst>
      <p:ext uri="{BB962C8B-B14F-4D97-AF65-F5344CB8AC3E}">
        <p14:creationId xmlns:p14="http://schemas.microsoft.com/office/powerpoint/2010/main" val="3702416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068C0C-0BFB-836E-A4C7-1DAF41115881}"/>
              </a:ext>
            </a:extLst>
          </p:cNvPr>
          <p:cNvSpPr>
            <a:spLocks noGrp="1"/>
          </p:cNvSpPr>
          <p:nvPr>
            <p:ph type="title"/>
          </p:nvPr>
        </p:nvSpPr>
        <p:spPr/>
        <p:txBody>
          <a:bodyPr/>
          <a:lstStyle/>
          <a:p>
            <a:endParaRPr lang="cs-CZ"/>
          </a:p>
        </p:txBody>
      </p:sp>
      <p:pic>
        <p:nvPicPr>
          <p:cNvPr id="6" name="Zástupný obsah 5" descr="Obsah obrázku hudba, varhany, elektrické varhany&#10;&#10;Popis byl vytvořen automaticky">
            <a:extLst>
              <a:ext uri="{FF2B5EF4-FFF2-40B4-BE49-F238E27FC236}">
                <a16:creationId xmlns:a16="http://schemas.microsoft.com/office/drawing/2014/main" id="{0C9518DF-FFC9-7E84-856B-563760D6F45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2791" y="2088319"/>
            <a:ext cx="5595807" cy="3147641"/>
          </a:xfrm>
        </p:spPr>
      </p:pic>
      <p:pic>
        <p:nvPicPr>
          <p:cNvPr id="8" name="Zástupný obsah 7" descr="Obsah obrázku interiér, několik&#10;&#10;Popis byl vytvořen automaticky">
            <a:extLst>
              <a:ext uri="{FF2B5EF4-FFF2-40B4-BE49-F238E27FC236}">
                <a16:creationId xmlns:a16="http://schemas.microsoft.com/office/drawing/2014/main" id="{F5A69E38-6511-987F-35EB-39A98E46D21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61337" y="2088319"/>
            <a:ext cx="5094287" cy="3613067"/>
          </a:xfrm>
        </p:spPr>
      </p:pic>
    </p:spTree>
    <p:extLst>
      <p:ext uri="{BB962C8B-B14F-4D97-AF65-F5344CB8AC3E}">
        <p14:creationId xmlns:p14="http://schemas.microsoft.com/office/powerpoint/2010/main" val="1697140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31C27B-4082-7B9A-D0B0-5FF924BB8C10}"/>
              </a:ext>
            </a:extLst>
          </p:cNvPr>
          <p:cNvSpPr>
            <a:spLocks noGrp="1"/>
          </p:cNvSpPr>
          <p:nvPr>
            <p:ph type="title"/>
          </p:nvPr>
        </p:nvSpPr>
        <p:spPr/>
        <p:txBody>
          <a:bodyPr/>
          <a:lstStyle/>
          <a:p>
            <a:r>
              <a:rPr lang="cs-CZ" dirty="0"/>
              <a:t>Babylón - památky</a:t>
            </a:r>
          </a:p>
        </p:txBody>
      </p:sp>
      <p:sp>
        <p:nvSpPr>
          <p:cNvPr id="3" name="Zástupný obsah 2">
            <a:extLst>
              <a:ext uri="{FF2B5EF4-FFF2-40B4-BE49-F238E27FC236}">
                <a16:creationId xmlns:a16="http://schemas.microsoft.com/office/drawing/2014/main" id="{A3F2345F-1E11-E7DD-9E90-A711F9256B0B}"/>
              </a:ext>
            </a:extLst>
          </p:cNvPr>
          <p:cNvSpPr>
            <a:spLocks noGrp="1"/>
          </p:cNvSpPr>
          <p:nvPr>
            <p:ph sz="half" idx="1"/>
          </p:nvPr>
        </p:nvSpPr>
        <p:spPr/>
        <p:txBody>
          <a:bodyPr/>
          <a:lstStyle/>
          <a:p>
            <a:r>
              <a:rPr lang="cs-CZ" dirty="0"/>
              <a:t>Socha </a:t>
            </a:r>
            <a:r>
              <a:rPr lang="cs-CZ" dirty="0" err="1"/>
              <a:t>Marduka</a:t>
            </a:r>
            <a:r>
              <a:rPr lang="cs-CZ" dirty="0"/>
              <a:t> (Zeus </a:t>
            </a:r>
            <a:r>
              <a:rPr lang="cs-CZ" dirty="0" err="1"/>
              <a:t>Bélos</a:t>
            </a:r>
            <a:r>
              <a:rPr lang="cs-CZ" dirty="0"/>
              <a:t>)</a:t>
            </a:r>
          </a:p>
          <a:p>
            <a:r>
              <a:rPr lang="cs-CZ" dirty="0"/>
              <a:t>Paláce (Diod. 2.8) </a:t>
            </a:r>
          </a:p>
          <a:p>
            <a:r>
              <a:rPr lang="cs-CZ" dirty="0"/>
              <a:t>Lov, </a:t>
            </a:r>
            <a:r>
              <a:rPr lang="cs-CZ" dirty="0" err="1"/>
              <a:t>Semírámis</a:t>
            </a:r>
            <a:r>
              <a:rPr lang="cs-CZ" dirty="0"/>
              <a:t>, </a:t>
            </a:r>
            <a:r>
              <a:rPr lang="cs-CZ" dirty="0" err="1"/>
              <a:t>Ninos</a:t>
            </a:r>
            <a:r>
              <a:rPr lang="cs-CZ" dirty="0"/>
              <a:t> (Diod. 2.8)</a:t>
            </a:r>
          </a:p>
          <a:p>
            <a:r>
              <a:rPr lang="cs-CZ" dirty="0"/>
              <a:t>Chrám (Diod. 2.9)</a:t>
            </a:r>
          </a:p>
        </p:txBody>
      </p:sp>
      <p:pic>
        <p:nvPicPr>
          <p:cNvPr id="6" name="Zástupný obsah 5">
            <a:extLst>
              <a:ext uri="{FF2B5EF4-FFF2-40B4-BE49-F238E27FC236}">
                <a16:creationId xmlns:a16="http://schemas.microsoft.com/office/drawing/2014/main" id="{A68BBD8E-99B2-BF92-10F5-CABD1161431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58898" y="1844372"/>
            <a:ext cx="2783998" cy="3703637"/>
          </a:xfrm>
        </p:spPr>
      </p:pic>
    </p:spTree>
    <p:extLst>
      <p:ext uri="{BB962C8B-B14F-4D97-AF65-F5344CB8AC3E}">
        <p14:creationId xmlns:p14="http://schemas.microsoft.com/office/powerpoint/2010/main" val="1743489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5D7729-ED69-507F-674C-476E5384B72A}"/>
              </a:ext>
            </a:extLst>
          </p:cNvPr>
          <p:cNvSpPr>
            <a:spLocks noGrp="1"/>
          </p:cNvSpPr>
          <p:nvPr>
            <p:ph type="title"/>
          </p:nvPr>
        </p:nvSpPr>
        <p:spPr/>
        <p:txBody>
          <a:bodyPr/>
          <a:lstStyle/>
          <a:p>
            <a:r>
              <a:rPr lang="cs-CZ" dirty="0"/>
              <a:t>Babylón - zvyky</a:t>
            </a:r>
          </a:p>
        </p:txBody>
      </p:sp>
      <p:sp>
        <p:nvSpPr>
          <p:cNvPr id="3" name="Zástupný obsah 2">
            <a:extLst>
              <a:ext uri="{FF2B5EF4-FFF2-40B4-BE49-F238E27FC236}">
                <a16:creationId xmlns:a16="http://schemas.microsoft.com/office/drawing/2014/main" id="{362AE5A3-4EF9-1ACD-4D82-DE410CB10764}"/>
              </a:ext>
            </a:extLst>
          </p:cNvPr>
          <p:cNvSpPr>
            <a:spLocks noGrp="1"/>
          </p:cNvSpPr>
          <p:nvPr>
            <p:ph sz="half" idx="1"/>
          </p:nvPr>
        </p:nvSpPr>
        <p:spPr/>
        <p:txBody>
          <a:bodyPr>
            <a:normAutofit fontScale="92500" lnSpcReduction="20000"/>
          </a:bodyPr>
          <a:lstStyle/>
          <a:p>
            <a:r>
              <a:rPr lang="cs-CZ" dirty="0" err="1"/>
              <a:t>Hdt</a:t>
            </a:r>
            <a:r>
              <a:rPr lang="cs-CZ" dirty="0"/>
              <a:t>. 1.196</a:t>
            </a:r>
          </a:p>
          <a:p>
            <a:r>
              <a:rPr lang="el-GR" dirty="0"/>
              <a:t>κατὰ κώμας ἑκάστας ἅπαξ τοῦ ἔτεος ἑκάστου ἐποιέετο τάδε· ὡς ἂν αἱ </a:t>
            </a:r>
            <a:r>
              <a:rPr lang="el-GR" u="sng" dirty="0"/>
              <a:t>παρθένοι</a:t>
            </a:r>
            <a:r>
              <a:rPr lang="el-GR" dirty="0"/>
              <a:t> </a:t>
            </a:r>
            <a:r>
              <a:rPr lang="el-GR" u="sng" dirty="0"/>
              <a:t>γενοίατο</a:t>
            </a:r>
            <a:r>
              <a:rPr lang="el-GR" dirty="0"/>
              <a:t> </a:t>
            </a:r>
            <a:r>
              <a:rPr lang="el-GR" u="sng" dirty="0"/>
              <a:t>γάμων</a:t>
            </a:r>
            <a:r>
              <a:rPr lang="el-GR" dirty="0"/>
              <a:t> </a:t>
            </a:r>
            <a:r>
              <a:rPr lang="el-GR" u="sng" dirty="0"/>
              <a:t>ὡραῖαι</a:t>
            </a:r>
            <a:r>
              <a:rPr lang="el-GR" dirty="0"/>
              <a:t>, ταύτας ὅκως συναγάγοιεν πάσας, ἐς ἓν χωρίον </a:t>
            </a:r>
            <a:r>
              <a:rPr lang="el-GR" u="sng" dirty="0"/>
              <a:t>ἐσάγεσκον</a:t>
            </a:r>
            <a:r>
              <a:rPr lang="el-GR" dirty="0"/>
              <a:t> ἀλέας, πέριξ δὲ αὐτὰς ἵστατο ὅμιλος ἀνδρῶν, ἀνιστὰς δὲ κατὰ μίαν ἑκάστην</a:t>
            </a:r>
            <a:r>
              <a:rPr lang="cs-CZ" dirty="0"/>
              <a:t> </a:t>
            </a:r>
            <a:r>
              <a:rPr lang="el-GR" dirty="0"/>
              <a:t>κῆρυξ πωλέεσκε, πρῶτα μὲν τὴν εὐειδεστάτην ἐκ πασέων· μετὰ δέ, ὅκως αὕτη εὑροῦσα πολλὸν χρυσίον πρηθείη, ἄλλην ἂν ἐκήρυσσε ἢ μετ’ ἐκείνην ἔσκε εὐειδεστάτη· ἐπωλέοντο δὲ ἐπὶ συνοικήσι.</a:t>
            </a:r>
            <a:endParaRPr lang="cs-CZ" dirty="0"/>
          </a:p>
        </p:txBody>
      </p:sp>
      <p:sp>
        <p:nvSpPr>
          <p:cNvPr id="4" name="Zástupný obsah 3">
            <a:extLst>
              <a:ext uri="{FF2B5EF4-FFF2-40B4-BE49-F238E27FC236}">
                <a16:creationId xmlns:a16="http://schemas.microsoft.com/office/drawing/2014/main" id="{7E5D7747-02A1-0512-3D11-790688C8CF66}"/>
              </a:ext>
            </a:extLst>
          </p:cNvPr>
          <p:cNvSpPr>
            <a:spLocks noGrp="1"/>
          </p:cNvSpPr>
          <p:nvPr>
            <p:ph sz="half" idx="2"/>
          </p:nvPr>
        </p:nvSpPr>
        <p:spPr/>
        <p:txBody>
          <a:bodyPr>
            <a:normAutofit fontScale="92500" lnSpcReduction="20000"/>
          </a:bodyPr>
          <a:lstStyle/>
          <a:p>
            <a:r>
              <a:rPr lang="en-US" dirty="0"/>
              <a:t>It is this: once a year in every village all the maidens as they came to marriageable age were collected and brought together into one place, with a crowd of men standing round. Then a crier would display and offer them for sale one by one, first the fairest of all; and then when she had fetched a great price he put up for sale the next comeliest, selling all the maidens as lawful wives.</a:t>
            </a:r>
            <a:endParaRPr lang="cs-CZ" dirty="0"/>
          </a:p>
        </p:txBody>
      </p:sp>
    </p:spTree>
    <p:extLst>
      <p:ext uri="{BB962C8B-B14F-4D97-AF65-F5344CB8AC3E}">
        <p14:creationId xmlns:p14="http://schemas.microsoft.com/office/powerpoint/2010/main" val="493133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347D03-392D-6EAF-76C8-82C5B354B9F8}"/>
              </a:ext>
            </a:extLst>
          </p:cNvPr>
          <p:cNvSpPr>
            <a:spLocks noGrp="1"/>
          </p:cNvSpPr>
          <p:nvPr>
            <p:ph type="title"/>
          </p:nvPr>
        </p:nvSpPr>
        <p:spPr/>
        <p:txBody>
          <a:bodyPr/>
          <a:lstStyle/>
          <a:p>
            <a:r>
              <a:rPr lang="cs-CZ" dirty="0"/>
              <a:t>Babylón - zvyky</a:t>
            </a:r>
          </a:p>
        </p:txBody>
      </p:sp>
      <p:sp>
        <p:nvSpPr>
          <p:cNvPr id="3" name="Zástupný obsah 2">
            <a:extLst>
              <a:ext uri="{FF2B5EF4-FFF2-40B4-BE49-F238E27FC236}">
                <a16:creationId xmlns:a16="http://schemas.microsoft.com/office/drawing/2014/main" id="{173D902A-BF11-D1A2-24F3-388CBD74295A}"/>
              </a:ext>
            </a:extLst>
          </p:cNvPr>
          <p:cNvSpPr>
            <a:spLocks noGrp="1"/>
          </p:cNvSpPr>
          <p:nvPr>
            <p:ph sz="half" idx="1"/>
          </p:nvPr>
        </p:nvSpPr>
        <p:spPr/>
        <p:txBody>
          <a:bodyPr>
            <a:normAutofit fontScale="92500" lnSpcReduction="20000"/>
          </a:bodyPr>
          <a:lstStyle/>
          <a:p>
            <a:r>
              <a:rPr lang="cs-CZ" dirty="0" err="1"/>
              <a:t>Hdt</a:t>
            </a:r>
            <a:r>
              <a:rPr lang="cs-CZ" dirty="0"/>
              <a:t>. 1.197</a:t>
            </a:r>
          </a:p>
          <a:p>
            <a:r>
              <a:rPr lang="el-GR" dirty="0"/>
              <a:t>Δεύτερος δὲ σοφίῃ ὅδε ἄλλος σφι νόμος κατέστηκε· τοὺς </a:t>
            </a:r>
            <a:r>
              <a:rPr lang="el-GR" u="sng" dirty="0"/>
              <a:t>κάμνοντας</a:t>
            </a:r>
            <a:r>
              <a:rPr lang="el-GR" dirty="0"/>
              <a:t> ἐς τὴν </a:t>
            </a:r>
            <a:r>
              <a:rPr lang="el-GR" u="sng" dirty="0"/>
              <a:t>ἀγορὴν</a:t>
            </a:r>
            <a:r>
              <a:rPr lang="el-GR" dirty="0"/>
              <a:t> ἐκφορέουσι· οὐ γὰρ δὴ </a:t>
            </a:r>
            <a:r>
              <a:rPr lang="el-GR" u="sng" dirty="0"/>
              <a:t>χρέωνται</a:t>
            </a:r>
            <a:r>
              <a:rPr lang="el-GR" dirty="0"/>
              <a:t> </a:t>
            </a:r>
            <a:r>
              <a:rPr lang="el-GR" u="sng" dirty="0"/>
              <a:t>ἰητροῖσι</a:t>
            </a:r>
            <a:r>
              <a:rPr lang="el-GR" dirty="0"/>
              <a:t>. προσιόντες ὦν πρὸς τὸν κάμνοντα συμβουλεύουσι περὶ τῆς </a:t>
            </a:r>
            <a:r>
              <a:rPr lang="el-GR" u="sng" dirty="0"/>
              <a:t>νούσου</a:t>
            </a:r>
            <a:r>
              <a:rPr lang="el-GR" dirty="0"/>
              <a:t>, εἴ τις καὶ αὐτὸς τοιοῦτο </a:t>
            </a:r>
            <a:r>
              <a:rPr lang="el-GR" u="sng" dirty="0"/>
              <a:t>ἔπαθε</a:t>
            </a:r>
            <a:r>
              <a:rPr lang="el-GR" dirty="0"/>
              <a:t> </a:t>
            </a:r>
            <a:r>
              <a:rPr lang="el-GR" u="sng" dirty="0"/>
              <a:t>ὁκοῖον</a:t>
            </a:r>
            <a:r>
              <a:rPr lang="el-GR" dirty="0"/>
              <a:t> ἂν ἔχῃ ὁ κάμνων ἢ ἄλλον εἶδε παθόντα, ταῦτα </a:t>
            </a:r>
            <a:r>
              <a:rPr lang="el-GR" u="sng" dirty="0"/>
              <a:t>προσιόντες</a:t>
            </a:r>
            <a:r>
              <a:rPr lang="el-GR" dirty="0"/>
              <a:t> </a:t>
            </a:r>
            <a:r>
              <a:rPr lang="el-GR" u="sng" dirty="0"/>
              <a:t>συμβουλεύουσι</a:t>
            </a:r>
            <a:r>
              <a:rPr lang="el-GR" dirty="0"/>
              <a:t> καὶ </a:t>
            </a:r>
            <a:r>
              <a:rPr lang="el-GR" u="sng" dirty="0"/>
              <a:t>παραινέουσι</a:t>
            </a:r>
            <a:r>
              <a:rPr lang="el-GR" dirty="0"/>
              <a:t> ἅσσα αὐτὸς ποιήσας </a:t>
            </a:r>
            <a:r>
              <a:rPr lang="el-GR" u="sng" dirty="0"/>
              <a:t>ἐξέφυγε</a:t>
            </a:r>
            <a:r>
              <a:rPr lang="el-GR" dirty="0"/>
              <a:t> ὁμοίην </a:t>
            </a:r>
            <a:r>
              <a:rPr lang="el-GR" u="sng" dirty="0"/>
              <a:t>νοῦσον</a:t>
            </a:r>
            <a:r>
              <a:rPr lang="el-GR" dirty="0"/>
              <a:t> ἢ ἄλλον εἶδε ἐκφυγόντα. σιγῇ δὲ παρεξελθεῖν τὸν κάμνοντα οὔ σφι ἔξεστι, πρὶν ἂν ἐπείρηται ἥντινα νοῦσον ἔχει. </a:t>
            </a:r>
            <a:endParaRPr lang="cs-CZ" dirty="0"/>
          </a:p>
        </p:txBody>
      </p:sp>
      <p:sp>
        <p:nvSpPr>
          <p:cNvPr id="4" name="Zástupný obsah 3">
            <a:extLst>
              <a:ext uri="{FF2B5EF4-FFF2-40B4-BE49-F238E27FC236}">
                <a16:creationId xmlns:a16="http://schemas.microsoft.com/office/drawing/2014/main" id="{89E94CB1-750C-954F-E897-AE91038147A9}"/>
              </a:ext>
            </a:extLst>
          </p:cNvPr>
          <p:cNvSpPr>
            <a:spLocks noGrp="1"/>
          </p:cNvSpPr>
          <p:nvPr>
            <p:ph sz="half" idx="2"/>
          </p:nvPr>
        </p:nvSpPr>
        <p:spPr/>
        <p:txBody>
          <a:bodyPr>
            <a:normAutofit fontScale="92500" lnSpcReduction="20000"/>
          </a:bodyPr>
          <a:lstStyle/>
          <a:p>
            <a:r>
              <a:rPr lang="en-US" dirty="0"/>
              <a:t>I come now to the next wisest of their customs: having no use for physicians, they carry the sick into the market-place; then those who have been afflicted themselves by the same ill as the sick man's, or seen others in like case, come near and advise about his disease and comfort him, telling him by what means they have themselves recovered of it or seen others so recover. None may pass by the sick man without speaking and asking what is his sickness. </a:t>
            </a:r>
            <a:endParaRPr lang="cs-CZ" dirty="0"/>
          </a:p>
        </p:txBody>
      </p:sp>
    </p:spTree>
    <p:extLst>
      <p:ext uri="{BB962C8B-B14F-4D97-AF65-F5344CB8AC3E}">
        <p14:creationId xmlns:p14="http://schemas.microsoft.com/office/powerpoint/2010/main" val="3236194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73E78F-D756-28D8-7CAE-E46CD57E9E9A}"/>
              </a:ext>
            </a:extLst>
          </p:cNvPr>
          <p:cNvSpPr>
            <a:spLocks noGrp="1"/>
          </p:cNvSpPr>
          <p:nvPr>
            <p:ph type="title"/>
          </p:nvPr>
        </p:nvSpPr>
        <p:spPr/>
        <p:txBody>
          <a:bodyPr/>
          <a:lstStyle/>
          <a:p>
            <a:r>
              <a:rPr lang="cs-CZ" dirty="0"/>
              <a:t>Babylón - zvyky</a:t>
            </a:r>
          </a:p>
        </p:txBody>
      </p:sp>
      <p:sp>
        <p:nvSpPr>
          <p:cNvPr id="3" name="Zástupný obsah 2">
            <a:extLst>
              <a:ext uri="{FF2B5EF4-FFF2-40B4-BE49-F238E27FC236}">
                <a16:creationId xmlns:a16="http://schemas.microsoft.com/office/drawing/2014/main" id="{C9A24472-9D9D-F756-FCFA-D3BAA6BAC61C}"/>
              </a:ext>
            </a:extLst>
          </p:cNvPr>
          <p:cNvSpPr>
            <a:spLocks noGrp="1"/>
          </p:cNvSpPr>
          <p:nvPr>
            <p:ph sz="half" idx="1"/>
          </p:nvPr>
        </p:nvSpPr>
        <p:spPr/>
        <p:txBody>
          <a:bodyPr>
            <a:normAutofit fontScale="92500" lnSpcReduction="20000"/>
          </a:bodyPr>
          <a:lstStyle/>
          <a:p>
            <a:r>
              <a:rPr lang="cs-CZ" dirty="0" err="1"/>
              <a:t>Hdt</a:t>
            </a:r>
            <a:r>
              <a:rPr lang="cs-CZ" dirty="0"/>
              <a:t>. 1.199</a:t>
            </a:r>
          </a:p>
          <a:p>
            <a:r>
              <a:rPr lang="el-GR" dirty="0"/>
              <a:t>Ὁ δὲ δὴ </a:t>
            </a:r>
            <a:r>
              <a:rPr lang="el-GR" u="sng" dirty="0"/>
              <a:t>αἴσχιστος</a:t>
            </a:r>
            <a:r>
              <a:rPr lang="el-GR" dirty="0"/>
              <a:t> τῶν </a:t>
            </a:r>
            <a:r>
              <a:rPr lang="el-GR" u="sng" dirty="0"/>
              <a:t>νόμων</a:t>
            </a:r>
            <a:r>
              <a:rPr lang="el-GR" dirty="0"/>
              <a:t> ἐστὶ τοῖσι Βαβυλωνίοισι ὅδε· δεῖ </a:t>
            </a:r>
            <a:r>
              <a:rPr lang="el-GR" u="sng" dirty="0"/>
              <a:t>πᾶσαν γυναῖκα ἐπιχωρίην</a:t>
            </a:r>
            <a:r>
              <a:rPr lang="el-GR" dirty="0"/>
              <a:t> ἱζομένην ἐς ἱρὸν Ἀφροδίτης ἅπαξ ἐν τῇ ζόῃ </a:t>
            </a:r>
            <a:r>
              <a:rPr lang="el-GR" u="sng" dirty="0"/>
              <a:t>μιχθῆναι</a:t>
            </a:r>
            <a:r>
              <a:rPr lang="el-GR" dirty="0"/>
              <a:t> </a:t>
            </a:r>
            <a:r>
              <a:rPr lang="el-GR" u="sng" dirty="0"/>
              <a:t>ἀνδρὶ</a:t>
            </a:r>
            <a:r>
              <a:rPr lang="el-GR" dirty="0"/>
              <a:t> </a:t>
            </a:r>
            <a:r>
              <a:rPr lang="el-GR" u="sng" dirty="0"/>
              <a:t>ξείνῳ</a:t>
            </a:r>
            <a:r>
              <a:rPr lang="el-GR" dirty="0"/>
              <a:t>.</a:t>
            </a:r>
            <a:r>
              <a:rPr lang="cs-CZ" dirty="0"/>
              <a:t> … </a:t>
            </a:r>
            <a:r>
              <a:rPr lang="el-GR" dirty="0"/>
              <a:t>ἔνθα ἐπεὰν ἵζηται γυνή, οὐ </a:t>
            </a:r>
            <a:r>
              <a:rPr lang="el-GR" u="sng" dirty="0"/>
              <a:t>πρότερον</a:t>
            </a:r>
            <a:r>
              <a:rPr lang="el-GR" dirty="0"/>
              <a:t> ἀπαλλάσσεται ἐς τὰ οἰκία ἤ τίς οἱ ξείνων </a:t>
            </a:r>
            <a:r>
              <a:rPr lang="el-GR" u="sng" dirty="0"/>
              <a:t>ἀργύριον</a:t>
            </a:r>
            <a:r>
              <a:rPr lang="el-GR" dirty="0"/>
              <a:t> ἐμβαλὼν ἐς τὰ </a:t>
            </a:r>
            <a:r>
              <a:rPr lang="el-GR" u="sng" dirty="0"/>
              <a:t>γούνατα</a:t>
            </a:r>
            <a:r>
              <a:rPr lang="el-GR" dirty="0"/>
              <a:t> </a:t>
            </a:r>
            <a:r>
              <a:rPr lang="el-GR" u="sng" dirty="0"/>
              <a:t>μιχθῇ</a:t>
            </a:r>
            <a:r>
              <a:rPr lang="el-GR" dirty="0"/>
              <a:t> </a:t>
            </a:r>
            <a:r>
              <a:rPr lang="el-GR" u="sng" dirty="0"/>
              <a:t>ἔξω</a:t>
            </a:r>
            <a:r>
              <a:rPr lang="el-GR" dirty="0"/>
              <a:t> τοῦ </a:t>
            </a:r>
            <a:r>
              <a:rPr lang="el-GR" u="sng" dirty="0"/>
              <a:t>ἱροῦ</a:t>
            </a:r>
            <a:r>
              <a:rPr lang="el-GR" dirty="0"/>
              <a:t>· ἐμβαλόντα δὲ δεῖ εἰπεῖν τοσόνδε· " Ἐπικαλέω τοι τὴν θεὸν </a:t>
            </a:r>
            <a:r>
              <a:rPr lang="el-GR" u="sng" dirty="0"/>
              <a:t>Μύλιττα</a:t>
            </a:r>
            <a:r>
              <a:rPr lang="el-GR" dirty="0"/>
              <a:t>." </a:t>
            </a:r>
            <a:r>
              <a:rPr lang="el-GR" u="sng" dirty="0"/>
              <a:t>Μύλιττα</a:t>
            </a:r>
            <a:r>
              <a:rPr lang="el-GR" dirty="0"/>
              <a:t> δὲ καλέουσι τὴν </a:t>
            </a:r>
            <a:r>
              <a:rPr lang="el-GR" u="sng" dirty="0"/>
              <a:t>Ἀφροδίτην</a:t>
            </a:r>
            <a:r>
              <a:rPr lang="el-GR" dirty="0"/>
              <a:t> </a:t>
            </a:r>
            <a:r>
              <a:rPr lang="el-GR" u="sng" dirty="0"/>
              <a:t>Ἀσσύριοι</a:t>
            </a:r>
            <a:r>
              <a:rPr lang="el-GR" dirty="0"/>
              <a:t>.</a:t>
            </a:r>
            <a:endParaRPr lang="cs-CZ" dirty="0"/>
          </a:p>
        </p:txBody>
      </p:sp>
      <p:sp>
        <p:nvSpPr>
          <p:cNvPr id="4" name="Zástupný obsah 3">
            <a:extLst>
              <a:ext uri="{FF2B5EF4-FFF2-40B4-BE49-F238E27FC236}">
                <a16:creationId xmlns:a16="http://schemas.microsoft.com/office/drawing/2014/main" id="{6B4C1C38-D2CA-7400-73E9-14A7813931E8}"/>
              </a:ext>
            </a:extLst>
          </p:cNvPr>
          <p:cNvSpPr>
            <a:spLocks noGrp="1"/>
          </p:cNvSpPr>
          <p:nvPr>
            <p:ph sz="half" idx="2"/>
          </p:nvPr>
        </p:nvSpPr>
        <p:spPr/>
        <p:txBody>
          <a:bodyPr>
            <a:normAutofit fontScale="92500" lnSpcReduction="20000"/>
          </a:bodyPr>
          <a:lstStyle/>
          <a:p>
            <a:r>
              <a:rPr lang="en-US" dirty="0"/>
              <a:t>The foulest Babylonian custom is that which compels every woman of the land once in her life to sit in the temple of Aphrodite and have intercourse with some stranger. </a:t>
            </a:r>
            <a:r>
              <a:rPr lang="cs-CZ" dirty="0"/>
              <a:t> … </a:t>
            </a:r>
            <a:r>
              <a:rPr lang="en-US" dirty="0"/>
              <a:t>When a woman has once taken her place there she goes not away to her home before some stranger has cast money into her lap and had intercourse with her outside the temple; but while he casts the money, he must say, "I demand thee in the name of Mylitta" (that is the Assyrian name for Aphrodite).</a:t>
            </a:r>
            <a:endParaRPr lang="cs-CZ" dirty="0"/>
          </a:p>
        </p:txBody>
      </p:sp>
    </p:spTree>
    <p:extLst>
      <p:ext uri="{BB962C8B-B14F-4D97-AF65-F5344CB8AC3E}">
        <p14:creationId xmlns:p14="http://schemas.microsoft.com/office/powerpoint/2010/main" val="4311363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EDCEC-79A6-5A9F-29B1-10B92B1637B0}"/>
              </a:ext>
            </a:extLst>
          </p:cNvPr>
          <p:cNvSpPr>
            <a:spLocks noGrp="1"/>
          </p:cNvSpPr>
          <p:nvPr>
            <p:ph type="title"/>
          </p:nvPr>
        </p:nvSpPr>
        <p:spPr/>
        <p:txBody>
          <a:bodyPr/>
          <a:lstStyle/>
          <a:p>
            <a:r>
              <a:rPr lang="cs-CZ" dirty="0"/>
              <a:t>Babylón - astronomie</a:t>
            </a:r>
          </a:p>
        </p:txBody>
      </p:sp>
      <p:sp>
        <p:nvSpPr>
          <p:cNvPr id="3" name="Zástupný obsah 2">
            <a:extLst>
              <a:ext uri="{FF2B5EF4-FFF2-40B4-BE49-F238E27FC236}">
                <a16:creationId xmlns:a16="http://schemas.microsoft.com/office/drawing/2014/main" id="{A2BEEA4C-CB67-8FFA-4FAF-22B2F97D0FD5}"/>
              </a:ext>
            </a:extLst>
          </p:cNvPr>
          <p:cNvSpPr>
            <a:spLocks noGrp="1"/>
          </p:cNvSpPr>
          <p:nvPr>
            <p:ph sz="half" idx="1"/>
          </p:nvPr>
        </p:nvSpPr>
        <p:spPr/>
        <p:txBody>
          <a:bodyPr>
            <a:normAutofit fontScale="92500" lnSpcReduction="10000"/>
          </a:bodyPr>
          <a:lstStyle/>
          <a:p>
            <a:r>
              <a:rPr lang="cs-CZ" dirty="0"/>
              <a:t>Diod. 2.29</a:t>
            </a:r>
          </a:p>
          <a:p>
            <a:r>
              <a:rPr lang="el-GR" u="sng" dirty="0"/>
              <a:t>Χαλδαῖοι</a:t>
            </a:r>
            <a:r>
              <a:rPr lang="el-GR" dirty="0"/>
              <a:t> τοίνυν τῶν ἀρχαιοτάτων ὄντες Βαβυλωνίων τῇ μὲν διαιρέσει τῆς πολιτείας παραπλησίαν ἔχουσι τάξιν τοῖς κατ᾽ Αἴγυπτον ἱερεῦσι: πρὸς γὰρ τῇ </a:t>
            </a:r>
            <a:r>
              <a:rPr lang="el-GR" u="sng" dirty="0"/>
              <a:t>θεραπείᾳ</a:t>
            </a:r>
            <a:r>
              <a:rPr lang="el-GR" dirty="0"/>
              <a:t> τῶν </a:t>
            </a:r>
            <a:r>
              <a:rPr lang="el-GR" u="sng" dirty="0"/>
              <a:t>θεῶν</a:t>
            </a:r>
            <a:r>
              <a:rPr lang="el-GR" dirty="0"/>
              <a:t> </a:t>
            </a:r>
            <a:r>
              <a:rPr lang="el-GR" u="sng" dirty="0"/>
              <a:t>τεταγμένοι</a:t>
            </a:r>
            <a:r>
              <a:rPr lang="el-GR" dirty="0"/>
              <a:t> πάντα τὸν τοῦ ζῆν χρόνον </a:t>
            </a:r>
            <a:r>
              <a:rPr lang="el-GR" u="sng" dirty="0"/>
              <a:t>φιλοσοφοῦσι</a:t>
            </a:r>
            <a:r>
              <a:rPr lang="el-GR" dirty="0"/>
              <a:t>, μεγίστην δόξαν ἔχοντες ἐν </a:t>
            </a:r>
            <a:r>
              <a:rPr lang="el-GR" u="sng" dirty="0"/>
              <a:t>ἀστρολογίᾳ</a:t>
            </a:r>
            <a:r>
              <a:rPr lang="el-GR" dirty="0"/>
              <a:t>. ἀντέχονται δ᾽ ἐπὶ πολὺ καὶ </a:t>
            </a:r>
            <a:r>
              <a:rPr lang="el-GR" u="sng" dirty="0"/>
              <a:t>μαντικῆς</a:t>
            </a:r>
            <a:r>
              <a:rPr lang="el-GR" dirty="0"/>
              <a:t>, ποιούμενοι </a:t>
            </a:r>
            <a:r>
              <a:rPr lang="el-GR" u="sng" dirty="0"/>
              <a:t>προρρήσεις</a:t>
            </a:r>
            <a:r>
              <a:rPr lang="el-GR" dirty="0"/>
              <a:t> περὶ τῶν μελλόντων</a:t>
            </a:r>
            <a:r>
              <a:rPr lang="cs-CZ" dirty="0"/>
              <a:t> …</a:t>
            </a:r>
          </a:p>
        </p:txBody>
      </p:sp>
      <p:sp>
        <p:nvSpPr>
          <p:cNvPr id="4" name="Zástupný obsah 3">
            <a:extLst>
              <a:ext uri="{FF2B5EF4-FFF2-40B4-BE49-F238E27FC236}">
                <a16:creationId xmlns:a16="http://schemas.microsoft.com/office/drawing/2014/main" id="{CEE89273-275F-32E6-6E66-45B8595AE687}"/>
              </a:ext>
            </a:extLst>
          </p:cNvPr>
          <p:cNvSpPr>
            <a:spLocks noGrp="1"/>
          </p:cNvSpPr>
          <p:nvPr>
            <p:ph sz="half" idx="2"/>
          </p:nvPr>
        </p:nvSpPr>
        <p:spPr/>
        <p:txBody>
          <a:bodyPr>
            <a:normAutofit fontScale="92500" lnSpcReduction="10000"/>
          </a:bodyPr>
          <a:lstStyle/>
          <a:p>
            <a:r>
              <a:rPr lang="en-US" dirty="0"/>
              <a:t>Now the Chaldaeans, belonging as they do to the most ancient inhabitants of Babylonia, have about the same position among the divisions of the state as that occupied by the priests of Egypt; for being assigned to the service of the gods they spend their entire life in study, their greatest renown being in the field of astrology. But they occupy themselves largely with soothsaying as well, making predictions about future events, </a:t>
            </a:r>
            <a:endParaRPr lang="cs-CZ" dirty="0"/>
          </a:p>
        </p:txBody>
      </p:sp>
    </p:spTree>
    <p:extLst>
      <p:ext uri="{BB962C8B-B14F-4D97-AF65-F5344CB8AC3E}">
        <p14:creationId xmlns:p14="http://schemas.microsoft.com/office/powerpoint/2010/main" val="3556280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5B79C-7EAA-6E17-E2E0-749AFCB7B6F4}"/>
              </a:ext>
            </a:extLst>
          </p:cNvPr>
          <p:cNvSpPr>
            <a:spLocks noGrp="1"/>
          </p:cNvSpPr>
          <p:nvPr>
            <p:ph type="title"/>
          </p:nvPr>
        </p:nvSpPr>
        <p:spPr/>
        <p:txBody>
          <a:bodyPr/>
          <a:lstStyle/>
          <a:p>
            <a:r>
              <a:rPr lang="cs-CZ" dirty="0"/>
              <a:t>Babylón - astronomie</a:t>
            </a:r>
          </a:p>
        </p:txBody>
      </p:sp>
      <p:sp>
        <p:nvSpPr>
          <p:cNvPr id="3" name="Zástupný obsah 2">
            <a:extLst>
              <a:ext uri="{FF2B5EF4-FFF2-40B4-BE49-F238E27FC236}">
                <a16:creationId xmlns:a16="http://schemas.microsoft.com/office/drawing/2014/main" id="{134F42C5-C886-9EE2-5BAF-A96D9CF584AF}"/>
              </a:ext>
            </a:extLst>
          </p:cNvPr>
          <p:cNvSpPr>
            <a:spLocks noGrp="1"/>
          </p:cNvSpPr>
          <p:nvPr>
            <p:ph sz="half" idx="1"/>
          </p:nvPr>
        </p:nvSpPr>
        <p:spPr/>
        <p:txBody>
          <a:bodyPr/>
          <a:lstStyle/>
          <a:p>
            <a:r>
              <a:rPr lang="cs-CZ" dirty="0"/>
              <a:t>Diod. 2.30</a:t>
            </a:r>
          </a:p>
          <a:p>
            <a:r>
              <a:rPr lang="el-GR" dirty="0"/>
              <a:t>τῶν δ᾽ </a:t>
            </a:r>
            <a:r>
              <a:rPr lang="el-GR" u="sng" dirty="0"/>
              <a:t>ἄστρων</a:t>
            </a:r>
            <a:r>
              <a:rPr lang="el-GR" dirty="0"/>
              <a:t> </a:t>
            </a:r>
            <a:r>
              <a:rPr lang="el-GR" u="sng" dirty="0"/>
              <a:t>πολυχρονίους</a:t>
            </a:r>
            <a:r>
              <a:rPr lang="el-GR" dirty="0"/>
              <a:t> παρατηρήσεις πεποιημένοι, καὶ τὰς ἑκάστου </a:t>
            </a:r>
            <a:r>
              <a:rPr lang="el-GR" u="sng" dirty="0"/>
              <a:t>κινήσεις</a:t>
            </a:r>
            <a:r>
              <a:rPr lang="el-GR" dirty="0"/>
              <a:t> τε καὶ </a:t>
            </a:r>
            <a:r>
              <a:rPr lang="el-GR" u="sng" dirty="0"/>
              <a:t>δυνάμεις</a:t>
            </a:r>
            <a:r>
              <a:rPr lang="el-GR" dirty="0"/>
              <a:t> </a:t>
            </a:r>
            <a:r>
              <a:rPr lang="el-GR" u="sng" dirty="0"/>
              <a:t>ἀκριβέστατα πάντων ἀνθρώπων </a:t>
            </a:r>
            <a:r>
              <a:rPr lang="el-GR" dirty="0"/>
              <a:t>ἐπεγνωκότες, πολλὰ τῶν μελλόντων συμβαίνειν </a:t>
            </a:r>
            <a:r>
              <a:rPr lang="el-GR" u="sng" dirty="0"/>
              <a:t>προλέγουσι</a:t>
            </a:r>
            <a:r>
              <a:rPr lang="el-GR" dirty="0"/>
              <a:t> τοῖς ἀνθρώποις.</a:t>
            </a:r>
            <a:endParaRPr lang="cs-CZ" dirty="0"/>
          </a:p>
        </p:txBody>
      </p:sp>
      <p:sp>
        <p:nvSpPr>
          <p:cNvPr id="4" name="Zástupný obsah 3">
            <a:extLst>
              <a:ext uri="{FF2B5EF4-FFF2-40B4-BE49-F238E27FC236}">
                <a16:creationId xmlns:a16="http://schemas.microsoft.com/office/drawing/2014/main" id="{C44E3E35-D47F-7A48-B6B2-1ECD165E612B}"/>
              </a:ext>
            </a:extLst>
          </p:cNvPr>
          <p:cNvSpPr>
            <a:spLocks noGrp="1"/>
          </p:cNvSpPr>
          <p:nvPr>
            <p:ph sz="half" idx="2"/>
          </p:nvPr>
        </p:nvSpPr>
        <p:spPr/>
        <p:txBody>
          <a:bodyPr/>
          <a:lstStyle/>
          <a:p>
            <a:r>
              <a:rPr lang="en-US" dirty="0"/>
              <a:t>And since they have observed the stars over a long period of time and have noted both the movements and the influences of each of them with greater precision than any other men, they foretell to mankind many things that will take place in the future.</a:t>
            </a:r>
            <a:endParaRPr lang="cs-CZ" dirty="0"/>
          </a:p>
        </p:txBody>
      </p:sp>
    </p:spTree>
    <p:extLst>
      <p:ext uri="{BB962C8B-B14F-4D97-AF65-F5344CB8AC3E}">
        <p14:creationId xmlns:p14="http://schemas.microsoft.com/office/powerpoint/2010/main" val="207571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184F32-1F8B-10A9-9309-64D669B527F0}"/>
              </a:ext>
            </a:extLst>
          </p:cNvPr>
          <p:cNvSpPr>
            <a:spLocks noGrp="1"/>
          </p:cNvSpPr>
          <p:nvPr>
            <p:ph type="title"/>
          </p:nvPr>
        </p:nvSpPr>
        <p:spPr/>
        <p:txBody>
          <a:bodyPr/>
          <a:lstStyle/>
          <a:p>
            <a:r>
              <a:rPr lang="cs-CZ" dirty="0"/>
              <a:t>Babylón - astronomie</a:t>
            </a:r>
          </a:p>
        </p:txBody>
      </p:sp>
      <p:sp>
        <p:nvSpPr>
          <p:cNvPr id="3" name="Zástupný obsah 2">
            <a:extLst>
              <a:ext uri="{FF2B5EF4-FFF2-40B4-BE49-F238E27FC236}">
                <a16:creationId xmlns:a16="http://schemas.microsoft.com/office/drawing/2014/main" id="{695493A6-391A-2BE4-F95E-03E8A9386103}"/>
              </a:ext>
            </a:extLst>
          </p:cNvPr>
          <p:cNvSpPr>
            <a:spLocks noGrp="1"/>
          </p:cNvSpPr>
          <p:nvPr>
            <p:ph sz="half" idx="1"/>
          </p:nvPr>
        </p:nvSpPr>
        <p:spPr/>
        <p:txBody>
          <a:bodyPr>
            <a:normAutofit fontScale="85000" lnSpcReduction="10000"/>
          </a:bodyPr>
          <a:lstStyle/>
          <a:p>
            <a:r>
              <a:rPr lang="cs-CZ" dirty="0" err="1"/>
              <a:t>Cic</a:t>
            </a:r>
            <a:r>
              <a:rPr lang="cs-CZ" dirty="0"/>
              <a:t>. </a:t>
            </a:r>
            <a:r>
              <a:rPr lang="cs-CZ" i="1" dirty="0"/>
              <a:t>Div</a:t>
            </a:r>
            <a:r>
              <a:rPr lang="cs-CZ" dirty="0"/>
              <a:t>. 1.2 </a:t>
            </a:r>
            <a:r>
              <a:rPr lang="en-US" dirty="0"/>
              <a:t>And in that same nation the Chaldeans—a name which they derived not from their art but their race —have, it is thought, by means of long-continued observation of the constellations, perfected a science which enables them to foretell what any man's lot will be and for what fate he was born.</a:t>
            </a:r>
            <a:endParaRPr lang="cs-CZ" dirty="0"/>
          </a:p>
        </p:txBody>
      </p:sp>
      <p:sp>
        <p:nvSpPr>
          <p:cNvPr id="4" name="Zástupný obsah 3">
            <a:extLst>
              <a:ext uri="{FF2B5EF4-FFF2-40B4-BE49-F238E27FC236}">
                <a16:creationId xmlns:a16="http://schemas.microsoft.com/office/drawing/2014/main" id="{522EB64C-BD6C-8FD3-9804-8123263F65B3}"/>
              </a:ext>
            </a:extLst>
          </p:cNvPr>
          <p:cNvSpPr>
            <a:spLocks noGrp="1"/>
          </p:cNvSpPr>
          <p:nvPr>
            <p:ph sz="half" idx="2"/>
          </p:nvPr>
        </p:nvSpPr>
        <p:spPr/>
        <p:txBody>
          <a:bodyPr>
            <a:normAutofit fontScale="85000" lnSpcReduction="10000"/>
          </a:bodyPr>
          <a:lstStyle/>
          <a:p>
            <a:r>
              <a:rPr lang="cs-CZ" dirty="0"/>
              <a:t>Chaldejec – věštec </a:t>
            </a:r>
          </a:p>
          <a:p>
            <a:r>
              <a:rPr lang="cs-CZ" dirty="0"/>
              <a:t>Lucr. 5.727 </a:t>
            </a:r>
            <a:r>
              <a:rPr lang="cs-CZ" dirty="0" err="1"/>
              <a:t>ut</a:t>
            </a:r>
            <a:r>
              <a:rPr lang="cs-CZ" dirty="0"/>
              <a:t> </a:t>
            </a:r>
            <a:r>
              <a:rPr lang="cs-CZ" u="sng" dirty="0" err="1"/>
              <a:t>Babylonica</a:t>
            </a:r>
            <a:r>
              <a:rPr lang="cs-CZ" dirty="0"/>
              <a:t> </a:t>
            </a:r>
            <a:r>
              <a:rPr lang="cs-CZ" u="sng" dirty="0" err="1"/>
              <a:t>Chaldaeum</a:t>
            </a:r>
            <a:r>
              <a:rPr lang="cs-CZ" dirty="0"/>
              <a:t> </a:t>
            </a:r>
            <a:r>
              <a:rPr lang="cs-CZ" dirty="0" err="1"/>
              <a:t>doctrina</a:t>
            </a:r>
            <a:r>
              <a:rPr lang="cs-CZ" dirty="0"/>
              <a:t> </a:t>
            </a:r>
            <a:r>
              <a:rPr lang="cs-CZ" dirty="0" err="1"/>
              <a:t>refutans</a:t>
            </a:r>
            <a:r>
              <a:rPr lang="cs-CZ" dirty="0"/>
              <a:t> </a:t>
            </a:r>
          </a:p>
          <a:p>
            <a:r>
              <a:rPr lang="cs-CZ" dirty="0" err="1"/>
              <a:t>Juv</a:t>
            </a:r>
            <a:r>
              <a:rPr lang="cs-CZ" dirty="0"/>
              <a:t>. 10.93–94</a:t>
            </a:r>
          </a:p>
          <a:p>
            <a:r>
              <a:rPr lang="cs-CZ" dirty="0" err="1"/>
              <a:t>principis</a:t>
            </a:r>
            <a:r>
              <a:rPr lang="cs-CZ" dirty="0"/>
              <a:t> </a:t>
            </a:r>
            <a:r>
              <a:rPr lang="cs-CZ" dirty="0" err="1"/>
              <a:t>angusta</a:t>
            </a:r>
            <a:r>
              <a:rPr lang="cs-CZ" dirty="0"/>
              <a:t> </a:t>
            </a:r>
            <a:r>
              <a:rPr lang="cs-CZ" dirty="0" err="1"/>
              <a:t>Caprearum</a:t>
            </a:r>
            <a:r>
              <a:rPr lang="cs-CZ" dirty="0"/>
              <a:t> in rupe </a:t>
            </a:r>
            <a:r>
              <a:rPr lang="cs-CZ" dirty="0" err="1"/>
              <a:t>sedentis</a:t>
            </a:r>
            <a:br>
              <a:rPr lang="cs-CZ" dirty="0"/>
            </a:br>
            <a:r>
              <a:rPr lang="cs-CZ" dirty="0" err="1"/>
              <a:t>cum</a:t>
            </a:r>
            <a:r>
              <a:rPr lang="cs-CZ" dirty="0"/>
              <a:t> </a:t>
            </a:r>
            <a:r>
              <a:rPr lang="cs-CZ" u="sng" dirty="0" err="1"/>
              <a:t>grege</a:t>
            </a:r>
            <a:r>
              <a:rPr lang="cs-CZ" u="sng" dirty="0"/>
              <a:t> </a:t>
            </a:r>
            <a:r>
              <a:rPr lang="cs-CZ" u="sng" dirty="0" err="1"/>
              <a:t>Chaldaeo</a:t>
            </a:r>
            <a:r>
              <a:rPr lang="cs-CZ" dirty="0"/>
              <a:t>?</a:t>
            </a:r>
          </a:p>
          <a:p>
            <a:r>
              <a:rPr lang="en-US" dirty="0"/>
              <a:t>and be counted guardian of a Prince seated on the narrow ledge of Capri with his herd of </a:t>
            </a:r>
            <a:r>
              <a:rPr lang="en-US" dirty="0" err="1"/>
              <a:t>Chaldaean</a:t>
            </a:r>
            <a:r>
              <a:rPr lang="en-US" dirty="0"/>
              <a:t> astrologers?</a:t>
            </a:r>
            <a:br>
              <a:rPr lang="cs-CZ" dirty="0"/>
            </a:br>
            <a:endParaRPr lang="cs-CZ" dirty="0"/>
          </a:p>
        </p:txBody>
      </p:sp>
    </p:spTree>
    <p:extLst>
      <p:ext uri="{BB962C8B-B14F-4D97-AF65-F5344CB8AC3E}">
        <p14:creationId xmlns:p14="http://schemas.microsoft.com/office/powerpoint/2010/main" val="3772837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41B118-8E83-809C-5BB6-4DE9BC017F29}"/>
              </a:ext>
            </a:extLst>
          </p:cNvPr>
          <p:cNvSpPr>
            <a:spLocks noGrp="1"/>
          </p:cNvSpPr>
          <p:nvPr>
            <p:ph type="title"/>
          </p:nvPr>
        </p:nvSpPr>
        <p:spPr/>
        <p:txBody>
          <a:bodyPr/>
          <a:lstStyle/>
          <a:p>
            <a:endParaRPr lang="cs-CZ"/>
          </a:p>
        </p:txBody>
      </p:sp>
      <p:pic>
        <p:nvPicPr>
          <p:cNvPr id="7" name="Zástupný obsah 6" descr="Obsah obrázku mapa&#10;&#10;Popis byl vytvořen automaticky">
            <a:extLst>
              <a:ext uri="{FF2B5EF4-FFF2-40B4-BE49-F238E27FC236}">
                <a16:creationId xmlns:a16="http://schemas.microsoft.com/office/drawing/2014/main" id="{A26473A9-9CB2-D180-B824-FEC7EF74F1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77456" y="1071204"/>
            <a:ext cx="4847301" cy="5023016"/>
          </a:xfrm>
        </p:spPr>
      </p:pic>
      <p:pic>
        <p:nvPicPr>
          <p:cNvPr id="5" name="Obrázek 4" descr="Obsah obrázku mapa&#10;&#10;Popis byl vytvořen automaticky">
            <a:extLst>
              <a:ext uri="{FF2B5EF4-FFF2-40B4-BE49-F238E27FC236}">
                <a16:creationId xmlns:a16="http://schemas.microsoft.com/office/drawing/2014/main" id="{9FFE511C-FF13-8BEE-4AD8-E03221483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14" y="423593"/>
            <a:ext cx="6118941" cy="4206772"/>
          </a:xfrm>
          <a:prstGeom prst="rect">
            <a:avLst/>
          </a:prstGeom>
        </p:spPr>
      </p:pic>
    </p:spTree>
    <p:extLst>
      <p:ext uri="{BB962C8B-B14F-4D97-AF65-F5344CB8AC3E}">
        <p14:creationId xmlns:p14="http://schemas.microsoft.com/office/powerpoint/2010/main" val="824035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A14675EA-4628-CE2D-36FC-77A042682486}"/>
              </a:ext>
            </a:extLst>
          </p:cNvPr>
          <p:cNvSpPr>
            <a:spLocks noGrp="1"/>
          </p:cNvSpPr>
          <p:nvPr>
            <p:ph type="title"/>
          </p:nvPr>
        </p:nvSpPr>
        <p:spPr/>
        <p:txBody>
          <a:bodyPr/>
          <a:lstStyle/>
          <a:p>
            <a:r>
              <a:rPr lang="cs-CZ" dirty="0"/>
              <a:t>Literatura</a:t>
            </a:r>
          </a:p>
        </p:txBody>
      </p:sp>
      <p:sp>
        <p:nvSpPr>
          <p:cNvPr id="9" name="Zástupný obsah 8">
            <a:extLst>
              <a:ext uri="{FF2B5EF4-FFF2-40B4-BE49-F238E27FC236}">
                <a16:creationId xmlns:a16="http://schemas.microsoft.com/office/drawing/2014/main" id="{AA38BB47-FA4F-5B73-F528-A2F33458CB15}"/>
              </a:ext>
            </a:extLst>
          </p:cNvPr>
          <p:cNvSpPr>
            <a:spLocks noGrp="1"/>
          </p:cNvSpPr>
          <p:nvPr>
            <p:ph idx="1"/>
          </p:nvPr>
        </p:nvSpPr>
        <p:spPr/>
        <p:txBody>
          <a:bodyPr>
            <a:normAutofit fontScale="92500" lnSpcReduction="20000"/>
          </a:bodyPr>
          <a:lstStyle/>
          <a:p>
            <a:r>
              <a:rPr lang="cs-CZ" dirty="0" err="1"/>
              <a:t>Drews</a:t>
            </a:r>
            <a:r>
              <a:rPr lang="cs-CZ" dirty="0"/>
              <a:t>, R. (1965). </a:t>
            </a:r>
            <a:r>
              <a:rPr lang="cs-CZ" dirty="0" err="1"/>
              <a:t>Assyria</a:t>
            </a:r>
            <a:r>
              <a:rPr lang="cs-CZ" dirty="0"/>
              <a:t> in </a:t>
            </a:r>
            <a:r>
              <a:rPr lang="cs-CZ" dirty="0" err="1"/>
              <a:t>Classical</a:t>
            </a:r>
            <a:r>
              <a:rPr lang="cs-CZ" dirty="0"/>
              <a:t> Universal </a:t>
            </a:r>
            <a:r>
              <a:rPr lang="cs-CZ" dirty="0" err="1"/>
              <a:t>History</a:t>
            </a:r>
            <a:r>
              <a:rPr lang="cs-CZ" dirty="0"/>
              <a:t>.  </a:t>
            </a:r>
            <a:r>
              <a:rPr lang="cs-CZ" i="1" dirty="0" err="1"/>
              <a:t>Historia</a:t>
            </a:r>
            <a:r>
              <a:rPr lang="cs-CZ" dirty="0"/>
              <a:t>, 14(2), 129–142.</a:t>
            </a:r>
          </a:p>
          <a:p>
            <a:r>
              <a:rPr lang="cs-CZ" dirty="0" err="1"/>
              <a:t>Rollinger</a:t>
            </a:r>
            <a:r>
              <a:rPr lang="cs-CZ" dirty="0"/>
              <a:t>, R. (2017). </a:t>
            </a:r>
            <a:r>
              <a:rPr lang="cs-CZ" dirty="0" err="1"/>
              <a:t>Assyria</a:t>
            </a:r>
            <a:r>
              <a:rPr lang="cs-CZ" dirty="0"/>
              <a:t> in </a:t>
            </a:r>
            <a:r>
              <a:rPr lang="cs-CZ" dirty="0" err="1"/>
              <a:t>Classical</a:t>
            </a:r>
            <a:r>
              <a:rPr lang="cs-CZ" dirty="0"/>
              <a:t> </a:t>
            </a:r>
            <a:r>
              <a:rPr lang="cs-CZ" dirty="0" err="1"/>
              <a:t>Sources</a:t>
            </a:r>
            <a:r>
              <a:rPr lang="cs-CZ" dirty="0"/>
              <a:t>. In E. </a:t>
            </a:r>
            <a:r>
              <a:rPr lang="cs-CZ" dirty="0" err="1"/>
              <a:t>Frahm</a:t>
            </a:r>
            <a:r>
              <a:rPr lang="cs-CZ" dirty="0"/>
              <a:t> (Ed.). </a:t>
            </a:r>
            <a:r>
              <a:rPr lang="cs-CZ" i="1" dirty="0"/>
              <a:t>A </a:t>
            </a:r>
            <a:r>
              <a:rPr lang="cs-CZ" i="1" dirty="0" err="1"/>
              <a:t>Companion</a:t>
            </a:r>
            <a:r>
              <a:rPr lang="cs-CZ" i="1" dirty="0"/>
              <a:t> to </a:t>
            </a:r>
            <a:r>
              <a:rPr lang="cs-CZ" i="1" dirty="0" err="1"/>
              <a:t>Assyria</a:t>
            </a:r>
            <a:r>
              <a:rPr lang="cs-CZ" dirty="0"/>
              <a:t>. </a:t>
            </a:r>
            <a:r>
              <a:rPr lang="cs-CZ" dirty="0" err="1"/>
              <a:t>Malden</a:t>
            </a:r>
            <a:r>
              <a:rPr lang="cs-CZ" dirty="0"/>
              <a:t>: </a:t>
            </a:r>
            <a:r>
              <a:rPr lang="cs-CZ" dirty="0" err="1"/>
              <a:t>Wiley-Blackwell</a:t>
            </a:r>
            <a:r>
              <a:rPr lang="cs-CZ" dirty="0"/>
              <a:t>. 570–582. </a:t>
            </a:r>
          </a:p>
          <a:p>
            <a:r>
              <a:rPr lang="cs-CZ" dirty="0" err="1"/>
              <a:t>Tuplin</a:t>
            </a:r>
            <a:r>
              <a:rPr lang="cs-CZ" dirty="0"/>
              <a:t>, C. (2013). </a:t>
            </a:r>
            <a:r>
              <a:rPr lang="cs-CZ" dirty="0" err="1"/>
              <a:t>Berossus</a:t>
            </a:r>
            <a:r>
              <a:rPr lang="cs-CZ" dirty="0"/>
              <a:t> and </a:t>
            </a:r>
            <a:r>
              <a:rPr lang="cs-CZ" dirty="0" err="1"/>
              <a:t>Greek</a:t>
            </a:r>
            <a:r>
              <a:rPr lang="cs-CZ" dirty="0"/>
              <a:t> </a:t>
            </a:r>
            <a:r>
              <a:rPr lang="cs-CZ" dirty="0" err="1"/>
              <a:t>Historiography</a:t>
            </a:r>
            <a:r>
              <a:rPr lang="cs-CZ" dirty="0"/>
              <a:t>. In J. </a:t>
            </a:r>
            <a:r>
              <a:rPr lang="cs-CZ" dirty="0" err="1"/>
              <a:t>Haubold</a:t>
            </a:r>
            <a:r>
              <a:rPr lang="cs-CZ" dirty="0"/>
              <a:t> (Ed.). </a:t>
            </a:r>
            <a:r>
              <a:rPr lang="cs-CZ" i="1" dirty="0" err="1"/>
              <a:t>The</a:t>
            </a:r>
            <a:r>
              <a:rPr lang="cs-CZ" i="1" dirty="0"/>
              <a:t> </a:t>
            </a:r>
            <a:r>
              <a:rPr lang="cs-CZ" i="1" dirty="0" err="1"/>
              <a:t>World</a:t>
            </a:r>
            <a:r>
              <a:rPr lang="cs-CZ" i="1" dirty="0"/>
              <a:t> </a:t>
            </a:r>
            <a:r>
              <a:rPr lang="cs-CZ" i="1" dirty="0" err="1"/>
              <a:t>of</a:t>
            </a:r>
            <a:r>
              <a:rPr lang="cs-CZ" i="1" dirty="0"/>
              <a:t> </a:t>
            </a:r>
            <a:r>
              <a:rPr lang="cs-CZ" i="1" dirty="0" err="1"/>
              <a:t>Berossu</a:t>
            </a:r>
            <a:r>
              <a:rPr lang="cs-CZ" dirty="0" err="1"/>
              <a:t>s</a:t>
            </a:r>
            <a:r>
              <a:rPr lang="cs-CZ" dirty="0"/>
              <a:t>. </a:t>
            </a:r>
            <a:r>
              <a:rPr lang="cs-CZ" dirty="0" err="1"/>
              <a:t>Harrassowitz</a:t>
            </a:r>
            <a:r>
              <a:rPr lang="cs-CZ" dirty="0"/>
              <a:t>: Wiesbaden. </a:t>
            </a:r>
          </a:p>
          <a:p>
            <a:r>
              <a:rPr lang="cs-CZ" dirty="0" err="1"/>
              <a:t>Verbrugghe</a:t>
            </a:r>
            <a:r>
              <a:rPr lang="cs-CZ" dirty="0"/>
              <a:t>, G. &amp; J. </a:t>
            </a:r>
            <a:r>
              <a:rPr lang="cs-CZ" dirty="0" err="1"/>
              <a:t>Wickersham</a:t>
            </a:r>
            <a:r>
              <a:rPr lang="cs-CZ" dirty="0"/>
              <a:t>. (1996). </a:t>
            </a:r>
            <a:r>
              <a:rPr lang="cs-CZ" i="1" dirty="0" err="1"/>
              <a:t>Berossos</a:t>
            </a:r>
            <a:r>
              <a:rPr lang="cs-CZ" i="1" dirty="0"/>
              <a:t> and </a:t>
            </a:r>
            <a:r>
              <a:rPr lang="cs-CZ" i="1" dirty="0" err="1"/>
              <a:t>Manetho</a:t>
            </a:r>
            <a:r>
              <a:rPr lang="cs-CZ" i="1" dirty="0"/>
              <a:t>, </a:t>
            </a:r>
            <a:r>
              <a:rPr lang="cs-CZ" i="1" dirty="0" err="1"/>
              <a:t>introduced</a:t>
            </a:r>
            <a:r>
              <a:rPr lang="cs-CZ" i="1" dirty="0"/>
              <a:t> and </a:t>
            </a:r>
            <a:r>
              <a:rPr lang="cs-CZ" i="1" dirty="0" err="1"/>
              <a:t>translated</a:t>
            </a:r>
            <a:r>
              <a:rPr lang="cs-CZ" dirty="0"/>
              <a:t>. Ann </a:t>
            </a:r>
            <a:r>
              <a:rPr lang="cs-CZ" dirty="0" err="1"/>
              <a:t>Arbor</a:t>
            </a:r>
            <a:r>
              <a:rPr lang="cs-CZ" dirty="0"/>
              <a:t>: University </a:t>
            </a:r>
            <a:r>
              <a:rPr lang="cs-CZ" dirty="0" err="1"/>
              <a:t>of</a:t>
            </a:r>
            <a:r>
              <a:rPr lang="cs-CZ" dirty="0"/>
              <a:t> Michigan.</a:t>
            </a:r>
          </a:p>
          <a:p>
            <a:r>
              <a:rPr lang="cs-CZ" dirty="0"/>
              <a:t>Heller, A. (2013). </a:t>
            </a:r>
            <a:r>
              <a:rPr lang="cs-CZ" dirty="0" err="1"/>
              <a:t>Why</a:t>
            </a:r>
            <a:r>
              <a:rPr lang="cs-CZ" dirty="0"/>
              <a:t> </a:t>
            </a:r>
            <a:r>
              <a:rPr lang="cs-CZ" dirty="0" err="1"/>
              <a:t>the</a:t>
            </a:r>
            <a:r>
              <a:rPr lang="cs-CZ" dirty="0"/>
              <a:t> </a:t>
            </a:r>
            <a:r>
              <a:rPr lang="cs-CZ" dirty="0" err="1"/>
              <a:t>Greeks</a:t>
            </a:r>
            <a:r>
              <a:rPr lang="cs-CZ" dirty="0"/>
              <a:t> </a:t>
            </a:r>
            <a:r>
              <a:rPr lang="cs-CZ" dirty="0" err="1"/>
              <a:t>Know</a:t>
            </a:r>
            <a:r>
              <a:rPr lang="cs-CZ" dirty="0"/>
              <a:t> so </a:t>
            </a:r>
            <a:r>
              <a:rPr lang="cs-CZ" dirty="0" err="1"/>
              <a:t>Little</a:t>
            </a:r>
            <a:r>
              <a:rPr lang="cs-CZ" dirty="0"/>
              <a:t> </a:t>
            </a:r>
            <a:r>
              <a:rPr lang="cs-CZ" dirty="0" err="1"/>
              <a:t>about</a:t>
            </a:r>
            <a:r>
              <a:rPr lang="cs-CZ" dirty="0"/>
              <a:t> </a:t>
            </a:r>
            <a:r>
              <a:rPr lang="cs-CZ" dirty="0" err="1"/>
              <a:t>Assyrian</a:t>
            </a:r>
            <a:r>
              <a:rPr lang="cs-CZ" dirty="0"/>
              <a:t> and </a:t>
            </a:r>
            <a:r>
              <a:rPr lang="cs-CZ" dirty="0" err="1"/>
              <a:t>Babylonian</a:t>
            </a:r>
            <a:r>
              <a:rPr lang="cs-CZ" dirty="0"/>
              <a:t> </a:t>
            </a:r>
            <a:r>
              <a:rPr lang="cs-CZ" dirty="0" err="1"/>
              <a:t>History</a:t>
            </a:r>
            <a:r>
              <a:rPr lang="cs-CZ" dirty="0"/>
              <a:t>. In R. </a:t>
            </a:r>
            <a:r>
              <a:rPr lang="cs-CZ" dirty="0" err="1"/>
              <a:t>Rollinger</a:t>
            </a:r>
            <a:r>
              <a:rPr lang="cs-CZ" dirty="0"/>
              <a:t> &amp; E. van </a:t>
            </a:r>
            <a:r>
              <a:rPr lang="cs-CZ" dirty="0" err="1"/>
              <a:t>Dongen</a:t>
            </a:r>
            <a:r>
              <a:rPr lang="cs-CZ" dirty="0"/>
              <a:t> (</a:t>
            </a:r>
            <a:r>
              <a:rPr lang="cs-CZ" dirty="0" err="1"/>
              <a:t>Eds</a:t>
            </a:r>
            <a:r>
              <a:rPr lang="cs-CZ" dirty="0"/>
              <a:t>.). </a:t>
            </a:r>
            <a:r>
              <a:rPr lang="cs-CZ" i="1" dirty="0" err="1"/>
              <a:t>Mesopotamia</a:t>
            </a:r>
            <a:r>
              <a:rPr lang="cs-CZ" i="1" dirty="0"/>
              <a:t> in </a:t>
            </a:r>
            <a:r>
              <a:rPr lang="cs-CZ" i="1" dirty="0" err="1"/>
              <a:t>the</a:t>
            </a:r>
            <a:r>
              <a:rPr lang="cs-CZ" i="1" dirty="0"/>
              <a:t> </a:t>
            </a:r>
            <a:r>
              <a:rPr lang="cs-CZ" i="1" dirty="0" err="1"/>
              <a:t>Ancient</a:t>
            </a:r>
            <a:r>
              <a:rPr lang="cs-CZ" i="1" dirty="0"/>
              <a:t> </a:t>
            </a:r>
            <a:r>
              <a:rPr lang="cs-CZ" i="1" dirty="0" err="1"/>
              <a:t>World</a:t>
            </a:r>
            <a:r>
              <a:rPr lang="cs-CZ" dirty="0"/>
              <a:t>. </a:t>
            </a:r>
            <a:r>
              <a:rPr lang="cs-CZ" dirty="0" err="1"/>
              <a:t>Ugarit</a:t>
            </a:r>
            <a:r>
              <a:rPr lang="cs-CZ" dirty="0"/>
              <a:t>: </a:t>
            </a:r>
            <a:r>
              <a:rPr lang="cs-CZ" dirty="0" err="1"/>
              <a:t>Münster</a:t>
            </a:r>
            <a:r>
              <a:rPr lang="cs-CZ" dirty="0"/>
              <a:t>. 331–348.  </a:t>
            </a:r>
          </a:p>
        </p:txBody>
      </p:sp>
    </p:spTree>
    <p:extLst>
      <p:ext uri="{BB962C8B-B14F-4D97-AF65-F5344CB8AC3E}">
        <p14:creationId xmlns:p14="http://schemas.microsoft.com/office/powerpoint/2010/main" val="3890997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7F8BC4-D7B0-BC28-207E-D40431953E2F}"/>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D348D932-9CB9-74DB-1F0E-640582CD945F}"/>
              </a:ext>
            </a:extLst>
          </p:cNvPr>
          <p:cNvSpPr>
            <a:spLocks noGrp="1"/>
          </p:cNvSpPr>
          <p:nvPr>
            <p:ph idx="1"/>
          </p:nvPr>
        </p:nvSpPr>
        <p:spPr/>
        <p:txBody>
          <a:bodyPr/>
          <a:lstStyle/>
          <a:p>
            <a:r>
              <a:rPr lang="cs-CZ" dirty="0"/>
              <a:t>Řekové na tabulkách z Ninive již od 8. stol. </a:t>
            </a:r>
            <a:r>
              <a:rPr lang="cs-CZ" dirty="0" err="1"/>
              <a:t>pnl</a:t>
            </a:r>
            <a:r>
              <a:rPr lang="cs-CZ" dirty="0"/>
              <a:t> (</a:t>
            </a:r>
            <a:r>
              <a:rPr lang="cs-CZ" dirty="0" err="1"/>
              <a:t>Jamani</a:t>
            </a:r>
            <a:r>
              <a:rPr lang="cs-CZ" dirty="0"/>
              <a:t>, </a:t>
            </a:r>
            <a:r>
              <a:rPr lang="cs-CZ" dirty="0" err="1"/>
              <a:t>Iaunaia</a:t>
            </a:r>
            <a:r>
              <a:rPr lang="cs-CZ" dirty="0"/>
              <a:t>)</a:t>
            </a:r>
          </a:p>
          <a:p>
            <a:r>
              <a:rPr lang="cs-CZ" dirty="0"/>
              <a:t>Řekové v </a:t>
            </a:r>
            <a:r>
              <a:rPr lang="cs-CZ" dirty="0" err="1"/>
              <a:t>Kilikii</a:t>
            </a:r>
            <a:r>
              <a:rPr lang="cs-CZ" dirty="0"/>
              <a:t> – boje s </a:t>
            </a:r>
            <a:r>
              <a:rPr lang="cs-CZ" dirty="0" err="1"/>
              <a:t>assyrskými</a:t>
            </a:r>
            <a:r>
              <a:rPr lang="cs-CZ" dirty="0"/>
              <a:t> králi, nájezdy Řeků, piráti, obchodníci</a:t>
            </a:r>
          </a:p>
          <a:p>
            <a:r>
              <a:rPr lang="cs-CZ" dirty="0"/>
              <a:t>Al-</a:t>
            </a:r>
            <a:r>
              <a:rPr lang="cs-CZ" dirty="0" err="1"/>
              <a:t>Míná</a:t>
            </a:r>
            <a:r>
              <a:rPr lang="cs-CZ" dirty="0"/>
              <a:t> (Sýrie) – převzetí písma, </a:t>
            </a:r>
            <a:r>
              <a:rPr lang="cs-CZ" dirty="0" err="1"/>
              <a:t>foinícké</a:t>
            </a:r>
            <a:endParaRPr lang="cs-CZ" dirty="0"/>
          </a:p>
          <a:p>
            <a:r>
              <a:rPr lang="cs-CZ" dirty="0"/>
              <a:t>Kypr pod nadvládou </a:t>
            </a:r>
            <a:r>
              <a:rPr lang="cs-CZ" dirty="0" err="1"/>
              <a:t>Assyřanů</a:t>
            </a:r>
            <a:endParaRPr lang="cs-CZ" dirty="0"/>
          </a:p>
          <a:p>
            <a:r>
              <a:rPr lang="cs-CZ" dirty="0"/>
              <a:t>Řekové jako žoldnéři – Egypt, Babylón (</a:t>
            </a:r>
            <a:r>
              <a:rPr lang="cs-CZ" dirty="0" err="1"/>
              <a:t>Antimenidás</a:t>
            </a:r>
            <a:r>
              <a:rPr lang="cs-CZ" dirty="0"/>
              <a:t>, bratr </a:t>
            </a:r>
            <a:r>
              <a:rPr lang="cs-CZ" dirty="0" err="1"/>
              <a:t>Alkaia</a:t>
            </a:r>
            <a:r>
              <a:rPr lang="cs-CZ" dirty="0"/>
              <a:t>)</a:t>
            </a:r>
          </a:p>
          <a:p>
            <a:r>
              <a:rPr lang="cs-CZ" dirty="0"/>
              <a:t>Kulturní vliv na Řecko z východu</a:t>
            </a:r>
          </a:p>
          <a:p>
            <a:endParaRPr lang="cs-CZ" dirty="0"/>
          </a:p>
          <a:p>
            <a:endParaRPr lang="cs-CZ" dirty="0"/>
          </a:p>
          <a:p>
            <a:endParaRPr lang="cs-CZ" dirty="0"/>
          </a:p>
        </p:txBody>
      </p:sp>
    </p:spTree>
    <p:extLst>
      <p:ext uri="{BB962C8B-B14F-4D97-AF65-F5344CB8AC3E}">
        <p14:creationId xmlns:p14="http://schemas.microsoft.com/office/powerpoint/2010/main" val="2789539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7EB167-C474-4209-C04A-F6F8E5D9D489}"/>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476D1125-6D12-5B2A-BECF-E8CB28F33D6A}"/>
              </a:ext>
            </a:extLst>
          </p:cNvPr>
          <p:cNvSpPr>
            <a:spLocks noGrp="1"/>
          </p:cNvSpPr>
          <p:nvPr>
            <p:ph idx="1"/>
          </p:nvPr>
        </p:nvSpPr>
        <p:spPr/>
        <p:txBody>
          <a:bodyPr/>
          <a:lstStyle/>
          <a:p>
            <a:r>
              <a:rPr lang="cs-CZ" dirty="0"/>
              <a:t>Vznik filosofie – myšlenky z </a:t>
            </a:r>
            <a:r>
              <a:rPr lang="cs-CZ" dirty="0" err="1"/>
              <a:t>Mesopotamie</a:t>
            </a:r>
            <a:endParaRPr lang="cs-CZ" dirty="0"/>
          </a:p>
          <a:p>
            <a:r>
              <a:rPr lang="cs-CZ" dirty="0"/>
              <a:t>Vznik vědy – poznatky z </a:t>
            </a:r>
            <a:r>
              <a:rPr lang="cs-CZ" dirty="0" err="1"/>
              <a:t>Mesopotamie</a:t>
            </a:r>
            <a:r>
              <a:rPr lang="cs-CZ" dirty="0"/>
              <a:t> (mapy, astronomie)</a:t>
            </a:r>
          </a:p>
          <a:p>
            <a:r>
              <a:rPr lang="cs-CZ" dirty="0"/>
              <a:t>Náboženství – </a:t>
            </a:r>
            <a:r>
              <a:rPr lang="cs-CZ" i="1" dirty="0"/>
              <a:t>Epos o </a:t>
            </a:r>
            <a:r>
              <a:rPr lang="cs-CZ" i="1" dirty="0" err="1"/>
              <a:t>Kumarbim</a:t>
            </a:r>
            <a:r>
              <a:rPr lang="cs-CZ" i="1" dirty="0"/>
              <a:t>, </a:t>
            </a:r>
            <a:r>
              <a:rPr lang="cs-CZ" i="1" dirty="0" err="1"/>
              <a:t>Enúma</a:t>
            </a:r>
            <a:r>
              <a:rPr lang="cs-CZ" i="1" dirty="0"/>
              <a:t> </a:t>
            </a:r>
            <a:r>
              <a:rPr lang="cs-CZ" i="1" dirty="0" err="1"/>
              <a:t>Elíš</a:t>
            </a:r>
            <a:r>
              <a:rPr lang="cs-CZ" i="1" dirty="0"/>
              <a:t> </a:t>
            </a:r>
            <a:r>
              <a:rPr lang="cs-CZ" dirty="0"/>
              <a:t>(</a:t>
            </a:r>
            <a:r>
              <a:rPr lang="cs-CZ" dirty="0" err="1"/>
              <a:t>Hésiodos</a:t>
            </a:r>
            <a:r>
              <a:rPr lang="cs-CZ" dirty="0"/>
              <a:t>?), </a:t>
            </a:r>
            <a:r>
              <a:rPr lang="cs-CZ" i="1" dirty="0"/>
              <a:t>Epos o Gilgamešovi</a:t>
            </a:r>
            <a:r>
              <a:rPr lang="cs-CZ" dirty="0"/>
              <a:t>, </a:t>
            </a:r>
            <a:r>
              <a:rPr lang="cs-CZ" dirty="0" err="1"/>
              <a:t>mesopotamské</a:t>
            </a:r>
            <a:r>
              <a:rPr lang="cs-CZ" dirty="0"/>
              <a:t> eposy, příběhy → skrze prostředníky</a:t>
            </a:r>
          </a:p>
          <a:p>
            <a:r>
              <a:rPr lang="cs-CZ" dirty="0"/>
              <a:t>Zprávy o dějinách, zvycích – často přes prostředníky, neznalost </a:t>
            </a:r>
            <a:r>
              <a:rPr lang="cs-CZ" dirty="0" err="1"/>
              <a:t>klínopisu</a:t>
            </a:r>
            <a:r>
              <a:rPr lang="cs-CZ" dirty="0"/>
              <a:t>, akkadštiny (aramejské, </a:t>
            </a:r>
            <a:r>
              <a:rPr lang="cs-CZ" dirty="0" err="1"/>
              <a:t>foinícké</a:t>
            </a:r>
            <a:r>
              <a:rPr lang="cs-CZ" dirty="0"/>
              <a:t> překlady)</a:t>
            </a:r>
          </a:p>
          <a:p>
            <a:r>
              <a:rPr lang="cs-CZ" dirty="0"/>
              <a:t>Ninive zánik 612 </a:t>
            </a:r>
            <a:r>
              <a:rPr lang="cs-CZ" dirty="0" err="1"/>
              <a:t>pnl</a:t>
            </a:r>
            <a:r>
              <a:rPr lang="cs-CZ" dirty="0"/>
              <a:t>, Babylón dobyt Peršany 539 </a:t>
            </a:r>
            <a:r>
              <a:rPr lang="cs-CZ" dirty="0" err="1"/>
              <a:t>pnl</a:t>
            </a:r>
            <a:r>
              <a:rPr lang="cs-CZ" dirty="0"/>
              <a:t>, více Řeků až později</a:t>
            </a:r>
          </a:p>
          <a:p>
            <a:r>
              <a:rPr lang="cs-CZ" dirty="0" err="1"/>
              <a:t>Assýrie</a:t>
            </a:r>
            <a:r>
              <a:rPr lang="cs-CZ" dirty="0"/>
              <a:t> „zničena“, Babylón – hl. město Perské říše</a:t>
            </a:r>
          </a:p>
        </p:txBody>
      </p:sp>
    </p:spTree>
    <p:extLst>
      <p:ext uri="{BB962C8B-B14F-4D97-AF65-F5344CB8AC3E}">
        <p14:creationId xmlns:p14="http://schemas.microsoft.com/office/powerpoint/2010/main" val="2132134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C4659-705D-14E5-77AD-84DB63E08328}"/>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D4090B3E-38F8-BE25-A08C-F04CE59B259D}"/>
              </a:ext>
            </a:extLst>
          </p:cNvPr>
          <p:cNvSpPr>
            <a:spLocks noGrp="1"/>
          </p:cNvSpPr>
          <p:nvPr>
            <p:ph idx="1"/>
          </p:nvPr>
        </p:nvSpPr>
        <p:spPr/>
        <p:txBody>
          <a:bodyPr/>
          <a:lstStyle/>
          <a:p>
            <a:r>
              <a:rPr lang="cs-CZ" dirty="0"/>
              <a:t>Vzpoury proti Peršanům (</a:t>
            </a:r>
            <a:r>
              <a:rPr lang="cs-CZ" dirty="0" err="1"/>
              <a:t>Dáreios</a:t>
            </a:r>
            <a:r>
              <a:rPr lang="cs-CZ" dirty="0"/>
              <a:t> I., </a:t>
            </a:r>
            <a:r>
              <a:rPr lang="cs-CZ" dirty="0" err="1"/>
              <a:t>Xerxés</a:t>
            </a:r>
            <a:r>
              <a:rPr lang="cs-CZ" dirty="0"/>
              <a:t>)</a:t>
            </a:r>
          </a:p>
          <a:p>
            <a:r>
              <a:rPr lang="cs-CZ" dirty="0"/>
              <a:t>331 </a:t>
            </a:r>
            <a:r>
              <a:rPr lang="cs-CZ" dirty="0" err="1"/>
              <a:t>pnl</a:t>
            </a:r>
            <a:r>
              <a:rPr lang="cs-CZ" dirty="0"/>
              <a:t> – Alexandr Veliký dobývá </a:t>
            </a:r>
            <a:r>
              <a:rPr lang="cs-CZ" dirty="0" err="1"/>
              <a:t>Mesopotamii</a:t>
            </a:r>
            <a:endParaRPr lang="cs-CZ" dirty="0"/>
          </a:p>
          <a:p>
            <a:r>
              <a:rPr lang="cs-CZ" dirty="0"/>
              <a:t>Babylón hl. město Alexandrovy říše, místo smrti 323 </a:t>
            </a:r>
            <a:r>
              <a:rPr lang="cs-CZ" dirty="0" err="1"/>
              <a:t>pnl</a:t>
            </a:r>
            <a:endParaRPr lang="cs-CZ" dirty="0"/>
          </a:p>
          <a:p>
            <a:r>
              <a:rPr lang="cs-CZ" dirty="0"/>
              <a:t>Boje o území</a:t>
            </a:r>
          </a:p>
          <a:p>
            <a:r>
              <a:rPr lang="cs-CZ" dirty="0" err="1"/>
              <a:t>Seleukovská</a:t>
            </a:r>
            <a:r>
              <a:rPr lang="cs-CZ" dirty="0"/>
              <a:t> říše, nové město </a:t>
            </a:r>
            <a:r>
              <a:rPr lang="cs-CZ" dirty="0" err="1"/>
              <a:t>Seleukeia</a:t>
            </a:r>
            <a:endParaRPr lang="cs-CZ" dirty="0"/>
          </a:p>
          <a:p>
            <a:r>
              <a:rPr lang="cs-CZ" dirty="0" err="1"/>
              <a:t>Seleukovci</a:t>
            </a:r>
            <a:r>
              <a:rPr lang="cs-CZ" dirty="0"/>
              <a:t> – králové Babylónu</a:t>
            </a:r>
          </a:p>
          <a:p>
            <a:r>
              <a:rPr lang="cs-CZ" dirty="0"/>
              <a:t>141 </a:t>
            </a:r>
            <a:r>
              <a:rPr lang="cs-CZ" dirty="0" err="1"/>
              <a:t>pnl</a:t>
            </a:r>
            <a:r>
              <a:rPr lang="cs-CZ" dirty="0"/>
              <a:t> – </a:t>
            </a:r>
            <a:r>
              <a:rPr lang="cs-CZ" dirty="0" err="1"/>
              <a:t>Mithridatés</a:t>
            </a:r>
            <a:r>
              <a:rPr lang="cs-CZ" dirty="0"/>
              <a:t> I. dobývá </a:t>
            </a:r>
            <a:r>
              <a:rPr lang="cs-CZ" dirty="0" err="1"/>
              <a:t>Mesopotamii</a:t>
            </a:r>
            <a:endParaRPr lang="cs-CZ" dirty="0"/>
          </a:p>
          <a:p>
            <a:endParaRPr lang="cs-CZ" dirty="0"/>
          </a:p>
          <a:p>
            <a:endParaRPr lang="cs-CZ" dirty="0"/>
          </a:p>
          <a:p>
            <a:endParaRPr lang="cs-CZ" dirty="0"/>
          </a:p>
        </p:txBody>
      </p:sp>
      <p:pic>
        <p:nvPicPr>
          <p:cNvPr id="5" name="Obrázek 4" descr="Obsah obrázku mapa&#10;&#10;Popis byl vytvořen automaticky">
            <a:extLst>
              <a:ext uri="{FF2B5EF4-FFF2-40B4-BE49-F238E27FC236}">
                <a16:creationId xmlns:a16="http://schemas.microsoft.com/office/drawing/2014/main" id="{BA1BFD16-1F39-7C77-22FA-8DC251374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0494" y="470203"/>
            <a:ext cx="4153711" cy="2035318"/>
          </a:xfrm>
          <a:prstGeom prst="rect">
            <a:avLst/>
          </a:prstGeom>
        </p:spPr>
      </p:pic>
      <p:pic>
        <p:nvPicPr>
          <p:cNvPr id="7" name="Obrázek 6" descr="Obsah obrázku mapa&#10;&#10;Popis byl vytvořen automaticky">
            <a:extLst>
              <a:ext uri="{FF2B5EF4-FFF2-40B4-BE49-F238E27FC236}">
                <a16:creationId xmlns:a16="http://schemas.microsoft.com/office/drawing/2014/main" id="{BBABA341-7675-4CB7-D1A0-2F303E96B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554" y="3042644"/>
            <a:ext cx="3579374" cy="2378295"/>
          </a:xfrm>
          <a:prstGeom prst="rect">
            <a:avLst/>
          </a:prstGeom>
        </p:spPr>
      </p:pic>
    </p:spTree>
    <p:extLst>
      <p:ext uri="{BB962C8B-B14F-4D97-AF65-F5344CB8AC3E}">
        <p14:creationId xmlns:p14="http://schemas.microsoft.com/office/powerpoint/2010/main" val="15413086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6D8C60"/>
      </a:dk2>
      <a:lt2>
        <a:srgbClr val="B1D7A1"/>
      </a:lt2>
      <a:accent1>
        <a:srgbClr val="81B992"/>
      </a:accent1>
      <a:accent2>
        <a:srgbClr val="9ABC65"/>
      </a:accent2>
      <a:accent3>
        <a:srgbClr val="BDB564"/>
      </a:accent3>
      <a:accent4>
        <a:srgbClr val="BD8964"/>
      </a:accent4>
      <a:accent5>
        <a:srgbClr val="BD6466"/>
      </a:accent5>
      <a:accent6>
        <a:srgbClr val="64A4BD"/>
      </a:accent6>
      <a:hlink>
        <a:srgbClr val="8CCC71"/>
      </a:hlink>
      <a:folHlink>
        <a:srgbClr val="A4C795"/>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4539428D-6454-4FE6-B992-2D59F0AC2F89}"/>
    </a:ext>
  </a:extLst>
</a:theme>
</file>

<file path=docProps/app.xml><?xml version="1.0" encoding="utf-8"?>
<Properties xmlns="http://schemas.openxmlformats.org/officeDocument/2006/extended-properties" xmlns:vt="http://schemas.openxmlformats.org/officeDocument/2006/docPropsVTypes">
  <Template>Damašek</Template>
  <TotalTime>728</TotalTime>
  <Words>5835</Words>
  <Application>Microsoft Office PowerPoint</Application>
  <PresentationFormat>Širokoúhlá obrazovka</PresentationFormat>
  <Paragraphs>340</Paragraphs>
  <Slides>60</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60</vt:i4>
      </vt:variant>
    </vt:vector>
  </HeadingPairs>
  <TitlesOfParts>
    <vt:vector size="65" baseType="lpstr">
      <vt:lpstr>Arial</vt:lpstr>
      <vt:lpstr>Book Antiqua</vt:lpstr>
      <vt:lpstr>Bookman Old Style</vt:lpstr>
      <vt:lpstr>Rockwell</vt:lpstr>
      <vt:lpstr>Damask</vt:lpstr>
      <vt:lpstr>DSBcB49 Starověká ekumena - antické zprávy o Asii a Africe</vt:lpstr>
      <vt:lpstr>Etymologie</vt:lpstr>
      <vt:lpstr>Mesopotamie</vt:lpstr>
      <vt:lpstr>Dějiny mesopotamie do 1 000 pnl</vt:lpstr>
      <vt:lpstr>Dějiny mesopotamie od 1 000 pnl</vt:lpstr>
      <vt:lpstr>Prezentace aplikace PowerPoint</vt:lpstr>
      <vt:lpstr>Kontakty</vt:lpstr>
      <vt:lpstr>kontakty</vt:lpstr>
      <vt:lpstr>kontakty</vt:lpstr>
      <vt:lpstr>kontakty</vt:lpstr>
      <vt:lpstr>kontakty</vt:lpstr>
      <vt:lpstr>Prameny</vt:lpstr>
      <vt:lpstr>Dějiny assýrie podle řeků</vt:lpstr>
      <vt:lpstr>bélos</vt:lpstr>
      <vt:lpstr>Dějiny assýrie</vt:lpstr>
      <vt:lpstr>Dějiny assýrie</vt:lpstr>
      <vt:lpstr>Ninos</vt:lpstr>
      <vt:lpstr>Ninos</vt:lpstr>
      <vt:lpstr>Semírámis</vt:lpstr>
      <vt:lpstr>Semírámis</vt:lpstr>
      <vt:lpstr>Semírámis</vt:lpstr>
      <vt:lpstr>Semírámis - hradby</vt:lpstr>
      <vt:lpstr>Semírámis - hradby</vt:lpstr>
      <vt:lpstr>Semírámis – visuté zahrady</vt:lpstr>
      <vt:lpstr>Prezentace aplikace PowerPoint</vt:lpstr>
      <vt:lpstr>Semírámis – konec vlády</vt:lpstr>
      <vt:lpstr>Semírámis - krutost</vt:lpstr>
      <vt:lpstr>Semírámis – alternativní verze</vt:lpstr>
      <vt:lpstr>Semírámis – alternativní verze</vt:lpstr>
      <vt:lpstr>Semírámis – další tradice</vt:lpstr>
      <vt:lpstr>Dějiny assýrie</vt:lpstr>
      <vt:lpstr>Sardanapallos</vt:lpstr>
      <vt:lpstr>sardanapallos</vt:lpstr>
      <vt:lpstr>Sardanapallos</vt:lpstr>
      <vt:lpstr>Sardanapallos - epitaf</vt:lpstr>
      <vt:lpstr>sanacharibos</vt:lpstr>
      <vt:lpstr>sanacharibos</vt:lpstr>
      <vt:lpstr>Další králové</vt:lpstr>
      <vt:lpstr>babylón</vt:lpstr>
      <vt:lpstr>Babylónské mýty</vt:lpstr>
      <vt:lpstr>Prezentace aplikace PowerPoint</vt:lpstr>
      <vt:lpstr>potopa</vt:lpstr>
      <vt:lpstr>Babylónská věž</vt:lpstr>
      <vt:lpstr>nebuchadnezzar</vt:lpstr>
      <vt:lpstr>nebuchadnezzar</vt:lpstr>
      <vt:lpstr>nebuchadnezzar</vt:lpstr>
      <vt:lpstr>nebuchadnezzar</vt:lpstr>
      <vt:lpstr>nabonidos</vt:lpstr>
      <vt:lpstr>Nabonidus</vt:lpstr>
      <vt:lpstr>Babylón - památky</vt:lpstr>
      <vt:lpstr>Babylón - památky</vt:lpstr>
      <vt:lpstr>Prezentace aplikace PowerPoint</vt:lpstr>
      <vt:lpstr>Babylón - památky</vt:lpstr>
      <vt:lpstr>Babylón - zvyky</vt:lpstr>
      <vt:lpstr>Babylón - zvyky</vt:lpstr>
      <vt:lpstr>Babylón - zvyky</vt:lpstr>
      <vt:lpstr>Babylón - astronomie</vt:lpstr>
      <vt:lpstr>Babylón - astronomie</vt:lpstr>
      <vt:lpstr>Babylón - astronomie</vt:lpstr>
      <vt:lpstr>Literatura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DSBcB49 Starověká ekumena - antické zprávy o Asii a Africe</dc:title>
  <dc:creator>Libor Pruša</dc:creator>
  <cp:lastModifiedBy>Libor Pruša</cp:lastModifiedBy>
  <cp:revision>300</cp:revision>
  <dcterms:created xsi:type="dcterms:W3CDTF">2022-09-10T12:54:41Z</dcterms:created>
  <dcterms:modified xsi:type="dcterms:W3CDTF">2022-11-08T08:50:41Z</dcterms:modified>
</cp:coreProperties>
</file>