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73" r:id="rId12"/>
    <p:sldId id="281" r:id="rId13"/>
    <p:sldId id="265" r:id="rId14"/>
    <p:sldId id="267" r:id="rId15"/>
    <p:sldId id="268" r:id="rId16"/>
    <p:sldId id="269" r:id="rId17"/>
    <p:sldId id="272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B8650-36EA-DDEE-CD6F-9C2FAD526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BDB519-0C6B-2B2C-36C2-EDAD5AE94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63B4F8-CB1A-ADCB-0A8E-57459018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3C49AC-F35D-3683-009F-32B8E1C1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336CD7-5410-F61A-7E0E-74CCFA61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12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349AC-E6CC-6528-0D57-F97A475A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DEACF0-F672-DCA0-3733-13BF4CEFC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E4000D-DA81-CF10-2433-367D168D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C4937C-F511-BCE6-B322-725C5446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E37C30-8F7C-4360-3268-CB62C1A7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73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34C3C78-464F-FA95-3F4D-0E9B98AF3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7B260B-8931-551C-C86B-D5FA23A0E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F38D1F-7C95-E4BD-8895-24772492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F22778-7A7C-EA1C-A86B-09795CF7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AB9CD-A1FD-7150-FC77-CE05B53A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73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74969-3C0F-0710-0B2B-22450FBB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C471D-3B7F-5DB4-A6C0-8298C2D1A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C75B04-2BA6-3E86-8F1D-4CA7EA0E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05B816-8E17-E831-1CBD-B0A2BC18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6F3903-D001-BB4E-9F4A-EDD8D84B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72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81E03-DF8A-519E-22B0-F9B6A75C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DD9243-1FF3-CD61-31E5-4E0B45B3B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6C4D2-26A1-EA7F-E45F-A90C0AE5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2D2577-1031-076A-B345-894A7125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14082D-AE65-5C13-B7DD-001AB488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1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1C69C-E2F9-8D10-7756-1F0255D6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D12FD-8D55-A5DB-DD25-F79F39AAE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508CD2-1C79-0A8F-BD0C-F47D5F45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C5EAE4-9E95-0A9E-C576-C8D27C95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FD6CF1-ADEC-DD17-3B80-8BED0D92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21F10D-CB02-BC78-7F9F-AA1A20C2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8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87F70-DA5E-D0FF-FD5B-E094BB2A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391219-08CB-22E7-0CDC-45FC91DFC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2F6E1B-86B5-EFB9-2E86-AE66C6D66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DFDE8F-0697-4559-EFF6-6DEE4ACF2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EAE274-1E9B-9084-08EB-5BFF92C11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995461-6863-9C48-9D50-9837ECD1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8EE2CD-AB81-88E9-28A9-8D7874AA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367978-00D3-F444-C631-647EB5F7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9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A6667-362B-92A9-0E32-86D95A9C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15ECEF-5AE2-0842-F8AD-156A7912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390B04-C121-E168-11A8-01F229C3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70EC80-3CA0-1152-8733-DD0E5450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03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F672F8-0635-B659-1246-744EC07D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E5E9C3-0023-100A-AA97-32033FD5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B417AB-9BDE-C5AD-43A2-4EB75727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44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F7693-C84F-6D85-7B80-A11D169B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B4BDD-D87B-978A-4CE1-628B9C94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5BB6D3-E555-7673-1A50-653F73464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8DD0DA-FFCA-4206-1C2E-11228BF4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659EE8-8FC9-CED3-0822-C8C170F5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FDCBE1-E116-4982-C951-3212311D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09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E0779-3C2F-D80E-1D3B-AB7AA4B8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B3674D-3F3F-0833-600E-5223FA8EB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95BEB0-2252-4106-2FAB-67DC45496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7176ED-AB35-3439-81DE-A1A7BB4D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BFBAE2-6830-0EC9-A38D-8A95156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A56336-B610-F9D5-63AA-5A01F22A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2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2B55226-0712-46E3-488D-6B1E0F2F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9DA8FC-9B1B-4A89-085F-7F728495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C5098E-ABCD-A6BC-D139-56658C1D7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2350-9DD9-4A99-ACA5-C62685322615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794A40-5D37-BB20-7952-695EDB087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AC1670-9BA6-754D-5869-9A21069E6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2F5F-CCA3-458F-88D7-F6F85DA41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5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1E493-7197-C96A-E2BD-480C37459E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Římské vojenství 1 – Nejstarší římští válečníci.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E57DF7-F5BC-CB50-0DC7-100BE5DEF3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Tomáš Antoš. </a:t>
            </a:r>
          </a:p>
        </p:txBody>
      </p:sp>
    </p:spTree>
    <p:extLst>
      <p:ext uri="{BB962C8B-B14F-4D97-AF65-F5344CB8AC3E}">
        <p14:creationId xmlns:p14="http://schemas.microsoft.com/office/powerpoint/2010/main" val="242364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9E003-E0D4-EC34-5DFC-771DA5E6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vojska a taktika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084737-4A97-01AE-D28D-E6378FED3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Boj pouze během válečné sezóny (výrazné propojení s kultem). </a:t>
            </a:r>
          </a:p>
          <a:p>
            <a:r>
              <a:rPr lang="cs-CZ" dirty="0"/>
              <a:t>Velení – náčelník, král, rodový předák</a:t>
            </a:r>
          </a:p>
          <a:p>
            <a:r>
              <a:rPr lang="cs-CZ" dirty="0"/>
              <a:t>Centurioni? </a:t>
            </a:r>
          </a:p>
          <a:p>
            <a:r>
              <a:rPr lang="cs-CZ" dirty="0"/>
              <a:t>Rozdělení vojska (starší, mladší vojáci – Etruskové).</a:t>
            </a:r>
          </a:p>
          <a:p>
            <a:r>
              <a:rPr lang="cs-CZ" dirty="0"/>
              <a:t>Urození válečníci mohli bojovat také ze sedla (z válečného vozu?). </a:t>
            </a:r>
          </a:p>
          <a:p>
            <a:r>
              <a:rPr lang="cs-CZ" dirty="0"/>
              <a:t>Spíše ozbrojené skupiny než armády (max. několik set bojovníků) – důvody? Srovnání s Vergiliovou </a:t>
            </a:r>
            <a:r>
              <a:rPr lang="cs-CZ" dirty="0" err="1"/>
              <a:t>Aeneadou</a:t>
            </a:r>
            <a:r>
              <a:rPr lang="cs-CZ" dirty="0"/>
              <a:t>.</a:t>
            </a:r>
          </a:p>
          <a:p>
            <a:r>
              <a:rPr lang="cs-CZ" dirty="0"/>
              <a:t>Válka formou přepadů, menších střetnutí, nájezdů na nepřátelské území. </a:t>
            </a:r>
          </a:p>
          <a:p>
            <a:r>
              <a:rPr lang="cs-CZ" dirty="0"/>
              <a:t>Boj začínal vrhacími zbraněmi, následoval boj muže proti muži a následné pronásledování protivníka.</a:t>
            </a:r>
          </a:p>
          <a:p>
            <a:r>
              <a:rPr lang="cs-CZ" dirty="0"/>
              <a:t>Snaha o vyniknutí válečníků z rodové aristokracie (odraz v římských mýtech – Horatius </a:t>
            </a:r>
            <a:r>
              <a:rPr lang="cs-CZ" dirty="0" err="1"/>
              <a:t>Cocles</a:t>
            </a:r>
            <a:r>
              <a:rPr lang="cs-CZ" dirty="0"/>
              <a:t>, Bratři Horatiové).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F406CE-6762-6F53-3980-23E0A5715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6509" y="1253331"/>
            <a:ext cx="3693365" cy="49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20AF4-A437-C214-A59A-939C7941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6E32CA9-E28B-CBBB-294D-D9F7D7E15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7050"/>
          </a:xfrm>
        </p:spPr>
      </p:pic>
    </p:spTree>
    <p:extLst>
      <p:ext uri="{BB962C8B-B14F-4D97-AF65-F5344CB8AC3E}">
        <p14:creationId xmlns:p14="http://schemas.microsoft.com/office/powerpoint/2010/main" val="207878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B8964-D40D-2DB9-032E-78CB0729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9DD9AB-31DA-1593-6DA6-71F65D374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191049"/>
            <a:ext cx="9731547" cy="6475902"/>
          </a:xfrm>
        </p:spPr>
      </p:pic>
    </p:spTree>
    <p:extLst>
      <p:ext uri="{BB962C8B-B14F-4D97-AF65-F5344CB8AC3E}">
        <p14:creationId xmlns:p14="http://schemas.microsoft.com/office/powerpoint/2010/main" val="204405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F51E8-8CC0-5A5E-DA30-1B204257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Zbraně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C37A5-861D-9230-4994-9845A4A99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39572" cy="4351338"/>
          </a:xfrm>
        </p:spPr>
        <p:txBody>
          <a:bodyPr/>
          <a:lstStyle/>
          <a:p>
            <a:r>
              <a:rPr lang="cs-CZ" dirty="0"/>
              <a:t>Bronzové i železné</a:t>
            </a:r>
          </a:p>
          <a:p>
            <a:r>
              <a:rPr lang="cs-CZ" dirty="0"/>
              <a:t>Plnou výzbrojí disponovali pouze aristokraté</a:t>
            </a:r>
          </a:p>
          <a:p>
            <a:r>
              <a:rPr lang="cs-CZ" dirty="0"/>
              <a:t>Archeologické a ikonografické prameny.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34E1CE-66DE-E1E0-D97C-270F87D10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1" y="1690688"/>
            <a:ext cx="4654201" cy="43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9C60E-A8E6-F82D-84A8-A22A9BE1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0C41E-EB1A-2EF5-15E1-96AF5018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1763" cy="43360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Nejčastější typy – </a:t>
            </a:r>
            <a:r>
              <a:rPr lang="cs-CZ" dirty="0" err="1"/>
              <a:t>Antennean</a:t>
            </a:r>
            <a:r>
              <a:rPr lang="cs-CZ" dirty="0"/>
              <a:t> </a:t>
            </a:r>
            <a:r>
              <a:rPr lang="cs-CZ" dirty="0" err="1"/>
              <a:t>sword</a:t>
            </a:r>
            <a:r>
              <a:rPr lang="cs-CZ" dirty="0"/>
              <a:t>, </a:t>
            </a:r>
            <a:r>
              <a:rPr lang="cs-CZ" dirty="0" err="1"/>
              <a:t>Triangluar</a:t>
            </a:r>
            <a:r>
              <a:rPr lang="cs-CZ" dirty="0"/>
              <a:t> typ </a:t>
            </a:r>
            <a:r>
              <a:rPr lang="cs-CZ" dirty="0" err="1"/>
              <a:t>sword</a:t>
            </a:r>
            <a:r>
              <a:rPr lang="cs-CZ" dirty="0"/>
              <a:t>.</a:t>
            </a:r>
          </a:p>
          <a:p>
            <a:r>
              <a:rPr lang="cs-CZ" dirty="0"/>
              <a:t>Typologicky vycházejí ještě z doby bronzové (typ </a:t>
            </a:r>
            <a:r>
              <a:rPr lang="cs-CZ" dirty="0" err="1"/>
              <a:t>Naue</a:t>
            </a:r>
            <a:r>
              <a:rPr lang="cs-CZ" dirty="0"/>
              <a:t> </a:t>
            </a:r>
            <a:r>
              <a:rPr lang="cs-CZ" dirty="0" err="1"/>
              <a:t>ii</a:t>
            </a:r>
            <a:r>
              <a:rPr lang="cs-CZ" dirty="0"/>
              <a:t>). Návaznost na zbraně halštatské civilizace. </a:t>
            </a:r>
          </a:p>
          <a:p>
            <a:r>
              <a:rPr lang="cs-CZ" dirty="0"/>
              <a:t>Meče vlastnili pouze válečníci z řad aristokracie.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3BB028-6B93-1C7B-DFCB-97A6E3C76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3" y="1690688"/>
            <a:ext cx="5903034" cy="39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9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10412-1517-18AD-8B00-0998448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7019028-816D-E4BD-D14B-E493D2542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" y="1581191"/>
            <a:ext cx="11334092" cy="3695617"/>
          </a:xfrm>
        </p:spPr>
      </p:pic>
    </p:spTree>
    <p:extLst>
      <p:ext uri="{BB962C8B-B14F-4D97-AF65-F5344CB8AC3E}">
        <p14:creationId xmlns:p14="http://schemas.microsoft.com/office/powerpoint/2010/main" val="353852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4F26E-17C6-A53E-236A-B762C97B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4F9C3F9F-DA96-165A-C580-13F58F92C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0" y="1405190"/>
            <a:ext cx="9285714" cy="4047619"/>
          </a:xfrm>
        </p:spPr>
      </p:pic>
    </p:spTree>
    <p:extLst>
      <p:ext uri="{BB962C8B-B14F-4D97-AF65-F5344CB8AC3E}">
        <p14:creationId xmlns:p14="http://schemas.microsoft.com/office/powerpoint/2010/main" val="2966365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7FAAC-98D2-9815-8826-ECEE2FA2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DA4D639-7DE9-8241-5EC1-44AA1A08D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93" y="503262"/>
            <a:ext cx="4172744" cy="6118394"/>
          </a:xfrm>
        </p:spPr>
      </p:pic>
    </p:spTree>
    <p:extLst>
      <p:ext uri="{BB962C8B-B14F-4D97-AF65-F5344CB8AC3E}">
        <p14:creationId xmlns:p14="http://schemas.microsoft.com/office/powerpoint/2010/main" val="113007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84785-5C1A-D66A-FA7C-AA533EBE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 a oštěpy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862209-8A9D-918F-60CD-2E4E124C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8028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Délka násady asi 2 m.</a:t>
            </a:r>
          </a:p>
          <a:p>
            <a:r>
              <a:rPr lang="cs-CZ" dirty="0"/>
              <a:t>Délka hrotu 20 – 50 cm.</a:t>
            </a:r>
          </a:p>
          <a:p>
            <a:r>
              <a:rPr lang="cs-CZ" dirty="0"/>
              <a:t>Pro lepší úchop omotávaná bronzovým nebo železným drátem. </a:t>
            </a:r>
          </a:p>
          <a:p>
            <a:r>
              <a:rPr lang="cs-CZ" dirty="0"/>
              <a:t>Na konci mohla být opatřena menším bronzovým hrotem (</a:t>
            </a:r>
            <a:r>
              <a:rPr lang="cs-CZ" dirty="0" err="1"/>
              <a:t>spicullum</a:t>
            </a:r>
            <a:r>
              <a:rPr lang="cs-CZ" dirty="0"/>
              <a:t>/</a:t>
            </a:r>
            <a:r>
              <a:rPr lang="cs-CZ" dirty="0" err="1"/>
              <a:t>sauroter</a:t>
            </a:r>
            <a:r>
              <a:rPr lang="cs-CZ" dirty="0"/>
              <a:t>). </a:t>
            </a:r>
          </a:p>
          <a:p>
            <a:r>
              <a:rPr lang="cs-CZ" dirty="0"/>
              <a:t>Oštěpy kratší a lehčí, určené k házení až na 50 m. Bojovník nosil obvykle asi dva. </a:t>
            </a:r>
          </a:p>
          <a:p>
            <a:r>
              <a:rPr lang="cs-CZ" dirty="0"/>
              <a:t>Jako levnější varianta se mohly používat také prosté naostřené a opálené tyče.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DB959-97A2-F34D-858E-9F7752675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9" t="5539" r="24099" b="16862"/>
          <a:stretch/>
        </p:blipFill>
        <p:spPr>
          <a:xfrm>
            <a:off x="5866228" y="1750840"/>
            <a:ext cx="5636455" cy="42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8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22B69-DD99-0684-7086-07145D9C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Sekery a dýky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7106B-0935-DEE4-B405-5E082C051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5991" cy="4351338"/>
          </a:xfrm>
        </p:spPr>
        <p:txBody>
          <a:bodyPr/>
          <a:lstStyle/>
          <a:p>
            <a:r>
              <a:rPr lang="cs-CZ" dirty="0"/>
              <a:t>Velmi rozšířené (především v etruském prostředí).</a:t>
            </a:r>
          </a:p>
          <a:p>
            <a:r>
              <a:rPr lang="cs-CZ" dirty="0"/>
              <a:t>Levnější a dostupnější zbraně, mnoho typů. </a:t>
            </a:r>
          </a:p>
          <a:p>
            <a:r>
              <a:rPr lang="cs-CZ" dirty="0"/>
              <a:t>Existují doklady i o dvouručních sekerách (velké nároky na zručnost bojovníka). </a:t>
            </a:r>
          </a:p>
          <a:p>
            <a:r>
              <a:rPr lang="cs-CZ" dirty="0"/>
              <a:t>Dýky mohly sloužit jako záložní zbraně i pro aristokratické válečníky.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972F8A-3253-11DC-FBCA-8A9E58A35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175" y="1528834"/>
            <a:ext cx="4901875" cy="38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F38EB-86D2-1D26-680D-43459AF2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1EC86F6-C3F0-EB94-56BF-EABF0EEEF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235426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B3BCF-8061-1663-394B-0152C048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0BA6C3C-9B1C-6844-1FB8-88A627CF5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14" y="818556"/>
            <a:ext cx="8611772" cy="5220887"/>
          </a:xfrm>
        </p:spPr>
      </p:pic>
    </p:spTree>
    <p:extLst>
      <p:ext uri="{BB962C8B-B14F-4D97-AF65-F5344CB8AC3E}">
        <p14:creationId xmlns:p14="http://schemas.microsoft.com/office/powerpoint/2010/main" val="203654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9F86A-B052-A720-69CB-58879377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1226465-F59C-BC04-C5A0-EEB91A5C4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5" y="851227"/>
            <a:ext cx="9255721" cy="5155545"/>
          </a:xfrm>
        </p:spPr>
      </p:pic>
    </p:spTree>
    <p:extLst>
      <p:ext uri="{BB962C8B-B14F-4D97-AF65-F5344CB8AC3E}">
        <p14:creationId xmlns:p14="http://schemas.microsoft.com/office/powerpoint/2010/main" val="4937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46AB6-0A65-97CE-B800-950F0269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Luky a praky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F962B9-E759-E93B-46BA-1A3C7E04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7185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Používané spíše k lovu nebo níže postavenými bojovníky (aristokracie upřednostňovala boj muže proti muži).</a:t>
            </a:r>
          </a:p>
          <a:p>
            <a:r>
              <a:rPr lang="cs-CZ" dirty="0"/>
              <a:t>Poměrně málo nálezů bronzových hrotů šípů (hroty však nemusely být všechny z kovu).</a:t>
            </a:r>
          </a:p>
          <a:p>
            <a:r>
              <a:rPr lang="cs-CZ" dirty="0"/>
              <a:t>V Itálii byl patrně už tehdy znám i kompozitní luk.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EEE420-F309-7E84-8C82-4E9146FCF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7" y="762901"/>
            <a:ext cx="3338731" cy="50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7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4FD79-C5F1-7E01-0ED7-516FA12E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Zbroje a štíty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33FE96-EE03-C5E6-2256-E8596A031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Mnoho tvarů štítů, některé opatřené bronzovým kováním. (Votivní dary?)</a:t>
            </a:r>
          </a:p>
          <a:p>
            <a:r>
              <a:rPr lang="cs-CZ" dirty="0"/>
              <a:t>Přilby – zvoncový tvar, často zdobené bronzovými hřebeny.</a:t>
            </a:r>
          </a:p>
          <a:p>
            <a:r>
              <a:rPr lang="cs-CZ" dirty="0"/>
              <a:t>Zbroje – poměrně vzácné. Pouze částečné krytí těla, bronzové destičky (</a:t>
            </a:r>
            <a:r>
              <a:rPr lang="cs-CZ" dirty="0" err="1"/>
              <a:t>kardyophylakes</a:t>
            </a:r>
            <a:r>
              <a:rPr lang="cs-CZ" dirty="0"/>
              <a:t>) a chrániče. </a:t>
            </a:r>
          </a:p>
          <a:p>
            <a:r>
              <a:rPr lang="cs-CZ" dirty="0"/>
              <a:t>Od 7. století znám i </a:t>
            </a:r>
            <a:r>
              <a:rPr lang="cs-CZ" dirty="0" err="1"/>
              <a:t>linothorax</a:t>
            </a:r>
            <a:r>
              <a:rPr lang="cs-CZ" dirty="0"/>
              <a:t> (patrně pod vlivem Řeků). </a:t>
            </a:r>
          </a:p>
        </p:txBody>
      </p:sp>
    </p:spTree>
    <p:extLst>
      <p:ext uri="{BB962C8B-B14F-4D97-AF65-F5344CB8AC3E}">
        <p14:creationId xmlns:p14="http://schemas.microsoft.com/office/powerpoint/2010/main" val="163943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AB3CC-AA47-AC49-7A11-9B2C0955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5919976-BAA3-F2FD-2619-3211A7659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46" y="365125"/>
            <a:ext cx="8934640" cy="6628926"/>
          </a:xfrm>
        </p:spPr>
      </p:pic>
    </p:spTree>
    <p:extLst>
      <p:ext uri="{BB962C8B-B14F-4D97-AF65-F5344CB8AC3E}">
        <p14:creationId xmlns:p14="http://schemas.microsoft.com/office/powerpoint/2010/main" val="1787106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5AAD3-F653-AA67-5B3C-07447271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372CC76-2B2C-D6FF-187C-7B8B3558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2" y="365124"/>
            <a:ext cx="2998700" cy="639722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B0280F-9399-BFD0-BFF8-48F0385F3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11" y="1501031"/>
            <a:ext cx="4125414" cy="412541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4895C6-BFA9-2F44-B4F0-C515351ED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21" y="1501030"/>
            <a:ext cx="3599018" cy="4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89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4AAC4-8B57-ED52-1689-B1D17F6F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D0F67E6B-8A35-472C-164A-976FAA008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" y="643938"/>
            <a:ext cx="4141999" cy="5533453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F39DB97-E9E2-C8BA-81F6-312B97867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57" y="787791"/>
            <a:ext cx="4748599" cy="48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4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F0341-6D6D-6620-C4E0-5F08F5CB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Římské válečné dějiny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90CC0-51B2-2B23-97AF-AF3A091E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1086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Prameny – Literární, epigrafické, archeologické.</a:t>
            </a:r>
          </a:p>
          <a:p>
            <a:r>
              <a:rPr lang="cs-CZ" dirty="0"/>
              <a:t>Význam výzkumu armády – (vývoj společnosti, vliv na politické dějiny, integrace obyvatelstva do římského světa)</a:t>
            </a:r>
          </a:p>
          <a:p>
            <a:r>
              <a:rPr lang="cs-CZ" dirty="0" err="1"/>
              <a:t>Sakralita</a:t>
            </a:r>
            <a:r>
              <a:rPr lang="cs-CZ" dirty="0"/>
              <a:t> války</a:t>
            </a:r>
          </a:p>
          <a:p>
            <a:r>
              <a:rPr lang="cs-CZ" dirty="0"/>
              <a:t>Je ještě co zkoumat?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BA69E9-651C-420B-9D93-17201ECA5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22" y="1333254"/>
            <a:ext cx="358072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0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FA3FB-3E9B-6391-643F-AD5CA2D8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Nejstarší římští válečníci – vojenství starší doby železné v Itálii ( cca 1000 – 500 př. n. l.)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283D8FB-B08F-3341-1D1D-A8029672B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82" y="1690688"/>
            <a:ext cx="4291819" cy="5110445"/>
          </a:xfrm>
        </p:spPr>
      </p:pic>
    </p:spTree>
    <p:extLst>
      <p:ext uri="{BB962C8B-B14F-4D97-AF65-F5344CB8AC3E}">
        <p14:creationId xmlns:p14="http://schemas.microsoft.com/office/powerpoint/2010/main" val="9107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A56FD-1273-8232-F2CF-699C1D30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Válečníci </a:t>
            </a:r>
            <a:r>
              <a:rPr lang="cs-CZ" dirty="0" err="1"/>
              <a:t>nuragské</a:t>
            </a:r>
            <a:r>
              <a:rPr lang="cs-CZ" dirty="0"/>
              <a:t> kultury (cca 18 – 3. století př. n. 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3AA284-61AF-D175-F011-51FE3065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cs-CZ" dirty="0"/>
              <a:t>Bojovná a rozvinutá civilizace na </a:t>
            </a:r>
            <a:r>
              <a:rPr lang="cs-CZ" dirty="0" err="1"/>
              <a:t>Sardínii</a:t>
            </a:r>
            <a:endParaRPr lang="cs-CZ" dirty="0"/>
          </a:p>
          <a:p>
            <a:r>
              <a:rPr lang="cs-CZ" dirty="0"/>
              <a:t>Styky s mykénským světem, středomořím, Skandinávií.</a:t>
            </a:r>
          </a:p>
          <a:p>
            <a:r>
              <a:rPr lang="cs-CZ" dirty="0"/>
              <a:t>Později kontakty s Etrusky a válečné střety s Kartaginci.</a:t>
            </a:r>
          </a:p>
          <a:p>
            <a:r>
              <a:rPr lang="cs-CZ" dirty="0"/>
              <a:t>Od 3. století př. n. l. součástí římské říše, ovšem ve vnitrozemí přežívala kultura ještě déle.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47AEA2-DEA3-4D2F-A416-7C88865A3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4379" y="1188720"/>
            <a:ext cx="4232487" cy="51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B5924-407E-3A54-D4CC-E3928D6E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9C1C6-50EB-CF93-A487-398FD031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Výrazná sociální hierarchie, existence válečnických družin (vliv mykénské civilizace?).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A2964A-1CBA-B38A-D833-B544F1AB3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02" y="2853162"/>
            <a:ext cx="557784" cy="31211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7D8215-68AE-8224-5083-06A188B78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2539218"/>
            <a:ext cx="2794000" cy="4114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47E9920-9078-CC13-CEB3-DF1A441EE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2" y="2657474"/>
            <a:ext cx="4698216" cy="34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4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C631C-EE45-A8B8-388B-7B959917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Válečníci v Latiu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45E8E-DBBD-5500-FB58-6A1DBB18B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Villanovská</a:t>
            </a:r>
            <a:r>
              <a:rPr lang="cs-CZ" dirty="0"/>
              <a:t> kultura (cca 10. – 5. století n. l.)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8D283C-544E-9629-7362-A45BA2793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43" y="2458910"/>
            <a:ext cx="3168577" cy="38529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9ACD0F-25B5-C8C3-F375-6C7A71D8E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5" y="2458911"/>
            <a:ext cx="2918211" cy="38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8FC72-1407-8164-57C3-D21BEF41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Nejstarší Řím (9. – 7. století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CBE11-8B4D-D302-C192-6AB6BAA9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7351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Malé osady na vrcholcích kolem pozdějšího </a:t>
            </a:r>
            <a:r>
              <a:rPr lang="cs-CZ" dirty="0" err="1"/>
              <a:t>Fora</a:t>
            </a:r>
            <a:r>
              <a:rPr lang="cs-CZ" dirty="0"/>
              <a:t> Romana. </a:t>
            </a:r>
          </a:p>
          <a:p>
            <a:r>
              <a:rPr lang="cs-CZ" dirty="0"/>
              <a:t>Zprvu bez opevnění, později opevněné vrcholky (</a:t>
            </a:r>
            <a:r>
              <a:rPr lang="cs-CZ" dirty="0" err="1"/>
              <a:t>Serviovské</a:t>
            </a:r>
            <a:r>
              <a:rPr lang="cs-CZ" dirty="0"/>
              <a:t> hradby?)</a:t>
            </a:r>
          </a:p>
          <a:p>
            <a:r>
              <a:rPr lang="cs-CZ" dirty="0"/>
              <a:t>Obyvatelstvo – „</a:t>
            </a:r>
            <a:r>
              <a:rPr lang="cs-CZ" dirty="0" err="1"/>
              <a:t>synoikismus</a:t>
            </a:r>
            <a:r>
              <a:rPr lang="cs-CZ" dirty="0"/>
              <a:t>“ – Latinové, </a:t>
            </a:r>
            <a:r>
              <a:rPr lang="cs-CZ" dirty="0" err="1"/>
              <a:t>Sabinové</a:t>
            </a:r>
            <a:r>
              <a:rPr lang="cs-CZ" dirty="0"/>
              <a:t>, Etruskové, Řekové?</a:t>
            </a:r>
          </a:p>
          <a:p>
            <a:r>
              <a:rPr lang="cs-CZ" dirty="0"/>
              <a:t>Kontrola důležitých obchodních tras (Via </a:t>
            </a:r>
            <a:r>
              <a:rPr lang="cs-CZ" dirty="0" err="1"/>
              <a:t>Salaria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164FFA-73D9-7992-B528-903AABD25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9476"/>
            <a:ext cx="5841963" cy="39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8BDC7-880B-7DCA-E0AA-F1E321B4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E71B9-6C49-00DE-5406-D4BB4D91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63209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Neexistence profesionální armády.</a:t>
            </a:r>
          </a:p>
          <a:p>
            <a:r>
              <a:rPr lang="cs-CZ" dirty="0"/>
              <a:t>Každý svobodný muž mohl být bojovníkem.</a:t>
            </a:r>
          </a:p>
          <a:p>
            <a:r>
              <a:rPr lang="cs-CZ" dirty="0"/>
              <a:t>Od 9. století rozvoj zpracování železa. Ekonomický vzrůst (obchod, pirátství). </a:t>
            </a:r>
          </a:p>
          <a:p>
            <a:r>
              <a:rPr lang="cs-CZ" dirty="0"/>
              <a:t>Od 8. vzestup válečnické aristokracie a vznik válečných družin (</a:t>
            </a:r>
            <a:r>
              <a:rPr lang="cs-CZ" dirty="0" err="1"/>
              <a:t>sodales</a:t>
            </a:r>
            <a:r>
              <a:rPr lang="cs-CZ" dirty="0"/>
              <a:t>).</a:t>
            </a:r>
          </a:p>
          <a:p>
            <a:r>
              <a:rPr lang="cs-CZ" dirty="0"/>
              <a:t>Organizace vojska především na příbuzenském principu (rod Fabiů). V migrujících družinách mohly být zastoupeni také přátelé a klienti vůdců.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EC254F-CD53-FA45-5B6C-2CD4DE75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91" y="1960561"/>
            <a:ext cx="586320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50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660</Words>
  <Application>Microsoft Office PowerPoint</Application>
  <PresentationFormat>Širokoúhlá obrazovka</PresentationFormat>
  <Paragraphs>66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Římské vojenství 1 – Nejstarší římští válečníci.</vt:lpstr>
      <vt:lpstr>Prezentace aplikace PowerPoint</vt:lpstr>
      <vt:lpstr>Římské válečné dějiny</vt:lpstr>
      <vt:lpstr>Nejstarší římští válečníci – vojenství starší doby železné v Itálii ( cca 1000 – 500 př. n. l.)</vt:lpstr>
      <vt:lpstr>Válečníci nuragské kultury (cca 18 – 3. století př. n. l.</vt:lpstr>
      <vt:lpstr>Prezentace aplikace PowerPoint</vt:lpstr>
      <vt:lpstr>Válečníci v Latiu</vt:lpstr>
      <vt:lpstr>Nejstarší Řím (9. – 7. století př. n. l.)</vt:lpstr>
      <vt:lpstr>Vojsko</vt:lpstr>
      <vt:lpstr>Složení vojska a taktika</vt:lpstr>
      <vt:lpstr>Prezentace aplikace PowerPoint</vt:lpstr>
      <vt:lpstr>Prezentace aplikace PowerPoint</vt:lpstr>
      <vt:lpstr>Zbraně</vt:lpstr>
      <vt:lpstr>Meče</vt:lpstr>
      <vt:lpstr>Prezentace aplikace PowerPoint</vt:lpstr>
      <vt:lpstr>Prezentace aplikace PowerPoint</vt:lpstr>
      <vt:lpstr>Prezentace aplikace PowerPoint</vt:lpstr>
      <vt:lpstr>Kopí a oštěpy</vt:lpstr>
      <vt:lpstr>Sekery a dýky</vt:lpstr>
      <vt:lpstr>Prezentace aplikace PowerPoint</vt:lpstr>
      <vt:lpstr>Prezentace aplikace PowerPoint</vt:lpstr>
      <vt:lpstr>Luky a praky</vt:lpstr>
      <vt:lpstr>Zbroje a štíty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Římské vojenství 1 – Nejstarší římští válečníci.</dc:title>
  <dc:creator>Tomáš Antoš</dc:creator>
  <cp:lastModifiedBy>Tomáš Antoš</cp:lastModifiedBy>
  <cp:revision>6</cp:revision>
  <dcterms:created xsi:type="dcterms:W3CDTF">2022-09-15T08:49:37Z</dcterms:created>
  <dcterms:modified xsi:type="dcterms:W3CDTF">2022-09-15T13:24:23Z</dcterms:modified>
</cp:coreProperties>
</file>