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9" r:id="rId11"/>
    <p:sldId id="266" r:id="rId12"/>
    <p:sldId id="264" r:id="rId13"/>
    <p:sldId id="267" r:id="rId14"/>
    <p:sldId id="265" r:id="rId15"/>
    <p:sldId id="270" r:id="rId16"/>
    <p:sldId id="271" r:id="rId17"/>
    <p:sldId id="272" r:id="rId18"/>
    <p:sldId id="276" r:id="rId19"/>
    <p:sldId id="273" r:id="rId20"/>
    <p:sldId id="274" r:id="rId21"/>
    <p:sldId id="275" r:id="rId22"/>
    <p:sldId id="277" r:id="rId23"/>
    <p:sldId id="279" r:id="rId24"/>
    <p:sldId id="278" r:id="rId25"/>
    <p:sldId id="283" r:id="rId26"/>
    <p:sldId id="286" r:id="rId27"/>
    <p:sldId id="280" r:id="rId28"/>
    <p:sldId id="292" r:id="rId29"/>
    <p:sldId id="284" r:id="rId30"/>
    <p:sldId id="285" r:id="rId31"/>
    <p:sldId id="287" r:id="rId32"/>
    <p:sldId id="281" r:id="rId33"/>
    <p:sldId id="288" r:id="rId34"/>
    <p:sldId id="289" r:id="rId35"/>
    <p:sldId id="282" r:id="rId36"/>
    <p:sldId id="291" r:id="rId37"/>
    <p:sldId id="290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ED4465-3D1C-6587-122A-44CA6B638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445D335-A674-69B9-0528-307BA81E1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BF22B1-72FA-80CD-A627-C87BC10E2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A5EC-9030-4251-975C-6B014E104737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7909F9-CB65-BC6E-FD59-C256554D7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CFF7F1-8EB7-5E39-F155-9D6E8DF61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B60E-7C60-4004-906E-E5C6FD5D2D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0744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00AFD1-7118-2CFF-2E60-059B468CA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B97466D-1471-9D67-5730-15D90F13F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3CA78D-0E95-C6AC-F494-790F9E08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A5EC-9030-4251-975C-6B014E104737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6DFEFF-80A0-EEB3-39C0-A65C483BA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C4C27D-7EA5-2F44-AA20-691804ECD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B60E-7C60-4004-906E-E5C6FD5D2D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125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DEA2972-CF3E-0A14-5284-67522B6081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AEAAB16-26F5-E418-C222-0ABC7C158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D3DFE1-A1FE-843E-FC5F-441E248D0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A5EC-9030-4251-975C-6B014E104737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943FE2-C238-64C8-4859-B46609C5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AC87AF-513B-2C36-4B3E-1B3CDA010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B60E-7C60-4004-906E-E5C6FD5D2D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895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76EF9E-FEEA-0E6B-FF4F-BEF116490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3ACC04-A45F-73B8-B665-FF32380EC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6D5CDA-BF0F-13FF-7F8B-99E1D79DA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A5EC-9030-4251-975C-6B014E104737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F052B6-04CA-AFA3-9D5D-BD64D40F8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28B804-E9F2-20DC-3E73-A6F74CE8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B60E-7C60-4004-906E-E5C6FD5D2D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831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C1BE1-38ED-396C-53E0-4D0225537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F9B6810-628F-465E-991D-89D183ABD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96CC35-0F17-3E53-9218-ADA3C652C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A5EC-9030-4251-975C-6B014E104737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926646-362A-19B3-5CAC-2A4531CB4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BEB3E5-BDCB-9146-EE52-08BD013A9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B60E-7C60-4004-906E-E5C6FD5D2D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49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89B7C-0E27-1D77-7324-A6B4F49FB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6A25DC-21A1-50CD-6217-EECC1E1A1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F8AAB2-B62F-1096-CFF2-BBC8BF39D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6C70F0B-4293-DDAE-DB69-506722FC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A5EC-9030-4251-975C-6B014E104737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0A5B8C0-7C95-4512-62A3-6A1F830A4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F801D84-A013-5250-2EA0-10406FE4A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B60E-7C60-4004-906E-E5C6FD5D2D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113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7BBB81-AF97-1A98-9ECC-439A7327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0ADC31-A71B-BE45-CDEC-B2119EC35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3ADA38-B4B6-A48A-48BB-5031B26DC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FF025E3-A658-C980-77E1-64AE5437EF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51D8EEA-AFD6-0360-CFFF-654FE3DEC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327A206-8261-7700-EE86-069EE41D1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A5EC-9030-4251-975C-6B014E104737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F21562E-BD17-20B5-688B-1FFB99054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D9627C9-C5F3-C8EC-A6F6-003F2A1E5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B60E-7C60-4004-906E-E5C6FD5D2D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27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A27096-B3C7-122B-6116-5E2B8B1C8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2DFAD0A-8A60-B51E-2F44-1EB677EC7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A5EC-9030-4251-975C-6B014E104737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978DBC5-678D-BCD3-FBC8-D0149B081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2C1AFFB-E914-5784-48B0-45CBEC1E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B60E-7C60-4004-906E-E5C6FD5D2D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623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58D1B0E-158A-254B-2F11-5EABDA50E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A5EC-9030-4251-975C-6B014E104737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5C54A06-E748-BE7B-8786-C4637FAAD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56BE107-F636-D82D-2DCC-BEF04B9C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B60E-7C60-4004-906E-E5C6FD5D2D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4390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B3065B-776F-1336-D6E0-A7C68026C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48956B-37A1-90FC-5D94-37686C0C3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4073D9-908A-C4AD-6FCA-96BE7A4BE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AE0F08-D506-24CE-7D12-DB1537882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A5EC-9030-4251-975C-6B014E104737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436C773-4DA3-0CDD-8654-A020A65CB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044C56-2943-F7E1-6919-B2575B967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B60E-7C60-4004-906E-E5C6FD5D2D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542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531518-4A88-DDF8-6643-25C438BFD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663B59A-C392-A012-7D7C-7716824EF1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747B680-51EF-E2A8-AB62-786F49E58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11FAE5-D710-A66B-2257-E20595C5F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A5EC-9030-4251-975C-6B014E104737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E98B49B-7732-AF92-91EA-7E8E01959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1F1B370-FA8C-80D0-DC37-96A07C231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DB60E-7C60-4004-906E-E5C6FD5D2D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A787ECC-0228-FCDC-E653-24ABB2B5A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593030-1468-E865-F023-F835A20A2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98EC0E-B9B0-DE45-F823-2E54E4EAA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CA5EC-9030-4251-975C-6B014E104737}" type="datetimeFigureOut">
              <a:rPr lang="cs-CZ" smtClean="0"/>
              <a:t>05.10.2022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899A45-D083-9936-A0CC-639AD11CF2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A1FDC6-C2EE-D3EB-406E-24170EF2F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DB60E-7C60-4004-906E-E5C6FD5D2D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23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642AAD-0641-3703-1245-BADD88B616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Římské vojenství 3 – Vojsko období vrcholné republiky (390 – 146)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F57A16-498A-DCE1-01D3-AD2B705A8B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Tomáš Antoš</a:t>
            </a:r>
          </a:p>
        </p:txBody>
      </p:sp>
    </p:spTree>
    <p:extLst>
      <p:ext uri="{BB962C8B-B14F-4D97-AF65-F5344CB8AC3E}">
        <p14:creationId xmlns:p14="http://schemas.microsoft.com/office/powerpoint/2010/main" val="3134179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4F983A-D80B-B20D-9F2A-0EA7E673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08F5EB1-B334-DF06-D35B-EB0EF11B3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0" y="246183"/>
            <a:ext cx="5074234" cy="624669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67635B5-9CD5-9929-889B-3D9120DFF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00" y="246184"/>
            <a:ext cx="6762316" cy="624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81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C3E2D1-D3A1-0C5C-F096-A14B47D1B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Vojenské tábory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FD6A5A-12F7-7C99-F239-8626C547C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Přinejmenším ve 2. století (ale patrně už dříve) velmi dobře organizované.</a:t>
            </a:r>
          </a:p>
          <a:p>
            <a:r>
              <a:rPr lang="cs-CZ" dirty="0"/>
              <a:t>Přesto sloužily stále pouze k dočasnému táboření, jen velmi málo táborů mělo zděné budovy. </a:t>
            </a:r>
          </a:p>
          <a:p>
            <a:r>
              <a:rPr lang="cs-CZ" dirty="0"/>
              <a:t>Tábor nebyl koncipovaný jako pevnost, ale především jako vojenská základna, umožňující co nejrychlejší nastoupení vojska do formace proti nepříteli.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97DFA9-A1AE-5F71-94F3-EF0E4282CE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6" t="20499" r="40116" b="7672"/>
          <a:stretch/>
        </p:blipFill>
        <p:spPr>
          <a:xfrm>
            <a:off x="6583680" y="1253270"/>
            <a:ext cx="4881490" cy="492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08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4BB85B-25EA-A2F6-5499-8DB5B76CD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Novinky ve výzbroji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DAD5C3-7C27-9FC5-6945-5988F059A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34465" cy="4351338"/>
          </a:xfrm>
        </p:spPr>
        <p:txBody>
          <a:bodyPr/>
          <a:lstStyle/>
          <a:p>
            <a:r>
              <a:rPr lang="cs-CZ" i="1" dirty="0" err="1"/>
              <a:t>Pilum</a:t>
            </a:r>
            <a:r>
              <a:rPr lang="cs-CZ" i="1" dirty="0"/>
              <a:t> –</a:t>
            </a:r>
            <a:r>
              <a:rPr lang="cs-CZ" dirty="0"/>
              <a:t> Nejasný původ zbraně (Ze </a:t>
            </a:r>
            <a:r>
              <a:rPr lang="cs-CZ" dirty="0" err="1"/>
              <a:t>samnitského</a:t>
            </a:r>
            <a:r>
              <a:rPr lang="cs-CZ" dirty="0"/>
              <a:t> nebo z hispánského prostředí)</a:t>
            </a:r>
          </a:p>
          <a:p>
            <a:r>
              <a:rPr lang="cs-CZ" dirty="0"/>
              <a:t>Existovaly lehčí i těžší varianty. </a:t>
            </a:r>
          </a:p>
          <a:p>
            <a:r>
              <a:rPr lang="cs-CZ" dirty="0" err="1"/>
              <a:t>Pilum</a:t>
            </a:r>
            <a:r>
              <a:rPr lang="cs-CZ" dirty="0"/>
              <a:t> bylo velice průraznou zbraní. Bylo zkonstruováno tak, aby se po dopadu ideálně rozpadlo nebo aby se železný hrot ohnul. Nepřítel tak neměl možnost vrhnout oštěp nazpět. </a:t>
            </a:r>
            <a:endParaRPr lang="cs-CZ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A14692-62E6-F16C-9CC6-6EDF30E210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9" t="28502" r="35846" b="9911"/>
          <a:stretch/>
        </p:blipFill>
        <p:spPr>
          <a:xfrm>
            <a:off x="6710288" y="1409334"/>
            <a:ext cx="4643512" cy="53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24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1607B-549F-AC7C-903A-47C77AB7C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1A85C41-1DF8-0AFC-41D7-142EE9C20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4" t="16760" r="28400" b="22273"/>
          <a:stretch/>
        </p:blipFill>
        <p:spPr>
          <a:xfrm>
            <a:off x="641678" y="661182"/>
            <a:ext cx="2185928" cy="576537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9B55E7D-9E1F-70EA-6345-EBE5510D4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22" y="787792"/>
            <a:ext cx="8446015" cy="550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40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763D6C-52F6-C0CC-8DB6-C4A121A7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Experiment s </a:t>
            </a:r>
            <a:r>
              <a:rPr lang="cs-CZ" dirty="0" err="1"/>
              <a:t>pilem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D67594-3237-C0B4-EE83-802FF5590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https://www.youtube.com/watch?v=ZxY3CzN2Kkc&amp;ab_channel=SmithsonianChannel</a:t>
            </a:r>
          </a:p>
        </p:txBody>
      </p:sp>
    </p:spTree>
    <p:extLst>
      <p:ext uri="{BB962C8B-B14F-4D97-AF65-F5344CB8AC3E}">
        <p14:creationId xmlns:p14="http://schemas.microsoft.com/office/powerpoint/2010/main" val="3345292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BF3C22-F2E3-21C1-74AD-0002072D4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Gladius</a:t>
            </a:r>
            <a:r>
              <a:rPr lang="cs-CZ" dirty="0"/>
              <a:t> </a:t>
            </a:r>
            <a:r>
              <a:rPr lang="cs-CZ" dirty="0" err="1"/>
              <a:t>Hispanensis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3E9C0C-C039-428D-3576-D308FE14E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02612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Inspirovaný zbraněmi iberských válečníků</a:t>
            </a:r>
          </a:p>
          <a:p>
            <a:r>
              <a:rPr lang="cs-CZ" dirty="0"/>
              <a:t>Objevuje se od dob druhé punské války (218 – 201)</a:t>
            </a:r>
          </a:p>
          <a:p>
            <a:r>
              <a:rPr lang="cs-CZ" dirty="0"/>
              <a:t>Délka čepele byla mezi 60 až 70 cm. Váha obvykle méně než 1 kg. </a:t>
            </a:r>
          </a:p>
          <a:p>
            <a:r>
              <a:rPr lang="cs-CZ" dirty="0"/>
              <a:t>Primárně bodná zbraň, ale velmi efektivní i při sekání (</a:t>
            </a:r>
            <a:r>
              <a:rPr lang="cs-CZ" dirty="0" err="1"/>
              <a:t>Liviův</a:t>
            </a:r>
            <a:r>
              <a:rPr lang="cs-CZ" dirty="0"/>
              <a:t> popis usekaných hlav a končetin makedonských vojáků u </a:t>
            </a:r>
            <a:r>
              <a:rPr lang="cs-CZ" dirty="0" err="1"/>
              <a:t>Pydny</a:t>
            </a:r>
            <a:r>
              <a:rPr lang="cs-CZ" dirty="0"/>
              <a:t>).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A87BD9D-EF51-8D93-E198-7251E8D38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86" y="1994095"/>
            <a:ext cx="49766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59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4E7F0-656D-A851-7212-29622DDB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187C68C-8FCE-C5DB-9194-485F2886E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799" y="162651"/>
            <a:ext cx="4765312" cy="6695349"/>
          </a:xfrm>
        </p:spPr>
      </p:pic>
    </p:spTree>
    <p:extLst>
      <p:ext uri="{BB962C8B-B14F-4D97-AF65-F5344CB8AC3E}">
        <p14:creationId xmlns:p14="http://schemas.microsoft.com/office/powerpoint/2010/main" val="3438888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12224F-4AC4-20B6-7954-098C2D66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typy bronzových a později i železných přileb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FF4470-3170-E7D0-AFA9-C6CB859FA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Typ </a:t>
            </a:r>
            <a:r>
              <a:rPr lang="cs-CZ" dirty="0" err="1"/>
              <a:t>Montefortino</a:t>
            </a:r>
            <a:r>
              <a:rPr lang="cs-CZ" dirty="0"/>
              <a:t>, </a:t>
            </a:r>
            <a:r>
              <a:rPr lang="cs-CZ" dirty="0" err="1"/>
              <a:t>Agen</a:t>
            </a:r>
            <a:r>
              <a:rPr lang="cs-CZ" dirty="0"/>
              <a:t>, Port (patrně převzaté z keltských typů). Stále se však používaly i starší typy.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3AAA32-52A6-82A3-3D16-1D7F38965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38938"/>
            <a:ext cx="3540656" cy="35380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E4659BB-A253-25B1-81C2-69D8002AD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46" y="2638938"/>
            <a:ext cx="3540656" cy="354065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F26E5CA-5F57-C63F-3D03-F5958A291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02" y="2636306"/>
            <a:ext cx="2974781" cy="3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5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EE1CDE-5B5A-BEA6-FFD2-F7EBEBD79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Boiótská</a:t>
            </a:r>
            <a:r>
              <a:rPr lang="cs-CZ" dirty="0"/>
              <a:t> přilba (jezdecká)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446ED1-3A80-88C1-93CE-BDA753256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Převzatá z řeckého prostředí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F437A5-4D24-0B62-7AFA-E6F4B8B2E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7" y="2402645"/>
            <a:ext cx="3901440" cy="34594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2BC05D8-ADEF-BDF3-20A6-3E8C8FE1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7" t="18242" r="16115" b="14503"/>
          <a:stretch/>
        </p:blipFill>
        <p:spPr>
          <a:xfrm>
            <a:off x="5515769" y="2402645"/>
            <a:ext cx="5274089" cy="398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23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8F561C-90A5-5807-9432-FCC31D73D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Kroužková zbroj – </a:t>
            </a:r>
            <a:r>
              <a:rPr lang="cs-CZ" dirty="0" err="1"/>
              <a:t>Lorica</a:t>
            </a:r>
            <a:r>
              <a:rPr lang="cs-CZ" dirty="0"/>
              <a:t> </a:t>
            </a:r>
            <a:r>
              <a:rPr lang="cs-CZ" dirty="0" err="1"/>
              <a:t>hamata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4B0072-2468-60C7-A5E6-F7363A395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41763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Vyrobená z několika tisíc vzájemně propojených a snýtovaných kroužků.</a:t>
            </a:r>
          </a:p>
          <a:p>
            <a:r>
              <a:rPr lang="cs-CZ" dirty="0"/>
              <a:t>Také patrně z keltského prostředí</a:t>
            </a:r>
          </a:p>
          <a:p>
            <a:r>
              <a:rPr lang="cs-CZ" dirty="0"/>
              <a:t>Velice rozšířená, přesto však úplně nevytlačila starší typy zbrojí (bronzové pancíře, šupinové zbroje, </a:t>
            </a:r>
            <a:r>
              <a:rPr lang="cs-CZ" dirty="0" err="1"/>
              <a:t>linothorax</a:t>
            </a:r>
            <a:r>
              <a:rPr lang="cs-CZ" dirty="0"/>
              <a:t>).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2A306AE-A50A-CE58-24DB-5B1D5CE2D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11" y="1825625"/>
            <a:ext cx="5615345" cy="425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77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2325E8-9A8B-BF38-090A-F4ED136E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Chronologický přehled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537237-A257-81FA-1FFC-EED700FD1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620478" cy="5032375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343 – 338 – První válka se Samnity a porážka vzbouřených Latinů. Řím rozšiřuje svoje území o </a:t>
            </a:r>
            <a:r>
              <a:rPr lang="cs-CZ" dirty="0" err="1"/>
              <a:t>Kampánii</a:t>
            </a:r>
            <a:r>
              <a:rPr lang="cs-CZ" dirty="0"/>
              <a:t>.</a:t>
            </a:r>
          </a:p>
          <a:p>
            <a:r>
              <a:rPr lang="cs-CZ" dirty="0"/>
              <a:t>326 – 304 Druhá válka se Samnity a potupná porážka Římanů v </a:t>
            </a:r>
            <a:r>
              <a:rPr lang="cs-CZ" dirty="0" err="1"/>
              <a:t>Claudijské</a:t>
            </a:r>
            <a:r>
              <a:rPr lang="cs-CZ" dirty="0"/>
              <a:t> </a:t>
            </a:r>
            <a:r>
              <a:rPr lang="cs-CZ" dirty="0" err="1"/>
              <a:t>soutězce</a:t>
            </a:r>
            <a:r>
              <a:rPr lang="cs-CZ" dirty="0"/>
              <a:t>. Stavba silnice Via Appia a zlomení moci </a:t>
            </a:r>
            <a:r>
              <a:rPr lang="cs-CZ" dirty="0" err="1"/>
              <a:t>samnitských</a:t>
            </a:r>
            <a:r>
              <a:rPr lang="cs-CZ" dirty="0"/>
              <a:t> kmenů. </a:t>
            </a:r>
          </a:p>
          <a:p>
            <a:r>
              <a:rPr lang="cs-CZ" dirty="0"/>
              <a:t>290-280 Římané opět poráží Samnity a další kmeny. Definitivní kontrola nad Itálií. </a:t>
            </a:r>
          </a:p>
          <a:p>
            <a:r>
              <a:rPr lang="cs-CZ" dirty="0"/>
              <a:t>280 – 275 – Válka s </a:t>
            </a:r>
            <a:r>
              <a:rPr lang="cs-CZ" dirty="0" err="1"/>
              <a:t>épeirským</a:t>
            </a:r>
            <a:r>
              <a:rPr lang="cs-CZ" dirty="0"/>
              <a:t> králem Pyrrhem. Přes počáteční neúspěchy Římané krále poráží v bitvě u </a:t>
            </a:r>
            <a:r>
              <a:rPr lang="cs-CZ" dirty="0" err="1"/>
              <a:t>Beneventa</a:t>
            </a:r>
            <a:r>
              <a:rPr lang="cs-CZ" dirty="0"/>
              <a:t> (275) a Pyrrhos je nucen z Itálie se stáhnout. </a:t>
            </a:r>
          </a:p>
          <a:p>
            <a:r>
              <a:rPr lang="cs-CZ" dirty="0"/>
              <a:t>264 – 241 – První punská válka. Římané poprvé budují velké loďstvo, vítězí a získávají první provincie – Sicílii, Sardinii a Korsiku. </a:t>
            </a:r>
          </a:p>
          <a:p>
            <a:r>
              <a:rPr lang="cs-CZ" dirty="0"/>
              <a:t>218 – 201 – Druhá punská válka – Kartaginský vojevůdce Hannibal vpadá do Itálie a způsobuje Římanům několik drtivých porážek (bitva u Kann 216). V římském vojsku se poprvé objevují oddíly lučištníků a </a:t>
            </a:r>
            <a:r>
              <a:rPr lang="cs-CZ" dirty="0" err="1"/>
              <a:t>prakovníků</a:t>
            </a:r>
            <a:r>
              <a:rPr lang="cs-CZ" dirty="0"/>
              <a:t>.</a:t>
            </a:r>
          </a:p>
          <a:p>
            <a:r>
              <a:rPr lang="cs-CZ" dirty="0"/>
              <a:t>2. století – období válek proti helenistickým říším, dobytí ilyrského pobřeží.</a:t>
            </a:r>
          </a:p>
          <a:p>
            <a:r>
              <a:rPr lang="cs-CZ" dirty="0"/>
              <a:t>169 bitva u </a:t>
            </a:r>
            <a:r>
              <a:rPr lang="cs-CZ" dirty="0" err="1"/>
              <a:t>Pydny</a:t>
            </a:r>
            <a:r>
              <a:rPr lang="cs-CZ" dirty="0"/>
              <a:t>, porážka makedonského krále Persea.</a:t>
            </a:r>
          </a:p>
          <a:p>
            <a:r>
              <a:rPr lang="cs-CZ" dirty="0"/>
              <a:t>149 – 146 třetí punská válka, dobytí Řecka. Řím se stává nejsilnější velmocí v oblasti Středomoří.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CD9927-DC1D-23D3-B1C1-E118FE8FC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36" y="1825625"/>
            <a:ext cx="5746064" cy="444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76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211558-1742-FC89-1F66-F431996A9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D91D09E-4DFF-64CD-F7D6-56156F867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84" y="1861735"/>
            <a:ext cx="4720233" cy="313453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2C97750-8E82-533F-BCEF-F4BD3D1C8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34" y="1343147"/>
            <a:ext cx="4758352" cy="417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88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093BF4-E43E-75B2-5908-738C65EA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Nepřátelé Říma - Samnité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316293-8A6E-716A-FA74-94904922B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1591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Válečnická společnost</a:t>
            </a:r>
          </a:p>
          <a:p>
            <a:r>
              <a:rPr lang="cs-CZ" dirty="0"/>
              <a:t>Kombinovaná taktika řecké falangy i boje v menších jednotkách</a:t>
            </a:r>
          </a:p>
          <a:p>
            <a:r>
              <a:rPr lang="cs-CZ" dirty="0"/>
              <a:t>„</a:t>
            </a:r>
            <a:r>
              <a:rPr lang="cs-CZ" dirty="0" err="1"/>
              <a:t>Legio</a:t>
            </a:r>
            <a:r>
              <a:rPr lang="cs-CZ" dirty="0"/>
              <a:t> </a:t>
            </a:r>
            <a:r>
              <a:rPr lang="cs-CZ" dirty="0" err="1"/>
              <a:t>linteata</a:t>
            </a:r>
            <a:r>
              <a:rPr lang="cs-CZ" dirty="0"/>
              <a:t>“ elitní vojenská jednotka zavázaná posvátnou přísahou k setrvání v boji.</a:t>
            </a:r>
          </a:p>
          <a:p>
            <a:r>
              <a:rPr lang="cs-CZ" dirty="0"/>
              <a:t>Vojáci sloužili v armádě podle svého majetku, podobně jako Římané.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D756889-DB15-FB09-3A21-A6F5402A5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61" y="1537603"/>
            <a:ext cx="45355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25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11F1BB-3EAA-D0B1-CAB5-6C8BB0387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F19E47F-3C4F-456E-73D8-BF94CA565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241" y="365124"/>
            <a:ext cx="8439581" cy="5952947"/>
          </a:xfrm>
        </p:spPr>
      </p:pic>
    </p:spTree>
    <p:extLst>
      <p:ext uri="{BB962C8B-B14F-4D97-AF65-F5344CB8AC3E}">
        <p14:creationId xmlns:p14="http://schemas.microsoft.com/office/powerpoint/2010/main" val="2502527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FFCEE8-EA18-634A-915B-FBBE674E0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5B6FF85-0FEE-DF7E-51B7-62A868D9D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9" t="14516" r="34968" b="4578"/>
          <a:stretch/>
        </p:blipFill>
        <p:spPr>
          <a:xfrm>
            <a:off x="3334042" y="0"/>
            <a:ext cx="4785901" cy="6888380"/>
          </a:xfrm>
        </p:spPr>
      </p:pic>
    </p:spTree>
    <p:extLst>
      <p:ext uri="{BB962C8B-B14F-4D97-AF65-F5344CB8AC3E}">
        <p14:creationId xmlns:p14="http://schemas.microsoft.com/office/powerpoint/2010/main" val="2411386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76A56-6625-F31E-870B-77120BD26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Kartágo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BF10A2-5F54-14FB-9151-4AD0EA78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48532" cy="4351338"/>
          </a:xfrm>
        </p:spPr>
        <p:txBody>
          <a:bodyPr/>
          <a:lstStyle/>
          <a:p>
            <a:r>
              <a:rPr lang="cs-CZ" dirty="0"/>
              <a:t>Jádro armády složené z kartaginských občanů.</a:t>
            </a:r>
          </a:p>
          <a:p>
            <a:r>
              <a:rPr lang="cs-CZ" dirty="0"/>
              <a:t>Rovněž velitelé byli obvykle kartaginští občané.</a:t>
            </a:r>
          </a:p>
          <a:p>
            <a:r>
              <a:rPr lang="cs-CZ" dirty="0"/>
              <a:t>Většinu armády však tvořili žoldnéři (z Numidie, Hispánie, Galie, Itálie atd) a oddíly vazalských měst. </a:t>
            </a:r>
          </a:p>
          <a:p>
            <a:r>
              <a:rPr lang="cs-CZ" dirty="0"/>
              <a:t>Váleční sloni.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C95D573-87C7-C8C4-E4A5-957A7B9B36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6" t="26608" r="14616" b="15060"/>
          <a:stretch/>
        </p:blipFill>
        <p:spPr>
          <a:xfrm>
            <a:off x="6977575" y="1220421"/>
            <a:ext cx="3784210" cy="495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89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5FD938-C683-ABA3-B3C5-220026C8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71112E00-140D-1048-EB54-60EEC3A9F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4" t="22645" r="15343" b="18515"/>
          <a:stretch/>
        </p:blipFill>
        <p:spPr>
          <a:xfrm>
            <a:off x="388034" y="365125"/>
            <a:ext cx="4493455" cy="6195525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800A8BA-0F5F-E455-81D0-071697204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13" y="1297964"/>
            <a:ext cx="70104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10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940C2-7CD6-F87E-0EE0-F496A4E2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58D3E98-7DAC-42DE-51B3-BF1E77AD5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02" y="365125"/>
            <a:ext cx="8166644" cy="6047311"/>
          </a:xfrm>
        </p:spPr>
      </p:pic>
    </p:spTree>
    <p:extLst>
      <p:ext uri="{BB962C8B-B14F-4D97-AF65-F5344CB8AC3E}">
        <p14:creationId xmlns:p14="http://schemas.microsoft.com/office/powerpoint/2010/main" val="586684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9484C9-E408-AE33-7198-4C003948B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Helenistické říše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E97A92-A031-E5DA-C69F-56CCD112C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026834" cy="503237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Armáda tvořená především žoldnéřskými těžkooděnci.</a:t>
            </a:r>
          </a:p>
          <a:p>
            <a:r>
              <a:rPr lang="cs-CZ" dirty="0"/>
              <a:t>„Makedonská falanga“ sevřený útvar pěchoty o mnoha řadách, vyzbrojených dlouhými, obouručními kopími (</a:t>
            </a:r>
            <a:r>
              <a:rPr lang="cs-CZ" i="1" dirty="0" err="1"/>
              <a:t>sarísa</a:t>
            </a:r>
            <a:r>
              <a:rPr lang="cs-CZ" dirty="0"/>
              <a:t>)</a:t>
            </a:r>
          </a:p>
          <a:p>
            <a:r>
              <a:rPr lang="cs-CZ" dirty="0"/>
              <a:t>Falangu doplňovaly oddíly těžkooděnců bojujících jako </a:t>
            </a:r>
            <a:r>
              <a:rPr lang="cs-CZ" dirty="0" err="1"/>
              <a:t>hoplíté</a:t>
            </a:r>
            <a:r>
              <a:rPr lang="cs-CZ" dirty="0"/>
              <a:t> (</a:t>
            </a:r>
            <a:r>
              <a:rPr lang="cs-CZ" i="1" dirty="0" err="1"/>
              <a:t>Hypaspistai</a:t>
            </a:r>
            <a:r>
              <a:rPr lang="cs-CZ" dirty="0"/>
              <a:t>) lehčí pěšáci vrhající oštěpy (</a:t>
            </a:r>
            <a:r>
              <a:rPr lang="cs-CZ" i="1" dirty="0" err="1"/>
              <a:t>peltastai</a:t>
            </a:r>
            <a:r>
              <a:rPr lang="cs-CZ" dirty="0"/>
              <a:t>) lehkooděnci, lučištníci a </a:t>
            </a:r>
            <a:r>
              <a:rPr lang="cs-CZ" dirty="0" err="1"/>
              <a:t>prakovníci</a:t>
            </a:r>
            <a:r>
              <a:rPr lang="cs-CZ" dirty="0"/>
              <a:t>.</a:t>
            </a:r>
          </a:p>
          <a:p>
            <a:r>
              <a:rPr lang="cs-CZ" dirty="0"/>
              <a:t>Těžká jízda složená obvykle z aristokratických bojovníků, lehčí z podrobených kmenů.</a:t>
            </a:r>
          </a:p>
          <a:p>
            <a:r>
              <a:rPr lang="cs-CZ" dirty="0"/>
              <a:t>Množství exotických jednotek (váleční sloni, bojové vozy, jízdní těžkooděnci – </a:t>
            </a:r>
            <a:r>
              <a:rPr lang="cs-CZ" dirty="0" err="1"/>
              <a:t>katafrakti</a:t>
            </a:r>
            <a:r>
              <a:rPr lang="cs-CZ" dirty="0"/>
              <a:t>).</a:t>
            </a:r>
          </a:p>
          <a:p>
            <a:r>
              <a:rPr lang="cs-CZ" dirty="0"/>
              <a:t>Většina vojáků byli Řekové a Makedonci. Podrobené národy sloužili ve vojsku v menší míře.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271C4D-D050-F004-AC1C-0683D18FD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09" y="1783445"/>
            <a:ext cx="4946013" cy="460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99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39122-A205-BB3F-9664-BB1568A46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CF948FB-323F-73FB-A79A-97819A4D8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08" y="-38131"/>
            <a:ext cx="8600635" cy="6934262"/>
          </a:xfrm>
        </p:spPr>
      </p:pic>
    </p:spTree>
    <p:extLst>
      <p:ext uri="{BB962C8B-B14F-4D97-AF65-F5344CB8AC3E}">
        <p14:creationId xmlns:p14="http://schemas.microsoft.com/office/powerpoint/2010/main" val="3347639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D0B89A-47F9-9B46-E7AC-75FA94893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3E17F80B-C6E5-3CB7-04F2-FDB22865C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7" y="2325669"/>
            <a:ext cx="5311053" cy="2669015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964EF8-6D24-855D-FCBC-479BAF9D0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78" y="1690688"/>
            <a:ext cx="5905490" cy="386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64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232F2E-AD55-2BE1-0F9A-FEF356589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Vojsko období vrcholné republiky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69B1F0-3F3E-5C20-F0F9-7C45CD05F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86400" cy="435133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Stále neexistuje profesionální vojsko.</a:t>
            </a:r>
          </a:p>
          <a:p>
            <a:r>
              <a:rPr lang="cs-CZ" dirty="0"/>
              <a:t>Ve vojsku stále slouží pouze občané dostatečně majetní na to, aby si mohli dovolit výzbroj a výstroj do války. </a:t>
            </a:r>
          </a:p>
          <a:p>
            <a:r>
              <a:rPr lang="cs-CZ" dirty="0"/>
              <a:t>Voják sloužil obvykle maximálně 16 let.</a:t>
            </a:r>
          </a:p>
          <a:p>
            <a:r>
              <a:rPr lang="cs-CZ" dirty="0"/>
              <a:t>Nejbohatší slouží obvykle jako jezdci (</a:t>
            </a:r>
            <a:r>
              <a:rPr lang="cs-CZ" i="1" dirty="0" err="1"/>
              <a:t>equites</a:t>
            </a:r>
            <a:r>
              <a:rPr lang="cs-CZ" dirty="0"/>
              <a:t>). Odtud také název společenského stavu.</a:t>
            </a:r>
          </a:p>
          <a:p>
            <a:r>
              <a:rPr lang="cs-CZ" dirty="0"/>
              <a:t>Kromě legií vytvářených z římských občanů tvoří vojsko (obvykle cca z poloviny) také vojáci římských spojenců (</a:t>
            </a:r>
            <a:r>
              <a:rPr lang="cs-CZ" i="1" dirty="0" err="1"/>
              <a:t>socii</a:t>
            </a:r>
            <a:r>
              <a:rPr lang="cs-CZ" dirty="0"/>
              <a:t>) z Itálie.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5E00C8-6D26-89CB-37D8-83E609A1E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8190" y="1825624"/>
            <a:ext cx="3798172" cy="474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46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308842-C114-2ED4-B3BD-0BFF41CD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C3128FB-6126-2750-3992-5DCAE063A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65" y="733283"/>
            <a:ext cx="8176265" cy="5391434"/>
          </a:xfrm>
        </p:spPr>
      </p:pic>
    </p:spTree>
    <p:extLst>
      <p:ext uri="{BB962C8B-B14F-4D97-AF65-F5344CB8AC3E}">
        <p14:creationId xmlns:p14="http://schemas.microsoft.com/office/powerpoint/2010/main" val="2305258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8B50C-67C0-B655-DB09-0474F96BA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FE97F91-1FD5-10C3-A37C-FAB399CE8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994" y="475125"/>
            <a:ext cx="4132686" cy="619902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205EEF5-1682-AB81-5052-66B80C6B3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0" y="365125"/>
            <a:ext cx="4083777" cy="601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81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2B8D26-4988-8413-BDBB-FEE38509C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Bitva u Kann 216 př. n. 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84586C-E2EB-7E49-AF7E-C2EF4DE8D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1240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Hannibal x konzulové L. </a:t>
            </a:r>
            <a:r>
              <a:rPr lang="cs-CZ" dirty="0" err="1"/>
              <a:t>Aemilius</a:t>
            </a:r>
            <a:r>
              <a:rPr lang="cs-CZ" dirty="0"/>
              <a:t> Paulus a C. </a:t>
            </a:r>
            <a:r>
              <a:rPr lang="cs-CZ" dirty="0" err="1"/>
              <a:t>Terrentius</a:t>
            </a:r>
            <a:r>
              <a:rPr lang="cs-CZ" dirty="0"/>
              <a:t> </a:t>
            </a:r>
            <a:r>
              <a:rPr lang="cs-CZ" dirty="0" err="1"/>
              <a:t>Varro</a:t>
            </a:r>
            <a:r>
              <a:rPr lang="cs-CZ" dirty="0"/>
              <a:t>. </a:t>
            </a:r>
          </a:p>
          <a:p>
            <a:r>
              <a:rPr lang="cs-CZ" dirty="0"/>
              <a:t>Římané cca 50 – 80 000 mužů. 8 legií a 8 spojeneckých al. </a:t>
            </a:r>
          </a:p>
          <a:p>
            <a:r>
              <a:rPr lang="cs-CZ" dirty="0"/>
              <a:t>Kartágo – výrazně menší armáda, méně než 50 000 (Punové, </a:t>
            </a:r>
            <a:r>
              <a:rPr lang="cs-CZ" dirty="0" err="1"/>
              <a:t>Lybijci</a:t>
            </a:r>
            <a:r>
              <a:rPr lang="cs-CZ" dirty="0"/>
              <a:t>, Iberové, </a:t>
            </a:r>
            <a:r>
              <a:rPr lang="cs-CZ" dirty="0" err="1"/>
              <a:t>Numiďané</a:t>
            </a:r>
            <a:r>
              <a:rPr lang="cs-CZ" dirty="0"/>
              <a:t>, Galové..). Lepší a početnější jezdci. </a:t>
            </a:r>
          </a:p>
          <a:p>
            <a:r>
              <a:rPr lang="cs-CZ" dirty="0"/>
              <a:t>Římané ponechali mezi </a:t>
            </a:r>
            <a:r>
              <a:rPr lang="cs-CZ" dirty="0" err="1"/>
              <a:t>maniupuly</a:t>
            </a:r>
            <a:r>
              <a:rPr lang="cs-CZ" dirty="0"/>
              <a:t> menší odstupy. Celá formace byl určena k rychlému rozdrcení kartaginského vojska</a:t>
            </a:r>
          </a:p>
          <a:p>
            <a:r>
              <a:rPr lang="cs-CZ" dirty="0"/>
              <a:t>Hannibal zvolil riskantní obchvatný manévr, přičemž se mu podařilo Římany obklíčit. </a:t>
            </a:r>
          </a:p>
          <a:p>
            <a:r>
              <a:rPr lang="cs-CZ" dirty="0"/>
              <a:t>Římané utrpěli fatální porážku. Téměř celé vojsko bylo rozdrceno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7387E3-5AD3-4980-C468-2702237C0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0" t="20704" r="23154" b="13623"/>
          <a:stretch/>
        </p:blipFill>
        <p:spPr>
          <a:xfrm>
            <a:off x="6949440" y="1690688"/>
            <a:ext cx="4065563" cy="450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19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F2B36-DCE4-3549-4A84-1FFA20E2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054BFCC-E6CF-CB6A-6691-23531DE31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8" y="1253331"/>
            <a:ext cx="5654453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C16B9CF-07F7-BD80-D290-A8888A97F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91" y="1166020"/>
            <a:ext cx="5769461" cy="44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54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9EE07-EA1D-6AB4-4EAA-966666F56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BC16080-F9FE-491E-28C1-4F4C671BC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43" y="153971"/>
            <a:ext cx="10230313" cy="6550058"/>
          </a:xfrm>
        </p:spPr>
      </p:pic>
    </p:spTree>
    <p:extLst>
      <p:ext uri="{BB962C8B-B14F-4D97-AF65-F5344CB8AC3E}">
        <p14:creationId xmlns:p14="http://schemas.microsoft.com/office/powerpoint/2010/main" val="241680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1A6024-309B-F185-4764-7EADDAD0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Bitva u </a:t>
            </a:r>
            <a:r>
              <a:rPr lang="cs-CZ" dirty="0" err="1"/>
              <a:t>Pydny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B90C99-B0C0-670C-98A8-03E2671B1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760"/>
            <a:ext cx="5257800" cy="435133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Král Perseus x konzul Lucius </a:t>
            </a:r>
            <a:r>
              <a:rPr lang="cs-CZ" dirty="0" err="1"/>
              <a:t>Aemilius</a:t>
            </a:r>
            <a:r>
              <a:rPr lang="cs-CZ" dirty="0"/>
              <a:t> Paulus.</a:t>
            </a:r>
          </a:p>
          <a:p>
            <a:r>
              <a:rPr lang="cs-CZ" dirty="0"/>
              <a:t>Římané disponovali cca 25 000 pěšáky (dvě legie, italští a řečtí spojenci) a cca 4000 jezdci.</a:t>
            </a:r>
          </a:p>
          <a:p>
            <a:r>
              <a:rPr lang="cs-CZ" dirty="0"/>
              <a:t>Makedonské vojsko tvořila těžká falanga (asi 20 000 mužů) elitní oddíly </a:t>
            </a:r>
            <a:r>
              <a:rPr lang="cs-CZ" dirty="0" err="1"/>
              <a:t>hypaspistů</a:t>
            </a:r>
            <a:r>
              <a:rPr lang="cs-CZ" dirty="0"/>
              <a:t>, lehkooděnci, thráčtí žoldnéři a rovněž asi 4000 jezdců. </a:t>
            </a:r>
          </a:p>
          <a:p>
            <a:r>
              <a:rPr lang="cs-CZ" dirty="0"/>
              <a:t>Zpočátku měla makedonská formace nad Římany značnou převahu. V průběhu bitvy však královi vojáci zatlačili Římany do členitějšího terénu a římské manipuly pronikly do mezer ve falanze. Pro boj na blízko byli Římané vybavení lépe než bojovníci ve falanze (větší štíty, delší meče). </a:t>
            </a:r>
          </a:p>
          <a:p>
            <a:r>
              <a:rPr lang="cs-CZ" dirty="0"/>
              <a:t>Ve skutečnosti makedonskou porážku zapříčinila spíše souhra okolností a nepříliš kvalitní velení, než zastaralá taktika. Přesto se však ukázalo, že římská taktika je pokrokovější. Římské oddíly nebyly tolik závislé na podpoře jiných jednotek.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B504EB-CDE6-D199-8CC4-3DA6DA8C4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80" y="1778294"/>
            <a:ext cx="5345219" cy="37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77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F52540-365C-A161-23FD-8929B676C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97E8207-8542-45B3-1D06-C2D2C8A1D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91" y="1627384"/>
            <a:ext cx="6125050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2F8E11A-41B8-7015-10CB-2A8A6281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59" y="1254322"/>
            <a:ext cx="412432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50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7FB46F-8D56-6C4C-1257-3B74D8811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3C1DB13-1767-255D-5C5D-531A64F95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23" y="126679"/>
            <a:ext cx="8948225" cy="6604642"/>
          </a:xfrm>
        </p:spPr>
      </p:pic>
    </p:spTree>
    <p:extLst>
      <p:ext uri="{BB962C8B-B14F-4D97-AF65-F5344CB8AC3E}">
        <p14:creationId xmlns:p14="http://schemas.microsoft.com/office/powerpoint/2010/main" val="3447468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8343D1-016D-BDDC-EC2D-65CC47DC9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Nová podoba vojska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BAE35D-3F33-1566-1FE4-04DB04D4A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54704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Tzv. </a:t>
            </a:r>
            <a:r>
              <a:rPr lang="cs-CZ" dirty="0" err="1"/>
              <a:t>manipulární</a:t>
            </a:r>
            <a:r>
              <a:rPr lang="cs-CZ" dirty="0"/>
              <a:t> systém. Tradičně připisován vojevůdci </a:t>
            </a:r>
            <a:r>
              <a:rPr lang="cs-CZ" dirty="0" err="1"/>
              <a:t>Camillovi</a:t>
            </a:r>
            <a:r>
              <a:rPr lang="cs-CZ" dirty="0"/>
              <a:t> (počátek 4. století n. l.) případně popisován jako důsledek válek se Samnity</a:t>
            </a:r>
          </a:p>
          <a:p>
            <a:r>
              <a:rPr lang="cs-CZ" dirty="0"/>
              <a:t>Ve skutečnosti se nejspíše jednalo o postupný proces. Římané postupně upustili od boje v jednolité falanze a přešli na systém boje v menších oddílech – manipulech. </a:t>
            </a:r>
          </a:p>
          <a:p>
            <a:r>
              <a:rPr lang="cs-CZ" dirty="0"/>
              <a:t>Nicméně termín manipul se objevuje již dříve a taktika boje v menších skupinách jim nepochybně nikdy nebyla cizí. </a:t>
            </a:r>
          </a:p>
          <a:p>
            <a:r>
              <a:rPr lang="cs-CZ" dirty="0"/>
              <a:t>Objevuje se taktika </a:t>
            </a:r>
            <a:r>
              <a:rPr lang="cs-CZ" dirty="0" err="1"/>
              <a:t>tkzv</a:t>
            </a:r>
            <a:r>
              <a:rPr lang="cs-CZ" dirty="0"/>
              <a:t>. Trojitého šiku (</a:t>
            </a:r>
            <a:r>
              <a:rPr lang="cs-CZ" i="1" dirty="0"/>
              <a:t>triple </a:t>
            </a:r>
            <a:r>
              <a:rPr lang="cs-CZ" i="1" dirty="0" err="1"/>
              <a:t>acies</a:t>
            </a:r>
            <a:r>
              <a:rPr lang="cs-CZ" i="1" dirty="0"/>
              <a:t>)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E141FC-7FCE-F129-5050-CFFC1015E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549" y="1369801"/>
            <a:ext cx="4013980" cy="48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72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F0E54D-CE6E-452A-F015-60A82ED7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vojska a velení.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954E6A-0A10-7EAE-6D6C-B0095ECB0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30218" cy="485653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Obvykle byla armáda složena ze dvou legií a dvou spojeneckých al (</a:t>
            </a:r>
            <a:r>
              <a:rPr lang="cs-CZ" i="1" dirty="0"/>
              <a:t>ala </a:t>
            </a:r>
            <a:r>
              <a:rPr lang="cs-CZ" i="1" dirty="0" err="1"/>
              <a:t>sociorum</a:t>
            </a:r>
            <a:r>
              <a:rPr lang="cs-CZ" i="1" dirty="0"/>
              <a:t>)</a:t>
            </a:r>
            <a:r>
              <a:rPr lang="cs-CZ" dirty="0"/>
              <a:t> pokud byl velitelem konzul. Pokud pouze prétor, byla v armádě obvykle jedna legie a jedna ala. </a:t>
            </a:r>
          </a:p>
          <a:p>
            <a:r>
              <a:rPr lang="cs-CZ" dirty="0"/>
              <a:t>V čele mohl stát také diktátor (pokud byl zvolen) nebo jeho zástupce (</a:t>
            </a:r>
            <a:r>
              <a:rPr lang="cs-CZ" i="1" dirty="0"/>
              <a:t>magister </a:t>
            </a:r>
            <a:r>
              <a:rPr lang="cs-CZ" i="1" dirty="0" err="1"/>
              <a:t>equitum</a:t>
            </a:r>
            <a:r>
              <a:rPr lang="cs-CZ" dirty="0"/>
              <a:t>). Po zřízení prvních provincií mohli vojsku velet také jejich správci (</a:t>
            </a:r>
            <a:r>
              <a:rPr lang="cs-CZ" i="1" dirty="0" err="1"/>
              <a:t>proconsul</a:t>
            </a:r>
            <a:r>
              <a:rPr lang="cs-CZ" sz="2600" i="1" dirty="0"/>
              <a:t> </a:t>
            </a:r>
            <a:r>
              <a:rPr lang="cs-CZ" sz="2600" dirty="0"/>
              <a:t>nebo </a:t>
            </a:r>
            <a:r>
              <a:rPr lang="cs-CZ" sz="2600" i="1" dirty="0" err="1"/>
              <a:t>propraetor</a:t>
            </a:r>
            <a:r>
              <a:rPr lang="cs-CZ" sz="2600" dirty="0"/>
              <a:t>) i ti měli velitelskou pravomoc (</a:t>
            </a:r>
            <a:r>
              <a:rPr lang="cs-CZ" sz="2600" i="1" dirty="0" err="1"/>
              <a:t>imperium</a:t>
            </a:r>
            <a:r>
              <a:rPr lang="cs-CZ" sz="2600" dirty="0"/>
              <a:t>).</a:t>
            </a:r>
            <a:endParaRPr lang="cs-CZ" dirty="0"/>
          </a:p>
          <a:p>
            <a:r>
              <a:rPr lang="cs-CZ" dirty="0"/>
              <a:t>V legii obvykle sloužilo cca 5000 pěšáků a 300 jezdců. Aly měly pravděpodobně stejný počet pěšáků, ale více jezdectva (asi 900 jezdců). Samotné legii velelo 6 vojenských tribunů (</a:t>
            </a:r>
            <a:r>
              <a:rPr lang="cs-CZ" i="1" dirty="0" err="1"/>
              <a:t>tribunus</a:t>
            </a:r>
            <a:r>
              <a:rPr lang="cs-CZ" i="1" dirty="0"/>
              <a:t> </a:t>
            </a:r>
            <a:r>
              <a:rPr lang="cs-CZ" i="1" dirty="0" err="1"/>
              <a:t>militum</a:t>
            </a:r>
            <a:r>
              <a:rPr lang="cs-CZ" dirty="0"/>
              <a:t>). Ve velení se střídali po dvou. Ale veleli 3 prefekti (</a:t>
            </a:r>
            <a:r>
              <a:rPr lang="cs-CZ" i="1" dirty="0" err="1"/>
              <a:t>praefectus</a:t>
            </a:r>
            <a:r>
              <a:rPr lang="cs-CZ" i="1" dirty="0"/>
              <a:t> </a:t>
            </a:r>
            <a:r>
              <a:rPr lang="cs-CZ" i="1" dirty="0" err="1"/>
              <a:t>sociorum</a:t>
            </a:r>
            <a:r>
              <a:rPr lang="cs-CZ" dirty="0"/>
              <a:t>) s římským občanstvím. </a:t>
            </a:r>
          </a:p>
          <a:p>
            <a:r>
              <a:rPr lang="cs-CZ" dirty="0"/>
              <a:t>Nejvyšší úředníci a vojenští tribuni byli voleni na lidových sněmech.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BA4A07-8EF8-5742-B294-64EF893ED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769" y="1808333"/>
            <a:ext cx="3470031" cy="46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9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D1C84-C61F-7A4C-19D0-B60A1A47A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E03A0D-3B5D-9725-DF9A-C11DD009B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997505" cy="4856529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Legie se dále dělila na menší taktické jednotky po cca 120 (60 - </a:t>
            </a:r>
            <a:r>
              <a:rPr lang="cs-CZ" dirty="0" err="1"/>
              <a:t>triariové</a:t>
            </a:r>
            <a:r>
              <a:rPr lang="cs-CZ" dirty="0"/>
              <a:t>) pěšácích – manipuly. Každý manipul byl dělen na dvě centurie pod velením centurionů. Centurion pravé centurie byl nadřazen centurionovi v levé jednotce a velel celému manipulu.</a:t>
            </a:r>
          </a:p>
          <a:p>
            <a:r>
              <a:rPr lang="cs-CZ" dirty="0"/>
              <a:t>Nejstarší (nejvýše postavený) centurion byl </a:t>
            </a:r>
            <a:r>
              <a:rPr lang="cs-CZ" dirty="0" err="1"/>
              <a:t>primipilus</a:t>
            </a:r>
            <a:r>
              <a:rPr lang="cs-CZ" dirty="0"/>
              <a:t>, patrně vždy jeden z centurionů oddílů </a:t>
            </a:r>
            <a:r>
              <a:rPr lang="cs-CZ" dirty="0" err="1"/>
              <a:t>triariů</a:t>
            </a:r>
            <a:r>
              <a:rPr lang="cs-CZ" dirty="0"/>
              <a:t> a spolu s tribuny se účastnil vojenských porad. </a:t>
            </a:r>
          </a:p>
          <a:p>
            <a:r>
              <a:rPr lang="cs-CZ" dirty="0"/>
              <a:t>Pod každým centurionem sloužil (přinejmenším od válek s králem Pyrrhem) ještě jeho zástupce (</a:t>
            </a:r>
            <a:r>
              <a:rPr lang="cs-CZ" i="1" dirty="0" err="1"/>
              <a:t>optio</a:t>
            </a:r>
            <a:r>
              <a:rPr lang="cs-CZ" dirty="0"/>
              <a:t>) nosič standarty oddílu (</a:t>
            </a:r>
            <a:r>
              <a:rPr lang="cs-CZ" i="1" dirty="0" err="1"/>
              <a:t>signifer</a:t>
            </a:r>
            <a:r>
              <a:rPr lang="cs-CZ" dirty="0"/>
              <a:t>) a velitel stráže (</a:t>
            </a:r>
            <a:r>
              <a:rPr lang="cs-CZ" i="1" dirty="0" err="1"/>
              <a:t>tesserarius</a:t>
            </a:r>
            <a:r>
              <a:rPr lang="cs-CZ" dirty="0"/>
              <a:t>). </a:t>
            </a:r>
          </a:p>
          <a:p>
            <a:r>
              <a:rPr lang="cs-CZ" dirty="0"/>
              <a:t>Centurioni byli vybíráni patrně velitelem nebo spolubojovníky. Starší centurion v manipulu si mohl vybrat mladšího kolegu. Každý si pak vybral poddůstojníky. </a:t>
            </a:r>
          </a:p>
          <a:p>
            <a:r>
              <a:rPr lang="cs-CZ" dirty="0"/>
              <a:t>Jízda byla organizována do menších oddílů (</a:t>
            </a:r>
            <a:r>
              <a:rPr lang="cs-CZ" i="1" dirty="0" err="1"/>
              <a:t>turma</a:t>
            </a:r>
            <a:r>
              <a:rPr lang="cs-CZ" dirty="0"/>
              <a:t>) po cca 30 jezdcích. Každému z nich veleli tři </a:t>
            </a:r>
            <a:r>
              <a:rPr lang="cs-CZ" dirty="0" err="1"/>
              <a:t>decurioni</a:t>
            </a:r>
            <a:r>
              <a:rPr lang="cs-CZ" dirty="0"/>
              <a:t>. </a:t>
            </a:r>
          </a:p>
          <a:p>
            <a:r>
              <a:rPr lang="cs-CZ" dirty="0"/>
              <a:t>Aly se patrně dělili obdobně. Taktickou jednotkou zde mohla být už tehdy kohorta (</a:t>
            </a:r>
            <a:r>
              <a:rPr lang="cs-CZ" i="1" dirty="0" err="1"/>
              <a:t>cohors</a:t>
            </a:r>
            <a:r>
              <a:rPr lang="cs-CZ" dirty="0"/>
              <a:t>), ale není úplně jasné kolik měla mužů a zda se dělila na manipuly.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A9790F-918E-80E1-9EFE-89C44B4997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8" t="39040" r="28989" b="12215"/>
          <a:stretch/>
        </p:blipFill>
        <p:spPr>
          <a:xfrm>
            <a:off x="7990450" y="1825625"/>
            <a:ext cx="3629464" cy="463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2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18027-C35E-2AB7-6D17-14DF5FDAB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pěšího vojska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BCBAC2-7CB0-DCD1-DD67-41C873306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5365652" cy="540517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Legie a patrně i aly se organizovaly do trojitého šiku.</a:t>
            </a:r>
          </a:p>
          <a:p>
            <a:r>
              <a:rPr lang="cs-CZ" dirty="0"/>
              <a:t>Před šikem byly umístěny manipuly lehkooděnců (</a:t>
            </a:r>
            <a:r>
              <a:rPr lang="cs-CZ" i="1" dirty="0" err="1"/>
              <a:t>leves</a:t>
            </a:r>
            <a:r>
              <a:rPr lang="cs-CZ" i="1" dirty="0"/>
              <a:t>/</a:t>
            </a:r>
            <a:r>
              <a:rPr lang="cs-CZ" i="1" dirty="0" err="1"/>
              <a:t>velites</a:t>
            </a:r>
            <a:r>
              <a:rPr lang="cs-CZ" dirty="0"/>
              <a:t>) vybavených obvykle vrhacími zbraněmi. Lehkooděnci se rekrutovali z nižších majetkových tříd a také z mladších bojovníků, kteří ještě nemohli sloužit mezi těžkooděnci</a:t>
            </a:r>
          </a:p>
          <a:p>
            <a:r>
              <a:rPr lang="cs-CZ" dirty="0"/>
              <a:t>První šik tvořili mladší vojáci (</a:t>
            </a:r>
            <a:r>
              <a:rPr lang="cs-CZ" i="1" dirty="0" err="1"/>
              <a:t>hastati</a:t>
            </a:r>
            <a:r>
              <a:rPr lang="cs-CZ" dirty="0"/>
              <a:t>) kolem 20 let věku. </a:t>
            </a:r>
          </a:p>
          <a:p>
            <a:r>
              <a:rPr lang="cs-CZ" dirty="0"/>
              <a:t>Ve druhém šiku bojovali zkušenější a patrně i lépe vybavení vojáci (</a:t>
            </a:r>
            <a:r>
              <a:rPr lang="cs-CZ" i="1" dirty="0" err="1"/>
              <a:t>principes</a:t>
            </a:r>
            <a:r>
              <a:rPr lang="cs-CZ" dirty="0"/>
              <a:t>) zhruba od 20 do 30 let. </a:t>
            </a:r>
            <a:r>
              <a:rPr lang="cs-CZ" dirty="0" err="1"/>
              <a:t>Principes</a:t>
            </a:r>
            <a:r>
              <a:rPr lang="cs-CZ" dirty="0"/>
              <a:t> a </a:t>
            </a:r>
            <a:r>
              <a:rPr lang="cs-CZ" dirty="0" err="1"/>
              <a:t>hastati</a:t>
            </a:r>
            <a:r>
              <a:rPr lang="cs-CZ" dirty="0"/>
              <a:t> byli označováni jako </a:t>
            </a:r>
            <a:r>
              <a:rPr lang="cs-CZ" i="1" dirty="0" err="1"/>
              <a:t>antepilani</a:t>
            </a:r>
            <a:r>
              <a:rPr lang="cs-CZ" dirty="0"/>
              <a:t>.</a:t>
            </a:r>
          </a:p>
          <a:p>
            <a:r>
              <a:rPr lang="cs-CZ" dirty="0"/>
              <a:t>Ve třetím šiku bojovali nejzkušenější vojáci (</a:t>
            </a:r>
            <a:r>
              <a:rPr lang="cs-CZ" i="1" dirty="0" err="1"/>
              <a:t>triarii</a:t>
            </a:r>
            <a:r>
              <a:rPr lang="cs-CZ" i="1" dirty="0"/>
              <a:t>/</a:t>
            </a:r>
            <a:r>
              <a:rPr lang="cs-CZ" i="1" dirty="0" err="1"/>
              <a:t>pilii</a:t>
            </a:r>
            <a:r>
              <a:rPr lang="cs-CZ" dirty="0"/>
              <a:t>). Ve starších obdobích byli patrně ještě doplněni hůře vyzbrojenými vojáky (</a:t>
            </a:r>
            <a:r>
              <a:rPr lang="cs-CZ" i="1" dirty="0" err="1"/>
              <a:t>rorarii</a:t>
            </a:r>
            <a:r>
              <a:rPr lang="cs-CZ" i="1" dirty="0"/>
              <a:t>, </a:t>
            </a:r>
            <a:r>
              <a:rPr lang="cs-CZ" i="1" dirty="0" err="1"/>
              <a:t>acensii</a:t>
            </a:r>
            <a:r>
              <a:rPr lang="cs-CZ" dirty="0"/>
              <a:t>), kteří stáli úplně vzadu. Jejich přesná funkce je nejasná (Pozůstatek falangy? Další lehkooděnci? Záloha?)</a:t>
            </a:r>
          </a:p>
          <a:p>
            <a:r>
              <a:rPr lang="cs-CZ" dirty="0"/>
              <a:t>Ve středu linie byly umístěny šiky legií, po stranách šiky spojenců (</a:t>
            </a:r>
            <a:r>
              <a:rPr lang="cs-CZ" i="1" dirty="0"/>
              <a:t>ala </a:t>
            </a:r>
            <a:r>
              <a:rPr lang="cs-CZ" i="1" dirty="0" err="1"/>
              <a:t>dextra</a:t>
            </a:r>
            <a:r>
              <a:rPr lang="cs-CZ" i="1" dirty="0"/>
              <a:t> et </a:t>
            </a:r>
            <a:r>
              <a:rPr lang="cs-CZ" i="1" dirty="0" err="1"/>
              <a:t>sinistra</a:t>
            </a:r>
            <a:r>
              <a:rPr lang="cs-CZ" dirty="0"/>
              <a:t>) a úplně na křídlech byla obvykle umístěna jízda. </a:t>
            </a:r>
          </a:p>
          <a:p>
            <a:r>
              <a:rPr lang="cs-CZ" dirty="0" err="1"/>
              <a:t>Zvlášt</a:t>
            </a:r>
            <a:r>
              <a:rPr lang="cs-CZ" dirty="0"/>
              <a:t> mohly být vyčleněny nejlepší oddíly spojenců tzv. </a:t>
            </a:r>
            <a:r>
              <a:rPr lang="cs-CZ" i="1" dirty="0" err="1"/>
              <a:t>extraordinarii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82C7741-E94D-6BCE-D052-78300BA22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8572"/>
            <a:ext cx="6097172" cy="348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27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70DB5B-E696-1AE2-91CD-ABE05ABA9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Válečná taktika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1D7765-7906-5EF0-A8EA-BB7F9B05B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42760" cy="503237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Boj obvykle začínali lehkooděnci.</a:t>
            </a:r>
          </a:p>
          <a:p>
            <a:r>
              <a:rPr lang="cs-CZ" dirty="0"/>
              <a:t>Poté zaútočili </a:t>
            </a:r>
            <a:r>
              <a:rPr lang="cs-CZ" dirty="0" err="1"/>
              <a:t>hastati</a:t>
            </a:r>
            <a:r>
              <a:rPr lang="cs-CZ" dirty="0"/>
              <a:t>, vrhli na nepřátele oštěpy a pokusili se prolomit nepřátelský šik</a:t>
            </a:r>
          </a:p>
          <a:p>
            <a:r>
              <a:rPr lang="cs-CZ" dirty="0"/>
              <a:t>Pokud neuspěli, ustoupili mezerami mezi oddíly </a:t>
            </a:r>
            <a:r>
              <a:rPr lang="cs-CZ" dirty="0" err="1"/>
              <a:t>principes</a:t>
            </a:r>
            <a:r>
              <a:rPr lang="cs-CZ" dirty="0"/>
              <a:t>, které je v boji vystřídaly. </a:t>
            </a:r>
          </a:p>
          <a:p>
            <a:r>
              <a:rPr lang="cs-CZ" dirty="0"/>
              <a:t>Pokud to průběh bitvy vyžadoval, stáhli se </a:t>
            </a:r>
            <a:r>
              <a:rPr lang="cs-CZ" dirty="0" err="1"/>
              <a:t>hastati</a:t>
            </a:r>
            <a:r>
              <a:rPr lang="cs-CZ" dirty="0"/>
              <a:t> a </a:t>
            </a:r>
            <a:r>
              <a:rPr lang="cs-CZ" dirty="0" err="1"/>
              <a:t>principes</a:t>
            </a:r>
            <a:r>
              <a:rPr lang="cs-CZ" dirty="0"/>
              <a:t> za manipuly </a:t>
            </a:r>
            <a:r>
              <a:rPr lang="cs-CZ" dirty="0" err="1"/>
              <a:t>triariů</a:t>
            </a:r>
            <a:r>
              <a:rPr lang="cs-CZ" dirty="0"/>
              <a:t>, kteří vytvořili jednolitou štítovou formaci a nepřítel čelil čerstvým a nejzkušenějším bojovníkům. </a:t>
            </a:r>
          </a:p>
          <a:p>
            <a:r>
              <a:rPr lang="cs-CZ" dirty="0"/>
              <a:t>Jezdci se během bitvy obvykle snažili zahnat protivníkovi jezdce a následně útočit na nepřátelské lehkooděnce a boky nebo týl nepřátelské formace.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8C25CF-AD6E-2B11-8725-5092D4CE7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90" y="1690688"/>
            <a:ext cx="4019656" cy="494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38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F57F38-B978-074C-2F16-0089D5ABD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Disciplína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1E1E2E-DD4C-0D11-AE41-D21C6A8CA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17677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 mnoha ohledech je pověstná přísná disciplína v římském vojsku idealistickým pohledem pozdějších historiků (zejména císařského období – T. Livius).</a:t>
            </a:r>
          </a:p>
          <a:p>
            <a:r>
              <a:rPr lang="cs-CZ" dirty="0"/>
              <a:t>Přesto byla disciplína v římském vojsku poměrně tvrdá</a:t>
            </a:r>
          </a:p>
          <a:p>
            <a:r>
              <a:rPr lang="cs-CZ" dirty="0"/>
              <a:t>Ačkoliv římský občan mimo službu měl právo se proti trestu od voleného úředníka vždy odvolat k lidovým sněmům, voják takové právo neměl. </a:t>
            </a:r>
          </a:p>
          <a:p>
            <a:r>
              <a:rPr lang="cs-CZ" dirty="0"/>
              <a:t>Velmi tvrdé tresty za neposlušnost, zbabělost, krádeže, spánek během hlídky, sodomii atd…</a:t>
            </a:r>
          </a:p>
          <a:p>
            <a:r>
              <a:rPr lang="cs-CZ" dirty="0"/>
              <a:t>Snaha o získání individuální slávy v soubojích x přísná disciplína (Poprava syna konzula Tita </a:t>
            </a:r>
            <a:r>
              <a:rPr lang="cs-CZ" dirty="0" err="1"/>
              <a:t>Manlia</a:t>
            </a:r>
            <a:r>
              <a:rPr lang="cs-CZ" dirty="0"/>
              <a:t>).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183EE86-9FBA-CABF-1969-A6791CF72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30" y="2357853"/>
            <a:ext cx="4731523" cy="373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791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1671</TotalTime>
  <Words>1733</Words>
  <Application>Microsoft Office PowerPoint</Application>
  <PresentationFormat>Širokoúhlá obrazovka</PresentationFormat>
  <Paragraphs>108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Motiv Office</vt:lpstr>
      <vt:lpstr>Římské vojenství 3 – Vojsko období vrcholné republiky (390 – 146)</vt:lpstr>
      <vt:lpstr>Chronologický přehled</vt:lpstr>
      <vt:lpstr>Vojsko období vrcholné republiky</vt:lpstr>
      <vt:lpstr>Nová podoba vojska</vt:lpstr>
      <vt:lpstr>Struktura vojska a velení. </vt:lpstr>
      <vt:lpstr>Prezentace aplikace PowerPoint</vt:lpstr>
      <vt:lpstr>Struktura pěšího vojska</vt:lpstr>
      <vt:lpstr>Válečná taktika</vt:lpstr>
      <vt:lpstr>Disciplína</vt:lpstr>
      <vt:lpstr>Prezentace aplikace PowerPoint</vt:lpstr>
      <vt:lpstr>Vojenské tábory</vt:lpstr>
      <vt:lpstr>Novinky ve výzbroji</vt:lpstr>
      <vt:lpstr>Prezentace aplikace PowerPoint</vt:lpstr>
      <vt:lpstr>Experiment s pilem</vt:lpstr>
      <vt:lpstr>Gladius Hispanensis</vt:lpstr>
      <vt:lpstr>Prezentace aplikace PowerPoint</vt:lpstr>
      <vt:lpstr>Nové typy bronzových a později i železných přileb</vt:lpstr>
      <vt:lpstr>Boiótská přilba (jezdecká)</vt:lpstr>
      <vt:lpstr>Kroužková zbroj – Lorica hamata</vt:lpstr>
      <vt:lpstr>Prezentace aplikace PowerPoint</vt:lpstr>
      <vt:lpstr>Nepřátelé Říma - Samnité</vt:lpstr>
      <vt:lpstr>Prezentace aplikace PowerPoint</vt:lpstr>
      <vt:lpstr>Prezentace aplikace PowerPoint</vt:lpstr>
      <vt:lpstr>Kartágo</vt:lpstr>
      <vt:lpstr>Prezentace aplikace PowerPoint</vt:lpstr>
      <vt:lpstr>Prezentace aplikace PowerPoint</vt:lpstr>
      <vt:lpstr>Helenistické říše</vt:lpstr>
      <vt:lpstr>Prezentace aplikace PowerPoint</vt:lpstr>
      <vt:lpstr>Prezentace aplikace PowerPoint</vt:lpstr>
      <vt:lpstr>Prezentace aplikace PowerPoint</vt:lpstr>
      <vt:lpstr>Prezentace aplikace PowerPoint</vt:lpstr>
      <vt:lpstr>Bitva u Kann 216 př. n. l.</vt:lpstr>
      <vt:lpstr>Prezentace aplikace PowerPoint</vt:lpstr>
      <vt:lpstr>Prezentace aplikace PowerPoint</vt:lpstr>
      <vt:lpstr>Bitva u Pydny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Římské vojenství 3 – Vojsko období vrcholné republiky.</dc:title>
  <dc:creator>Tomáš Antoš</dc:creator>
  <cp:lastModifiedBy>Tomáš Antoš</cp:lastModifiedBy>
  <cp:revision>11</cp:revision>
  <dcterms:created xsi:type="dcterms:W3CDTF">2022-10-05T09:47:42Z</dcterms:created>
  <dcterms:modified xsi:type="dcterms:W3CDTF">2022-10-06T13:38:58Z</dcterms:modified>
</cp:coreProperties>
</file>