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7" r:id="rId4"/>
    <p:sldId id="288" r:id="rId5"/>
    <p:sldId id="257" r:id="rId6"/>
    <p:sldId id="299" r:id="rId7"/>
    <p:sldId id="258" r:id="rId8"/>
    <p:sldId id="259" r:id="rId9"/>
    <p:sldId id="260" r:id="rId10"/>
    <p:sldId id="265" r:id="rId11"/>
    <p:sldId id="261" r:id="rId12"/>
    <p:sldId id="262" r:id="rId13"/>
    <p:sldId id="302" r:id="rId14"/>
    <p:sldId id="300" r:id="rId15"/>
    <p:sldId id="263" r:id="rId16"/>
    <p:sldId id="267" r:id="rId17"/>
    <p:sldId id="264" r:id="rId18"/>
    <p:sldId id="268" r:id="rId19"/>
    <p:sldId id="289" r:id="rId20"/>
    <p:sldId id="269" r:id="rId21"/>
    <p:sldId id="270" r:id="rId22"/>
    <p:sldId id="272" r:id="rId23"/>
    <p:sldId id="298" r:id="rId24"/>
    <p:sldId id="297" r:id="rId25"/>
    <p:sldId id="271" r:id="rId26"/>
    <p:sldId id="273" r:id="rId27"/>
    <p:sldId id="274" r:id="rId28"/>
    <p:sldId id="277" r:id="rId29"/>
    <p:sldId id="301" r:id="rId30"/>
    <p:sldId id="278" r:id="rId31"/>
    <p:sldId id="292" r:id="rId32"/>
    <p:sldId id="293" r:id="rId33"/>
    <p:sldId id="294" r:id="rId34"/>
    <p:sldId id="295" r:id="rId35"/>
    <p:sldId id="296" r:id="rId36"/>
    <p:sldId id="290" r:id="rId37"/>
    <p:sldId id="291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áš Antoš" initials="TA" lastIdx="1" clrIdx="0">
    <p:extLst>
      <p:ext uri="{19B8F6BF-5375-455C-9EA6-DF929625EA0E}">
        <p15:presenceInfo xmlns:p15="http://schemas.microsoft.com/office/powerpoint/2012/main" userId="0fd0931d0e32f38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05T17:52:29.057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F87410-A013-498C-9E6B-D208BDF36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4091344-7843-404E-B490-C0B73B3EC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573913-BC36-4396-AFCA-4F1DE2B8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7A66-6EB4-4B25-9EC6-D66ACB873669}" type="datetimeFigureOut">
              <a:rPr lang="cs-CZ" smtClean="0"/>
              <a:t>12.10.2022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51D753-4B54-49AA-A7E7-469055A89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14453E-4A46-41BB-99CF-62C34D9D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F45D-0B84-4D70-B4ED-C9607F154C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443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724087-DDFE-4A04-A845-E87838DED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34FD3DD-29FB-412D-932F-11AC38509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CC4350-BF77-4E49-8887-D9225AB8A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7A66-6EB4-4B25-9EC6-D66ACB873669}" type="datetimeFigureOut">
              <a:rPr lang="cs-CZ" smtClean="0"/>
              <a:t>12.10.2022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C644D0-F3A9-48C4-BBCA-F9AD0847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FD9A80-FD3D-447C-9DD0-21F83EDB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F45D-0B84-4D70-B4ED-C9607F154C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8135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5907992-3369-447F-9663-CC3F1D3FD4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215F368-3177-4171-8A21-AADB181E9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FC79A1-066B-4DFF-8B49-7D08A2F69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7A66-6EB4-4B25-9EC6-D66ACB873669}" type="datetimeFigureOut">
              <a:rPr lang="cs-CZ" smtClean="0"/>
              <a:t>12.10.2022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3D234A-6347-4790-B3D0-2BC947EC0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AB1F3D-C48C-447D-821E-22744025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F45D-0B84-4D70-B4ED-C9607F154C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895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C66219-BB82-49C3-881B-976D82A70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AC1D91-D16D-4FBA-B6AE-178562766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8E14AE-7072-4A65-836F-2F82BD16C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7A66-6EB4-4B25-9EC6-D66ACB873669}" type="datetimeFigureOut">
              <a:rPr lang="cs-CZ" smtClean="0"/>
              <a:t>12.10.2022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1C9964-98BF-4184-9AE2-1C18C6EFB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AFF560-7AAE-4CFD-B2BE-97CD79D18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F45D-0B84-4D70-B4ED-C9607F154C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282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EF7AF5-98B4-4F66-8D59-3F62BB76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0C44225-8FE7-4CF4-B0C6-15154A816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F93AF7-2C63-43DC-A664-2AABFD40F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7A66-6EB4-4B25-9EC6-D66ACB873669}" type="datetimeFigureOut">
              <a:rPr lang="cs-CZ" smtClean="0"/>
              <a:t>12.10.2022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B271E6-6064-4CCC-B78B-37B94ED9C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783E9F-341E-4EB5-A2CC-9227EDDD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F45D-0B84-4D70-B4ED-C9607F154C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8218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EAA0DA-8136-4963-8781-FE5067C90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6705A3-4FC4-4C84-ABCC-404289629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76C2FFB-226C-40E0-B01A-93E5953BD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F25EEC-F480-4762-B760-699ADF6BD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7A66-6EB4-4B25-9EC6-D66ACB873669}" type="datetimeFigureOut">
              <a:rPr lang="cs-CZ" smtClean="0"/>
              <a:t>12.10.2022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9DB5AB-8F8A-4473-A69C-67A82CF2A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3C825C-E2CE-425F-96D2-6228B6CF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F45D-0B84-4D70-B4ED-C9607F154C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579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8C867-9996-4436-BE25-EEB3939D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F4F1072-684D-4AA3-9BB3-071726CA9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B6548F6-0742-43B2-BC86-5D2D6E995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EFC9588-B7F2-4ACF-95E1-343972282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91DAF1B-2A2E-43A7-AD48-490F6C36C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312219F-947F-405D-8F2B-A9CBBA36F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7A66-6EB4-4B25-9EC6-D66ACB873669}" type="datetimeFigureOut">
              <a:rPr lang="cs-CZ" smtClean="0"/>
              <a:t>12.10.2022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C04B9A9-46AC-4377-B25B-45BBBEF2A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AB4390-084F-4A5C-B758-786CAD35F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F45D-0B84-4D70-B4ED-C9607F154C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744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65CD2A-BAF9-46D3-A2F5-F6F8113F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88A66C-132F-4E79-A029-1785F70CD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7A66-6EB4-4B25-9EC6-D66ACB873669}" type="datetimeFigureOut">
              <a:rPr lang="cs-CZ" smtClean="0"/>
              <a:t>12.10.2022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52762B3-ED77-434F-9E2E-EB17F92F2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CCBC96-0441-4EA7-BD1D-0D111C6E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F45D-0B84-4D70-B4ED-C9607F154C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772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27F80F-029D-427F-AF9E-3D890023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7A66-6EB4-4B25-9EC6-D66ACB873669}" type="datetimeFigureOut">
              <a:rPr lang="cs-CZ" smtClean="0"/>
              <a:t>12.10.2022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705A723-EB5D-4642-BAD1-B39198322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2E7B487-1214-4E86-9452-5B34647B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F45D-0B84-4D70-B4ED-C9607F154C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7726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93E99-D208-48A0-B8AE-26F030361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EFD59C-51E3-468D-81CE-764E316CE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07104B9-087C-47D7-9592-BC6C8B878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DD6FA7E-B2B9-4D7A-A37E-DC9260A75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7A66-6EB4-4B25-9EC6-D66ACB873669}" type="datetimeFigureOut">
              <a:rPr lang="cs-CZ" smtClean="0"/>
              <a:t>12.10.2022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D21D449-FEBA-481C-81A1-75D9FF22D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186BFB8-25D1-475D-A930-D5E93790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F45D-0B84-4D70-B4ED-C9607F154C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254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1322E-D477-405F-82F0-A6608B8D8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49E789C-89BF-4D6E-A6D5-46AFF03865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7B086A-5500-4ED1-B3A9-FBD50EF9A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054DD9C-EF34-4986-85BA-0E05085D3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7A66-6EB4-4B25-9EC6-D66ACB873669}" type="datetimeFigureOut">
              <a:rPr lang="cs-CZ" smtClean="0"/>
              <a:t>12.10.2022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FF16E76-D924-42F8-BA6D-5DA38D353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D14B881-941E-4FE4-802E-A3CB93D05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F45D-0B84-4D70-B4ED-C9607F154C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6701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1116C0F-8140-4FAC-BAAE-212F8D9F9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B690CE-2A53-4F2B-A456-CD010DFE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B4C8F9-5C0A-4726-AD96-6665FBFD6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C7A66-6EB4-4B25-9EC6-D66ACB873669}" type="datetimeFigureOut">
              <a:rPr lang="cs-CZ" smtClean="0"/>
              <a:t>12.10.2022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A515A8-C13B-434E-BB78-923E445EC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7AF2C2-4CD2-490E-8722-622682B6B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BF45D-0B84-4D70-B4ED-C9607F154C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043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1A1AF8-91E5-414A-B69F-EF8D4F7771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Římské vojenství 4 – Vojáci posledního století republiky (146 – 30 př. n. l.)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C5D06A-8849-46E5-A37F-5B2CD0EA16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Tomáš Antoš. </a:t>
            </a:r>
          </a:p>
        </p:txBody>
      </p:sp>
    </p:spTree>
    <p:extLst>
      <p:ext uri="{BB962C8B-B14F-4D97-AF65-F5344CB8AC3E}">
        <p14:creationId xmlns:p14="http://schemas.microsoft.com/office/powerpoint/2010/main" val="2207654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61DFF3-6B25-4BB1-80A0-78E24AB92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A47DF350-06F0-43DE-A61B-787D9505C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45688"/>
          </a:xfr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2710BB9-0DF9-45C7-ACDC-31F4AE923505}"/>
              </a:ext>
            </a:extLst>
          </p:cNvPr>
          <p:cNvSpPr txBox="1"/>
          <p:nvPr/>
        </p:nvSpPr>
        <p:spPr>
          <a:xfrm>
            <a:off x="8595360" y="4698609"/>
            <a:ext cx="3249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„Trojitý šik“ obvyklá bojová sestava římského vojska v době pozdní republiky. </a:t>
            </a:r>
          </a:p>
        </p:txBody>
      </p:sp>
    </p:spTree>
    <p:extLst>
      <p:ext uri="{BB962C8B-B14F-4D97-AF65-F5344CB8AC3E}">
        <p14:creationId xmlns:p14="http://schemas.microsoft.com/office/powerpoint/2010/main" val="1135357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6BCE0D-1723-40B6-B11D-1278C4C79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Auxilia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263536-4183-4441-B9FA-635294652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/>
              <a:t>Auxilia</a:t>
            </a:r>
            <a:r>
              <a:rPr lang="cs-CZ" dirty="0"/>
              <a:t> – problematika překladu. „Pomocné sbory/vojsko“ není přesný termín. Raději užívat latinský termín, podobně jako u legií. </a:t>
            </a:r>
          </a:p>
          <a:p>
            <a:r>
              <a:rPr lang="cs-CZ" dirty="0"/>
              <a:t>Po reformách Gaia Maria sloužili všichni římští vojáci jako těžkooděnci. Starověké vojsko však musela podporovat také jízda, lehčí pěchota a střelci.</a:t>
            </a:r>
          </a:p>
          <a:p>
            <a:r>
              <a:rPr lang="cs-CZ" dirty="0"/>
              <a:t>Tyto funkce plnili bojovníci z podrobených a spojeneckých etnik a kmenů mimo Itálii (většinou z obcí navázaných na osobu vojevůdce). </a:t>
            </a:r>
          </a:p>
          <a:p>
            <a:r>
              <a:rPr lang="cs-CZ" dirty="0"/>
              <a:t>Velitelé těchto jednotek byli obvykle prefekti (</a:t>
            </a:r>
            <a:r>
              <a:rPr lang="cs-CZ" i="1" dirty="0" err="1"/>
              <a:t>praefectus</a:t>
            </a:r>
            <a:r>
              <a:rPr lang="cs-CZ" dirty="0"/>
              <a:t>) s římským občanstvím. Mohli to být jak rodilí Římané, tak náčelníci kmenů, kterým bylo občanství uděleno. </a:t>
            </a:r>
          </a:p>
          <a:p>
            <a:r>
              <a:rPr lang="cs-CZ" dirty="0"/>
              <a:t>Na rozdíl od dob císařství ještě nebylo zvykem bojovníkům udělovat po službě římské občanství. Mohli je však obdržet např. za statečnost v boji – (První doložený případ – hispánští jezdci za spojenecké války).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4105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9B71D7-6992-4790-A7E8-0F99F083E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Jízda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C0C7A5-2EB7-4326-B990-10489633F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39375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 tomto období tvořena především hispánskými, galskými, </a:t>
            </a:r>
            <a:r>
              <a:rPr lang="cs-CZ" dirty="0" err="1"/>
              <a:t>numidskými</a:t>
            </a:r>
            <a:r>
              <a:rPr lang="cs-CZ" dirty="0"/>
              <a:t> a nově také germánskými jezdci. </a:t>
            </a:r>
          </a:p>
          <a:p>
            <a:r>
              <a:rPr lang="cs-CZ" dirty="0"/>
              <a:t>Jízda tvořila předvoj vojska, prováděla průzkum, zahajovala bitvy, kryla křídla pěšáků, pronásledovala prchající nepřátele atd. </a:t>
            </a:r>
          </a:p>
          <a:p>
            <a:r>
              <a:rPr lang="cs-CZ" dirty="0"/>
              <a:t>Zhruba od dob galských válek byla základní jednotkou jízdy </a:t>
            </a:r>
            <a:r>
              <a:rPr lang="cs-CZ" i="1" dirty="0"/>
              <a:t>ala </a:t>
            </a:r>
            <a:r>
              <a:rPr lang="cs-CZ" dirty="0"/>
              <a:t>(s asi 500 jezdci),</a:t>
            </a:r>
            <a:r>
              <a:rPr lang="cs-CZ" i="1" dirty="0"/>
              <a:t> </a:t>
            </a:r>
            <a:r>
              <a:rPr lang="cs-CZ" dirty="0"/>
              <a:t>tvořená menšími </a:t>
            </a:r>
            <a:r>
              <a:rPr lang="cs-CZ" i="1" dirty="0" err="1"/>
              <a:t>turmami</a:t>
            </a:r>
            <a:r>
              <a:rPr lang="cs-CZ" i="1" dirty="0"/>
              <a:t> </a:t>
            </a:r>
            <a:r>
              <a:rPr lang="cs-CZ" dirty="0"/>
              <a:t>po cca 30 jezdcích. </a:t>
            </a:r>
            <a:r>
              <a:rPr lang="cs-CZ" dirty="0" err="1"/>
              <a:t>Turmám</a:t>
            </a:r>
            <a:r>
              <a:rPr lang="cs-CZ" dirty="0"/>
              <a:t> veleli důstojníci nazývaní </a:t>
            </a:r>
            <a:r>
              <a:rPr lang="cs-CZ" i="1" dirty="0" err="1"/>
              <a:t>decuriones</a:t>
            </a:r>
            <a:r>
              <a:rPr lang="cs-CZ" i="1" dirty="0"/>
              <a:t>, </a:t>
            </a:r>
            <a:r>
              <a:rPr lang="cs-CZ" dirty="0"/>
              <a:t>kteří se hodností rovnali centurionům u pěších útvarů. </a:t>
            </a:r>
          </a:p>
          <a:p>
            <a:r>
              <a:rPr lang="cs-CZ" dirty="0"/>
              <a:t>I jednotky </a:t>
            </a:r>
            <a:r>
              <a:rPr lang="cs-CZ" dirty="0" err="1"/>
              <a:t>auxilií</a:t>
            </a:r>
            <a:r>
              <a:rPr lang="cs-CZ" dirty="0"/>
              <a:t> měly své názvy, obvykle podle velitele (např. </a:t>
            </a:r>
            <a:r>
              <a:rPr lang="cs-CZ" i="1" dirty="0"/>
              <a:t>Ala Indiana</a:t>
            </a:r>
            <a:r>
              <a:rPr lang="cs-CZ" dirty="0"/>
              <a:t> – </a:t>
            </a:r>
            <a:r>
              <a:rPr lang="cs-CZ" dirty="0" err="1"/>
              <a:t>Iulius</a:t>
            </a:r>
            <a:r>
              <a:rPr lang="cs-CZ" dirty="0"/>
              <a:t> Indus) a nikoliv ještě podle etnicity vojáků jako za císařství.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E6AB992-1FE2-63D3-311A-29F76FA92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1" t="22961" r="35846" b="15881"/>
          <a:stretch/>
        </p:blipFill>
        <p:spPr>
          <a:xfrm>
            <a:off x="7652824" y="1027906"/>
            <a:ext cx="2897945" cy="533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2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86B1FA-A6DD-3213-D3BD-F59A757E0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D305E51-71FF-65F4-62FA-4A84415E0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6" t="25937" r="15888" b="10374"/>
          <a:stretch/>
        </p:blipFill>
        <p:spPr>
          <a:xfrm>
            <a:off x="1885071" y="365125"/>
            <a:ext cx="7990449" cy="6221815"/>
          </a:xfrm>
        </p:spPr>
      </p:pic>
    </p:spTree>
    <p:extLst>
      <p:ext uri="{BB962C8B-B14F-4D97-AF65-F5344CB8AC3E}">
        <p14:creationId xmlns:p14="http://schemas.microsoft.com/office/powerpoint/2010/main" val="2429996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DA1C1D-8634-4B0B-BD31-D6EC24295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FB50CF1-31F9-5962-C6D8-CEB46542B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3" t="20117" r="24250" b="6818"/>
          <a:stretch/>
        </p:blipFill>
        <p:spPr>
          <a:xfrm>
            <a:off x="3024555" y="0"/>
            <a:ext cx="5162842" cy="6705761"/>
          </a:xfrm>
        </p:spPr>
      </p:pic>
    </p:spTree>
    <p:extLst>
      <p:ext uri="{BB962C8B-B14F-4D97-AF65-F5344CB8AC3E}">
        <p14:creationId xmlns:p14="http://schemas.microsoft.com/office/powerpoint/2010/main" val="2939900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95D732-C2B1-426C-8BA9-4AC32BA06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Pěchota </a:t>
            </a:r>
            <a:r>
              <a:rPr lang="cs-CZ" dirty="0" err="1"/>
              <a:t>auxilií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0BA42E-4CBA-4916-A5E1-D80591C34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00557" cy="4351338"/>
          </a:xfrm>
        </p:spPr>
        <p:txBody>
          <a:bodyPr/>
          <a:lstStyle/>
          <a:p>
            <a:r>
              <a:rPr lang="cs-CZ" dirty="0" err="1"/>
              <a:t>Ligurové</a:t>
            </a:r>
            <a:r>
              <a:rPr lang="cs-CZ" dirty="0"/>
              <a:t>, Galové, Thrákové, Germáni atd…</a:t>
            </a:r>
          </a:p>
          <a:p>
            <a:r>
              <a:rPr lang="cs-CZ" dirty="0"/>
              <a:t>V tomto období (na rozdíl od období principátu) používali tito bojovníci stále především svoji výzbroj a výstroj a bojovali podle svých zvyklostí. </a:t>
            </a:r>
          </a:p>
          <a:p>
            <a:r>
              <a:rPr lang="cs-CZ" dirty="0"/>
              <a:t>Pěšáci </a:t>
            </a:r>
            <a:r>
              <a:rPr lang="cs-CZ" dirty="0" err="1"/>
              <a:t>auxilií</a:t>
            </a:r>
            <a:r>
              <a:rPr lang="cs-CZ" dirty="0"/>
              <a:t> se už tehdy řadili do kohort (přinejmenším od války s </a:t>
            </a:r>
            <a:r>
              <a:rPr lang="cs-CZ" dirty="0" err="1"/>
              <a:t>Iughurtou</a:t>
            </a:r>
            <a:r>
              <a:rPr lang="cs-CZ" dirty="0"/>
              <a:t>) a nejspíše i do jednotlivých centurií. </a:t>
            </a:r>
          </a:p>
          <a:p>
            <a:r>
              <a:rPr lang="cs-CZ" dirty="0"/>
              <a:t>V tomto období plnila pěchota </a:t>
            </a:r>
            <a:r>
              <a:rPr lang="cs-CZ" dirty="0" err="1"/>
              <a:t>auxilií</a:t>
            </a:r>
            <a:r>
              <a:rPr lang="cs-CZ" dirty="0"/>
              <a:t> spíše podpůrnou roli (posádky, strážní služba).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9809DE-89D9-F031-DFEA-104A7E92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8" t="24640" r="23615" b="5303"/>
          <a:stretch/>
        </p:blipFill>
        <p:spPr>
          <a:xfrm>
            <a:off x="7638757" y="1690688"/>
            <a:ext cx="3910818" cy="480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34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0BC8FD-36C2-49CF-8928-EF70B3D3A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CA031F4-39E3-4486-93E1-A13F90D59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003"/>
            <a:ext cx="8937490" cy="6499994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316D00B-6274-478D-8DE1-C33F00722EFF}"/>
              </a:ext>
            </a:extLst>
          </p:cNvPr>
          <p:cNvSpPr txBox="1"/>
          <p:nvPr/>
        </p:nvSpPr>
        <p:spPr>
          <a:xfrm>
            <a:off x="9889588" y="3207434"/>
            <a:ext cx="215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Umělecká představa galských bojovníků.</a:t>
            </a:r>
          </a:p>
        </p:txBody>
      </p:sp>
    </p:spTree>
    <p:extLst>
      <p:ext uri="{BB962C8B-B14F-4D97-AF65-F5344CB8AC3E}">
        <p14:creationId xmlns:p14="http://schemas.microsoft.com/office/powerpoint/2010/main" val="2216935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38A71-C867-4429-A86D-6E744B7F5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Střelci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E5CE86-E8F0-45A1-B009-878417837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41566" cy="435133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V narativních pramenech se vyskytuje poněkud záhadný termín </a:t>
            </a:r>
            <a:r>
              <a:rPr lang="cs-CZ" i="1" dirty="0" err="1"/>
              <a:t>cohors</a:t>
            </a:r>
            <a:r>
              <a:rPr lang="cs-CZ" i="1" dirty="0"/>
              <a:t> </a:t>
            </a:r>
            <a:r>
              <a:rPr lang="cs-CZ" i="1" dirty="0" err="1"/>
              <a:t>levi</a:t>
            </a:r>
            <a:r>
              <a:rPr lang="cs-CZ" i="1" dirty="0"/>
              <a:t> </a:t>
            </a:r>
            <a:r>
              <a:rPr lang="cs-CZ" i="1" dirty="0" err="1"/>
              <a:t>armaturae</a:t>
            </a:r>
            <a:r>
              <a:rPr lang="cs-CZ" i="1" dirty="0"/>
              <a:t>. </a:t>
            </a:r>
            <a:r>
              <a:rPr lang="cs-CZ" dirty="0"/>
              <a:t>Snad jde o vrhače oštěpů nebo jednoduše lehčí pěšáky z legií i </a:t>
            </a:r>
            <a:r>
              <a:rPr lang="cs-CZ" dirty="0" err="1"/>
              <a:t>auxilií</a:t>
            </a:r>
            <a:r>
              <a:rPr lang="cs-CZ" dirty="0"/>
              <a:t>. </a:t>
            </a:r>
          </a:p>
          <a:p>
            <a:r>
              <a:rPr lang="cs-CZ" dirty="0"/>
              <a:t>Lučištníci (</a:t>
            </a:r>
            <a:r>
              <a:rPr lang="cs-CZ" i="1" dirty="0" err="1"/>
              <a:t>sagittari</a:t>
            </a:r>
            <a:r>
              <a:rPr lang="cs-CZ" i="1" dirty="0"/>
              <a:t>)</a:t>
            </a:r>
            <a:r>
              <a:rPr lang="cs-CZ" dirty="0"/>
              <a:t> – Především </a:t>
            </a:r>
            <a:r>
              <a:rPr lang="cs-CZ" dirty="0" err="1"/>
              <a:t>Numiďané</a:t>
            </a:r>
            <a:r>
              <a:rPr lang="cs-CZ" dirty="0"/>
              <a:t> a Kréťané. Za občanské války se objevují také lučištníci z Galie, Řecka a z oblasti Sýrie. </a:t>
            </a:r>
          </a:p>
          <a:p>
            <a:r>
              <a:rPr lang="cs-CZ" dirty="0"/>
              <a:t>Jízdní lučištníci z východních klientských království. </a:t>
            </a:r>
          </a:p>
          <a:p>
            <a:r>
              <a:rPr lang="cs-CZ" dirty="0" err="1"/>
              <a:t>Prakovníci</a:t>
            </a:r>
            <a:r>
              <a:rPr lang="cs-CZ" dirty="0"/>
              <a:t> (</a:t>
            </a:r>
            <a:r>
              <a:rPr lang="cs-CZ" i="1" dirty="0" err="1"/>
              <a:t>funditores</a:t>
            </a:r>
            <a:r>
              <a:rPr lang="cs-CZ" i="1" dirty="0"/>
              <a:t>) – </a:t>
            </a:r>
            <a:r>
              <a:rPr lang="cs-CZ" dirty="0"/>
              <a:t>Vyhlášenými </a:t>
            </a:r>
            <a:r>
              <a:rPr lang="cs-CZ" dirty="0" err="1"/>
              <a:t>prakovníky</a:t>
            </a:r>
            <a:r>
              <a:rPr lang="cs-CZ" dirty="0"/>
              <a:t> byli obyvatelé baleárských ostrovů. Na olověné střely vojáci často psali humorné nebo </a:t>
            </a:r>
            <a:r>
              <a:rPr lang="cs-CZ" dirty="0" err="1"/>
              <a:t>obscéní</a:t>
            </a:r>
            <a:r>
              <a:rPr lang="cs-CZ" dirty="0"/>
              <a:t> vzkazy pro nepřátele. </a:t>
            </a:r>
          </a:p>
          <a:p>
            <a:r>
              <a:rPr lang="cs-CZ" dirty="0"/>
              <a:t>Střelci nebyli určeni ani vybaveni na boj zblízka a hráli spíše podpůrnou roli. Přesto mohli být rozhodující silou např. při bojích o přechody řek nebo při boji o opevněné body. Jejich přítomnost v dlouhodobějších bojích, vedených spíše formou menších potyček, pak mohla mít i velký psychologický dopad na nepřátele.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6790E65-0826-5A88-5D07-A1A150B9A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5" t="19676" r="20384" b="5304"/>
          <a:stretch/>
        </p:blipFill>
        <p:spPr>
          <a:xfrm>
            <a:off x="8876714" y="1409333"/>
            <a:ext cx="2982352" cy="514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28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5CE637-17AF-4665-8D32-4D9DA74C3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462A2BC-6BC4-4F94-9EA4-F014C8E93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4" y="178726"/>
            <a:ext cx="3370145" cy="46166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5F02680-29A2-4CB9-9768-4E02B0577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568" y="0"/>
            <a:ext cx="6446432" cy="395365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6FBA0E6-A54E-40CA-83BA-9FE375C7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21" y="3732092"/>
            <a:ext cx="6350000" cy="29718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119F5E4-3C95-46EA-8699-A9764A470167}"/>
              </a:ext>
            </a:extLst>
          </p:cNvPr>
          <p:cNvSpPr txBox="1"/>
          <p:nvPr/>
        </p:nvSpPr>
        <p:spPr>
          <a:xfrm>
            <a:off x="10016197" y="717452"/>
            <a:ext cx="1761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Krétský lučištník s kompozitním lukem.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7ECD427-0512-4676-809E-A2385D1C6D3A}"/>
              </a:ext>
            </a:extLst>
          </p:cNvPr>
          <p:cNvSpPr txBox="1"/>
          <p:nvPr/>
        </p:nvSpPr>
        <p:spPr>
          <a:xfrm>
            <a:off x="10016197" y="3953657"/>
            <a:ext cx="217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Střely do praku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EFDD382-9D24-4EFE-B467-332F8CF8CDFC}"/>
              </a:ext>
            </a:extLst>
          </p:cNvPr>
          <p:cNvSpPr txBox="1"/>
          <p:nvPr/>
        </p:nvSpPr>
        <p:spPr>
          <a:xfrm>
            <a:off x="414064" y="5160489"/>
            <a:ext cx="235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Baleárští </a:t>
            </a:r>
            <a:r>
              <a:rPr lang="cs-CZ" i="1" dirty="0" err="1"/>
              <a:t>prakovníci</a:t>
            </a:r>
            <a:r>
              <a:rPr lang="cs-CZ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487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A788FC-C4FA-D172-8028-230897C17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Taktika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D62F0E-837E-7B0D-10AA-7DCA2C17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58022" cy="4351338"/>
          </a:xfrm>
        </p:spPr>
        <p:txBody>
          <a:bodyPr/>
          <a:lstStyle/>
          <a:p>
            <a:r>
              <a:rPr lang="cs-CZ" dirty="0"/>
              <a:t>Stále se užívala taktika trojitého šiku.</a:t>
            </a:r>
          </a:p>
          <a:p>
            <a:r>
              <a:rPr lang="cs-CZ" dirty="0"/>
              <a:t>Římské vojsko však bylo více flexibilní. Kohorty byly schopné provádět ve větší míře samostatné operace a vyšší úroveň secvičenosti vojáků dovolovala veliteli použít i náročnější manévry. </a:t>
            </a:r>
          </a:p>
          <a:p>
            <a:r>
              <a:rPr lang="cs-CZ" dirty="0"/>
              <a:t>Jízda i střelci měli v tomto období sice větší význam než dříve, ale hlavní silou zůstávala těžká pěchota.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EB21FC-A9B6-9BCB-AED5-B87A38EDC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09" y="866409"/>
            <a:ext cx="3767174" cy="531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83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FC724D-1967-444B-80CC-939F6293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Období krize římské republiky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8B11B6-5BB2-49FA-8179-53F75D299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1679"/>
            <a:ext cx="3550920" cy="4846321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Římská říše na sklonku období republiky (cca 1. století př. n. l.)</a:t>
            </a:r>
          </a:p>
          <a:p>
            <a:r>
              <a:rPr lang="cs-CZ" dirty="0"/>
              <a:t>Nárůst bezzemků, stěhujících se do Říma a s tím spojené společenské napětí.</a:t>
            </a:r>
          </a:p>
          <a:p>
            <a:r>
              <a:rPr lang="cs-CZ" dirty="0"/>
              <a:t>Tlak ze strany italských spojenců, žádajících plné občanství.</a:t>
            </a:r>
          </a:p>
          <a:p>
            <a:r>
              <a:rPr lang="cs-CZ" dirty="0"/>
              <a:t>Ožebračování obyvatel provincií výběrčími daní.</a:t>
            </a:r>
          </a:p>
          <a:p>
            <a:r>
              <a:rPr lang="cs-CZ" dirty="0"/>
              <a:t>Staré republikánské instituce (lidové sněmy) přestávají fungovat. Zřízení republiky se ukazuje jako neefektivní při správě tak velkého území. </a:t>
            </a:r>
          </a:p>
          <a:p>
            <a:r>
              <a:rPr lang="cs-CZ" dirty="0" err="1"/>
              <a:t>Populárové</a:t>
            </a:r>
            <a:r>
              <a:rPr lang="cs-CZ" dirty="0"/>
              <a:t> x Optimáti</a:t>
            </a:r>
          </a:p>
          <a:p>
            <a:r>
              <a:rPr lang="cs-CZ" dirty="0"/>
              <a:t>Období vlivných státníků předznamenávajících období císařství (</a:t>
            </a:r>
            <a:r>
              <a:rPr lang="cs-CZ" dirty="0" err="1"/>
              <a:t>Gaius</a:t>
            </a:r>
            <a:r>
              <a:rPr lang="cs-CZ" dirty="0"/>
              <a:t> Marius, L. C. </a:t>
            </a:r>
            <a:r>
              <a:rPr lang="cs-CZ" dirty="0" err="1"/>
              <a:t>Sulla</a:t>
            </a:r>
            <a:r>
              <a:rPr lang="cs-CZ" dirty="0"/>
              <a:t>, </a:t>
            </a:r>
            <a:r>
              <a:rPr lang="cs-CZ" dirty="0" err="1"/>
              <a:t>Gnaeus</a:t>
            </a:r>
            <a:r>
              <a:rPr lang="cs-CZ" dirty="0"/>
              <a:t> Pompeius </a:t>
            </a:r>
            <a:r>
              <a:rPr lang="cs-CZ" dirty="0" err="1"/>
              <a:t>Magnus</a:t>
            </a:r>
            <a:r>
              <a:rPr lang="cs-CZ" dirty="0"/>
              <a:t>, G. I. Caesar).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C7A639-8D93-7D08-6657-8BD0C2710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73" y="2011679"/>
            <a:ext cx="6625484" cy="372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63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0FDF9D-7108-42F7-B5A4-B3D9673D1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Vojska Galů, </a:t>
            </a:r>
            <a:r>
              <a:rPr lang="cs-CZ" dirty="0" err="1"/>
              <a:t>Brittanů</a:t>
            </a:r>
            <a:r>
              <a:rPr lang="cs-CZ" dirty="0"/>
              <a:t> a Germánů.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3CA2BA-E23A-440C-8FF3-97EEA9CB3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Neprofesionální, ale mnohem početnější vojska. Každý svobodný muž kmene byl v podstatě válečník.</a:t>
            </a:r>
          </a:p>
          <a:p>
            <a:r>
              <a:rPr lang="cs-CZ" dirty="0"/>
              <a:t>Jádro tvořili velmoži (pozemková aristokracie) a jejich ozbrojené družiny (válečnické kasty). </a:t>
            </a:r>
          </a:p>
          <a:p>
            <a:r>
              <a:rPr lang="cs-CZ" dirty="0"/>
              <a:t>Především pěchota, ale také velmi početná jízda (v Británii i vozatajové).</a:t>
            </a:r>
          </a:p>
          <a:p>
            <a:r>
              <a:rPr lang="cs-CZ" dirty="0"/>
              <a:t>Lučištníci (ačkoliv byli zřejmě Galové výborní střelci) neměli velký význam, válečnická aristokracie upřednostňovala boj zblízka, při kterém mohla vyniknout osobní statečnost.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4033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718AA-81FA-43A1-87CB-3721F10ED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326"/>
            <a:ext cx="10515600" cy="1325563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EE8C6BB-BDA1-44D9-A563-9449070FA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1" y="76599"/>
            <a:ext cx="4129109" cy="334605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71F3E5-9BFE-4FBF-BF5D-B83DCCDFE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1" y="3496054"/>
            <a:ext cx="5795889" cy="32853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6FD02F2-63B0-462C-8159-C84E0623A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35" y="237326"/>
            <a:ext cx="5730506" cy="638334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57E2D1E-F1D8-47A0-8479-28CE3149CECE}"/>
              </a:ext>
            </a:extLst>
          </p:cNvPr>
          <p:cNvSpPr txBox="1"/>
          <p:nvPr/>
        </p:nvSpPr>
        <p:spPr>
          <a:xfrm>
            <a:off x="4529797" y="237326"/>
            <a:ext cx="20960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i="1" dirty="0"/>
              <a:t>Galský jezdec útočí na římskou formaci.</a:t>
            </a:r>
          </a:p>
          <a:p>
            <a:pPr marL="342900" indent="-342900">
              <a:buAutoNum type="arabicPeriod"/>
            </a:pPr>
            <a:r>
              <a:rPr lang="cs-CZ" i="1" dirty="0"/>
              <a:t>Britský bojovník na válečném voze</a:t>
            </a:r>
          </a:p>
          <a:p>
            <a:pPr marL="342900" indent="-342900">
              <a:buAutoNum type="arabicPeriod"/>
            </a:pPr>
            <a:r>
              <a:rPr lang="cs-CZ" i="1" dirty="0"/>
              <a:t>(vpravo) germánský (</a:t>
            </a:r>
            <a:r>
              <a:rPr lang="cs-CZ" i="1" dirty="0" err="1"/>
              <a:t>suebský</a:t>
            </a:r>
            <a:r>
              <a:rPr lang="cs-CZ" i="1" dirty="0"/>
              <a:t>) válečník. </a:t>
            </a:r>
          </a:p>
        </p:txBody>
      </p:sp>
    </p:spTree>
    <p:extLst>
      <p:ext uri="{BB962C8B-B14F-4D97-AF65-F5344CB8AC3E}">
        <p14:creationId xmlns:p14="http://schemas.microsoft.com/office/powerpoint/2010/main" val="2226726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746F90-EDB5-4B5D-8248-CD3FBB9B0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F2E810C-6FD2-4164-A5CE-FDD6D6561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265" y="55925"/>
            <a:ext cx="9241302" cy="6746150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AD4EA9E-61BB-44C6-83CE-58D89566F4B5}"/>
              </a:ext>
            </a:extLst>
          </p:cNvPr>
          <p:cNvSpPr txBox="1"/>
          <p:nvPr/>
        </p:nvSpPr>
        <p:spPr>
          <a:xfrm>
            <a:off x="10635175" y="3742006"/>
            <a:ext cx="1434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Lebka římského vojáka proražená galským kopím. </a:t>
            </a:r>
          </a:p>
        </p:txBody>
      </p:sp>
    </p:spTree>
    <p:extLst>
      <p:ext uri="{BB962C8B-B14F-4D97-AF65-F5344CB8AC3E}">
        <p14:creationId xmlns:p14="http://schemas.microsoft.com/office/powerpoint/2010/main" val="2736742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969ACC-E244-E019-DF05-C9B6BDB09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AA00EA3-1B39-4B41-3E2E-0BC3881B4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86563"/>
          </a:xfrm>
        </p:spPr>
      </p:pic>
    </p:spTree>
    <p:extLst>
      <p:ext uri="{BB962C8B-B14F-4D97-AF65-F5344CB8AC3E}">
        <p14:creationId xmlns:p14="http://schemas.microsoft.com/office/powerpoint/2010/main" val="3865101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71C163-F2D2-D46E-95FA-EDF5E4371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Parthské</a:t>
            </a:r>
            <a:r>
              <a:rPr lang="cs-CZ" dirty="0"/>
              <a:t> vojsko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B5EA70-9C97-3444-C1A5-9C48D67CA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02083" cy="4351338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Parthové</a:t>
            </a:r>
            <a:r>
              <a:rPr lang="cs-CZ" dirty="0"/>
              <a:t> neměli stálou profesionální armádu</a:t>
            </a:r>
          </a:p>
          <a:p>
            <a:r>
              <a:rPr lang="cs-CZ" dirty="0"/>
              <a:t>Jádro vojska tvořili šlechtici a jejich vazalové, kteří bojovali buď jako jízdní těžkooděnci (</a:t>
            </a:r>
            <a:r>
              <a:rPr lang="cs-CZ" dirty="0" err="1"/>
              <a:t>katafrakti</a:t>
            </a:r>
            <a:r>
              <a:rPr lang="cs-CZ" dirty="0"/>
              <a:t>) nebo lučištníci.</a:t>
            </a:r>
          </a:p>
          <a:p>
            <a:r>
              <a:rPr lang="cs-CZ" dirty="0"/>
              <a:t>Vojsko mohlo být také doplněno oddíly vazalských králů a žoldnéři (např. těžkooděnci a lehčími jezdci na velbloudech).</a:t>
            </a:r>
          </a:p>
          <a:p>
            <a:r>
              <a:rPr lang="cs-CZ" dirty="0"/>
              <a:t>Pěchotu </a:t>
            </a:r>
            <a:r>
              <a:rPr lang="cs-CZ" dirty="0" err="1"/>
              <a:t>Parthové</a:t>
            </a:r>
            <a:r>
              <a:rPr lang="cs-CZ" dirty="0"/>
              <a:t> v armádách téměř neměli.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D29E55-210D-B97C-EEDF-6F425C9AB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018" y="1825625"/>
            <a:ext cx="5105667" cy="388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28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3B2447-C833-4616-AE09-39715A9C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Výzbroj a výstroj římských legionářů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1E834F-4C60-431B-99AB-3E0B8BFB1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Římští vojáci nenosili uniformu jako takovou. Výstroj a výzbroj jednotlivých vojáků se mohla lišit (i vzhledem k hodnosti, majetku, místě služby atd. </a:t>
            </a:r>
          </a:p>
          <a:p>
            <a:r>
              <a:rPr lang="cs-CZ" dirty="0"/>
              <a:t>Zbroj: Přilba (</a:t>
            </a:r>
            <a:r>
              <a:rPr lang="cs-CZ" i="1" dirty="0" err="1"/>
              <a:t>cassis</a:t>
            </a:r>
            <a:r>
              <a:rPr lang="cs-CZ" i="1" dirty="0"/>
              <a:t>/</a:t>
            </a:r>
            <a:r>
              <a:rPr lang="cs-CZ" i="1" dirty="0" err="1"/>
              <a:t>galea</a:t>
            </a:r>
            <a:r>
              <a:rPr lang="cs-CZ" dirty="0"/>
              <a:t>) různých typů. Kroužková zbroj (</a:t>
            </a:r>
            <a:r>
              <a:rPr lang="cs-CZ" i="1" dirty="0" err="1"/>
              <a:t>lorica</a:t>
            </a:r>
            <a:r>
              <a:rPr lang="cs-CZ" i="1" dirty="0"/>
              <a:t> </a:t>
            </a:r>
            <a:r>
              <a:rPr lang="cs-CZ" i="1" dirty="0" err="1"/>
              <a:t>hamata</a:t>
            </a:r>
            <a:r>
              <a:rPr lang="cs-CZ" dirty="0"/>
              <a:t>). Bronzový krunýř (</a:t>
            </a:r>
            <a:r>
              <a:rPr lang="cs-CZ" i="1" dirty="0" err="1"/>
              <a:t>lorica</a:t>
            </a:r>
            <a:r>
              <a:rPr lang="cs-CZ" i="1" dirty="0"/>
              <a:t> </a:t>
            </a:r>
            <a:r>
              <a:rPr lang="cs-CZ" i="1" dirty="0" err="1"/>
              <a:t>musculata</a:t>
            </a:r>
            <a:r>
              <a:rPr lang="cs-CZ" dirty="0"/>
              <a:t>). Těžký oválný (patrně už i hranatý) štít (</a:t>
            </a:r>
            <a:r>
              <a:rPr lang="cs-CZ" i="1" dirty="0" err="1"/>
              <a:t>scutum</a:t>
            </a:r>
            <a:r>
              <a:rPr lang="cs-CZ" i="1" dirty="0"/>
              <a:t>). </a:t>
            </a:r>
            <a:r>
              <a:rPr lang="cs-CZ" dirty="0"/>
              <a:t>Kulatý </a:t>
            </a:r>
            <a:r>
              <a:rPr lang="cs-CZ" dirty="0" err="1"/>
              <a:t>clipeus</a:t>
            </a:r>
            <a:r>
              <a:rPr lang="cs-CZ" dirty="0"/>
              <a:t> (patrně ovlivněný helenistickým prostředím) je někdy zobrazován u důstojníků. </a:t>
            </a:r>
            <a:endParaRPr lang="cs-CZ" i="1" dirty="0"/>
          </a:p>
          <a:p>
            <a:r>
              <a:rPr lang="cs-CZ" dirty="0"/>
              <a:t>Zbraně: Vedle hispánského meče z předchozího období se objevují i typy předcházející meč typu </a:t>
            </a:r>
            <a:r>
              <a:rPr lang="cs-CZ" dirty="0" err="1"/>
              <a:t>Mainz</a:t>
            </a:r>
            <a:r>
              <a:rPr lang="cs-CZ" dirty="0"/>
              <a:t> z raně císařského období. Těžký vrhací oštěp (</a:t>
            </a:r>
            <a:r>
              <a:rPr lang="cs-CZ" i="1" dirty="0" err="1"/>
              <a:t>pilum</a:t>
            </a:r>
            <a:r>
              <a:rPr lang="cs-CZ" i="1" dirty="0"/>
              <a:t>). </a:t>
            </a:r>
            <a:r>
              <a:rPr lang="cs-CZ" dirty="0"/>
              <a:t>Dýka (</a:t>
            </a:r>
            <a:r>
              <a:rPr lang="cs-CZ" i="1" dirty="0" err="1"/>
              <a:t>pugio</a:t>
            </a:r>
            <a:r>
              <a:rPr lang="cs-CZ" i="1" dirty="0"/>
              <a:t>). </a:t>
            </a:r>
            <a:r>
              <a:rPr lang="cs-CZ" dirty="0"/>
              <a:t>Kopí (</a:t>
            </a:r>
            <a:r>
              <a:rPr lang="cs-CZ" i="1" dirty="0" err="1"/>
              <a:t>Hasta</a:t>
            </a:r>
            <a:r>
              <a:rPr lang="cs-CZ" i="1" dirty="0"/>
              <a:t>, </a:t>
            </a:r>
            <a:r>
              <a:rPr lang="cs-CZ" i="1" dirty="0" err="1"/>
              <a:t>Lancea</a:t>
            </a:r>
            <a:r>
              <a:rPr lang="cs-CZ" dirty="0"/>
              <a:t>) u jezdectva.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1152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876A53-025A-40EA-B7C1-67317D0B6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4359970-A5C4-42A5-BB1B-8F5A40041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93" y="1167619"/>
            <a:ext cx="5928107" cy="3334560"/>
          </a:xfrm>
          <a:prstGeom prst="rect">
            <a:avLst/>
          </a:prstGeom>
        </p:spPr>
      </p:pic>
      <p:pic>
        <p:nvPicPr>
          <p:cNvPr id="15" name="Zástupný obsah 14">
            <a:extLst>
              <a:ext uri="{FF2B5EF4-FFF2-40B4-BE49-F238E27FC236}">
                <a16:creationId xmlns:a16="http://schemas.microsoft.com/office/drawing/2014/main" id="{6F8893A9-4BF3-4F3F-968E-1A86EBCDE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9" y="0"/>
            <a:ext cx="4754880" cy="6746790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8F4C437-724C-4C64-B838-D59DE5F3784C}"/>
              </a:ext>
            </a:extLst>
          </p:cNvPr>
          <p:cNvSpPr txBox="1"/>
          <p:nvPr/>
        </p:nvSpPr>
        <p:spPr>
          <a:xfrm>
            <a:off x="5425693" y="4867422"/>
            <a:ext cx="52516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Nahoře: </a:t>
            </a:r>
            <a:r>
              <a:rPr lang="cs-CZ" i="1" dirty="0" err="1"/>
              <a:t>Reenactor</a:t>
            </a:r>
            <a:r>
              <a:rPr lang="cs-CZ" i="1" dirty="0"/>
              <a:t> představující vyššího římského důstojníka v 1. století př. n. l.</a:t>
            </a:r>
          </a:p>
          <a:p>
            <a:endParaRPr lang="cs-CZ" i="1" dirty="0"/>
          </a:p>
          <a:p>
            <a:r>
              <a:rPr lang="cs-CZ" i="1" dirty="0"/>
              <a:t>Vlevo: Rekonstrukce římského vojáka a jeho vybavení v době galských válek. </a:t>
            </a:r>
          </a:p>
        </p:txBody>
      </p:sp>
    </p:spTree>
    <p:extLst>
      <p:ext uri="{BB962C8B-B14F-4D97-AF65-F5344CB8AC3E}">
        <p14:creationId xmlns:p14="http://schemas.microsoft.com/office/powerpoint/2010/main" val="289723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3DE800-E2A5-4630-81D7-569C8096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9E38FB7-161C-4208-AAC7-A7B9F5B6C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9" y="0"/>
            <a:ext cx="4351338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DF9F8D6-4ADF-4881-B306-9B6431428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50" y="118403"/>
            <a:ext cx="3695700" cy="4876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E73FEAA-0E18-4541-B14C-DD6F356CD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9" y="4351338"/>
            <a:ext cx="2506662" cy="250666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CDD2818-6A62-40BA-B71F-DB714623B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155" y="118403"/>
            <a:ext cx="3270895" cy="349699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A4A73E8-DA0B-4BE3-A926-7A89C208B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10" y="3716463"/>
            <a:ext cx="1828479" cy="319446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F7C3BDD-B9EE-44DA-9EE4-FC40FB1F0DAF}"/>
              </a:ext>
            </a:extLst>
          </p:cNvPr>
          <p:cNvSpPr txBox="1"/>
          <p:nvPr/>
        </p:nvSpPr>
        <p:spPr>
          <a:xfrm>
            <a:off x="4656406" y="5275385"/>
            <a:ext cx="4832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Vlevo: Rekonstrukce, dochované zbytky a zobrazení (na sošce) římské kroužkové zbroje (</a:t>
            </a:r>
            <a:r>
              <a:rPr lang="cs-CZ" i="1" dirty="0" err="1"/>
              <a:t>lorica</a:t>
            </a:r>
            <a:r>
              <a:rPr lang="cs-CZ" i="1" dirty="0"/>
              <a:t> </a:t>
            </a:r>
            <a:r>
              <a:rPr lang="cs-CZ" i="1" dirty="0" err="1"/>
              <a:t>hamata</a:t>
            </a:r>
            <a:r>
              <a:rPr lang="cs-CZ" i="1" dirty="0"/>
              <a:t>).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3EE5EF9-BA0F-44FC-AEA9-47A2932CD1B6}"/>
              </a:ext>
            </a:extLst>
          </p:cNvPr>
          <p:cNvSpPr txBox="1"/>
          <p:nvPr/>
        </p:nvSpPr>
        <p:spPr>
          <a:xfrm>
            <a:off x="8975188" y="3854548"/>
            <a:ext cx="3066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Vlevo: Přilba typu </a:t>
            </a:r>
            <a:r>
              <a:rPr lang="cs-CZ" i="1" dirty="0" err="1"/>
              <a:t>Montefortino</a:t>
            </a:r>
            <a:r>
              <a:rPr lang="cs-CZ" i="1" dirty="0"/>
              <a:t>.</a:t>
            </a:r>
          </a:p>
          <a:p>
            <a:r>
              <a:rPr lang="cs-CZ" i="1" dirty="0"/>
              <a:t>Nahoře: Etrusko-korintský typ přilby. </a:t>
            </a:r>
          </a:p>
        </p:txBody>
      </p:sp>
    </p:spTree>
    <p:extLst>
      <p:ext uri="{BB962C8B-B14F-4D97-AF65-F5344CB8AC3E}">
        <p14:creationId xmlns:p14="http://schemas.microsoft.com/office/powerpoint/2010/main" val="2476492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6C39E2-1433-4206-9B88-F56B3924D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32CDCB8-B5B7-4E34-9512-822CDBD6C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" y="298962"/>
            <a:ext cx="4370363" cy="550847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CCC885A-199C-47C6-ACCF-E06BAC993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77" y="298962"/>
            <a:ext cx="3185160" cy="31851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CEAD53-FA05-4123-B454-08FCB72C7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76" y="3550285"/>
            <a:ext cx="4418575" cy="225715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3D1E28F-0FC9-48EF-8B6A-4E141040A620}"/>
              </a:ext>
            </a:extLst>
          </p:cNvPr>
          <p:cNvSpPr txBox="1"/>
          <p:nvPr/>
        </p:nvSpPr>
        <p:spPr>
          <a:xfrm>
            <a:off x="117230" y="5992837"/>
            <a:ext cx="437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Římské legionářské dýky (</a:t>
            </a:r>
            <a:r>
              <a:rPr lang="cs-CZ" i="1" dirty="0" err="1"/>
              <a:t>pugio</a:t>
            </a:r>
            <a:r>
              <a:rPr lang="cs-CZ" i="1" dirty="0"/>
              <a:t>).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2FA4CC3-3BA0-4C0B-9374-AE63300890C4}"/>
              </a:ext>
            </a:extLst>
          </p:cNvPr>
          <p:cNvSpPr txBox="1"/>
          <p:nvPr/>
        </p:nvSpPr>
        <p:spPr>
          <a:xfrm>
            <a:off x="8018585" y="1876085"/>
            <a:ext cx="33352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Hrot legionářského oštěpu (</a:t>
            </a:r>
            <a:r>
              <a:rPr lang="cs-CZ" i="1" dirty="0" err="1"/>
              <a:t>pilum</a:t>
            </a:r>
            <a:r>
              <a:rPr lang="cs-CZ" i="1" dirty="0"/>
              <a:t>). Hrot byl navržen tak, aby se při dopadu na cíl ohnul nebo ulomil a nepřítel ho tak nemohl hodit zpět.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24DE7F6-6E75-4D92-B5B8-D99532710708}"/>
              </a:ext>
            </a:extLst>
          </p:cNvPr>
          <p:cNvSpPr txBox="1"/>
          <p:nvPr/>
        </p:nvSpPr>
        <p:spPr>
          <a:xfrm>
            <a:off x="9228406" y="3896751"/>
            <a:ext cx="2846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Rukojeť římského meče se zdobeným jílcem ze slonoviny 1. století př. n. l. </a:t>
            </a:r>
          </a:p>
        </p:txBody>
      </p:sp>
    </p:spTree>
    <p:extLst>
      <p:ext uri="{BB962C8B-B14F-4D97-AF65-F5344CB8AC3E}">
        <p14:creationId xmlns:p14="http://schemas.microsoft.com/office/powerpoint/2010/main" val="1322870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FBD526-2B50-32DF-964B-91A8F461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BDFBCEB-30DA-C6FE-282A-755631393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3" t="20118" r="16252" b="5525"/>
          <a:stretch/>
        </p:blipFill>
        <p:spPr>
          <a:xfrm>
            <a:off x="1997612" y="360344"/>
            <a:ext cx="6879101" cy="6132531"/>
          </a:xfrm>
        </p:spPr>
      </p:pic>
    </p:spTree>
    <p:extLst>
      <p:ext uri="{BB962C8B-B14F-4D97-AF65-F5344CB8AC3E}">
        <p14:creationId xmlns:p14="http://schemas.microsoft.com/office/powerpoint/2010/main" val="1702894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3BE50E-9A0E-F2D7-A945-FFE7129B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Chronologický přehled (nejdůležitější body pro problematiku).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CCC510-6734-9B35-B781-DC27E1C1F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83240" cy="435133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143 – 133 </a:t>
            </a:r>
            <a:r>
              <a:rPr lang="cs-CZ" dirty="0" err="1"/>
              <a:t>Numantijská</a:t>
            </a:r>
            <a:r>
              <a:rPr lang="cs-CZ" dirty="0"/>
              <a:t> válka proti kmenům v Hispánii. </a:t>
            </a:r>
          </a:p>
          <a:p>
            <a:r>
              <a:rPr lang="cs-CZ" dirty="0"/>
              <a:t>112 – 106 Válka s </a:t>
            </a:r>
            <a:r>
              <a:rPr lang="cs-CZ" dirty="0" err="1"/>
              <a:t>numidským</a:t>
            </a:r>
            <a:r>
              <a:rPr lang="cs-CZ" dirty="0"/>
              <a:t> králem </a:t>
            </a:r>
            <a:r>
              <a:rPr lang="cs-CZ" dirty="0" err="1"/>
              <a:t>Iughurtou</a:t>
            </a:r>
            <a:r>
              <a:rPr lang="cs-CZ" dirty="0"/>
              <a:t>.</a:t>
            </a:r>
          </a:p>
          <a:p>
            <a:r>
              <a:rPr lang="cs-CZ" dirty="0"/>
              <a:t>107 – konzul </a:t>
            </a:r>
            <a:r>
              <a:rPr lang="cs-CZ" dirty="0" err="1"/>
              <a:t>Gaius</a:t>
            </a:r>
            <a:r>
              <a:rPr lang="cs-CZ" dirty="0"/>
              <a:t> Marius zavádí opatření (reformy) vedoucí ke vzniku profesionální armády. </a:t>
            </a:r>
          </a:p>
          <a:p>
            <a:r>
              <a:rPr lang="cs-CZ" dirty="0"/>
              <a:t>113 – 101 – Na římské území přicházejí ze severu germánské kmeny </a:t>
            </a:r>
            <a:r>
              <a:rPr lang="cs-CZ" dirty="0" err="1"/>
              <a:t>Kimbrů</a:t>
            </a:r>
            <a:r>
              <a:rPr lang="cs-CZ" dirty="0"/>
              <a:t> a Teutonů. </a:t>
            </a:r>
          </a:p>
          <a:p>
            <a:r>
              <a:rPr lang="cs-CZ" dirty="0"/>
              <a:t>91 – 87 – Spojenecká válka proti vzbouřeným italickým kmenům.</a:t>
            </a:r>
          </a:p>
          <a:p>
            <a:r>
              <a:rPr lang="cs-CZ" dirty="0"/>
              <a:t>80 – 72 – Občanské války mezi příznivci Maria a Lucia Cornelia </a:t>
            </a:r>
            <a:r>
              <a:rPr lang="cs-CZ" dirty="0" err="1"/>
              <a:t>Sully</a:t>
            </a:r>
            <a:r>
              <a:rPr lang="cs-CZ" dirty="0"/>
              <a:t>. Válka se </a:t>
            </a:r>
            <a:r>
              <a:rPr lang="cs-CZ" dirty="0" err="1"/>
              <a:t>Sertoriem</a:t>
            </a:r>
            <a:r>
              <a:rPr lang="cs-CZ" dirty="0"/>
              <a:t>. </a:t>
            </a:r>
          </a:p>
          <a:p>
            <a:r>
              <a:rPr lang="cs-CZ" dirty="0"/>
              <a:t>88 – 63 – Války s pontským králem Mithridatem a s piráty. </a:t>
            </a:r>
            <a:r>
              <a:rPr lang="cs-CZ" dirty="0" err="1"/>
              <a:t>Gnaeus</a:t>
            </a:r>
            <a:r>
              <a:rPr lang="cs-CZ" dirty="0"/>
              <a:t> Pompeius obdrží mimořádné vojenské pravomoci. </a:t>
            </a:r>
          </a:p>
          <a:p>
            <a:r>
              <a:rPr lang="cs-CZ" dirty="0"/>
              <a:t>73 – 71  -Spartakovo povstání.</a:t>
            </a:r>
          </a:p>
          <a:p>
            <a:r>
              <a:rPr lang="cs-CZ" dirty="0"/>
              <a:t>71 – 68 Válka s Kréťany. </a:t>
            </a:r>
          </a:p>
          <a:p>
            <a:r>
              <a:rPr lang="cs-CZ" dirty="0"/>
              <a:t>58  - 50 – </a:t>
            </a:r>
            <a:r>
              <a:rPr lang="cs-CZ" dirty="0" err="1"/>
              <a:t>Iulius</a:t>
            </a:r>
            <a:r>
              <a:rPr lang="cs-CZ" dirty="0"/>
              <a:t> Caesar bojuje v Galii.</a:t>
            </a:r>
          </a:p>
          <a:p>
            <a:r>
              <a:rPr lang="cs-CZ" dirty="0"/>
              <a:t>49  - 45 – Občanská válka mezi Caesarem a </a:t>
            </a:r>
            <a:r>
              <a:rPr lang="cs-CZ" dirty="0" err="1"/>
              <a:t>Pompeiovci</a:t>
            </a:r>
            <a:r>
              <a:rPr lang="cs-CZ" dirty="0"/>
              <a:t>.</a:t>
            </a:r>
          </a:p>
          <a:p>
            <a:r>
              <a:rPr lang="cs-CZ" dirty="0"/>
              <a:t>44 – 30 – Občanské války mezi Caesarovými nástupci a vrahy a následně mezi nástupci Octavianem a Marcem Antoniem.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7631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016105-A7C9-4CD7-AED2-16EE170A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7E12908-B115-4AE7-978A-39D96ABB2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9" y="165253"/>
            <a:ext cx="9276471" cy="5205131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3FF4544-AE91-45B5-B7AF-06B1CE3F604E}"/>
              </a:ext>
            </a:extLst>
          </p:cNvPr>
          <p:cNvSpPr txBox="1"/>
          <p:nvPr/>
        </p:nvSpPr>
        <p:spPr>
          <a:xfrm>
            <a:off x="154745" y="5683348"/>
            <a:ext cx="6133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Novodobá replika římského pila testovaná proti štítu z dobových materiálů. Hrot pronikl štítem a mohl tak poranit bojovníka za štítem. </a:t>
            </a:r>
          </a:p>
        </p:txBody>
      </p:sp>
    </p:spTree>
    <p:extLst>
      <p:ext uri="{BB962C8B-B14F-4D97-AF65-F5344CB8AC3E}">
        <p14:creationId xmlns:p14="http://schemas.microsoft.com/office/powerpoint/2010/main" val="1860396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7631FF-BAA1-ECB9-700E-8AF714E36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Bitva u </a:t>
            </a:r>
            <a:r>
              <a:rPr lang="cs-CZ" dirty="0" err="1"/>
              <a:t>Karrh</a:t>
            </a:r>
            <a:r>
              <a:rPr lang="cs-CZ" dirty="0"/>
              <a:t> 53 př. n. 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CCF59-302C-A6F6-DD82-53EDD9680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14292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Marcus Licinius </a:t>
            </a:r>
            <a:r>
              <a:rPr lang="cs-CZ" dirty="0" err="1"/>
              <a:t>Crassus</a:t>
            </a:r>
            <a:r>
              <a:rPr lang="cs-CZ" dirty="0"/>
              <a:t> x </a:t>
            </a:r>
            <a:r>
              <a:rPr lang="cs-CZ" dirty="0" err="1"/>
              <a:t>Surena</a:t>
            </a:r>
            <a:r>
              <a:rPr lang="cs-CZ" dirty="0"/>
              <a:t>.</a:t>
            </a:r>
          </a:p>
          <a:p>
            <a:r>
              <a:rPr lang="cs-CZ" dirty="0"/>
              <a:t>Římané  - 7 legií (cca 30 000 pěšáků), 4000 jezdců a 4000 lehkooděnců. </a:t>
            </a:r>
          </a:p>
          <a:p>
            <a:r>
              <a:rPr lang="cs-CZ" dirty="0" err="1"/>
              <a:t>Parthové</a:t>
            </a:r>
            <a:r>
              <a:rPr lang="cs-CZ" dirty="0"/>
              <a:t> – cca 9000 jízdních lučištníků a 1000 </a:t>
            </a:r>
            <a:r>
              <a:rPr lang="cs-CZ" dirty="0" err="1"/>
              <a:t>katafraktů</a:t>
            </a:r>
            <a:r>
              <a:rPr lang="cs-CZ" dirty="0"/>
              <a:t> (těžkých jezdců).</a:t>
            </a:r>
          </a:p>
          <a:p>
            <a:r>
              <a:rPr lang="cs-CZ" dirty="0" err="1"/>
              <a:t>Crassus</a:t>
            </a:r>
            <a:r>
              <a:rPr lang="cs-CZ" dirty="0"/>
              <a:t> značně podcenil nepřátele. Morálka vojáků byla podkopána nepříznivými věštnými znameními. </a:t>
            </a:r>
          </a:p>
          <a:p>
            <a:r>
              <a:rPr lang="cs-CZ" dirty="0"/>
              <a:t>Odmítl táhnout podél řeky Eufrat, která by mu kryla bok a umožňovala by lepší přísun zásob a na radu arabského velmože (ve službách </a:t>
            </a:r>
            <a:r>
              <a:rPr lang="cs-CZ" dirty="0" err="1"/>
              <a:t>Parthů</a:t>
            </a:r>
            <a:r>
              <a:rPr lang="cs-CZ" dirty="0"/>
              <a:t>) se pustil za </a:t>
            </a:r>
            <a:r>
              <a:rPr lang="cs-CZ" dirty="0" err="1"/>
              <a:t>parthským</a:t>
            </a:r>
            <a:r>
              <a:rPr lang="cs-CZ" dirty="0"/>
              <a:t> vojskem do rovin.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2E06DA4-493A-8D7A-D717-E75C66F21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395" y="1027906"/>
            <a:ext cx="3796537" cy="502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04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36B9E6-4F9E-8E7D-0A55-F2912B022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21F5BA-CEDE-A2C2-9309-EA8752925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5825" cy="435133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Původně chtěl </a:t>
            </a:r>
            <a:r>
              <a:rPr lang="cs-CZ" dirty="0" err="1"/>
              <a:t>Crassus</a:t>
            </a:r>
            <a:r>
              <a:rPr lang="cs-CZ" dirty="0"/>
              <a:t> zaujmout co nejširší formaci s jízdou na křídlech. Místo toho potom nechal vojsko utvořit obrovský čtverec (12 kohort na stranu) a ke každé kohortě umístil oddíl jízdy.</a:t>
            </a:r>
          </a:p>
          <a:p>
            <a:r>
              <a:rPr lang="cs-CZ" dirty="0" err="1"/>
              <a:t>Parthové</a:t>
            </a:r>
            <a:r>
              <a:rPr lang="cs-CZ" dirty="0"/>
              <a:t> téměř </a:t>
            </a:r>
            <a:r>
              <a:rPr lang="cs-CZ" dirty="0" err="1"/>
              <a:t>zničlili</a:t>
            </a:r>
            <a:r>
              <a:rPr lang="cs-CZ" dirty="0"/>
              <a:t> římský průzkumný oddíl a zaútočili na formaci. Velmi rychle Římany dokázali obklíčit. </a:t>
            </a:r>
            <a:r>
              <a:rPr lang="cs-CZ" dirty="0" err="1"/>
              <a:t>Crassus</a:t>
            </a:r>
            <a:r>
              <a:rPr lang="cs-CZ" dirty="0"/>
              <a:t> proti nim vyslal lehkooděnce, kteří však okamžitě utrpěli těžké ztráty od střelby lučištníků. </a:t>
            </a:r>
          </a:p>
          <a:p>
            <a:r>
              <a:rPr lang="cs-CZ" dirty="0"/>
              <a:t>Římané se pokoušeli o výpady, ale jízdní lučištníci se drželi mimo jejich dosah a stále je zasypávali šípy. </a:t>
            </a:r>
          </a:p>
          <a:p>
            <a:r>
              <a:rPr lang="cs-CZ" dirty="0" err="1"/>
              <a:t>Crassus</a:t>
            </a:r>
            <a:r>
              <a:rPr lang="cs-CZ" dirty="0"/>
              <a:t> doufal, že se průběh bitvy obrátí jakmile </a:t>
            </a:r>
            <a:r>
              <a:rPr lang="cs-CZ" dirty="0" err="1"/>
              <a:t>Parthům</a:t>
            </a:r>
            <a:r>
              <a:rPr lang="cs-CZ" dirty="0"/>
              <a:t> dojdou šípy, poté však Římané zjistili, že za </a:t>
            </a:r>
            <a:r>
              <a:rPr lang="cs-CZ" dirty="0" err="1"/>
              <a:t>parthskou</a:t>
            </a:r>
            <a:r>
              <a:rPr lang="cs-CZ" dirty="0"/>
              <a:t> linií se nacházejí stovky zásobovacích velbloudů naložených střelami.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F89661-D559-BD4C-35DD-E8BB899D3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5" y="1825626"/>
            <a:ext cx="608171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10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721D0A-6270-6426-6ED6-3E039D558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Publiův</a:t>
            </a:r>
            <a:r>
              <a:rPr lang="cs-CZ" dirty="0"/>
              <a:t> výpad.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D62CCF-8B6E-4EB8-F51D-9052700DD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39375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Crassus</a:t>
            </a:r>
            <a:r>
              <a:rPr lang="cs-CZ" dirty="0"/>
              <a:t> vysílá svého syna Publia s 1300 jezdci (většinou galskými) 500 lučištníky a 8 kohortami do útoků. </a:t>
            </a:r>
            <a:r>
              <a:rPr lang="cs-CZ" dirty="0" err="1"/>
              <a:t>Parthové</a:t>
            </a:r>
            <a:r>
              <a:rPr lang="cs-CZ" dirty="0"/>
              <a:t> se stáhnou a Římané je zbrkle pronásledují. </a:t>
            </a:r>
          </a:p>
          <a:p>
            <a:r>
              <a:rPr lang="cs-CZ" dirty="0" err="1"/>
              <a:t>Parthové</a:t>
            </a:r>
            <a:r>
              <a:rPr lang="cs-CZ" dirty="0"/>
              <a:t> se však otáčejí, oddělují </a:t>
            </a:r>
            <a:r>
              <a:rPr lang="cs-CZ" dirty="0" err="1"/>
              <a:t>Publiův</a:t>
            </a:r>
            <a:r>
              <a:rPr lang="cs-CZ" dirty="0"/>
              <a:t> oddíl a znovu vyráží do útoku a způsobují Římanům těžké ztráty. </a:t>
            </a:r>
          </a:p>
          <a:p>
            <a:r>
              <a:rPr lang="cs-CZ" dirty="0"/>
              <a:t>Publiovi jezdci se střetávají s </a:t>
            </a:r>
            <a:r>
              <a:rPr lang="cs-CZ" dirty="0" err="1"/>
              <a:t>katafrakty</a:t>
            </a:r>
            <a:r>
              <a:rPr lang="cs-CZ" dirty="0"/>
              <a:t> – navzdory mnohem slabší výzbroji se pouští do tvrdého boje. Mnoho z nich ztratilo koně a pokračovali v boji pěšky, přičemž kryli raněného Publia. Ten umožnil útěk svým přátelům a sám se nechal probodnout spolubojovníkem.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78601D-EC26-1FFE-08D3-115FA9C5D1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5" t="24641" r="21538" b="30656"/>
          <a:stretch/>
        </p:blipFill>
        <p:spPr>
          <a:xfrm>
            <a:off x="6974910" y="1825625"/>
            <a:ext cx="5217090" cy="356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0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B82F6-B964-DBAF-A9CD-D2C8A960C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27937-CF06-461B-B695-77456160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858022" cy="5032375"/>
          </a:xfrm>
        </p:spPr>
        <p:txBody>
          <a:bodyPr>
            <a:normAutofit fontScale="62500" lnSpcReduction="20000"/>
          </a:bodyPr>
          <a:lstStyle/>
          <a:p>
            <a:r>
              <a:rPr lang="cs-CZ" dirty="0" err="1"/>
              <a:t>Crassus</a:t>
            </a:r>
            <a:r>
              <a:rPr lang="cs-CZ" dirty="0"/>
              <a:t> se pokoušel Publiovi přispěchat na pomoc, utrpěl však jen další ztráty. </a:t>
            </a:r>
            <a:r>
              <a:rPr lang="cs-CZ" dirty="0" err="1"/>
              <a:t>Parthové</a:t>
            </a:r>
            <a:r>
              <a:rPr lang="cs-CZ" dirty="0"/>
              <a:t> vítězoslavně vozili </a:t>
            </a:r>
            <a:r>
              <a:rPr lang="cs-CZ" dirty="0" err="1"/>
              <a:t>Publiovu</a:t>
            </a:r>
            <a:r>
              <a:rPr lang="cs-CZ" dirty="0"/>
              <a:t> hlavu nabodnutou na kopí a značně tak demoralizovali Římany. </a:t>
            </a:r>
          </a:p>
          <a:p>
            <a:r>
              <a:rPr lang="cs-CZ" dirty="0"/>
              <a:t>Následně znovu útočili na římskou formaci, přičemž se do boje s ničivým efektem zapojovali i </a:t>
            </a:r>
            <a:r>
              <a:rPr lang="cs-CZ" dirty="0" err="1"/>
              <a:t>katafrakté</a:t>
            </a:r>
            <a:r>
              <a:rPr lang="cs-CZ" dirty="0"/>
              <a:t>.</a:t>
            </a:r>
          </a:p>
          <a:p>
            <a:r>
              <a:rPr lang="cs-CZ" dirty="0"/>
              <a:t>V noci byl boj přerušen. V římském táboře vládla poraženecká nálada a </a:t>
            </a:r>
            <a:r>
              <a:rPr lang="cs-CZ" dirty="0" err="1"/>
              <a:t>Crassus</a:t>
            </a:r>
            <a:r>
              <a:rPr lang="cs-CZ" dirty="0"/>
              <a:t> odmítl jednat s důstojníky. Legáti se rozhodli pokusit se v noci o únik a zanechat na místě raněné. </a:t>
            </a:r>
          </a:p>
          <a:p>
            <a:r>
              <a:rPr lang="cs-CZ" dirty="0"/>
              <a:t>Celý další den </a:t>
            </a:r>
            <a:r>
              <a:rPr lang="cs-CZ" dirty="0" err="1"/>
              <a:t>Parthové</a:t>
            </a:r>
            <a:r>
              <a:rPr lang="cs-CZ" dirty="0"/>
              <a:t> stíhaly části římského vojska a postupně je ničili. V jednom případě obklíčili několik kohort na kopci. Římané bojovali dokud jich nezůstalo pouze dvacet, které </a:t>
            </a:r>
            <a:r>
              <a:rPr lang="cs-CZ" dirty="0" err="1"/>
              <a:t>parthský</a:t>
            </a:r>
            <a:r>
              <a:rPr lang="cs-CZ" dirty="0"/>
              <a:t> velitel pro jejich statečnost propustil. </a:t>
            </a:r>
          </a:p>
          <a:p>
            <a:r>
              <a:rPr lang="cs-CZ" dirty="0" err="1"/>
              <a:t>Crassovi</a:t>
            </a:r>
            <a:r>
              <a:rPr lang="cs-CZ" dirty="0"/>
              <a:t> se podařilo utéct do </a:t>
            </a:r>
            <a:r>
              <a:rPr lang="cs-CZ" dirty="0" err="1"/>
              <a:t>Karrh</a:t>
            </a:r>
            <a:r>
              <a:rPr lang="cs-CZ" dirty="0"/>
              <a:t>. Byl však pod záminkou jednání vylákán ven a </a:t>
            </a:r>
            <a:r>
              <a:rPr lang="cs-CZ" dirty="0" err="1"/>
              <a:t>Parthové</a:t>
            </a:r>
            <a:r>
              <a:rPr lang="cs-CZ" dirty="0"/>
              <a:t> se ho pokusili zajmout. V následné potyčce byl </a:t>
            </a:r>
            <a:r>
              <a:rPr lang="cs-CZ" dirty="0" err="1"/>
              <a:t>Crassus</a:t>
            </a:r>
            <a:r>
              <a:rPr lang="cs-CZ" dirty="0"/>
              <a:t> zabit a jeho hlava dovezena králi </a:t>
            </a:r>
            <a:r>
              <a:rPr lang="cs-CZ" dirty="0" err="1"/>
              <a:t>Oródovi</a:t>
            </a:r>
            <a:r>
              <a:rPr lang="cs-CZ" dirty="0"/>
              <a:t>. </a:t>
            </a:r>
          </a:p>
          <a:p>
            <a:r>
              <a:rPr lang="cs-CZ" dirty="0"/>
              <a:t>Římané ztratili cca 30 000 mrtvých a zajatých a přišli o mnoho orlů legií. Ztráty </a:t>
            </a:r>
            <a:r>
              <a:rPr lang="cs-CZ" dirty="0" err="1"/>
              <a:t>Parthů</a:t>
            </a:r>
            <a:r>
              <a:rPr lang="cs-CZ" dirty="0"/>
              <a:t> byly oproti tomu zanedbatelné.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B22B42-D23E-2011-7AFF-39F8CCBB1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102" y="1690688"/>
            <a:ext cx="5064369" cy="501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5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5777F9-3E21-F472-5697-7E6F36E68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C3657A5-AADF-10C3-3210-E85A79971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7" t="32726" r="20070" b="15870"/>
          <a:stretch/>
        </p:blipFill>
        <p:spPr>
          <a:xfrm>
            <a:off x="0" y="0"/>
            <a:ext cx="12192000" cy="7388965"/>
          </a:xfrm>
        </p:spPr>
      </p:pic>
    </p:spTree>
    <p:extLst>
      <p:ext uri="{BB962C8B-B14F-4D97-AF65-F5344CB8AC3E}">
        <p14:creationId xmlns:p14="http://schemas.microsoft.com/office/powerpoint/2010/main" val="2004710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CD8F58-0EC2-9D17-355C-F946AA699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Bitva u </a:t>
            </a:r>
            <a:r>
              <a:rPr lang="cs-CZ" dirty="0" err="1"/>
              <a:t>Farsálu</a:t>
            </a:r>
            <a:r>
              <a:rPr lang="cs-CZ" dirty="0"/>
              <a:t> – 48 př. n. 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C59D4E-2D50-B60E-0F08-A011682B1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1418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G. I. Caesar x </a:t>
            </a:r>
            <a:r>
              <a:rPr lang="cs-CZ" dirty="0" err="1"/>
              <a:t>Gnaeus</a:t>
            </a:r>
            <a:r>
              <a:rPr lang="cs-CZ" dirty="0"/>
              <a:t> Pompeius </a:t>
            </a:r>
            <a:r>
              <a:rPr lang="cs-CZ" dirty="0" err="1"/>
              <a:t>Magnus</a:t>
            </a:r>
            <a:endParaRPr lang="cs-CZ" dirty="0"/>
          </a:p>
          <a:p>
            <a:r>
              <a:rPr lang="cs-CZ" dirty="0" err="1"/>
              <a:t>Caesarovské</a:t>
            </a:r>
            <a:r>
              <a:rPr lang="cs-CZ" dirty="0"/>
              <a:t> vojsko – asi 20 000 pěšáků a 1000 jezdců. Mnohem zkušenější jednotky.</a:t>
            </a:r>
          </a:p>
          <a:p>
            <a:r>
              <a:rPr lang="cs-CZ" dirty="0" err="1"/>
              <a:t>Pompeiovo</a:t>
            </a:r>
            <a:r>
              <a:rPr lang="cs-CZ" dirty="0"/>
              <a:t> vojsko – asi 40 000 pěšáků, asi 6000 jezdců. Méně zkušení vojáci a sbory </a:t>
            </a:r>
            <a:r>
              <a:rPr lang="cs-CZ" dirty="0" err="1"/>
              <a:t>Pompeiových</a:t>
            </a:r>
            <a:r>
              <a:rPr lang="cs-CZ" dirty="0"/>
              <a:t> neřímských spojenců. Nejednotné vrchní velení.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CCC02B-BAFE-E713-6A99-3FA35AB4F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18" y="2022573"/>
            <a:ext cx="6426788" cy="35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50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9576FC-7C88-8872-A532-3862179F9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EE594E-BACC-A05D-3CE3-95260B28E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01751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Caesar ponechává v záloze oddíly zkušených vojáků, kteří mají podpořit jeho jezdce proti jízdě </a:t>
            </a:r>
            <a:r>
              <a:rPr lang="cs-CZ" dirty="0" err="1"/>
              <a:t>Pompeiově</a:t>
            </a:r>
            <a:r>
              <a:rPr lang="cs-CZ" dirty="0"/>
              <a:t> (té velel bývalý Caesarův legát Titus </a:t>
            </a:r>
            <a:r>
              <a:rPr lang="cs-CZ" dirty="0" err="1"/>
              <a:t>Labienus</a:t>
            </a:r>
            <a:r>
              <a:rPr lang="cs-CZ" dirty="0"/>
              <a:t>).</a:t>
            </a:r>
          </a:p>
          <a:p>
            <a:r>
              <a:rPr lang="cs-CZ" dirty="0" err="1"/>
              <a:t>Pompeiova</a:t>
            </a:r>
            <a:r>
              <a:rPr lang="cs-CZ" dirty="0"/>
              <a:t> jízda je zahnána na útěk a Caesarovy jezdci pobíjejí </a:t>
            </a:r>
            <a:r>
              <a:rPr lang="cs-CZ" dirty="0" err="1"/>
              <a:t>Pompeiovy</a:t>
            </a:r>
            <a:r>
              <a:rPr lang="cs-CZ" dirty="0"/>
              <a:t> lehkooděnce a lučištníky.</a:t>
            </a:r>
          </a:p>
          <a:p>
            <a:r>
              <a:rPr lang="cs-CZ" dirty="0"/>
              <a:t>Nepřátelská formace se brzy nato hroutí. Poslední zuřivý odpor kladou thráčtí auxiliární bojovníci v </a:t>
            </a:r>
            <a:r>
              <a:rPr lang="cs-CZ" dirty="0" err="1"/>
              <a:t>Pompeiově</a:t>
            </a:r>
            <a:r>
              <a:rPr lang="cs-CZ" dirty="0"/>
              <a:t> táboře.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776E9E0-4756-4E2C-AD55-159601349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b="311"/>
          <a:stretch/>
        </p:blipFill>
        <p:spPr>
          <a:xfrm>
            <a:off x="6515795" y="1969477"/>
            <a:ext cx="5390454" cy="37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34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85B601-8378-1E44-9907-4E58FE486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53A32AA-380B-8BA8-3EBB-F64A4D556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78044" cy="6846282"/>
          </a:xfrm>
        </p:spPr>
      </p:pic>
    </p:spTree>
    <p:extLst>
      <p:ext uri="{BB962C8B-B14F-4D97-AF65-F5344CB8AC3E}">
        <p14:creationId xmlns:p14="http://schemas.microsoft.com/office/powerpoint/2010/main" val="1493753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6D119E-35DA-44A9-BF5F-CC707DD7B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Vojsko ve starších obdobích.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56F80C-4796-414C-83A0-49934C75D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8705" cy="4351338"/>
          </a:xfrm>
        </p:spPr>
        <p:txBody>
          <a:bodyPr>
            <a:normAutofit/>
          </a:bodyPr>
          <a:lstStyle/>
          <a:p>
            <a:r>
              <a:rPr lang="cs-CZ" dirty="0"/>
              <a:t>V období království a republiky (cca 8 – 2. století př. n. l.) tvořili římské vojsko občané, kteří si mohli dovolit vybavení pro válku. </a:t>
            </a:r>
          </a:p>
          <a:p>
            <a:r>
              <a:rPr lang="cs-CZ" dirty="0"/>
              <a:t>Role ve vojsku byla pevně vázána na majetek vojáka (jezdci, těžkooděnci, lehkooděnci). </a:t>
            </a:r>
          </a:p>
          <a:p>
            <a:r>
              <a:rPr lang="cs-CZ" dirty="0"/>
              <a:t>Římské legie podporovaly </a:t>
            </a:r>
            <a:r>
              <a:rPr lang="cs-CZ" i="1" dirty="0" err="1"/>
              <a:t>ally</a:t>
            </a:r>
            <a:r>
              <a:rPr lang="cs-CZ" i="1" dirty="0"/>
              <a:t> </a:t>
            </a:r>
            <a:r>
              <a:rPr lang="cs-CZ" dirty="0"/>
              <a:t>složené z římských spojenců (</a:t>
            </a:r>
            <a:r>
              <a:rPr lang="cs-CZ" i="1" dirty="0" err="1"/>
              <a:t>socii</a:t>
            </a:r>
            <a:r>
              <a:rPr lang="cs-CZ" i="1" dirty="0"/>
              <a:t>)</a:t>
            </a:r>
            <a:r>
              <a:rPr lang="cs-CZ" dirty="0"/>
              <a:t> v Itálii.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774744-F689-4864-9557-FF22C8D5D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96" y="1972456"/>
            <a:ext cx="5215933" cy="358428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535824A-5458-4B08-8215-CC0E9DE4D3EE}"/>
              </a:ext>
            </a:extLst>
          </p:cNvPr>
          <p:cNvSpPr txBox="1"/>
          <p:nvPr/>
        </p:nvSpPr>
        <p:spPr>
          <a:xfrm>
            <a:off x="6489896" y="5824025"/>
            <a:ext cx="501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Vojáci na oltáři </a:t>
            </a:r>
            <a:r>
              <a:rPr lang="cs-CZ" i="1" dirty="0" err="1"/>
              <a:t>Domitia</a:t>
            </a:r>
            <a:r>
              <a:rPr lang="cs-CZ" i="1" dirty="0"/>
              <a:t> </a:t>
            </a:r>
            <a:r>
              <a:rPr lang="cs-CZ" i="1" dirty="0" err="1"/>
              <a:t>Ahenobarba</a:t>
            </a:r>
            <a:r>
              <a:rPr lang="cs-CZ" i="1" dirty="0"/>
              <a:t>, 2. polovina 2. století př. n. l. </a:t>
            </a:r>
          </a:p>
        </p:txBody>
      </p:sp>
    </p:spTree>
    <p:extLst>
      <p:ext uri="{BB962C8B-B14F-4D97-AF65-F5344CB8AC3E}">
        <p14:creationId xmlns:p14="http://schemas.microsoft.com/office/powerpoint/2010/main" val="4024001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E2F20C-70B8-F374-DBD8-1DB239FA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Nevýhody neprofesionálního vojska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159056-DC2C-BA17-D639-C79ACA035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43954" cy="483542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Vojáci bývali na taženích v zámoří příliš dlouho. Doma mezitím ležela jejich půda ladem a byli nuceni ji prodávat a jako bezzemci se stěhovat do Říma.</a:t>
            </a:r>
          </a:p>
          <a:p>
            <a:r>
              <a:rPr lang="cs-CZ" dirty="0"/>
              <a:t>Při posádkové službě v provinciích nebyla možnost získat ve válce kořist.</a:t>
            </a:r>
          </a:p>
          <a:p>
            <a:r>
              <a:rPr lang="cs-CZ" dirty="0"/>
              <a:t>Roste sociální napětí.</a:t>
            </a:r>
          </a:p>
          <a:p>
            <a:r>
              <a:rPr lang="cs-CZ" dirty="0"/>
              <a:t>Vojsko je svoláváno a zase rozpouštěno. Rozpouštěny byli i zkušené a secvičené oddíly, takže jejich bojová hodnota přišla po válce vniveč. </a:t>
            </a:r>
          </a:p>
          <a:p>
            <a:r>
              <a:rPr lang="cs-CZ" dirty="0"/>
              <a:t>Mezi římskými majetnými občany vyprchává zájem o vojenskou službu a morálka vojska se snižuje. (Neúspěchy v Hispánii a Africe).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60F658-5F0A-617F-DA2D-F16D7BDD7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435" y="1547446"/>
            <a:ext cx="3711806" cy="511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03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F20525-6CC0-44F6-B618-0FB5B57B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Cesta k profesionální armádě.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289F6A-921B-4784-A67F-94DAFC551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054969" cy="42938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107 př. n. l. </a:t>
            </a:r>
            <a:r>
              <a:rPr lang="cs-CZ" dirty="0" err="1"/>
              <a:t>Gaius</a:t>
            </a:r>
            <a:r>
              <a:rPr lang="cs-CZ" dirty="0"/>
              <a:t> Marius sestavuje nové vojsko pro válku s </a:t>
            </a:r>
            <a:r>
              <a:rPr lang="cs-CZ" dirty="0" err="1"/>
              <a:t>numidským</a:t>
            </a:r>
            <a:r>
              <a:rPr lang="cs-CZ" dirty="0"/>
              <a:t> králem </a:t>
            </a:r>
            <a:r>
              <a:rPr lang="cs-CZ" dirty="0" err="1"/>
              <a:t>Iughurtou</a:t>
            </a:r>
            <a:r>
              <a:rPr lang="cs-CZ" dirty="0"/>
              <a:t>. </a:t>
            </a:r>
          </a:p>
          <a:p>
            <a:r>
              <a:rPr lang="cs-CZ" dirty="0"/>
              <a:t>Do vojska vstupují hromadně nemajetní dobrovolníci (</a:t>
            </a:r>
            <a:r>
              <a:rPr lang="cs-CZ" i="1" dirty="0" err="1"/>
              <a:t>Proletarii</a:t>
            </a:r>
            <a:r>
              <a:rPr lang="cs-CZ" dirty="0"/>
              <a:t>) – výzbroj a výstroj jim nyní platí stát.</a:t>
            </a:r>
          </a:p>
          <a:p>
            <a:r>
              <a:rPr lang="cs-CZ" dirty="0"/>
              <a:t>Vojáci nyní slouží trvale a legie už se nerozpouštějí po skončení konfliktu. </a:t>
            </a:r>
          </a:p>
          <a:p>
            <a:r>
              <a:rPr lang="cs-CZ" dirty="0"/>
              <a:t>Po skončení spojenecké války (91 – 88 př. n. l.) získávají obyvatelé Itálie římské občanství, slouží v legiích a staré </a:t>
            </a:r>
            <a:r>
              <a:rPr lang="cs-CZ" i="1" dirty="0"/>
              <a:t>aly </a:t>
            </a:r>
            <a:r>
              <a:rPr lang="cs-CZ" i="1" dirty="0" err="1"/>
              <a:t>sociorum</a:t>
            </a:r>
            <a:r>
              <a:rPr lang="cs-CZ" i="1" dirty="0"/>
              <a:t> </a:t>
            </a:r>
            <a:r>
              <a:rPr lang="cs-CZ" dirty="0"/>
              <a:t>z římské armády mizí.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00CBD2C-874E-4B3D-B06F-4CF78F312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411" y="2475913"/>
            <a:ext cx="4464149" cy="334811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EF1BE1E-F25E-468C-826A-2A24134E289A}"/>
              </a:ext>
            </a:extLst>
          </p:cNvPr>
          <p:cNvSpPr txBox="1"/>
          <p:nvPr/>
        </p:nvSpPr>
        <p:spPr>
          <a:xfrm>
            <a:off x="7255411" y="6119445"/>
            <a:ext cx="4098389" cy="373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Legionářský orel, 1. století n. l. </a:t>
            </a:r>
          </a:p>
        </p:txBody>
      </p:sp>
    </p:spTree>
    <p:extLst>
      <p:ext uri="{BB962C8B-B14F-4D97-AF65-F5344CB8AC3E}">
        <p14:creationId xmlns:p14="http://schemas.microsoft.com/office/powerpoint/2010/main" val="1649386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3BC3E-7AC6-4899-BF46-256EF2EE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Římská legie v období krize republiky.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AF41CB-D676-4551-BA20-CE31CAA4A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77000" cy="435133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Je velice důležité jasně rozlišovat mezi římskou armádu období konce republiky a období principátu, jednotlivé pojmy mohou mít rozdílný význam. </a:t>
            </a:r>
          </a:p>
          <a:p>
            <a:r>
              <a:rPr lang="cs-CZ" dirty="0"/>
              <a:t>V legiích sloužili výhradně římští občané, v mimořádných případech, kdy byli verbováni i neobčané (</a:t>
            </a:r>
            <a:r>
              <a:rPr lang="cs-CZ" i="1" dirty="0" err="1"/>
              <a:t>peregrines</a:t>
            </a:r>
            <a:r>
              <a:rPr lang="cs-CZ" i="1" dirty="0"/>
              <a:t>)</a:t>
            </a:r>
            <a:r>
              <a:rPr lang="cs-CZ" dirty="0"/>
              <a:t> se občanství udělovalo při odvodu. </a:t>
            </a:r>
          </a:p>
          <a:p>
            <a:r>
              <a:rPr lang="cs-CZ" dirty="0"/>
              <a:t>Legie měla svoje číslo a většinou také název. (Např. </a:t>
            </a:r>
            <a:r>
              <a:rPr lang="cs-CZ" i="1" dirty="0" err="1"/>
              <a:t>Legio</a:t>
            </a:r>
            <a:r>
              <a:rPr lang="cs-CZ" i="1" dirty="0"/>
              <a:t> V. </a:t>
            </a:r>
            <a:r>
              <a:rPr lang="cs-CZ" i="1" dirty="0" err="1"/>
              <a:t>Alaudae</a:t>
            </a:r>
            <a:r>
              <a:rPr lang="cs-CZ" i="1" dirty="0"/>
              <a:t>. </a:t>
            </a:r>
            <a:r>
              <a:rPr lang="cs-CZ" dirty="0"/>
              <a:t>Emblémem této legie byl slon, na památku boje proti slonům </a:t>
            </a:r>
            <a:r>
              <a:rPr lang="cs-CZ" dirty="0" err="1"/>
              <a:t>pompeiovské</a:t>
            </a:r>
            <a:r>
              <a:rPr lang="cs-CZ" dirty="0"/>
              <a:t> armády v Africe). </a:t>
            </a:r>
          </a:p>
          <a:p>
            <a:r>
              <a:rPr lang="cs-CZ" dirty="0"/>
              <a:t>Vojáci si s legií a se svými spolubojovníky tvořili silná pouta. </a:t>
            </a:r>
          </a:p>
          <a:p>
            <a:r>
              <a:rPr lang="cs-CZ" dirty="0"/>
              <a:t>Legie však pořád nemají stálé posádky. Také doba služby není úplně jasná. Vojáci patrně sloužili stále max. 16 let, vojsko však mohlo být rozpuštěno i dříve.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A44809C-863E-48A8-9208-C96488A8A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55" y="2888640"/>
            <a:ext cx="4215618" cy="316171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3F84AAB-960E-4A44-8FB9-9A51B729239E}"/>
              </a:ext>
            </a:extLst>
          </p:cNvPr>
          <p:cNvSpPr txBox="1"/>
          <p:nvPr/>
        </p:nvSpPr>
        <p:spPr>
          <a:xfrm>
            <a:off x="7596555" y="6316394"/>
            <a:ext cx="421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Prsten se znakem Legie V. </a:t>
            </a:r>
            <a:r>
              <a:rPr lang="cs-CZ" i="1" dirty="0" err="1"/>
              <a:t>Alaudae</a:t>
            </a:r>
            <a:r>
              <a:rPr lang="cs-CZ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9291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5A41C1-AC1B-407E-A2F0-127215F68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legie v období galských válek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B24BC8-8418-4228-9D81-ACC5296A0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V Legii sloužilo přibližně 5000 mužů. Velitelem byl </a:t>
            </a:r>
            <a:r>
              <a:rPr lang="cs-CZ" i="1" dirty="0" err="1"/>
              <a:t>legatus</a:t>
            </a:r>
            <a:r>
              <a:rPr lang="cs-CZ" i="1" dirty="0"/>
              <a:t> </a:t>
            </a:r>
            <a:r>
              <a:rPr lang="cs-CZ" i="1" dirty="0" err="1"/>
              <a:t>legionis</a:t>
            </a:r>
            <a:r>
              <a:rPr lang="cs-CZ" b="1" i="1" dirty="0"/>
              <a:t> </a:t>
            </a:r>
            <a:r>
              <a:rPr lang="cs-CZ" dirty="0"/>
              <a:t>jmenovaný v tomto období místodržitelem provincie. Veliteli legií byly v Caesarově době také </a:t>
            </a:r>
            <a:r>
              <a:rPr lang="cs-CZ" i="1" dirty="0" err="1"/>
              <a:t>quaestores</a:t>
            </a:r>
            <a:r>
              <a:rPr lang="cs-CZ" i="1" dirty="0"/>
              <a:t>, </a:t>
            </a:r>
            <a:r>
              <a:rPr lang="cs-CZ" dirty="0"/>
              <a:t>nejednalo se však o běžnou praxi.</a:t>
            </a:r>
            <a:r>
              <a:rPr lang="cs-CZ" i="1" dirty="0"/>
              <a:t> </a:t>
            </a:r>
          </a:p>
          <a:p>
            <a:r>
              <a:rPr lang="cs-CZ" dirty="0"/>
              <a:t>V legii sloužilo šest štábních důstojníků (</a:t>
            </a:r>
            <a:r>
              <a:rPr lang="cs-CZ" i="1" dirty="0" err="1"/>
              <a:t>tribunus</a:t>
            </a:r>
            <a:r>
              <a:rPr lang="cs-CZ" i="1" dirty="0"/>
              <a:t>). </a:t>
            </a:r>
            <a:r>
              <a:rPr lang="cs-CZ" dirty="0"/>
              <a:t>Jejich role nejspíš nebyla pevně určena. </a:t>
            </a:r>
          </a:p>
          <a:p>
            <a:r>
              <a:rPr lang="cs-CZ" dirty="0"/>
              <a:t>Velmi důležitou složkou velení bylo v legii 60 centurionů, mezi nimiž vynikal </a:t>
            </a:r>
            <a:r>
              <a:rPr lang="cs-CZ" i="1" dirty="0" err="1"/>
              <a:t>primipilus</a:t>
            </a:r>
            <a:r>
              <a:rPr lang="cs-CZ" i="1" dirty="0"/>
              <a:t>,</a:t>
            </a:r>
            <a:r>
              <a:rPr lang="cs-CZ" dirty="0"/>
              <a:t> nejvyšší centurion legie.</a:t>
            </a:r>
          </a:p>
          <a:p>
            <a:r>
              <a:rPr lang="cs-CZ" dirty="0"/>
              <a:t>Legie se dělila na 10 kohort po cca 480 mužích. Není jasné, kdo a jestli vůbec někdo kohortě velel. </a:t>
            </a:r>
          </a:p>
          <a:p>
            <a:r>
              <a:rPr lang="cs-CZ" dirty="0"/>
              <a:t>Kohortu tvořily tři manipuly, každý ze dvou centurií po cca 80 mužích. </a:t>
            </a:r>
          </a:p>
          <a:p>
            <a:r>
              <a:rPr lang="cs-CZ" dirty="0"/>
              <a:t>V každé centurii pak sloužili ještě nižší důstojníci a vojáci se zvláštními povinnostmi. (</a:t>
            </a:r>
            <a:r>
              <a:rPr lang="cs-CZ" i="1" dirty="0" err="1"/>
              <a:t>Optio</a:t>
            </a:r>
            <a:r>
              <a:rPr lang="cs-CZ" i="1" dirty="0"/>
              <a:t>, </a:t>
            </a:r>
            <a:r>
              <a:rPr lang="cs-CZ" i="1" dirty="0" err="1"/>
              <a:t>signifer</a:t>
            </a:r>
            <a:r>
              <a:rPr lang="cs-CZ" i="1" dirty="0"/>
              <a:t>, </a:t>
            </a:r>
            <a:r>
              <a:rPr lang="cs-CZ" i="1" dirty="0" err="1"/>
              <a:t>aquilifer</a:t>
            </a:r>
            <a:r>
              <a:rPr lang="cs-CZ" dirty="0"/>
              <a:t>, tesaři, veterináři atd.)</a:t>
            </a:r>
          </a:p>
          <a:p>
            <a:r>
              <a:rPr lang="cs-CZ" dirty="0"/>
              <a:t>Všichni legionáři sloužili jako pěšáci. Jezdci v legiích patrně nesloužili, ačkoliv přinejmenším někteří vojáci stále jezdit na koních dovedli. </a:t>
            </a:r>
          </a:p>
        </p:txBody>
      </p:sp>
    </p:spTree>
    <p:extLst>
      <p:ext uri="{BB962C8B-B14F-4D97-AF65-F5344CB8AC3E}">
        <p14:creationId xmlns:p14="http://schemas.microsoft.com/office/powerpoint/2010/main" val="57516403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2203</TotalTime>
  <Words>2415</Words>
  <Application>Microsoft Office PowerPoint</Application>
  <PresentationFormat>Širokoúhlá obrazovka</PresentationFormat>
  <Paragraphs>143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Motiv Office</vt:lpstr>
      <vt:lpstr>Římské vojenství 4 – Vojáci posledního století republiky (146 – 30 př. n. l.)</vt:lpstr>
      <vt:lpstr>Období krize římské republiky</vt:lpstr>
      <vt:lpstr>Chronologický přehled (nejdůležitější body pro problematiku).</vt:lpstr>
      <vt:lpstr>Prezentace aplikace PowerPoint</vt:lpstr>
      <vt:lpstr>Vojsko ve starších obdobích.</vt:lpstr>
      <vt:lpstr>Nevýhody neprofesionálního vojska</vt:lpstr>
      <vt:lpstr>Cesta k profesionální armádě.</vt:lpstr>
      <vt:lpstr>Římská legie v období krize republiky.</vt:lpstr>
      <vt:lpstr>Struktura legie v období galských válek </vt:lpstr>
      <vt:lpstr>Prezentace aplikace PowerPoint</vt:lpstr>
      <vt:lpstr>Auxilia</vt:lpstr>
      <vt:lpstr>Jízda</vt:lpstr>
      <vt:lpstr>Prezentace aplikace PowerPoint</vt:lpstr>
      <vt:lpstr>Prezentace aplikace PowerPoint</vt:lpstr>
      <vt:lpstr>Pěchota auxilií</vt:lpstr>
      <vt:lpstr>Prezentace aplikace PowerPoint</vt:lpstr>
      <vt:lpstr>Střelci</vt:lpstr>
      <vt:lpstr>Prezentace aplikace PowerPoint</vt:lpstr>
      <vt:lpstr>Taktika</vt:lpstr>
      <vt:lpstr>Vojska Galů, Brittanů a Germánů. </vt:lpstr>
      <vt:lpstr>Prezentace aplikace PowerPoint</vt:lpstr>
      <vt:lpstr>Prezentace aplikace PowerPoint</vt:lpstr>
      <vt:lpstr>Prezentace aplikace PowerPoint</vt:lpstr>
      <vt:lpstr>Parthské vojsko</vt:lpstr>
      <vt:lpstr>Výzbroj a výstroj římských legionářů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Bitva u Karrh 53 př. n. l.</vt:lpstr>
      <vt:lpstr>Prezentace aplikace PowerPoint</vt:lpstr>
      <vt:lpstr>Publiův výpad. </vt:lpstr>
      <vt:lpstr>Prezentace aplikace PowerPoint</vt:lpstr>
      <vt:lpstr>Prezentace aplikace PowerPoint</vt:lpstr>
      <vt:lpstr>Bitva u Farsálu – 48 př. n. l.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Římská armáda v období krize republiky.</dc:title>
  <dc:creator>Tomáš Antoš</dc:creator>
  <cp:lastModifiedBy>Tomáš Antoš</cp:lastModifiedBy>
  <cp:revision>55</cp:revision>
  <dcterms:created xsi:type="dcterms:W3CDTF">2021-02-28T09:26:38Z</dcterms:created>
  <dcterms:modified xsi:type="dcterms:W3CDTF">2022-10-13T14:00:11Z</dcterms:modified>
</cp:coreProperties>
</file>