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5" r:id="rId3"/>
    <p:sldId id="258" r:id="rId4"/>
    <p:sldId id="257" r:id="rId5"/>
    <p:sldId id="259" r:id="rId6"/>
    <p:sldId id="260" r:id="rId7"/>
    <p:sldId id="261" r:id="rId8"/>
    <p:sldId id="296" r:id="rId9"/>
    <p:sldId id="298" r:id="rId10"/>
    <p:sldId id="297" r:id="rId11"/>
    <p:sldId id="295" r:id="rId12"/>
    <p:sldId id="262" r:id="rId13"/>
    <p:sldId id="263" r:id="rId14"/>
    <p:sldId id="292" r:id="rId15"/>
    <p:sldId id="293" r:id="rId16"/>
    <p:sldId id="273" r:id="rId17"/>
    <p:sldId id="294" r:id="rId18"/>
    <p:sldId id="264" r:id="rId19"/>
    <p:sldId id="265" r:id="rId20"/>
    <p:sldId id="270" r:id="rId21"/>
    <p:sldId id="269" r:id="rId22"/>
    <p:sldId id="268" r:id="rId23"/>
    <p:sldId id="271" r:id="rId24"/>
    <p:sldId id="272" r:id="rId25"/>
    <p:sldId id="291" r:id="rId26"/>
    <p:sldId id="280" r:id="rId27"/>
    <p:sldId id="290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78" r:id="rId36"/>
    <p:sldId id="289" r:id="rId37"/>
    <p:sldId id="279" r:id="rId38"/>
    <p:sldId id="274" r:id="rId39"/>
    <p:sldId id="276" r:id="rId4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67AA91-47C5-4E74-906C-AEE219CA1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4869E36-6B7F-434A-A5AD-11C5BDDBE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4243BA-DF1B-4D3B-AE07-2C6A827BC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8BC1-6BD3-491C-B030-A145CCCE4A00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2DB82A-1C83-4938-B1BE-3B041D944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20A0ED-35D5-4877-BCFC-E47DADD2C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95B6-8797-4FE3-852C-6E07E5CF25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675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C64EBC-2F40-4FB8-8143-66A405BBD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B775185-BF67-4C22-BFA9-E0786DC86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08ABD2-67A4-4408-BBCF-E5326FB18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8BC1-6BD3-491C-B030-A145CCCE4A00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DF6E5E-ABBF-49C6-9341-159670AB5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2549AD-A146-40A3-A56C-F067BE2A0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95B6-8797-4FE3-852C-6E07E5CF25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677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47D477C-9678-4246-B925-54C8952505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FDB7F70-75B5-4963-9A4A-373078023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67A61C-DA52-4E0A-9EFB-A8500D47B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8BC1-6BD3-491C-B030-A145CCCE4A00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DC880F-F023-40A7-B009-F3BAA24CC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ECBFAE-7B5C-480B-9786-675906BE4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95B6-8797-4FE3-852C-6E07E5CF25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56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BC612B-4BB5-49EB-B1AC-E173DA81E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E1041B-338B-48AD-A3CD-31F3A1F7A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F2BDCC-2794-4AE2-8FD1-14FC48D9A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8BC1-6BD3-491C-B030-A145CCCE4A00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EC5AC1-6D79-4D56-82E6-FF99CDBF2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EBD247-FDCE-4CE4-83DB-F8C952D40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95B6-8797-4FE3-852C-6E07E5CF25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13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C625A2-8107-4B23-BBFE-135CC28B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474F53-4192-4198-B9E8-6BE79FF5D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1B7CA6-09D9-4A0D-8CBB-53A7C0A14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8BC1-6BD3-491C-B030-A145CCCE4A00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046303-8C7A-4760-B946-2A20DCCD5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3F413F-435B-4CE1-A730-CBD55C17C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95B6-8797-4FE3-852C-6E07E5CF25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34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AF4F81-D4BB-479B-8EF5-29697161E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44209F-9919-4DBD-AD90-1C53D874BA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65D8045-DAED-4E84-ADE1-1B9AD164D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6B93B32-56A4-4251-B5A7-D5F9CADED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8BC1-6BD3-491C-B030-A145CCCE4A00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6158A36-C45A-4632-8978-6E0A0B026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94FB28C-9D2B-4718-8CC5-59DDE366A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95B6-8797-4FE3-852C-6E07E5CF25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0118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41814F-2983-413B-94B5-BEABFE1FB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1BB7AF0-9A3A-4E21-9B88-CBC12E060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A3EDC6B-5AEE-4C62-A731-75A249D9F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788E3CA-1844-4860-B543-1897951E23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8BFD34A-7B4B-4DD0-A303-F02EF30B3E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DA0AC71-901C-4B22-A95C-C72332ECB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8BC1-6BD3-491C-B030-A145CCCE4A00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6DF9AA3-D18F-46A0-9288-5187746B4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E92C2BD-213F-4DC3-B258-E735F397C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95B6-8797-4FE3-852C-6E07E5CF25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90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A13067-446F-492D-A8FB-97AFB3467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4B1CD2D-4162-4326-B54D-31242B875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8BC1-6BD3-491C-B030-A145CCCE4A00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F0E6284-1BDA-4F09-BAC1-4FB036D1E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6712907-AC1C-4EA9-9062-36FD48668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95B6-8797-4FE3-852C-6E07E5CF25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3982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BF50BDD-C1C1-4898-AD06-B6A3BDEAD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8BC1-6BD3-491C-B030-A145CCCE4A00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2D1CECA-6E6C-48D6-80EC-826C10832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A89A3A8-E378-4FAE-9EAC-3540068D7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95B6-8797-4FE3-852C-6E07E5CF25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79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C48E39-AE1F-4612-9342-187DC3478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1E6FD6-B6EC-4123-A8E3-714C9D620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739AB1C-F5B1-4E3A-B3AF-E56657F02B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FD80DA3-B99A-47D6-9AF4-C3F9B1154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8BC1-6BD3-491C-B030-A145CCCE4A00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FC5AA2-241A-45C5-B733-A45C2EF79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F3C15B-33C6-4E13-ACFC-D50FE0C1A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95B6-8797-4FE3-852C-6E07E5CF25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5835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DDC438-C061-415C-9743-B84BFBBC0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AF926A9-FECF-4284-9C51-7EDFB3F172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F98D1A4-BB7A-4CE8-8C24-88AB9EACE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72C3E58-EB81-462D-932A-BBBFF4A69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8BC1-6BD3-491C-B030-A145CCCE4A00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1E36187-0B11-414A-9766-3DF6FBB66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F783DB2-371E-4A29-A36F-D96C26DC0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95B6-8797-4FE3-852C-6E07E5CF25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5152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05EC781-2E54-4420-8257-2390FC904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CBB01F4-E713-469D-9487-D3D56C8FE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84FD69-9B7E-4058-9742-422BBB548E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98BC1-6BD3-491C-B030-A145CCCE4A00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020E01-79DD-40E9-950F-1FBE018F56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A7DD05-CB5E-486F-8E9D-01F09ED65D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B95B6-8797-4FE3-852C-6E07E5CF25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697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147D6A-F94A-40D2-A2F3-13AE307FDD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Vojenství 5 – Organizace římské armády období principátu. Část 1. (27 př. n. l. – 193 n. l.) </a:t>
            </a:r>
            <a:r>
              <a:rPr lang="cs-CZ" dirty="0" err="1"/>
              <a:t>Auxilia</a:t>
            </a:r>
            <a:r>
              <a:rPr lang="cs-CZ" dirty="0"/>
              <a:t>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261AC91-5299-456D-9D89-58B43DB1EE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Tomáš Antoš. </a:t>
            </a:r>
          </a:p>
        </p:txBody>
      </p:sp>
    </p:spTree>
    <p:extLst>
      <p:ext uri="{BB962C8B-B14F-4D97-AF65-F5344CB8AC3E}">
        <p14:creationId xmlns:p14="http://schemas.microsoft.com/office/powerpoint/2010/main" val="4280931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256DF9-DA6A-7D15-7ACF-C4CB67CA8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FAAE74-184A-97AB-C6C8-D57EA644B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err="1"/>
              <a:t>Cohors</a:t>
            </a:r>
            <a:r>
              <a:rPr lang="cs-CZ" i="1" dirty="0"/>
              <a:t> III </a:t>
            </a:r>
            <a:r>
              <a:rPr lang="cs-CZ" i="1" dirty="0" err="1"/>
              <a:t>Ulpia</a:t>
            </a:r>
            <a:r>
              <a:rPr lang="cs-CZ" i="1" dirty="0"/>
              <a:t> </a:t>
            </a:r>
            <a:r>
              <a:rPr lang="cs-CZ" i="1" dirty="0" err="1"/>
              <a:t>Petraeorum</a:t>
            </a:r>
            <a:r>
              <a:rPr lang="cs-CZ" i="1" dirty="0"/>
              <a:t> </a:t>
            </a:r>
            <a:r>
              <a:rPr lang="cs-CZ" i="1" dirty="0" err="1"/>
              <a:t>sagitt</a:t>
            </a:r>
            <a:r>
              <a:rPr lang="cs-CZ" i="1" dirty="0"/>
              <a:t> </a:t>
            </a:r>
            <a:r>
              <a:rPr lang="cs-CZ" i="1" dirty="0" err="1"/>
              <a:t>mill</a:t>
            </a:r>
            <a:r>
              <a:rPr lang="cs-CZ" i="1" dirty="0"/>
              <a:t> </a:t>
            </a:r>
            <a:r>
              <a:rPr lang="cs-CZ" i="1" dirty="0" err="1"/>
              <a:t>eq</a:t>
            </a:r>
            <a:r>
              <a:rPr lang="cs-CZ" i="1" dirty="0"/>
              <a:t>.</a:t>
            </a:r>
          </a:p>
          <a:p>
            <a:r>
              <a:rPr lang="cs-CZ" i="1" dirty="0" err="1"/>
              <a:t>Cohors</a:t>
            </a:r>
            <a:r>
              <a:rPr lang="cs-CZ" i="1" dirty="0"/>
              <a:t> I </a:t>
            </a:r>
            <a:r>
              <a:rPr lang="cs-CZ" i="1" dirty="0" err="1"/>
              <a:t>Batavorum</a:t>
            </a:r>
            <a:r>
              <a:rPr lang="cs-CZ" i="1" dirty="0"/>
              <a:t> </a:t>
            </a:r>
            <a:r>
              <a:rPr lang="cs-CZ" i="1" dirty="0" err="1"/>
              <a:t>eq</a:t>
            </a:r>
            <a:r>
              <a:rPr lang="cs-CZ" i="1" dirty="0"/>
              <a:t> c. R. </a:t>
            </a:r>
            <a:r>
              <a:rPr lang="cs-CZ" i="1" dirty="0" err="1"/>
              <a:t>p.f.</a:t>
            </a:r>
            <a:endParaRPr lang="cs-CZ" i="1" dirty="0"/>
          </a:p>
          <a:p>
            <a:r>
              <a:rPr lang="cs-CZ" i="1" dirty="0"/>
              <a:t>Ala I </a:t>
            </a:r>
            <a:r>
              <a:rPr lang="cs-CZ" i="1" dirty="0" err="1"/>
              <a:t>Ulpia</a:t>
            </a:r>
            <a:r>
              <a:rPr lang="cs-CZ" i="1" dirty="0"/>
              <a:t> </a:t>
            </a:r>
            <a:r>
              <a:rPr lang="cs-CZ" i="1" dirty="0" err="1"/>
              <a:t>dromedariorum</a:t>
            </a:r>
            <a:endParaRPr lang="cs-CZ" i="1" dirty="0"/>
          </a:p>
          <a:p>
            <a:r>
              <a:rPr lang="cs-CZ" i="1" dirty="0"/>
              <a:t>Ala I </a:t>
            </a:r>
            <a:r>
              <a:rPr lang="cs-CZ" i="1" dirty="0" err="1"/>
              <a:t>Gallorum</a:t>
            </a:r>
            <a:r>
              <a:rPr lang="cs-CZ" i="1" dirty="0"/>
              <a:t> </a:t>
            </a:r>
            <a:r>
              <a:rPr lang="cs-CZ" i="1" dirty="0" err="1"/>
              <a:t>victrix</a:t>
            </a:r>
            <a:endParaRPr lang="cs-CZ" i="1" dirty="0"/>
          </a:p>
          <a:p>
            <a:r>
              <a:rPr lang="cs-CZ" i="1" dirty="0" err="1"/>
              <a:t>Cohors</a:t>
            </a:r>
            <a:r>
              <a:rPr lang="cs-CZ" i="1" dirty="0"/>
              <a:t> VI </a:t>
            </a:r>
            <a:r>
              <a:rPr lang="cs-CZ" i="1" dirty="0" err="1"/>
              <a:t>Brittonum</a:t>
            </a:r>
            <a:endParaRPr lang="cs-CZ" i="1" dirty="0"/>
          </a:p>
          <a:p>
            <a:r>
              <a:rPr lang="cs-CZ" i="1" dirty="0" err="1"/>
              <a:t>Cohors</a:t>
            </a:r>
            <a:r>
              <a:rPr lang="cs-CZ" i="1" dirty="0"/>
              <a:t> II Flavia </a:t>
            </a:r>
            <a:r>
              <a:rPr lang="cs-CZ" i="1" dirty="0" err="1"/>
              <a:t>Numidarum</a:t>
            </a:r>
            <a:endParaRPr lang="cs-CZ" i="1" dirty="0"/>
          </a:p>
          <a:p>
            <a:r>
              <a:rPr lang="cs-CZ" i="1" dirty="0" err="1"/>
              <a:t>Cohors</a:t>
            </a:r>
            <a:r>
              <a:rPr lang="cs-CZ" i="1" dirty="0"/>
              <a:t> I </a:t>
            </a:r>
            <a:r>
              <a:rPr lang="cs-CZ" i="1" dirty="0" err="1"/>
              <a:t>Cretum</a:t>
            </a:r>
            <a:r>
              <a:rPr lang="cs-CZ" i="1" dirty="0"/>
              <a:t> </a:t>
            </a:r>
            <a:r>
              <a:rPr lang="cs-CZ" i="1" dirty="0" err="1"/>
              <a:t>eq</a:t>
            </a:r>
            <a:r>
              <a:rPr lang="cs-CZ" i="1" dirty="0"/>
              <a:t> </a:t>
            </a:r>
            <a:r>
              <a:rPr lang="cs-CZ" i="1" dirty="0" err="1"/>
              <a:t>sagitt</a:t>
            </a:r>
            <a:endParaRPr lang="cs-CZ" i="1" dirty="0"/>
          </a:p>
          <a:p>
            <a:r>
              <a:rPr lang="cs-CZ" i="1" dirty="0"/>
              <a:t> Ala I </a:t>
            </a:r>
            <a:r>
              <a:rPr lang="cs-CZ" i="1" dirty="0" err="1"/>
              <a:t>Gallorum</a:t>
            </a:r>
            <a:r>
              <a:rPr lang="cs-CZ" i="1" dirty="0"/>
              <a:t> et </a:t>
            </a:r>
            <a:r>
              <a:rPr lang="cs-CZ" i="1" dirty="0" err="1"/>
              <a:t>Pannoniorum</a:t>
            </a:r>
            <a:r>
              <a:rPr lang="cs-CZ" i="1" dirty="0"/>
              <a:t> </a:t>
            </a:r>
            <a:r>
              <a:rPr lang="cs-CZ" i="1" dirty="0" err="1"/>
              <a:t>cataphractaria</a:t>
            </a:r>
            <a:endParaRPr lang="cs-CZ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2602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3C23E8-991C-43D1-5C0B-8F64B6F8F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byl voják auxiliárních oddílů?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2ABBA3-25F8-B030-0F59-F8BAD6E35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025640" cy="5032375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Rekrut nemusel být (ale mohl být!) římským občanem.</a:t>
            </a:r>
          </a:p>
          <a:p>
            <a:r>
              <a:rPr lang="cs-CZ" dirty="0"/>
              <a:t>Při nástupu do vojska (</a:t>
            </a:r>
            <a:r>
              <a:rPr lang="cs-CZ" i="1" dirty="0" err="1"/>
              <a:t>probatio</a:t>
            </a:r>
            <a:r>
              <a:rPr lang="cs-CZ" dirty="0"/>
              <a:t>) musel však prokázat svůj svobodný původ (tedy, že není otrokem). Alespoň z počátku tak většinu vojáků tvořili </a:t>
            </a:r>
            <a:r>
              <a:rPr lang="cs-CZ" i="1" dirty="0" err="1"/>
              <a:t>peregrini</a:t>
            </a:r>
            <a:r>
              <a:rPr lang="cs-CZ" dirty="0"/>
              <a:t>, svobodní obyvatelé provincií bez římského občanství.</a:t>
            </a:r>
          </a:p>
          <a:p>
            <a:r>
              <a:rPr lang="cs-CZ" dirty="0"/>
              <a:t>Většinou byli vojáci dobrovolníci, ale mohli být odvedeni na základě příkazu správce provincie nebo císaře. </a:t>
            </a:r>
          </a:p>
          <a:p>
            <a:r>
              <a:rPr lang="cs-CZ" dirty="0"/>
              <a:t>Některé jednotky byly vytvořeny z propuštěných otroků (např. </a:t>
            </a:r>
            <a:r>
              <a:rPr lang="cs-CZ" sz="2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Cohors</a:t>
            </a:r>
            <a:r>
              <a:rPr lang="cs-CZ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sz="2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Italica</a:t>
            </a:r>
            <a:r>
              <a:rPr lang="cs-CZ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voluntariorum</a:t>
            </a:r>
            <a:r>
              <a:rPr lang="cs-CZ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civium</a:t>
            </a:r>
            <a:r>
              <a:rPr lang="cs-CZ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Romanorum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cs-CZ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 vlády císaře Claudia byl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vysloužilcům udělováno římské občanství (pokud ho ještě neměli). To pak platilo také jejich potomkům (od vlády Antonia Pia pouze prvorozeným). </a:t>
            </a:r>
          </a:p>
          <a:p>
            <a:r>
              <a:rPr lang="cs-CZ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Někteří vojáci nebo celé jednotky mohli obdržet občanství už během služby. 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Součástí názvu těchto jednotek pak byla zkratka c. R. (</a:t>
            </a:r>
            <a:r>
              <a:rPr lang="cs-CZ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civium</a:t>
            </a:r>
            <a:r>
              <a:rPr lang="cs-CZ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Romanorum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Ačkoliv noví rekruti v jednotce občanství mít nemuseli. </a:t>
            </a:r>
            <a:br>
              <a:rPr lang="cs-CZ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B077851-B427-69FD-93C7-BE6A5618F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83" y="1690688"/>
            <a:ext cx="3362628" cy="477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01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A83CC7-0D68-47AB-B90E-A7F2F3AE4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Velitelé a důstojníci auxiliárních oddílů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1804E9-82F1-4A59-83D0-20B434B43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90206" cy="4351338"/>
          </a:xfrm>
        </p:spPr>
        <p:txBody>
          <a:bodyPr>
            <a:normAutofit fontScale="92500"/>
          </a:bodyPr>
          <a:lstStyle/>
          <a:p>
            <a:r>
              <a:rPr lang="cs-CZ" b="1" dirty="0"/>
              <a:t>Velitel </a:t>
            </a:r>
            <a:r>
              <a:rPr lang="cs-CZ" dirty="0"/>
              <a:t>– Prefekt (</a:t>
            </a:r>
            <a:r>
              <a:rPr lang="cs-CZ" i="1" dirty="0" err="1"/>
              <a:t>praefectus</a:t>
            </a:r>
            <a:r>
              <a:rPr lang="cs-CZ" dirty="0"/>
              <a:t>) nebo tribun (</a:t>
            </a:r>
            <a:r>
              <a:rPr lang="cs-CZ" i="1" dirty="0" err="1"/>
              <a:t>tribunus</a:t>
            </a:r>
            <a:r>
              <a:rPr lang="cs-CZ" dirty="0"/>
              <a:t>).</a:t>
            </a:r>
          </a:p>
          <a:p>
            <a:r>
              <a:rPr lang="cs-CZ" dirty="0"/>
              <a:t>Téměř vždy byl římským jezdcem. (</a:t>
            </a:r>
            <a:r>
              <a:rPr lang="cs-CZ" sz="2600" i="1" dirty="0"/>
              <a:t>Tres </a:t>
            </a:r>
            <a:r>
              <a:rPr lang="cs-CZ" sz="2600" i="1" dirty="0" err="1"/>
              <a:t>militiae</a:t>
            </a:r>
            <a:r>
              <a:rPr lang="cs-CZ" sz="2600" dirty="0"/>
              <a:t>) </a:t>
            </a:r>
            <a:endParaRPr lang="cs-CZ" dirty="0"/>
          </a:p>
          <a:p>
            <a:r>
              <a:rPr lang="cs-CZ" dirty="0"/>
              <a:t>U některých jednotek pocházeli velitelé z kmenové aristokracie (</a:t>
            </a:r>
            <a:r>
              <a:rPr lang="cs-CZ" dirty="0" err="1"/>
              <a:t>Batavové</a:t>
            </a:r>
            <a:r>
              <a:rPr lang="cs-CZ" dirty="0"/>
              <a:t>, </a:t>
            </a:r>
            <a:r>
              <a:rPr lang="cs-CZ" dirty="0" err="1"/>
              <a:t>Tungrové</a:t>
            </a:r>
            <a:r>
              <a:rPr lang="cs-CZ" dirty="0"/>
              <a:t>, </a:t>
            </a:r>
            <a:r>
              <a:rPr lang="cs-CZ" dirty="0" err="1"/>
              <a:t>Treverové</a:t>
            </a:r>
            <a:r>
              <a:rPr lang="cs-CZ" dirty="0"/>
              <a:t>). </a:t>
            </a:r>
          </a:p>
          <a:p>
            <a:r>
              <a:rPr lang="cs-CZ" dirty="0"/>
              <a:t>Někteří velitelé dříve sloužili jako centurioni/</a:t>
            </a:r>
            <a:r>
              <a:rPr lang="cs-CZ" dirty="0" err="1"/>
              <a:t>decurioni</a:t>
            </a:r>
            <a:r>
              <a:rPr lang="cs-CZ" dirty="0"/>
              <a:t>.</a:t>
            </a:r>
          </a:p>
          <a:p>
            <a:r>
              <a:rPr lang="cs-CZ" b="1" i="1" dirty="0"/>
              <a:t>Důstojníci: </a:t>
            </a:r>
            <a:r>
              <a:rPr lang="cs-CZ" i="1" dirty="0"/>
              <a:t>Centurio/</a:t>
            </a:r>
            <a:r>
              <a:rPr lang="cs-CZ" i="1" dirty="0" err="1"/>
              <a:t>decurio</a:t>
            </a:r>
            <a:r>
              <a:rPr lang="cs-CZ" i="1" dirty="0"/>
              <a:t> </a:t>
            </a:r>
            <a:r>
              <a:rPr lang="cs-CZ" i="1" dirty="0" err="1"/>
              <a:t>princeps</a:t>
            </a:r>
            <a:r>
              <a:rPr lang="cs-CZ" i="1" dirty="0"/>
              <a:t>/</a:t>
            </a:r>
            <a:r>
              <a:rPr lang="cs-CZ" i="1" dirty="0" err="1"/>
              <a:t>curator</a:t>
            </a:r>
            <a:r>
              <a:rPr lang="cs-CZ" i="1" dirty="0"/>
              <a:t>,</a:t>
            </a:r>
            <a:r>
              <a:rPr lang="cs-CZ" dirty="0"/>
              <a:t> Centurioni/</a:t>
            </a:r>
            <a:r>
              <a:rPr lang="cs-CZ" dirty="0" err="1"/>
              <a:t>decurioni</a:t>
            </a:r>
            <a:r>
              <a:rPr lang="cs-CZ" dirty="0"/>
              <a:t>.</a:t>
            </a:r>
          </a:p>
          <a:p>
            <a:r>
              <a:rPr lang="cs-CZ" dirty="0"/>
              <a:t>„</a:t>
            </a:r>
            <a:r>
              <a:rPr lang="cs-CZ" b="1" dirty="0"/>
              <a:t>Poddůstojníci </a:t>
            </a:r>
            <a:r>
              <a:rPr lang="cs-CZ" b="1" i="1" dirty="0"/>
              <a:t>(</a:t>
            </a:r>
            <a:r>
              <a:rPr lang="cs-CZ" b="1" i="1" dirty="0" err="1"/>
              <a:t>principales</a:t>
            </a:r>
            <a:r>
              <a:rPr lang="cs-CZ" b="1" i="1" dirty="0"/>
              <a:t>):“</a:t>
            </a:r>
            <a:r>
              <a:rPr lang="cs-CZ" b="1" dirty="0"/>
              <a:t> </a:t>
            </a:r>
            <a:r>
              <a:rPr lang="cs-CZ" i="1" dirty="0" err="1"/>
              <a:t>Optio</a:t>
            </a:r>
            <a:r>
              <a:rPr lang="cs-CZ" i="1" dirty="0"/>
              <a:t>, </a:t>
            </a:r>
            <a:r>
              <a:rPr lang="cs-CZ" i="1" dirty="0" err="1"/>
              <a:t>signifer</a:t>
            </a:r>
            <a:r>
              <a:rPr lang="cs-CZ" i="1" dirty="0"/>
              <a:t>, </a:t>
            </a:r>
            <a:r>
              <a:rPr lang="cs-CZ" i="1" dirty="0" err="1"/>
              <a:t>tesserarius</a:t>
            </a:r>
            <a:r>
              <a:rPr lang="cs-CZ" i="1" dirty="0"/>
              <a:t>.</a:t>
            </a:r>
          </a:p>
          <a:p>
            <a:r>
              <a:rPr lang="cs-CZ" b="1" dirty="0"/>
              <a:t>„Specialisté </a:t>
            </a:r>
            <a:r>
              <a:rPr lang="cs-CZ" b="1" i="1" dirty="0"/>
              <a:t>(</a:t>
            </a:r>
            <a:r>
              <a:rPr lang="cs-CZ" b="1" i="1" dirty="0" err="1"/>
              <a:t>immunes</a:t>
            </a:r>
            <a:r>
              <a:rPr lang="cs-CZ" b="1" i="1" dirty="0"/>
              <a:t>):“</a:t>
            </a:r>
            <a:r>
              <a:rPr lang="cs-CZ" b="1" dirty="0"/>
              <a:t> </a:t>
            </a:r>
            <a:r>
              <a:rPr lang="cs-CZ" i="1" dirty="0" err="1"/>
              <a:t>veterinarii</a:t>
            </a:r>
            <a:r>
              <a:rPr lang="cs-CZ" i="1" dirty="0"/>
              <a:t>, </a:t>
            </a:r>
            <a:r>
              <a:rPr lang="cs-CZ" i="1" dirty="0" err="1"/>
              <a:t>scutarii</a:t>
            </a:r>
            <a:r>
              <a:rPr lang="cs-CZ" i="1" dirty="0"/>
              <a:t>, </a:t>
            </a:r>
            <a:r>
              <a:rPr lang="cs-CZ" i="1" dirty="0" err="1"/>
              <a:t>cervessarii</a:t>
            </a:r>
            <a:r>
              <a:rPr lang="cs-CZ" i="1" dirty="0"/>
              <a:t>…</a:t>
            </a:r>
            <a:endParaRPr lang="cs-CZ" b="1" dirty="0"/>
          </a:p>
          <a:p>
            <a:endParaRPr lang="cs-CZ" b="1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99E8E60-16DB-4BEB-81C0-4B92EEDF3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510" y="1825625"/>
            <a:ext cx="2330675" cy="452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55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F1534D-67A0-4951-B297-A063DB43E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Etnické složení jednotek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A3CAA0-5578-4938-AF0F-C3216F127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717345" cy="4926867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Pěchota i jízda převážně z provincií v západní Evropě (Hispánie, </a:t>
            </a:r>
            <a:r>
              <a:rPr lang="cs-CZ" dirty="0" err="1"/>
              <a:t>Gálie</a:t>
            </a:r>
            <a:r>
              <a:rPr lang="cs-CZ" dirty="0"/>
              <a:t>, Germánie, Británie) případně z podunajských oblastí (Thrákie, </a:t>
            </a:r>
            <a:r>
              <a:rPr lang="cs-CZ" dirty="0" err="1"/>
              <a:t>Pannonie</a:t>
            </a:r>
            <a:r>
              <a:rPr lang="cs-CZ" dirty="0"/>
              <a:t>). </a:t>
            </a:r>
          </a:p>
          <a:p>
            <a:r>
              <a:rPr lang="cs-CZ" dirty="0"/>
              <a:t>Lučištníci především z východních provincií říše (Sýrie, </a:t>
            </a:r>
            <a:r>
              <a:rPr lang="cs-CZ" dirty="0" err="1"/>
              <a:t>Kappadokie</a:t>
            </a:r>
            <a:r>
              <a:rPr lang="cs-CZ" dirty="0"/>
              <a:t>, Thrákie, Kréta).</a:t>
            </a:r>
          </a:p>
          <a:p>
            <a:r>
              <a:rPr lang="cs-CZ" dirty="0"/>
              <a:t>Až na </a:t>
            </a:r>
            <a:r>
              <a:rPr lang="cs-CZ" dirty="0" err="1"/>
              <a:t>vyjímky</a:t>
            </a:r>
            <a:r>
              <a:rPr lang="cs-CZ" dirty="0"/>
              <a:t> (např. </a:t>
            </a:r>
            <a:r>
              <a:rPr lang="cs-CZ" dirty="0" err="1"/>
              <a:t>batavské</a:t>
            </a:r>
            <a:r>
              <a:rPr lang="cs-CZ" dirty="0"/>
              <a:t> oddíly) však postupem času do jednotek vstupují i rekruti z jiných oblastí říše. (např. galští vojáci v jednotce </a:t>
            </a:r>
            <a:r>
              <a:rPr lang="cs-CZ" i="1" dirty="0" err="1"/>
              <a:t>cohors</a:t>
            </a:r>
            <a:r>
              <a:rPr lang="cs-CZ" i="1" dirty="0"/>
              <a:t> I </a:t>
            </a:r>
            <a:r>
              <a:rPr lang="cs-CZ" i="1" dirty="0" err="1"/>
              <a:t>Hamiorum</a:t>
            </a:r>
            <a:r>
              <a:rPr lang="cs-CZ" i="1" dirty="0"/>
              <a:t>.).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3B930C9-D884-4A0A-962E-0E241F810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732" y="1924099"/>
            <a:ext cx="5713858" cy="3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34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1110EF-1E25-8171-F7DB-58FF2FBC1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Numidští</a:t>
            </a:r>
            <a:r>
              <a:rPr lang="cs-CZ" dirty="0"/>
              <a:t> jezdci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5BAF0CE-1966-36BA-81B2-2B70AFFD1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621" y="1962943"/>
            <a:ext cx="8149884" cy="4597044"/>
          </a:xfrm>
        </p:spPr>
      </p:pic>
    </p:spTree>
    <p:extLst>
      <p:ext uri="{BB962C8B-B14F-4D97-AF65-F5344CB8AC3E}">
        <p14:creationId xmlns:p14="http://schemas.microsoft.com/office/powerpoint/2010/main" val="1678400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F5474C-62C6-C5E7-A6F2-710E06C86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Vojáci z </a:t>
            </a:r>
            <a:r>
              <a:rPr lang="cs-CZ" dirty="0" err="1"/>
              <a:t>Gálie</a:t>
            </a:r>
            <a:r>
              <a:rPr lang="cs-CZ" dirty="0"/>
              <a:t> nebo z Británie?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B65F680-3CB0-F642-FAE0-F117AE5C4E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47" y="2141537"/>
            <a:ext cx="5809853" cy="435133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155431C-A1EE-8844-0C7D-7658FCBA1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56" y="2141537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16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B29623-D2AC-475C-8FFF-EC87BAA39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Numeri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5124ED-9466-4A03-8FAD-5EADEBAF7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51252" cy="399840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Nepravidelné oddíly (100-1000 mužů) vznikající od konce 1. století n. l.</a:t>
            </a:r>
          </a:p>
          <a:p>
            <a:r>
              <a:rPr lang="cs-CZ" dirty="0"/>
              <a:t>Bojovníci z pohraničí říše, bojující podle svých zvyklostí (jako původně i vojáci </a:t>
            </a:r>
            <a:r>
              <a:rPr lang="cs-CZ" dirty="0" err="1"/>
              <a:t>auxilií</a:t>
            </a:r>
            <a:r>
              <a:rPr lang="cs-CZ" dirty="0"/>
              <a:t>). </a:t>
            </a:r>
          </a:p>
          <a:p>
            <a:r>
              <a:rPr lang="cs-CZ" dirty="0"/>
              <a:t>Existovaly lučištnické a snad i </a:t>
            </a:r>
            <a:r>
              <a:rPr lang="cs-CZ" dirty="0" err="1"/>
              <a:t>prakovnické</a:t>
            </a:r>
            <a:r>
              <a:rPr lang="cs-CZ" dirty="0"/>
              <a:t> oddíly (</a:t>
            </a:r>
            <a:r>
              <a:rPr lang="cs-CZ" dirty="0" err="1"/>
              <a:t>prakovnické</a:t>
            </a:r>
            <a:r>
              <a:rPr lang="cs-CZ" dirty="0"/>
              <a:t> oddíly </a:t>
            </a:r>
            <a:r>
              <a:rPr lang="cs-CZ" dirty="0" err="1"/>
              <a:t>auxilií</a:t>
            </a:r>
            <a:r>
              <a:rPr lang="cs-CZ" dirty="0"/>
              <a:t> nejsou doloženy).</a:t>
            </a:r>
          </a:p>
          <a:p>
            <a:r>
              <a:rPr lang="cs-CZ" dirty="0"/>
              <a:t>Pod velením svých předáků nebo římských důstojníků</a:t>
            </a:r>
          </a:p>
          <a:p>
            <a:r>
              <a:rPr lang="cs-CZ" dirty="0"/>
              <a:t>Také měly své názvy (</a:t>
            </a:r>
            <a:r>
              <a:rPr lang="cs-CZ" i="1" dirty="0"/>
              <a:t>numerus </a:t>
            </a:r>
            <a:r>
              <a:rPr lang="cs-CZ" i="1" dirty="0" err="1"/>
              <a:t>equitum</a:t>
            </a:r>
            <a:r>
              <a:rPr lang="cs-CZ" i="1" dirty="0"/>
              <a:t> </a:t>
            </a:r>
            <a:r>
              <a:rPr lang="cs-CZ" i="1" dirty="0" err="1"/>
              <a:t>illyricorum</a:t>
            </a:r>
            <a:r>
              <a:rPr lang="cs-CZ" i="1" dirty="0"/>
              <a:t>, numerus  </a:t>
            </a:r>
            <a:r>
              <a:rPr lang="cs-CZ" i="1" dirty="0" err="1"/>
              <a:t>Palmyrenorum</a:t>
            </a:r>
            <a:r>
              <a:rPr lang="cs-CZ" i="1" dirty="0"/>
              <a:t> </a:t>
            </a:r>
            <a:r>
              <a:rPr lang="cs-CZ" i="1" dirty="0" err="1"/>
              <a:t>Porolissensium</a:t>
            </a:r>
            <a:endParaRPr lang="cs-CZ" i="1" dirty="0"/>
          </a:p>
          <a:p>
            <a:r>
              <a:rPr lang="cs-CZ" dirty="0"/>
              <a:t>Součástí struktury římské armády? 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FA1F450-0C36-4AFF-97BA-CBF70A2F3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564" y="1915136"/>
            <a:ext cx="5177379" cy="381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87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9E5C7C-946E-C4D1-BCEC-34C142D52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Syrští/Palmýrští lučištníci z auxiliárních oddílů (nebo z numeru?)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7C93213-6A0B-637C-5939-0CD1DEDC7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11" y="1853759"/>
            <a:ext cx="2570636" cy="435133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865F072-D2FD-70A9-D35F-038EC0083F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82" y="1853759"/>
            <a:ext cx="4345451" cy="359905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E0F6A03-7145-FE67-5D0D-21047E4F6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768" y="1853759"/>
            <a:ext cx="4609278" cy="28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31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89B770-51D9-4CE1-8467-75FEB6149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Batavové</a:t>
            </a:r>
            <a:r>
              <a:rPr lang="cs-CZ" dirty="0"/>
              <a:t>, </a:t>
            </a:r>
            <a:r>
              <a:rPr lang="cs-CZ" i="1" dirty="0" err="1"/>
              <a:t>Gens</a:t>
            </a:r>
            <a:r>
              <a:rPr lang="cs-CZ" i="1" dirty="0"/>
              <a:t> </a:t>
            </a:r>
            <a:r>
              <a:rPr lang="cs-CZ" i="1" dirty="0" err="1"/>
              <a:t>ferox</a:t>
            </a:r>
            <a:r>
              <a:rPr lang="cs-CZ" i="1" dirty="0"/>
              <a:t> </a:t>
            </a:r>
            <a:r>
              <a:rPr lang="cs-CZ" dirty="0"/>
              <a:t>v římských službách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E987DE-89E6-4EC8-8EA1-A023B7D66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63794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Původ </a:t>
            </a:r>
            <a:r>
              <a:rPr lang="cs-CZ" dirty="0" err="1"/>
              <a:t>Batavů</a:t>
            </a:r>
            <a:r>
              <a:rPr lang="cs-CZ" dirty="0"/>
              <a:t>, osídlení území v deltě řeky Rýna (Ostrov </a:t>
            </a:r>
            <a:r>
              <a:rPr lang="cs-CZ" dirty="0" err="1"/>
              <a:t>Batavů</a:t>
            </a:r>
            <a:r>
              <a:rPr lang="cs-CZ" dirty="0"/>
              <a:t>).</a:t>
            </a:r>
          </a:p>
          <a:p>
            <a:r>
              <a:rPr lang="cs-CZ" dirty="0"/>
              <a:t>Počátky služby v římském vojsku (</a:t>
            </a:r>
            <a:r>
              <a:rPr lang="cs-CZ" dirty="0" err="1"/>
              <a:t>Iulius</a:t>
            </a:r>
            <a:r>
              <a:rPr lang="cs-CZ" dirty="0"/>
              <a:t> Caesar, </a:t>
            </a:r>
            <a:r>
              <a:rPr lang="cs-CZ" dirty="0" err="1"/>
              <a:t>dux</a:t>
            </a:r>
            <a:r>
              <a:rPr lang="cs-CZ" dirty="0"/>
              <a:t> </a:t>
            </a:r>
            <a:r>
              <a:rPr lang="cs-CZ" dirty="0" err="1"/>
              <a:t>Chariovalda</a:t>
            </a:r>
            <a:r>
              <a:rPr lang="cs-CZ" dirty="0"/>
              <a:t>).</a:t>
            </a:r>
          </a:p>
          <a:p>
            <a:r>
              <a:rPr lang="cs-CZ" dirty="0"/>
              <a:t>1 ala, 8 kohort, oddíly císařské stráže i námořnictvo. </a:t>
            </a:r>
          </a:p>
          <a:p>
            <a:r>
              <a:rPr lang="cs-CZ" dirty="0"/>
              <a:t>Velitelé vždy </a:t>
            </a:r>
            <a:r>
              <a:rPr lang="cs-CZ" dirty="0" err="1"/>
              <a:t>Batavové</a:t>
            </a:r>
            <a:r>
              <a:rPr lang="cs-CZ" dirty="0"/>
              <a:t> (Flavius </a:t>
            </a:r>
            <a:r>
              <a:rPr lang="cs-CZ" dirty="0" err="1"/>
              <a:t>Cerialis</a:t>
            </a:r>
            <a:r>
              <a:rPr lang="cs-CZ" dirty="0"/>
              <a:t>, </a:t>
            </a:r>
            <a:r>
              <a:rPr lang="cs-CZ" i="1" dirty="0" err="1"/>
              <a:t>Dominus</a:t>
            </a:r>
            <a:r>
              <a:rPr lang="cs-CZ" i="1" dirty="0"/>
              <a:t> et </a:t>
            </a:r>
            <a:r>
              <a:rPr lang="cs-CZ" i="1" dirty="0" err="1"/>
              <a:t>rex</a:t>
            </a:r>
            <a:r>
              <a:rPr lang="cs-CZ" i="1" dirty="0"/>
              <a:t>).</a:t>
            </a:r>
          </a:p>
          <a:p>
            <a:r>
              <a:rPr lang="cs-CZ" dirty="0"/>
              <a:t>Jednotky byly zřejmě doplňovány výhradně </a:t>
            </a:r>
            <a:r>
              <a:rPr lang="cs-CZ" dirty="0" err="1"/>
              <a:t>batavskými</a:t>
            </a:r>
            <a:r>
              <a:rPr lang="cs-CZ" dirty="0"/>
              <a:t> rekruty.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F83B0CB-223A-4BBB-8D73-A36F0C88D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541" y="1825625"/>
            <a:ext cx="4564010" cy="414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20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94E14-403B-4CAB-9957-E63F6AC02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Batavské</a:t>
            </a:r>
            <a:r>
              <a:rPr lang="cs-CZ" dirty="0"/>
              <a:t> oddíly ve válce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33E45B-6888-4B82-8136-D54057679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98698" cy="4351338"/>
          </a:xfrm>
        </p:spPr>
        <p:txBody>
          <a:bodyPr>
            <a:normAutofit fontScale="92500"/>
          </a:bodyPr>
          <a:lstStyle/>
          <a:p>
            <a:r>
              <a:rPr lang="cs-CZ" dirty="0"/>
              <a:t>„Speciální síly“ </a:t>
            </a:r>
          </a:p>
          <a:p>
            <a:r>
              <a:rPr lang="cs-CZ" dirty="0"/>
              <a:t>Tažení proti Arminiovi (14 – 17 n. l.)</a:t>
            </a:r>
          </a:p>
          <a:p>
            <a:r>
              <a:rPr lang="cs-CZ" dirty="0"/>
              <a:t>Boje v Británii (od roku 43 n. l. do konce 1. století n. l.)</a:t>
            </a:r>
          </a:p>
          <a:p>
            <a:r>
              <a:rPr lang="cs-CZ" dirty="0"/>
              <a:t>Občanská válka za tzv. roku 4 císařů (69 n. l.)</a:t>
            </a:r>
          </a:p>
          <a:p>
            <a:r>
              <a:rPr lang="cs-CZ" dirty="0"/>
              <a:t>Dácké války (101 – 102; 105 – 106 n. l.)</a:t>
            </a:r>
          </a:p>
          <a:p>
            <a:r>
              <a:rPr lang="cs-CZ" dirty="0"/>
              <a:t>Markomanské války – </a:t>
            </a:r>
            <a:r>
              <a:rPr lang="cs-CZ" i="1" dirty="0" err="1"/>
              <a:t>cohors</a:t>
            </a:r>
            <a:r>
              <a:rPr lang="cs-CZ" i="1" dirty="0"/>
              <a:t> III </a:t>
            </a:r>
            <a:r>
              <a:rPr lang="cs-CZ" i="1" dirty="0" err="1"/>
              <a:t>Batavorum</a:t>
            </a:r>
            <a:r>
              <a:rPr lang="cs-CZ" i="1" dirty="0"/>
              <a:t> </a:t>
            </a:r>
            <a:r>
              <a:rPr lang="cs-CZ" i="1" dirty="0" err="1"/>
              <a:t>milliaria</a:t>
            </a:r>
            <a:r>
              <a:rPr lang="cs-CZ" i="1" dirty="0"/>
              <a:t> </a:t>
            </a:r>
            <a:r>
              <a:rPr lang="cs-CZ" i="1" dirty="0" err="1"/>
              <a:t>equitata</a:t>
            </a:r>
            <a:r>
              <a:rPr lang="cs-CZ" dirty="0"/>
              <a:t>  (166 – 180 n. l.) 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3CC5768-21E1-4608-9BA2-C2858493B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146" y="1420471"/>
            <a:ext cx="3565701" cy="507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18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B85343-98EE-471E-B689-F80C84428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Chronologický přehled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A048057-F713-AA9D-5495-A6F34F1C7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032376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27 př. n. l. </a:t>
            </a:r>
            <a:r>
              <a:rPr lang="cs-CZ" dirty="0" err="1"/>
              <a:t>Gaius</a:t>
            </a:r>
            <a:r>
              <a:rPr lang="cs-CZ" dirty="0"/>
              <a:t> Octavianus se pod jménem Augustus stává prvním římským císařem (</a:t>
            </a:r>
            <a:r>
              <a:rPr lang="cs-CZ" i="1" dirty="0" err="1"/>
              <a:t>princeps</a:t>
            </a:r>
            <a:r>
              <a:rPr lang="cs-CZ" dirty="0"/>
              <a:t>). Dochází k větší profesionalizaci vojska.</a:t>
            </a:r>
          </a:p>
          <a:p>
            <a:r>
              <a:rPr lang="cs-CZ" dirty="0"/>
              <a:t>Cca 20 př. n. l. – 6 n. l.  - Válečná tažení do </a:t>
            </a:r>
            <a:r>
              <a:rPr lang="cs-CZ" dirty="0" err="1"/>
              <a:t>Illyrika</a:t>
            </a:r>
            <a:r>
              <a:rPr lang="cs-CZ" dirty="0"/>
              <a:t>, Alp, Germánie aj. Značné rozšíření území. </a:t>
            </a:r>
          </a:p>
          <a:p>
            <a:r>
              <a:rPr lang="cs-CZ" dirty="0"/>
              <a:t>16 př. n. l. – Porážka Marca </a:t>
            </a:r>
            <a:r>
              <a:rPr lang="cs-CZ" dirty="0" err="1"/>
              <a:t>Lollia</a:t>
            </a:r>
            <a:r>
              <a:rPr lang="cs-CZ" dirty="0"/>
              <a:t> germánskými kmeny v Galii. Přesun vojska na rýnskou hranici a počátek strategie stálých vojenských posádek na hranicích – </a:t>
            </a:r>
            <a:r>
              <a:rPr lang="cs-CZ" i="1" dirty="0"/>
              <a:t>limes </a:t>
            </a:r>
            <a:r>
              <a:rPr lang="cs-CZ" i="1" dirty="0" err="1"/>
              <a:t>romanus</a:t>
            </a:r>
            <a:r>
              <a:rPr lang="cs-CZ" dirty="0"/>
              <a:t>. </a:t>
            </a:r>
          </a:p>
          <a:p>
            <a:r>
              <a:rPr lang="cs-CZ" dirty="0"/>
              <a:t>9 n. l. Drtivá porážka vojska </a:t>
            </a:r>
            <a:r>
              <a:rPr lang="cs-CZ" dirty="0" err="1"/>
              <a:t>Quinctillia</a:t>
            </a:r>
            <a:r>
              <a:rPr lang="cs-CZ" dirty="0"/>
              <a:t> </a:t>
            </a:r>
            <a:r>
              <a:rPr lang="cs-CZ" dirty="0" err="1"/>
              <a:t>Vara</a:t>
            </a:r>
            <a:r>
              <a:rPr lang="cs-CZ" dirty="0"/>
              <a:t> v </a:t>
            </a:r>
            <a:r>
              <a:rPr lang="cs-CZ" dirty="0" err="1"/>
              <a:t>Teutoburském</a:t>
            </a:r>
            <a:r>
              <a:rPr lang="cs-CZ" dirty="0"/>
              <a:t> lese. Germánské vojsko vede Arminius, bývalý </a:t>
            </a:r>
            <a:r>
              <a:rPr lang="cs-CZ" dirty="0" err="1"/>
              <a:t>veliel</a:t>
            </a:r>
            <a:r>
              <a:rPr lang="cs-CZ" dirty="0"/>
              <a:t> </a:t>
            </a:r>
            <a:r>
              <a:rPr lang="cs-CZ" dirty="0" err="1"/>
              <a:t>auxilií</a:t>
            </a:r>
            <a:r>
              <a:rPr lang="cs-CZ" dirty="0"/>
              <a:t> a římský spojenec. </a:t>
            </a:r>
          </a:p>
          <a:p>
            <a:r>
              <a:rPr lang="cs-CZ" dirty="0"/>
              <a:t>14 – 16 n. l. Vojevůdce </a:t>
            </a:r>
            <a:r>
              <a:rPr lang="cs-CZ" dirty="0" err="1"/>
              <a:t>Germanicus</a:t>
            </a:r>
            <a:r>
              <a:rPr lang="cs-CZ" dirty="0"/>
              <a:t> vede úspěšnou odvetnou výpravu proti Arminiovi. Římská hranice však už prakticky po celé období císařství zůstane v Evropě na Rýnu a Dunaji. </a:t>
            </a:r>
          </a:p>
          <a:p>
            <a:r>
              <a:rPr lang="cs-CZ" dirty="0"/>
              <a:t>41 – 54 n. l. Vláda císaře Claudia. Vojáci </a:t>
            </a:r>
            <a:r>
              <a:rPr lang="cs-CZ" dirty="0" err="1"/>
              <a:t>auxilií</a:t>
            </a:r>
            <a:r>
              <a:rPr lang="cs-CZ" dirty="0"/>
              <a:t> a námořnictva dostávají po ukončení služby automaticky občanství.</a:t>
            </a:r>
          </a:p>
          <a:p>
            <a:r>
              <a:rPr lang="cs-CZ" dirty="0"/>
              <a:t>43 n. l. Claudius vysílá vojsko k dobytí Británie. Boje budou trvat ještě několik desetiletí. </a:t>
            </a:r>
          </a:p>
          <a:p>
            <a:r>
              <a:rPr lang="cs-CZ" dirty="0"/>
              <a:t>69 n. l. Po smrti císaře </a:t>
            </a:r>
            <a:r>
              <a:rPr lang="cs-CZ" dirty="0" err="1"/>
              <a:t>Nerona</a:t>
            </a:r>
            <a:r>
              <a:rPr lang="cs-CZ" dirty="0"/>
              <a:t> říši zachvátí občanská válka (rok čtyř císařů). </a:t>
            </a:r>
            <a:r>
              <a:rPr lang="cs-CZ" dirty="0" err="1"/>
              <a:t>Batavský</a:t>
            </a:r>
            <a:r>
              <a:rPr lang="cs-CZ" dirty="0"/>
              <a:t> velmož </a:t>
            </a:r>
            <a:r>
              <a:rPr lang="cs-CZ" dirty="0" err="1"/>
              <a:t>Iulius</a:t>
            </a:r>
            <a:r>
              <a:rPr lang="cs-CZ" dirty="0"/>
              <a:t> </a:t>
            </a:r>
            <a:r>
              <a:rPr lang="cs-CZ" dirty="0" err="1"/>
              <a:t>Civilis</a:t>
            </a:r>
            <a:r>
              <a:rPr lang="cs-CZ" dirty="0"/>
              <a:t> zorganizuje mohutné povstání v Galii a Germánii.</a:t>
            </a:r>
          </a:p>
          <a:p>
            <a:r>
              <a:rPr lang="cs-CZ" dirty="0"/>
              <a:t>69 – 96 n. l. Vláda císařů </a:t>
            </a:r>
            <a:r>
              <a:rPr lang="cs-CZ" dirty="0" err="1"/>
              <a:t>flaviovské</a:t>
            </a:r>
            <a:r>
              <a:rPr lang="cs-CZ" dirty="0"/>
              <a:t> dynastie. První doložené příklady zdvojení prvních kohort legií a zdvojených auxiliárních oddílů (</a:t>
            </a:r>
            <a:r>
              <a:rPr lang="cs-CZ" i="1" dirty="0" err="1"/>
              <a:t>milliaria</a:t>
            </a:r>
            <a:r>
              <a:rPr lang="cs-CZ" dirty="0"/>
              <a:t>).</a:t>
            </a:r>
          </a:p>
          <a:p>
            <a:r>
              <a:rPr lang="cs-CZ" dirty="0"/>
              <a:t>83/84 n. l.  Tažení </a:t>
            </a:r>
            <a:r>
              <a:rPr lang="cs-CZ" dirty="0" err="1"/>
              <a:t>Iulia</a:t>
            </a:r>
            <a:r>
              <a:rPr lang="cs-CZ" dirty="0"/>
              <a:t> </a:t>
            </a:r>
            <a:r>
              <a:rPr lang="cs-CZ" dirty="0" err="1"/>
              <a:t>Agricoly</a:t>
            </a:r>
            <a:r>
              <a:rPr lang="cs-CZ" dirty="0"/>
              <a:t> do Kaledonie a bitva u </a:t>
            </a:r>
            <a:r>
              <a:rPr lang="cs-CZ" dirty="0" err="1"/>
              <a:t>Mons</a:t>
            </a:r>
            <a:r>
              <a:rPr lang="cs-CZ" dirty="0"/>
              <a:t> </a:t>
            </a:r>
            <a:r>
              <a:rPr lang="cs-CZ" dirty="0" err="1"/>
              <a:t>Graupius</a:t>
            </a:r>
            <a:r>
              <a:rPr lang="cs-CZ" dirty="0"/>
              <a:t>. </a:t>
            </a:r>
          </a:p>
          <a:p>
            <a:r>
              <a:rPr lang="cs-CZ" dirty="0"/>
              <a:t>98 – 117 n. l. císař </a:t>
            </a:r>
            <a:r>
              <a:rPr lang="cs-CZ" dirty="0" err="1"/>
              <a:t>Traianus</a:t>
            </a:r>
            <a:r>
              <a:rPr lang="cs-CZ" dirty="0"/>
              <a:t> poráží Dáky a </a:t>
            </a:r>
            <a:r>
              <a:rPr lang="cs-CZ" dirty="0" err="1"/>
              <a:t>Parthy</a:t>
            </a:r>
            <a:r>
              <a:rPr lang="cs-CZ" dirty="0"/>
              <a:t>. Říše získává svoji historicky největší rozlohu. </a:t>
            </a:r>
          </a:p>
          <a:p>
            <a:r>
              <a:rPr lang="cs-CZ" dirty="0"/>
              <a:t>135 n. l. Vpád Alanů do </a:t>
            </a:r>
            <a:r>
              <a:rPr lang="cs-CZ" dirty="0" err="1"/>
              <a:t>Kappadokie</a:t>
            </a:r>
            <a:r>
              <a:rPr lang="cs-CZ" dirty="0"/>
              <a:t>.</a:t>
            </a:r>
          </a:p>
          <a:p>
            <a:r>
              <a:rPr lang="cs-CZ" dirty="0"/>
              <a:t>166 -180 Markomanské války.</a:t>
            </a:r>
          </a:p>
        </p:txBody>
      </p:sp>
    </p:spTree>
    <p:extLst>
      <p:ext uri="{BB962C8B-B14F-4D97-AF65-F5344CB8AC3E}">
        <p14:creationId xmlns:p14="http://schemas.microsoft.com/office/powerpoint/2010/main" val="1206062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0A40B2-C852-4475-85A4-E43D066B3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Auxilia</a:t>
            </a:r>
            <a:r>
              <a:rPr lang="cs-CZ" dirty="0"/>
              <a:t> x Legie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5AFEFE-86F9-4156-91A0-9C044CE6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02945" cy="4856529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Sociální rozdíly</a:t>
            </a:r>
          </a:p>
          <a:p>
            <a:r>
              <a:rPr lang="cs-CZ" dirty="0"/>
              <a:t>Plat</a:t>
            </a:r>
          </a:p>
          <a:p>
            <a:r>
              <a:rPr lang="cs-CZ" dirty="0"/>
              <a:t>Občanství </a:t>
            </a:r>
          </a:p>
          <a:p>
            <a:r>
              <a:rPr lang="cs-CZ" dirty="0"/>
              <a:t>Během prvního století n. l. patrná značná rivalita (</a:t>
            </a:r>
            <a:r>
              <a:rPr lang="cs-CZ" dirty="0" err="1"/>
              <a:t>Batavové</a:t>
            </a:r>
            <a:r>
              <a:rPr lang="cs-CZ" dirty="0"/>
              <a:t> x XIV legie) ta však panovala patrně mezi jednotkami obecně. </a:t>
            </a:r>
          </a:p>
          <a:p>
            <a:r>
              <a:rPr lang="cs-CZ" dirty="0"/>
              <a:t>V průběhu druhého století se však rozdíly stále více stírají, až během 3. století mizí téměř docela (krom podmínky být římským občanem při vstupu do legií). 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8B0B255-34AC-4066-A287-8C093444C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309" y="1690688"/>
            <a:ext cx="4802944" cy="484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43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55E9A4-7BF7-47C0-8B14-4AF96867B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Auxilia</a:t>
            </a:r>
            <a:r>
              <a:rPr lang="cs-CZ" dirty="0"/>
              <a:t> v době míru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0357D0-E940-4D16-9520-9E60AACAF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49726" cy="4351338"/>
          </a:xfrm>
        </p:spPr>
        <p:txBody>
          <a:bodyPr/>
          <a:lstStyle/>
          <a:p>
            <a:r>
              <a:rPr lang="cs-CZ" dirty="0"/>
              <a:t>Služba v posádkách na hranicích a strategických bodech.</a:t>
            </a:r>
          </a:p>
          <a:p>
            <a:r>
              <a:rPr lang="cs-CZ" dirty="0"/>
              <a:t>Samostatné operace lokálního významu. </a:t>
            </a:r>
          </a:p>
          <a:p>
            <a:r>
              <a:rPr lang="cs-CZ" i="1" dirty="0" err="1"/>
              <a:t>Singulares</a:t>
            </a:r>
            <a:r>
              <a:rPr lang="cs-CZ" i="1" dirty="0"/>
              <a:t>, </a:t>
            </a:r>
            <a:r>
              <a:rPr lang="cs-CZ" i="1" dirty="0" err="1"/>
              <a:t>beneficiarii</a:t>
            </a:r>
            <a:r>
              <a:rPr lang="cs-CZ" i="1" dirty="0"/>
              <a:t>…</a:t>
            </a:r>
          </a:p>
          <a:p>
            <a:r>
              <a:rPr lang="cs-CZ" dirty="0"/>
              <a:t>Podíl na inženýrských pracích. </a:t>
            </a:r>
          </a:p>
          <a:p>
            <a:endParaRPr lang="cs-CZ" i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0777340-4688-4964-9847-6FF8422E0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569" y="2430414"/>
            <a:ext cx="52387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16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1ABF67-0FBD-4E74-ABBF-9BAC33FB4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Auxilia</a:t>
            </a:r>
            <a:r>
              <a:rPr lang="cs-CZ" dirty="0"/>
              <a:t> v boji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FE9A73-19DD-41FA-A10B-30E9493D1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47006" cy="4351338"/>
          </a:xfrm>
        </p:spPr>
        <p:txBody>
          <a:bodyPr>
            <a:normAutofit/>
          </a:bodyPr>
          <a:lstStyle/>
          <a:p>
            <a:r>
              <a:rPr lang="cs-CZ" dirty="0"/>
              <a:t>Při tažení pochodovaly auxiliární oddíly na začátku i konci pochodové formace.</a:t>
            </a:r>
          </a:p>
          <a:p>
            <a:r>
              <a:rPr lang="cs-CZ" dirty="0"/>
              <a:t>Průzkum prováděli jezdci a lučištníci. </a:t>
            </a:r>
          </a:p>
          <a:p>
            <a:r>
              <a:rPr lang="cs-CZ" dirty="0"/>
              <a:t>Statisticky se tedy vojáci </a:t>
            </a:r>
            <a:r>
              <a:rPr lang="cs-CZ" dirty="0" err="1"/>
              <a:t>auxilií</a:t>
            </a:r>
            <a:r>
              <a:rPr lang="cs-CZ" dirty="0"/>
              <a:t> do bojových situací dostávali pravděpodobně častěji než vojáci legií (Výjevy na </a:t>
            </a:r>
            <a:r>
              <a:rPr lang="cs-CZ" dirty="0" err="1"/>
              <a:t>Trajánově</a:t>
            </a:r>
            <a:r>
              <a:rPr lang="cs-CZ" dirty="0"/>
              <a:t> sloupu). </a:t>
            </a:r>
          </a:p>
          <a:p>
            <a:r>
              <a:rPr lang="cs-CZ" dirty="0"/>
              <a:t>Bitva u </a:t>
            </a:r>
            <a:r>
              <a:rPr lang="cs-CZ" dirty="0" err="1"/>
              <a:t>Mons</a:t>
            </a:r>
            <a:r>
              <a:rPr lang="cs-CZ" dirty="0"/>
              <a:t> </a:t>
            </a:r>
            <a:r>
              <a:rPr lang="cs-CZ" dirty="0" err="1"/>
              <a:t>Graupius</a:t>
            </a:r>
            <a:r>
              <a:rPr lang="cs-CZ" dirty="0"/>
              <a:t> (84 n. l.)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ACE3754-BF3F-467B-A362-AA8CB2425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657" y="1333255"/>
            <a:ext cx="4576143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57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C4A162-874F-4DA9-8ADF-69B908BA5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Otázka loajality auxiliárních oddílů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181E1D-FCBD-4DA7-ABF5-F161C6E41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49726" cy="4153144"/>
          </a:xfrm>
        </p:spPr>
        <p:txBody>
          <a:bodyPr>
            <a:normAutofit/>
          </a:bodyPr>
          <a:lstStyle/>
          <a:p>
            <a:r>
              <a:rPr lang="cs-CZ" b="1" dirty="0"/>
              <a:t>Vzpoury velitelů </a:t>
            </a:r>
            <a:r>
              <a:rPr lang="cs-CZ" b="1" dirty="0" err="1"/>
              <a:t>auxilií</a:t>
            </a:r>
            <a:endParaRPr lang="cs-CZ" dirty="0"/>
          </a:p>
          <a:p>
            <a:r>
              <a:rPr lang="cs-CZ" dirty="0"/>
              <a:t>Arminius (9 n. l.) Germánie</a:t>
            </a:r>
          </a:p>
          <a:p>
            <a:r>
              <a:rPr lang="cs-CZ" dirty="0" err="1"/>
              <a:t>Takfarínas</a:t>
            </a:r>
            <a:r>
              <a:rPr lang="cs-CZ" dirty="0"/>
              <a:t> (15 – 24 n. l.) Afrika</a:t>
            </a:r>
          </a:p>
          <a:p>
            <a:r>
              <a:rPr lang="cs-CZ" dirty="0" err="1"/>
              <a:t>Ganask</a:t>
            </a:r>
            <a:r>
              <a:rPr lang="cs-CZ" dirty="0"/>
              <a:t> (47 n. l.) Pobřeží Galie</a:t>
            </a:r>
          </a:p>
          <a:p>
            <a:r>
              <a:rPr lang="cs-CZ" b="1" dirty="0" err="1"/>
              <a:t>Iulius</a:t>
            </a:r>
            <a:r>
              <a:rPr lang="cs-CZ" b="1" dirty="0"/>
              <a:t> </a:t>
            </a:r>
            <a:r>
              <a:rPr lang="cs-CZ" b="1" dirty="0" err="1"/>
              <a:t>Civilis</a:t>
            </a:r>
            <a:r>
              <a:rPr lang="cs-CZ" dirty="0"/>
              <a:t>, </a:t>
            </a:r>
            <a:r>
              <a:rPr lang="cs-CZ" dirty="0" err="1"/>
              <a:t>Iulius</a:t>
            </a:r>
            <a:r>
              <a:rPr lang="cs-CZ" dirty="0"/>
              <a:t> </a:t>
            </a:r>
            <a:r>
              <a:rPr lang="cs-CZ" dirty="0" err="1"/>
              <a:t>Classicus</a:t>
            </a:r>
            <a:r>
              <a:rPr lang="cs-CZ" dirty="0"/>
              <a:t>, </a:t>
            </a:r>
            <a:r>
              <a:rPr lang="cs-CZ" dirty="0" err="1"/>
              <a:t>Iulius</a:t>
            </a:r>
            <a:r>
              <a:rPr lang="cs-CZ" dirty="0"/>
              <a:t> Tutor (69 – 70 n. l.) Rýnská hranice.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863EA69-B78B-496D-B1E1-C4D3232ED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95366"/>
            <a:ext cx="5500188" cy="356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84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1F3679-6D7F-445B-9FCA-4C453D029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C39D69-16CB-44AB-9168-286434853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Ke vzpourám však docházelo i v legiích (např. 15 n. l. legie na Rýně)</a:t>
            </a:r>
          </a:p>
          <a:p>
            <a:r>
              <a:rPr lang="cs-CZ" dirty="0"/>
              <a:t>Zmíněné vzpoury z velké části potlačovaly rovněž auxiliární oddíly (např. </a:t>
            </a:r>
            <a:r>
              <a:rPr lang="cs-CZ" dirty="0" err="1"/>
              <a:t>vasconské</a:t>
            </a:r>
            <a:r>
              <a:rPr lang="cs-CZ" dirty="0"/>
              <a:t> kohorty)</a:t>
            </a:r>
          </a:p>
          <a:p>
            <a:r>
              <a:rPr lang="cs-CZ" dirty="0"/>
              <a:t>V některých případech se auxiliární oddíly nepřidaly k prohlášeným vzdorocísařům (69 n. l. Afrika)</a:t>
            </a:r>
          </a:p>
          <a:p>
            <a:r>
              <a:rPr lang="cs-CZ" dirty="0" err="1"/>
              <a:t>Auxilia</a:t>
            </a:r>
            <a:r>
              <a:rPr lang="cs-CZ" dirty="0"/>
              <a:t> mohla sloužit i jako mocenská protiváha legií (</a:t>
            </a:r>
            <a:r>
              <a:rPr lang="cs-CZ" dirty="0" err="1"/>
              <a:t>Batavové</a:t>
            </a:r>
            <a:r>
              <a:rPr lang="cs-CZ" dirty="0"/>
              <a:t> x XIV legie) </a:t>
            </a:r>
          </a:p>
          <a:p>
            <a:r>
              <a:rPr lang="cs-CZ" dirty="0"/>
              <a:t>Správci provincií a velitelé legií se obklopovali singuláry z řad auxiliárních jezdců. </a:t>
            </a:r>
          </a:p>
          <a:p>
            <a:r>
              <a:rPr lang="cs-CZ" dirty="0"/>
              <a:t>Příslušníci </a:t>
            </a:r>
            <a:r>
              <a:rPr lang="cs-CZ" i="1" dirty="0" err="1"/>
              <a:t>Equites</a:t>
            </a:r>
            <a:r>
              <a:rPr lang="cs-CZ" i="1" dirty="0"/>
              <a:t> </a:t>
            </a:r>
            <a:r>
              <a:rPr lang="cs-CZ" i="1" dirty="0" err="1"/>
              <a:t>singulares</a:t>
            </a:r>
            <a:r>
              <a:rPr lang="cs-CZ" i="1" dirty="0"/>
              <a:t> Augusti </a:t>
            </a:r>
            <a:r>
              <a:rPr lang="cs-CZ" dirty="0"/>
              <a:t>pravděpodobně představovali také určitou protiváhu </a:t>
            </a:r>
            <a:r>
              <a:rPr lang="cs-CZ" dirty="0" err="1"/>
              <a:t>prétoriánské</a:t>
            </a:r>
            <a:r>
              <a:rPr lang="cs-CZ" dirty="0"/>
              <a:t> gardy.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636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987F2C-7741-8045-8D29-04826A8B9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Výzbroj a výstroj vojáků </a:t>
            </a:r>
            <a:r>
              <a:rPr lang="cs-CZ" dirty="0" err="1"/>
              <a:t>auxilií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5E01B9-E726-8D3B-9471-CC2379777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914292" cy="4351338"/>
          </a:xfrm>
        </p:spPr>
        <p:txBody>
          <a:bodyPr>
            <a:normAutofit fontScale="92500"/>
          </a:bodyPr>
          <a:lstStyle/>
          <a:p>
            <a:r>
              <a:rPr lang="cs-CZ" dirty="0"/>
              <a:t>Oproti dřívější představě patrně neexistovala žádná pravidla, která by určovala která výzbroj a výstroj patřila legionářům a která vojákům </a:t>
            </a:r>
            <a:r>
              <a:rPr lang="cs-CZ" dirty="0" err="1"/>
              <a:t>auxilií</a:t>
            </a:r>
            <a:r>
              <a:rPr lang="cs-CZ" dirty="0"/>
              <a:t>. </a:t>
            </a:r>
          </a:p>
          <a:p>
            <a:r>
              <a:rPr lang="cs-CZ" dirty="0"/>
              <a:t>Vybavení u některých jednotek (zejména u jezdců) mohlo být srovnatelné nebo dokonce honosnější než u legionářů.</a:t>
            </a:r>
          </a:p>
          <a:p>
            <a:r>
              <a:rPr lang="cs-CZ" dirty="0"/>
              <a:t>Zejména v prvních desetiletích principátu mohla být výstroj pestrou směsicí výrobků z římských vojenských dílen a domorodého vybavení bojovníků.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1C7917-7A17-46E1-74CE-321EB6F9A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570" y="1825625"/>
            <a:ext cx="5138361" cy="385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97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A2B942-FF19-FC76-C624-BB667F266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Bitva u </a:t>
            </a:r>
            <a:r>
              <a:rPr lang="cs-CZ" dirty="0" err="1"/>
              <a:t>Mons</a:t>
            </a:r>
            <a:r>
              <a:rPr lang="cs-CZ" dirty="0"/>
              <a:t> </a:t>
            </a:r>
            <a:r>
              <a:rPr lang="cs-CZ" dirty="0" err="1"/>
              <a:t>Graupius</a:t>
            </a:r>
            <a:r>
              <a:rPr lang="cs-CZ" dirty="0"/>
              <a:t> 83/4 n. l.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CBAC90-3C5D-B356-0838-FA4A95E1E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43954" cy="4351338"/>
          </a:xfrm>
        </p:spPr>
        <p:txBody>
          <a:bodyPr/>
          <a:lstStyle/>
          <a:p>
            <a:r>
              <a:rPr lang="cs-CZ" dirty="0" err="1"/>
              <a:t>Iulius</a:t>
            </a:r>
            <a:r>
              <a:rPr lang="cs-CZ" dirty="0"/>
              <a:t> </a:t>
            </a:r>
            <a:r>
              <a:rPr lang="cs-CZ" dirty="0" err="1"/>
              <a:t>Agricola</a:t>
            </a:r>
            <a:r>
              <a:rPr lang="cs-CZ" dirty="0"/>
              <a:t> x </a:t>
            </a:r>
            <a:r>
              <a:rPr lang="cs-CZ" dirty="0" err="1"/>
              <a:t>Calgacus</a:t>
            </a:r>
            <a:r>
              <a:rPr lang="cs-CZ" dirty="0"/>
              <a:t>?</a:t>
            </a:r>
          </a:p>
          <a:p>
            <a:r>
              <a:rPr lang="cs-CZ" dirty="0"/>
              <a:t>Římské vojsko: 8000 auxiliárních pěšáků a 3000 jezdců (</a:t>
            </a:r>
            <a:r>
              <a:rPr lang="cs-CZ" dirty="0" err="1"/>
              <a:t>Batavové</a:t>
            </a:r>
            <a:r>
              <a:rPr lang="cs-CZ" dirty="0"/>
              <a:t>, </a:t>
            </a:r>
            <a:r>
              <a:rPr lang="cs-CZ" dirty="0" err="1"/>
              <a:t>Tungrové</a:t>
            </a:r>
            <a:r>
              <a:rPr lang="cs-CZ" dirty="0"/>
              <a:t>, Frísové, Iberové…). Přítomné byly také legionářské oddíly, ale neúčastnily se bitvy. </a:t>
            </a:r>
          </a:p>
          <a:p>
            <a:r>
              <a:rPr lang="cs-CZ" dirty="0"/>
              <a:t>Kaledonské vojsko: Neznámý počet bojovníků, patrně však bylo vojsko početnější než římské. Pěšáci, jezdci, vozy (s kosami?), lehkooděnci. 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C9BF6D0-A4DA-D41E-8B42-6F0BC9E81F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9" t="21314" r="22826" b="13644"/>
          <a:stretch/>
        </p:blipFill>
        <p:spPr>
          <a:xfrm>
            <a:off x="6921305" y="1505243"/>
            <a:ext cx="4107766" cy="445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26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C026DB-9399-F6D0-FB87-D9FC11C1A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F1C2B8C-735D-DE90-163B-BBB0A4DFD2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72" y="0"/>
            <a:ext cx="5818724" cy="6837000"/>
          </a:xfrm>
        </p:spPr>
      </p:pic>
    </p:spTree>
    <p:extLst>
      <p:ext uri="{BB962C8B-B14F-4D97-AF65-F5344CB8AC3E}">
        <p14:creationId xmlns:p14="http://schemas.microsoft.com/office/powerpoint/2010/main" val="2698291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DFB333-7D7D-DD6A-171D-2D985C3D9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8AF8A669-9874-B2A8-3DDA-1156CFFDB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42667"/>
          </a:xfrm>
        </p:spPr>
      </p:pic>
    </p:spTree>
    <p:extLst>
      <p:ext uri="{BB962C8B-B14F-4D97-AF65-F5344CB8AC3E}">
        <p14:creationId xmlns:p14="http://schemas.microsoft.com/office/powerpoint/2010/main" val="1602873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A1435-69E8-5FC2-D88B-6D63E49C1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214A51-A370-F996-4821-737D43C4B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98366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Boj začaly kaledonské oddíly lehkooděnců. Následně zaútočili římští pěšáci. (</a:t>
            </a:r>
            <a:r>
              <a:rPr lang="cs-CZ" dirty="0" err="1"/>
              <a:t>Tacitus</a:t>
            </a:r>
            <a:r>
              <a:rPr lang="cs-CZ" dirty="0"/>
              <a:t> zmiňuje výhodu lehčího vybavení </a:t>
            </a:r>
            <a:r>
              <a:rPr lang="cs-CZ" dirty="0" err="1"/>
              <a:t>Kaledonců</a:t>
            </a:r>
            <a:r>
              <a:rPr lang="cs-CZ" dirty="0"/>
              <a:t> v boji na dálku, ale Římané měli mít výhodu v boji zblízka). </a:t>
            </a:r>
          </a:p>
          <a:p>
            <a:r>
              <a:rPr lang="cs-CZ" dirty="0"/>
              <a:t>Pěšákům se podařilo zneškodnit a zahnat kaledonské vozy (neznámo jak) a umožnit útok také jezdcům.</a:t>
            </a:r>
          </a:p>
          <a:p>
            <a:r>
              <a:rPr lang="cs-CZ" dirty="0"/>
              <a:t>Části římských al se podařilo zahnat nepřátelské jezdce. Římští jezdci se následně pustili do boje, ale uvázli na místě.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EBDFBDF-BD29-E850-01E8-BFD43138F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566" y="1690688"/>
            <a:ext cx="597711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52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1B0E56-129B-48F2-8254-CF0DA7E19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4E6A761-4B72-43FE-9D32-5896442316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7016"/>
          </a:xfrm>
        </p:spPr>
      </p:pic>
    </p:spTree>
    <p:extLst>
      <p:ext uri="{BB962C8B-B14F-4D97-AF65-F5344CB8AC3E}">
        <p14:creationId xmlns:p14="http://schemas.microsoft.com/office/powerpoint/2010/main" val="19685048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5A48FA-DC0F-57B8-C290-AC914551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25B008B-7021-431B-57C6-3A3733C38A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1500"/>
          </a:xfrm>
        </p:spPr>
      </p:pic>
    </p:spTree>
    <p:extLst>
      <p:ext uri="{BB962C8B-B14F-4D97-AF65-F5344CB8AC3E}">
        <p14:creationId xmlns:p14="http://schemas.microsoft.com/office/powerpoint/2010/main" val="11269966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F1CF39-ACE7-3AF5-94F1-1D9014952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B12219-400E-6A66-BDEA-4F7B4E344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97172" cy="489873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 tuto chvíli začali z výšin sestupovat záložní kaledonské oddíly a obkličovat bojující Římany. </a:t>
            </a:r>
          </a:p>
          <a:p>
            <a:r>
              <a:rPr lang="cs-CZ" dirty="0" err="1"/>
              <a:t>Agricola</a:t>
            </a:r>
            <a:r>
              <a:rPr lang="cs-CZ" dirty="0"/>
              <a:t> však do boje vyslal 4 aly které si ponechal v záloze. Nezaútočily na nepřátelský šik zepředu. Objeli ho a zaútočili z boku a zezadu. </a:t>
            </a:r>
          </a:p>
          <a:p>
            <a:r>
              <a:rPr lang="cs-CZ" dirty="0"/>
              <a:t>Kaledonská formace se zhroutila, většina bojovníků se dala na útěk, někteří však v menších skupinkách pokračovali v boji. Někteří z prchajících se také zastavovali v blízkém lese a snažili se obklíčit pronásledující římské oddíly. Římští vojáci však udržovali formace a byli schopni se ubránit.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644F1E6-24B3-3A90-2AB9-DE59E4F6CA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9" t="20909" r="22808" b="14854"/>
          <a:stretch/>
        </p:blipFill>
        <p:spPr>
          <a:xfrm>
            <a:off x="7217899" y="1690688"/>
            <a:ext cx="4135901" cy="440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770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8AF222-E3FD-6E9F-C72A-2C070569B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E731816-D98E-A873-D3F6-DFCA26BCD7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1500"/>
          </a:xfrm>
        </p:spPr>
      </p:pic>
    </p:spTree>
    <p:extLst>
      <p:ext uri="{BB962C8B-B14F-4D97-AF65-F5344CB8AC3E}">
        <p14:creationId xmlns:p14="http://schemas.microsoft.com/office/powerpoint/2010/main" val="32040685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07D856-BC62-1FD4-9072-A98248B32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05943C6-7A72-ABC0-7054-71E765B837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1500"/>
          </a:xfrm>
        </p:spPr>
      </p:pic>
    </p:spTree>
    <p:extLst>
      <p:ext uri="{BB962C8B-B14F-4D97-AF65-F5344CB8AC3E}">
        <p14:creationId xmlns:p14="http://schemas.microsoft.com/office/powerpoint/2010/main" val="32103050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BFB46D-623B-23D3-BEA2-C88A966B3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Ztráty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C1416E-DA23-91A4-A96D-4A7033178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1341"/>
            <a:ext cx="5257800" cy="4235621"/>
          </a:xfrm>
        </p:spPr>
        <p:txBody>
          <a:bodyPr/>
          <a:lstStyle/>
          <a:p>
            <a:r>
              <a:rPr lang="cs-CZ" dirty="0"/>
              <a:t>Římané – </a:t>
            </a:r>
            <a:r>
              <a:rPr lang="cs-CZ" dirty="0" err="1"/>
              <a:t>Tacitus</a:t>
            </a:r>
            <a:r>
              <a:rPr lang="cs-CZ" dirty="0"/>
              <a:t>: 360 (patrně však však vyšší). 1 prefekt </a:t>
            </a:r>
            <a:r>
              <a:rPr lang="cs-CZ" dirty="0" err="1"/>
              <a:t>cohorty</a:t>
            </a:r>
            <a:r>
              <a:rPr lang="cs-CZ" dirty="0"/>
              <a:t> – </a:t>
            </a:r>
            <a:r>
              <a:rPr lang="cs-CZ" dirty="0" err="1"/>
              <a:t>Aulus</a:t>
            </a:r>
            <a:r>
              <a:rPr lang="cs-CZ" dirty="0"/>
              <a:t> </a:t>
            </a:r>
            <a:r>
              <a:rPr lang="cs-CZ" dirty="0" err="1"/>
              <a:t>Atticus</a:t>
            </a:r>
            <a:r>
              <a:rPr lang="cs-CZ" dirty="0"/>
              <a:t>. </a:t>
            </a:r>
          </a:p>
          <a:p>
            <a:r>
              <a:rPr lang="cs-CZ" dirty="0" err="1"/>
              <a:t>Kaledonci</a:t>
            </a:r>
            <a:r>
              <a:rPr lang="cs-CZ" dirty="0"/>
              <a:t> – </a:t>
            </a:r>
            <a:r>
              <a:rPr lang="cs-CZ" dirty="0" err="1"/>
              <a:t>Tacitus</a:t>
            </a:r>
            <a:r>
              <a:rPr lang="cs-CZ" dirty="0"/>
              <a:t>: 10 000 (patrně však nižší, ale přesto značné). „Usekané údy“. Po bitvě mnoho </a:t>
            </a:r>
            <a:r>
              <a:rPr lang="cs-CZ" dirty="0" err="1"/>
              <a:t>Kaledonců</a:t>
            </a:r>
            <a:r>
              <a:rPr lang="cs-CZ" dirty="0"/>
              <a:t> údajně také zabilo členy svých rodin. </a:t>
            </a:r>
          </a:p>
          <a:p>
            <a:r>
              <a:rPr lang="cs-CZ" dirty="0"/>
              <a:t>O intepretaci událostí bitvy se vedou spory.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92B6A6F-97FF-A953-5481-7F6C70189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91" y="1883481"/>
            <a:ext cx="5574029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583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C2364A-1992-6BEF-16B4-221148BFA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Odražení vpádu Alanů – 135 n. l. </a:t>
            </a:r>
            <a:r>
              <a:rPr lang="cs-CZ" dirty="0" err="1"/>
              <a:t>Kappadokie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810663-B2D4-1F4F-1330-34B36F57A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23117" cy="4351338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E</a:t>
            </a: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κταξις κατὰ Ἀλανῶν</a:t>
            </a:r>
            <a:endParaRPr lang="cs-CZ" dirty="0"/>
          </a:p>
          <a:p>
            <a:r>
              <a:rPr lang="cs-CZ" dirty="0"/>
              <a:t>Flavius </a:t>
            </a:r>
            <a:r>
              <a:rPr lang="cs-CZ" dirty="0" err="1"/>
              <a:t>Arriánus</a:t>
            </a:r>
            <a:r>
              <a:rPr lang="cs-CZ" dirty="0"/>
              <a:t> x neznámý </a:t>
            </a:r>
            <a:r>
              <a:rPr lang="cs-CZ" dirty="0" err="1"/>
              <a:t>alanský</a:t>
            </a:r>
            <a:r>
              <a:rPr lang="cs-CZ" dirty="0"/>
              <a:t> velitel.</a:t>
            </a:r>
          </a:p>
          <a:p>
            <a:r>
              <a:rPr lang="cs-CZ" dirty="0"/>
              <a:t>Římské vojsko (2 legie, 10 auxiliárních kohort, 4 aly jezdectva, množství menších jednotek).</a:t>
            </a:r>
          </a:p>
          <a:p>
            <a:r>
              <a:rPr lang="cs-CZ" dirty="0"/>
              <a:t>Vojsko Alanů (patrně početnější, tvořené především těžce oděnými jezdci – </a:t>
            </a:r>
            <a:r>
              <a:rPr lang="cs-CZ" i="1" dirty="0" err="1"/>
              <a:t>clibinarii</a:t>
            </a:r>
            <a:r>
              <a:rPr lang="cs-CZ" i="1" dirty="0"/>
              <a:t>.</a:t>
            </a:r>
            <a:r>
              <a:rPr lang="cs-CZ" dirty="0"/>
              <a:t>)</a:t>
            </a:r>
          </a:p>
          <a:p>
            <a:r>
              <a:rPr lang="cs-CZ" dirty="0"/>
              <a:t>Velmi propracovaná římská defenzivní taktika. </a:t>
            </a:r>
          </a:p>
          <a:p>
            <a:r>
              <a:rPr lang="cs-CZ" dirty="0"/>
              <a:t>Zdařilé odražení nepřátel a způsobení vysokých ztrát.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635ED2C-81B4-F04A-6CC8-62C1007BE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317" y="1690688"/>
            <a:ext cx="573405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710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7D32C3-E4AB-EAF9-7EC7-3A205ABB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F18BBB7-AD5C-6E3E-BDB3-E4B2CF6B48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748" y="-60211"/>
            <a:ext cx="8352275" cy="6942829"/>
          </a:xfrm>
        </p:spPr>
      </p:pic>
    </p:spTree>
    <p:extLst>
      <p:ext uri="{BB962C8B-B14F-4D97-AF65-F5344CB8AC3E}">
        <p14:creationId xmlns:p14="http://schemas.microsoft.com/office/powerpoint/2010/main" val="22918809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2CED40-2781-0933-DC85-571102EDE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římských jednotek účastnících se bitvy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9DD604-A673-C1A3-EE3E-2E1E38A80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70000" lnSpcReduction="20000"/>
          </a:bodyPr>
          <a:lstStyle/>
          <a:p>
            <a:pPr algn="l"/>
            <a:r>
              <a:rPr lang="cs-CZ" sz="3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Legio</a:t>
            </a: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XII </a:t>
            </a:r>
            <a:r>
              <a:rPr lang="cs-CZ" sz="3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Fulminata</a:t>
            </a: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Legio</a:t>
            </a: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XV </a:t>
            </a:r>
            <a:r>
              <a:rPr lang="cs-CZ" sz="3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Apollinaris</a:t>
            </a: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Numerus </a:t>
            </a:r>
            <a:r>
              <a:rPr lang="cs-CZ" sz="3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exploratorum</a:t>
            </a: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Ala I Augusta </a:t>
            </a:r>
            <a:r>
              <a:rPr lang="cs-CZ" sz="3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Colonorum</a:t>
            </a: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Ala I </a:t>
            </a:r>
            <a:r>
              <a:rPr lang="cs-CZ" sz="3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Ulpia</a:t>
            </a: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Dacorum</a:t>
            </a: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Ala II </a:t>
            </a:r>
            <a:r>
              <a:rPr lang="cs-CZ" sz="3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Gallorum</a:t>
            </a: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Ala II </a:t>
            </a:r>
            <a:r>
              <a:rPr lang="cs-CZ" sz="3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Ulpia</a:t>
            </a: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Auriana</a:t>
            </a: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Cohors</a:t>
            </a: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III </a:t>
            </a:r>
            <a:r>
              <a:rPr lang="cs-CZ" sz="3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Ulpia</a:t>
            </a: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Patraeorum</a:t>
            </a: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milliaria</a:t>
            </a: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equitata</a:t>
            </a: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sagittariorum</a:t>
            </a: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Cohors</a:t>
            </a: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IIII </a:t>
            </a:r>
            <a:r>
              <a:rPr lang="cs-CZ" sz="3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Raetorum</a:t>
            </a: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equitata</a:t>
            </a: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Cohors</a:t>
            </a: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III Augusta </a:t>
            </a:r>
            <a:r>
              <a:rPr lang="cs-CZ" sz="3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Cyrenaica</a:t>
            </a: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sagittariorum</a:t>
            </a: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equitata</a:t>
            </a: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Cohors</a:t>
            </a: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 </a:t>
            </a:r>
            <a:r>
              <a:rPr lang="cs-CZ" sz="3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Raetorum</a:t>
            </a: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equitata</a:t>
            </a: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Cohors</a:t>
            </a: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Ityraeorum</a:t>
            </a: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sagittariorum</a:t>
            </a: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equitata</a:t>
            </a: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Cohors</a:t>
            </a: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 </a:t>
            </a:r>
            <a:r>
              <a:rPr lang="cs-CZ" sz="3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Germanorum</a:t>
            </a: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miliaria</a:t>
            </a: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equitata</a:t>
            </a: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Cohors</a:t>
            </a: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 </a:t>
            </a:r>
            <a:r>
              <a:rPr lang="cs-CZ" sz="3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Italica</a:t>
            </a: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voluntariorum</a:t>
            </a: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civum</a:t>
            </a: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Romanorum</a:t>
            </a: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Cohors</a:t>
            </a: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 </a:t>
            </a:r>
            <a:r>
              <a:rPr lang="cs-CZ" sz="3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Bosporanorum</a:t>
            </a: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miliaria</a:t>
            </a: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equitata</a:t>
            </a: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Cohors</a:t>
            </a: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 </a:t>
            </a:r>
            <a:r>
              <a:rPr lang="cs-CZ" sz="3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Numdiarum</a:t>
            </a: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equitata</a:t>
            </a: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Cohors</a:t>
            </a: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Apuleia</a:t>
            </a: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civium</a:t>
            </a: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Romanorum</a:t>
            </a:r>
            <a:r>
              <a:rPr lang="cs-CZ" sz="3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cs-CZ" sz="3400" b="0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Spojenecké oddíly – těžkooděnci a lehkooděnci (vrhači oštěpů) z Arménie a okolí. Byli pod velením velitele </a:t>
            </a:r>
            <a:r>
              <a:rPr lang="cs-CZ" sz="3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Cohors</a:t>
            </a:r>
            <a:r>
              <a:rPr lang="cs-CZ" sz="3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Apuleia</a:t>
            </a:r>
            <a:r>
              <a:rPr lang="cs-CZ" sz="3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3400" b="0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8316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C20A85-F0C2-8A5B-CDB4-341247919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ADCC529-E2A8-C553-65D1-892793B263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790709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F625C7-540A-F6CF-D810-064229F37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9811E4-8368-AF6E-31E6-FD1AB751B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CB37E542-6102-774E-711D-5EB25D108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15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20C0A1-28BC-40CB-8FD9-018188683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Římská armáda v období raného a vrcholného principátu (27 př. n. l. – 192 n. l.) 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9A9A8CE9-8BF6-4025-9846-A27F8ADAA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cs-CZ" dirty="0"/>
              <a:t>Legie</a:t>
            </a:r>
          </a:p>
          <a:p>
            <a:r>
              <a:rPr lang="cs-CZ" dirty="0"/>
              <a:t>Oddíly císařské stráže </a:t>
            </a:r>
          </a:p>
          <a:p>
            <a:r>
              <a:rPr lang="cs-CZ" dirty="0"/>
              <a:t>Námořnictvo</a:t>
            </a:r>
          </a:p>
          <a:p>
            <a:r>
              <a:rPr lang="cs-CZ" b="1" dirty="0" err="1"/>
              <a:t>Auxilia</a:t>
            </a:r>
            <a:endParaRPr lang="cs-CZ" b="1" dirty="0"/>
          </a:p>
          <a:p>
            <a:r>
              <a:rPr lang="cs-CZ" dirty="0" err="1"/>
              <a:t>Numeri</a:t>
            </a:r>
            <a:endParaRPr lang="cs-CZ" dirty="0"/>
          </a:p>
          <a:p>
            <a:r>
              <a:rPr lang="cs-CZ" dirty="0"/>
              <a:t>Spojenecké oddíly (</a:t>
            </a:r>
            <a:r>
              <a:rPr lang="cs-CZ" i="1" dirty="0" err="1"/>
              <a:t>Nationes</a:t>
            </a:r>
            <a:r>
              <a:rPr lang="cs-CZ" i="1" dirty="0"/>
              <a:t>, </a:t>
            </a:r>
            <a:r>
              <a:rPr lang="cs-CZ" i="1" dirty="0" err="1"/>
              <a:t>Symmacharii</a:t>
            </a:r>
            <a:r>
              <a:rPr lang="cs-CZ" dirty="0"/>
              <a:t>)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9D8FCD-22FC-4576-AA64-A31DCA223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543" y="1690688"/>
            <a:ext cx="3283340" cy="463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39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AB1ECD-83EB-4085-AAC3-8EAE1E0EE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Auxilia</a:t>
            </a:r>
            <a:r>
              <a:rPr lang="cs-CZ" dirty="0"/>
              <a:t> a </a:t>
            </a:r>
            <a:r>
              <a:rPr lang="cs-CZ" dirty="0" err="1"/>
              <a:t>socii</a:t>
            </a:r>
            <a:r>
              <a:rPr lang="cs-CZ" dirty="0"/>
              <a:t> v období pozdní republiky.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106D58-D0E3-4DB5-AEA1-0E521C183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39708" cy="4351338"/>
          </a:xfrm>
        </p:spPr>
        <p:txBody>
          <a:bodyPr>
            <a:normAutofit/>
          </a:bodyPr>
          <a:lstStyle/>
          <a:p>
            <a:r>
              <a:rPr lang="cs-CZ" dirty="0"/>
              <a:t>První spojenecké oddíly</a:t>
            </a:r>
          </a:p>
          <a:p>
            <a:r>
              <a:rPr lang="cs-CZ" dirty="0"/>
              <a:t>Římská armáda po </a:t>
            </a:r>
            <a:r>
              <a:rPr lang="cs-CZ" dirty="0" err="1"/>
              <a:t>mariovských</a:t>
            </a:r>
            <a:r>
              <a:rPr lang="cs-CZ" dirty="0"/>
              <a:t> reformách</a:t>
            </a:r>
          </a:p>
          <a:p>
            <a:r>
              <a:rPr lang="cs-CZ" dirty="0" err="1"/>
              <a:t>Auxilia</a:t>
            </a:r>
            <a:r>
              <a:rPr lang="cs-CZ" dirty="0"/>
              <a:t> vs. </a:t>
            </a:r>
            <a:r>
              <a:rPr lang="cs-CZ" dirty="0" err="1"/>
              <a:t>Socii</a:t>
            </a:r>
            <a:r>
              <a:rPr lang="cs-CZ" dirty="0"/>
              <a:t>?</a:t>
            </a:r>
          </a:p>
          <a:p>
            <a:r>
              <a:rPr lang="cs-CZ" dirty="0"/>
              <a:t> Spojenecká válka (91 - 88 př. n. l.) První udílení občanství (CIL  1709 </a:t>
            </a:r>
            <a:r>
              <a:rPr lang="cs-CZ" i="1" dirty="0" err="1"/>
              <a:t>Asculum</a:t>
            </a:r>
            <a:r>
              <a:rPr lang="cs-CZ" dirty="0"/>
              <a:t>)</a:t>
            </a:r>
          </a:p>
          <a:p>
            <a:r>
              <a:rPr lang="cs-CZ" dirty="0"/>
              <a:t>Občanská válka (49 – 45 př. n. l.) </a:t>
            </a:r>
            <a:r>
              <a:rPr lang="cs-CZ" b="1" dirty="0"/>
              <a:t>Počátek profesionalizace </a:t>
            </a:r>
            <a:r>
              <a:rPr lang="cs-CZ" b="1" dirty="0" err="1"/>
              <a:t>auxilií</a:t>
            </a:r>
            <a:endParaRPr lang="cs-CZ" b="1" dirty="0"/>
          </a:p>
          <a:p>
            <a:endParaRPr lang="cs-CZ" i="1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93955DD-1B08-4B6C-9119-3D1C5D744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08" y="1690688"/>
            <a:ext cx="2743268" cy="41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26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AAD944-164C-42FB-A378-B769644D9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Auxilia</a:t>
            </a:r>
            <a:r>
              <a:rPr lang="cs-CZ" dirty="0"/>
              <a:t> období principátu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58103F-2D15-4CC7-8F71-2E48BD288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6294119" cy="4870597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Profesionalizace římské armády – císař Augustus (27 př. n. l. – 14 n. l.)</a:t>
            </a:r>
          </a:p>
          <a:p>
            <a:r>
              <a:rPr lang="cs-CZ" dirty="0"/>
              <a:t>Délka služby určena na 25 let. </a:t>
            </a:r>
          </a:p>
          <a:p>
            <a:r>
              <a:rPr lang="cs-CZ" dirty="0"/>
              <a:t>Jezdci, pěšáci, lučištníci </a:t>
            </a:r>
          </a:p>
          <a:p>
            <a:r>
              <a:rPr lang="cs-CZ" dirty="0"/>
              <a:t>V období císařství je nutno striktně rozlišovat mezi auxiliárními oddíly a oddíly spojenců. </a:t>
            </a:r>
          </a:p>
          <a:p>
            <a:r>
              <a:rPr lang="cs-CZ" dirty="0"/>
              <a:t>¾ jednotek bylo vytvořeno z obyvatel západoevropských provincií</a:t>
            </a:r>
          </a:p>
          <a:p>
            <a:r>
              <a:rPr lang="cs-CZ" dirty="0"/>
              <a:t>Některé oddíly vznikly také včleněním vojska anektovaných území do římské armády (např.  vojsko </a:t>
            </a:r>
            <a:r>
              <a:rPr lang="cs-CZ" dirty="0" err="1"/>
              <a:t>nabatejských</a:t>
            </a:r>
            <a:r>
              <a:rPr lang="cs-CZ" dirty="0"/>
              <a:t> králů).</a:t>
            </a:r>
          </a:p>
          <a:p>
            <a:r>
              <a:rPr lang="cs-CZ" dirty="0"/>
              <a:t>Od doby císaře Claudia (41 – 54 n. l.) se všichni vysloužilci stávali římskými občany (vojenské diplomy)</a:t>
            </a:r>
          </a:p>
          <a:p>
            <a:r>
              <a:rPr lang="cs-CZ" dirty="0"/>
              <a:t>Přinejmenším od období vlády císaře Hadriána (117 – 138 n. l.) už tvořili vojáci auxiliárních oddílů více než polovinu stálé římské armády (cca 200 000 vojáků </a:t>
            </a:r>
            <a:r>
              <a:rPr lang="cs-CZ" dirty="0" err="1"/>
              <a:t>auxilií</a:t>
            </a:r>
            <a:r>
              <a:rPr lang="cs-CZ" dirty="0"/>
              <a:t> oproti cca 165 000 mužům v legiích.)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63D8783-216F-4D43-A455-FDDD2A90E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595" y="1690688"/>
            <a:ext cx="3722251" cy="457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57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6C9BBB-306B-4886-B82B-934A7C4A8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a typy oddílů </a:t>
            </a:r>
            <a:r>
              <a:rPr lang="cs-CZ" dirty="0" err="1"/>
              <a:t>auxilií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37785A-E62F-49E9-ACDF-BD3CAB47B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i="1" dirty="0" err="1"/>
              <a:t>Quingenaria</a:t>
            </a:r>
            <a:r>
              <a:rPr lang="cs-CZ" b="1" i="1" dirty="0"/>
              <a:t> x </a:t>
            </a:r>
            <a:r>
              <a:rPr lang="cs-CZ" b="1" i="1" dirty="0" err="1"/>
              <a:t>milliaria</a:t>
            </a:r>
            <a:r>
              <a:rPr lang="cs-CZ" b="1" i="1" dirty="0"/>
              <a:t> </a:t>
            </a:r>
            <a:endParaRPr lang="cs-CZ" dirty="0"/>
          </a:p>
          <a:p>
            <a:r>
              <a:rPr lang="cs-CZ" b="1" dirty="0"/>
              <a:t>Pěší</a:t>
            </a:r>
            <a:r>
              <a:rPr lang="cs-CZ" dirty="0"/>
              <a:t> (</a:t>
            </a:r>
            <a:r>
              <a:rPr lang="cs-CZ" i="1" dirty="0" err="1"/>
              <a:t>cohortes</a:t>
            </a:r>
            <a:r>
              <a:rPr lang="cs-CZ" i="1" dirty="0"/>
              <a:t> </a:t>
            </a:r>
            <a:r>
              <a:rPr lang="cs-CZ" i="1" dirty="0" err="1"/>
              <a:t>peditatae</a:t>
            </a:r>
            <a:r>
              <a:rPr lang="cs-CZ" dirty="0"/>
              <a:t>) – Pěší kohorty se skládaly z 6 (</a:t>
            </a:r>
            <a:r>
              <a:rPr lang="cs-CZ" i="1" dirty="0" err="1"/>
              <a:t>quingenaria</a:t>
            </a:r>
            <a:r>
              <a:rPr lang="cs-CZ" dirty="0"/>
              <a:t>) nebo 10 (</a:t>
            </a:r>
            <a:r>
              <a:rPr lang="cs-CZ" i="1" dirty="0" err="1"/>
              <a:t>milliaria</a:t>
            </a:r>
            <a:r>
              <a:rPr lang="cs-CZ" dirty="0"/>
              <a:t>) centurií po 80 mužích. </a:t>
            </a:r>
            <a:r>
              <a:rPr lang="cs-CZ" b="1" dirty="0"/>
              <a:t>Celkem 480/800 mužů</a:t>
            </a:r>
            <a:r>
              <a:rPr lang="cs-CZ" dirty="0"/>
              <a:t>. </a:t>
            </a:r>
          </a:p>
          <a:p>
            <a:r>
              <a:rPr lang="cs-CZ" b="1" dirty="0"/>
              <a:t> Jezdecké </a:t>
            </a:r>
            <a:r>
              <a:rPr lang="cs-CZ" dirty="0"/>
              <a:t>(</a:t>
            </a:r>
            <a:r>
              <a:rPr lang="cs-CZ" i="1" dirty="0" err="1"/>
              <a:t>alae</a:t>
            </a:r>
            <a:r>
              <a:rPr lang="cs-CZ" dirty="0"/>
              <a:t>) – Jízdní oddíly se skládaly z 16 (</a:t>
            </a:r>
            <a:r>
              <a:rPr lang="cs-CZ" i="1" dirty="0" err="1"/>
              <a:t>qunigenaria</a:t>
            </a:r>
            <a:r>
              <a:rPr lang="cs-CZ" dirty="0"/>
              <a:t>) nebo 32 (</a:t>
            </a:r>
            <a:r>
              <a:rPr lang="cs-CZ" i="1" dirty="0" err="1"/>
              <a:t>milliaria</a:t>
            </a:r>
            <a:r>
              <a:rPr lang="cs-CZ" dirty="0"/>
              <a:t>) </a:t>
            </a:r>
            <a:r>
              <a:rPr lang="cs-CZ" dirty="0" err="1"/>
              <a:t>turm</a:t>
            </a:r>
            <a:r>
              <a:rPr lang="cs-CZ" dirty="0"/>
              <a:t> po 32 mužích. </a:t>
            </a:r>
            <a:r>
              <a:rPr lang="cs-CZ" b="1" dirty="0"/>
              <a:t>Celkem 512/768 mužů</a:t>
            </a:r>
            <a:r>
              <a:rPr lang="cs-CZ" dirty="0"/>
              <a:t>. </a:t>
            </a:r>
          </a:p>
          <a:p>
            <a:r>
              <a:rPr lang="cs-CZ" dirty="0"/>
              <a:t> </a:t>
            </a:r>
            <a:r>
              <a:rPr lang="cs-CZ" b="1" dirty="0"/>
              <a:t>Smíšené</a:t>
            </a:r>
            <a:r>
              <a:rPr lang="cs-CZ" dirty="0"/>
              <a:t>, kde sloužili jezdci i pěšáci (</a:t>
            </a:r>
            <a:r>
              <a:rPr lang="cs-CZ" i="1" dirty="0" err="1"/>
              <a:t>cohortes</a:t>
            </a:r>
            <a:r>
              <a:rPr lang="cs-CZ" i="1" dirty="0"/>
              <a:t> </a:t>
            </a:r>
            <a:r>
              <a:rPr lang="cs-CZ" i="1" dirty="0" err="1"/>
              <a:t>equitatae</a:t>
            </a:r>
            <a:r>
              <a:rPr lang="cs-CZ" dirty="0"/>
              <a:t>). Tyto kombinované oddíly byly tvořeny 6 centuriemi pěchoty a 4 </a:t>
            </a:r>
            <a:r>
              <a:rPr lang="cs-CZ" dirty="0" err="1"/>
              <a:t>turmami</a:t>
            </a:r>
            <a:r>
              <a:rPr lang="cs-CZ" dirty="0"/>
              <a:t> jízdy. Pokud šlo o jednotku </a:t>
            </a:r>
            <a:r>
              <a:rPr lang="cs-CZ" dirty="0" err="1"/>
              <a:t>milliaria</a:t>
            </a:r>
            <a:r>
              <a:rPr lang="cs-CZ" dirty="0"/>
              <a:t>, skládala se z 10 centurií pěchoty a 8 </a:t>
            </a:r>
            <a:r>
              <a:rPr lang="cs-CZ" dirty="0" err="1"/>
              <a:t>turm</a:t>
            </a:r>
            <a:r>
              <a:rPr lang="cs-CZ" dirty="0"/>
              <a:t> jízdy. Celkem </a:t>
            </a:r>
            <a:r>
              <a:rPr lang="cs-CZ" b="1" dirty="0"/>
              <a:t>600/1040 mužů</a:t>
            </a:r>
          </a:p>
        </p:txBody>
      </p:sp>
    </p:spTree>
    <p:extLst>
      <p:ext uri="{BB962C8B-B14F-4D97-AF65-F5344CB8AC3E}">
        <p14:creationId xmlns:p14="http://schemas.microsoft.com/office/powerpoint/2010/main" val="878520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FD92E4-D7F5-C627-57B2-09E7C57FD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Názvy jednotek – údaje nemusely být v názvu všechny.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C3E9C4-C973-A9DB-870C-4B378FF98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Ala/</a:t>
            </a:r>
            <a:r>
              <a:rPr lang="cs-CZ" b="1" dirty="0" err="1"/>
              <a:t>cohors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i="1" dirty="0" err="1"/>
              <a:t>milliaria</a:t>
            </a:r>
            <a:r>
              <a:rPr lang="cs-CZ" i="1" dirty="0"/>
              <a:t>, </a:t>
            </a:r>
            <a:r>
              <a:rPr lang="cs-CZ" i="1" dirty="0" err="1"/>
              <a:t>equitata</a:t>
            </a:r>
            <a:r>
              <a:rPr lang="cs-CZ" dirty="0"/>
              <a:t> atd)</a:t>
            </a:r>
          </a:p>
          <a:p>
            <a:r>
              <a:rPr lang="cs-CZ" b="1" dirty="0"/>
              <a:t>Číslo </a:t>
            </a:r>
          </a:p>
          <a:p>
            <a:r>
              <a:rPr lang="cs-CZ" b="1" dirty="0"/>
              <a:t>Původ rekrutů </a:t>
            </a:r>
            <a:r>
              <a:rPr lang="cs-CZ" dirty="0"/>
              <a:t>(</a:t>
            </a:r>
            <a:r>
              <a:rPr lang="cs-CZ" i="1" dirty="0" err="1"/>
              <a:t>batavorum</a:t>
            </a:r>
            <a:r>
              <a:rPr lang="cs-CZ" i="1" dirty="0"/>
              <a:t>, </a:t>
            </a:r>
            <a:r>
              <a:rPr lang="cs-CZ" i="1" dirty="0" err="1"/>
              <a:t>nerviorum</a:t>
            </a:r>
            <a:r>
              <a:rPr lang="cs-CZ" i="1" dirty="0"/>
              <a:t>, </a:t>
            </a:r>
            <a:r>
              <a:rPr lang="cs-CZ" i="1" dirty="0" err="1"/>
              <a:t>hamiorum</a:t>
            </a:r>
            <a:r>
              <a:rPr lang="cs-CZ" i="1" dirty="0"/>
              <a:t>, </a:t>
            </a:r>
            <a:r>
              <a:rPr lang="cs-CZ" i="1" dirty="0" err="1"/>
              <a:t>cretum</a:t>
            </a:r>
            <a:r>
              <a:rPr lang="cs-CZ" i="1" dirty="0"/>
              <a:t>, </a:t>
            </a:r>
            <a:r>
              <a:rPr lang="cs-CZ" i="1" dirty="0" err="1"/>
              <a:t>hispanorum</a:t>
            </a:r>
            <a:r>
              <a:rPr lang="cs-CZ" dirty="0"/>
              <a:t>) mohlo odkazovat i na vytvoření z propuštěnců (</a:t>
            </a:r>
            <a:r>
              <a:rPr lang="cs-CZ" i="1" dirty="0" err="1"/>
              <a:t>voluntariorum</a:t>
            </a:r>
            <a:r>
              <a:rPr lang="cs-CZ" dirty="0"/>
              <a:t>, </a:t>
            </a:r>
            <a:r>
              <a:rPr lang="cs-CZ" i="1" dirty="0" err="1"/>
              <a:t>ingenuorum</a:t>
            </a:r>
            <a:r>
              <a:rPr lang="cs-CZ" dirty="0"/>
              <a:t>) nebo z oddílů jiné části vojska (</a:t>
            </a:r>
            <a:r>
              <a:rPr lang="cs-CZ" i="1" dirty="0" err="1"/>
              <a:t>classica</a:t>
            </a:r>
            <a:r>
              <a:rPr lang="cs-CZ" i="1" dirty="0"/>
              <a:t> – </a:t>
            </a:r>
            <a:r>
              <a:rPr lang="cs-CZ" dirty="0"/>
              <a:t>námořnictvo, </a:t>
            </a:r>
            <a:r>
              <a:rPr lang="cs-CZ" i="1" dirty="0" err="1"/>
              <a:t>singularia</a:t>
            </a:r>
            <a:r>
              <a:rPr lang="cs-CZ" i="1" dirty="0"/>
              <a:t>, </a:t>
            </a:r>
            <a:r>
              <a:rPr lang="cs-CZ" i="1" dirty="0" err="1"/>
              <a:t>praetoria</a:t>
            </a:r>
            <a:r>
              <a:rPr lang="cs-CZ" dirty="0"/>
              <a:t> – z tělesných strážců). </a:t>
            </a:r>
          </a:p>
          <a:p>
            <a:r>
              <a:rPr lang="cs-CZ" b="1" dirty="0"/>
              <a:t>Jméno zakládajícího císaře </a:t>
            </a:r>
            <a:r>
              <a:rPr lang="cs-CZ" dirty="0"/>
              <a:t>(</a:t>
            </a:r>
            <a:r>
              <a:rPr lang="cs-CZ" dirty="0" err="1"/>
              <a:t>Vespasiana</a:t>
            </a:r>
            <a:r>
              <a:rPr lang="cs-CZ" dirty="0"/>
              <a:t>, Claudia, Flavia, </a:t>
            </a:r>
            <a:r>
              <a:rPr lang="cs-CZ" dirty="0" err="1"/>
              <a:t>Ulpia</a:t>
            </a:r>
            <a:r>
              <a:rPr lang="cs-CZ" dirty="0"/>
              <a:t>, </a:t>
            </a:r>
            <a:r>
              <a:rPr lang="cs-CZ" dirty="0" err="1"/>
              <a:t>Aelia</a:t>
            </a:r>
            <a:r>
              <a:rPr lang="cs-CZ" dirty="0"/>
              <a:t>…)</a:t>
            </a:r>
            <a:endParaRPr lang="cs-CZ" b="1" dirty="0"/>
          </a:p>
          <a:p>
            <a:r>
              <a:rPr lang="cs-CZ" b="1" dirty="0"/>
              <a:t>Čestné přídomky </a:t>
            </a:r>
            <a:r>
              <a:rPr lang="cs-CZ" dirty="0"/>
              <a:t>– </a:t>
            </a:r>
            <a:r>
              <a:rPr lang="cs-CZ" i="1" dirty="0"/>
              <a:t>c. R</a:t>
            </a:r>
            <a:r>
              <a:rPr lang="cs-CZ" dirty="0"/>
              <a:t>., </a:t>
            </a:r>
            <a:r>
              <a:rPr lang="cs-CZ" i="1" dirty="0"/>
              <a:t>Pia Fidelis (</a:t>
            </a:r>
            <a:r>
              <a:rPr lang="cs-CZ" dirty="0"/>
              <a:t>zbožná a věrná, přídomek daný jednotkám, které zachovaly věrnost císaři při občanských válkách). </a:t>
            </a:r>
            <a:r>
              <a:rPr lang="cs-CZ" i="1" dirty="0" err="1"/>
              <a:t>Victrix</a:t>
            </a:r>
            <a:r>
              <a:rPr lang="cs-CZ" dirty="0"/>
              <a:t> – vítězná aj. </a:t>
            </a:r>
          </a:p>
          <a:p>
            <a:r>
              <a:rPr lang="cs-CZ" b="1" dirty="0"/>
              <a:t>Přídomky podle druhu zbraní </a:t>
            </a:r>
            <a:r>
              <a:rPr lang="cs-CZ" dirty="0"/>
              <a:t>(</a:t>
            </a:r>
            <a:r>
              <a:rPr lang="cs-CZ" i="1" dirty="0" err="1"/>
              <a:t>sagittaria</a:t>
            </a:r>
            <a:r>
              <a:rPr lang="cs-CZ" dirty="0"/>
              <a:t> – lučištníci, </a:t>
            </a:r>
            <a:r>
              <a:rPr lang="cs-CZ" i="1" dirty="0" err="1"/>
              <a:t>contariorum</a:t>
            </a:r>
            <a:r>
              <a:rPr lang="cs-CZ" dirty="0"/>
              <a:t> –jízda s dlouhým kopím, </a:t>
            </a:r>
            <a:r>
              <a:rPr lang="cs-CZ" i="1" dirty="0" err="1"/>
              <a:t>cataphractaria</a:t>
            </a:r>
            <a:r>
              <a:rPr lang="cs-CZ" dirty="0"/>
              <a:t> – těžce odění jezdci, </a:t>
            </a:r>
            <a:r>
              <a:rPr lang="cs-CZ" i="1" dirty="0" err="1"/>
              <a:t>dromedariorum</a:t>
            </a:r>
            <a:r>
              <a:rPr lang="cs-CZ" dirty="0"/>
              <a:t> – jezdci na velbloudech, </a:t>
            </a:r>
            <a:r>
              <a:rPr lang="cs-CZ" i="1" dirty="0" err="1"/>
              <a:t>scutata</a:t>
            </a:r>
            <a:r>
              <a:rPr lang="cs-CZ" dirty="0"/>
              <a:t> – pěšáci s těžkým štítem?)</a:t>
            </a:r>
          </a:p>
        </p:txBody>
      </p:sp>
    </p:spTree>
    <p:extLst>
      <p:ext uri="{BB962C8B-B14F-4D97-AF65-F5344CB8AC3E}">
        <p14:creationId xmlns:p14="http://schemas.microsoft.com/office/powerpoint/2010/main" val="2808056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B878FA-827C-2961-48C8-99D8E316D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4863B7-024B-5B13-03AF-D5A83E4DD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999396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3757</TotalTime>
  <Words>2258</Words>
  <Application>Microsoft Office PowerPoint</Application>
  <PresentationFormat>Širokoúhlá obrazovka</PresentationFormat>
  <Paragraphs>159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Motiv Office</vt:lpstr>
      <vt:lpstr>Vojenství 5 – Organizace římské armády období principátu. Část 1. (27 př. n. l. – 193 n. l.) Auxilia.</vt:lpstr>
      <vt:lpstr>Chronologický přehled</vt:lpstr>
      <vt:lpstr>Prezentace aplikace PowerPoint</vt:lpstr>
      <vt:lpstr>Římská armáda v období raného a vrcholného principátu (27 př. n. l. – 192 n. l.) </vt:lpstr>
      <vt:lpstr>Auxilia a socii v období pozdní republiky. </vt:lpstr>
      <vt:lpstr>Auxilia období principátu</vt:lpstr>
      <vt:lpstr>Organizace a typy oddílů auxilií</vt:lpstr>
      <vt:lpstr>Názvy jednotek – údaje nemusely být v názvu všechny.</vt:lpstr>
      <vt:lpstr>Prezentace aplikace PowerPoint</vt:lpstr>
      <vt:lpstr>Příklady</vt:lpstr>
      <vt:lpstr>Kdo byl voják auxiliárních oddílů?</vt:lpstr>
      <vt:lpstr>Velitelé a důstojníci auxiliárních oddílů</vt:lpstr>
      <vt:lpstr>Etnické složení jednotek</vt:lpstr>
      <vt:lpstr>Numidští jezdci</vt:lpstr>
      <vt:lpstr>Vojáci z Gálie nebo z Británie? </vt:lpstr>
      <vt:lpstr>Numeri</vt:lpstr>
      <vt:lpstr>Syrští/Palmýrští lučištníci z auxiliárních oddílů (nebo z numeru?)</vt:lpstr>
      <vt:lpstr>Batavové, Gens ferox v římských službách</vt:lpstr>
      <vt:lpstr>Batavské oddíly ve válce  </vt:lpstr>
      <vt:lpstr>Auxilia x Legie</vt:lpstr>
      <vt:lpstr>Auxilia v době míru</vt:lpstr>
      <vt:lpstr>Auxilia v boji</vt:lpstr>
      <vt:lpstr>Otázka loajality auxiliárních oddílů</vt:lpstr>
      <vt:lpstr>Prezentace aplikace PowerPoint</vt:lpstr>
      <vt:lpstr>Výzbroj a výstroj vojáků auxilií</vt:lpstr>
      <vt:lpstr>Bitva u Mons Graupius 83/4 n. l.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Ztráty</vt:lpstr>
      <vt:lpstr>Odražení vpádu Alanů – 135 n. l. Kappadokie</vt:lpstr>
      <vt:lpstr>Prezentace aplikace PowerPoint</vt:lpstr>
      <vt:lpstr>Seznam římských jednotek účastnících se bitvy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Auxilia: Barbarští bojovníci ve službách římských císařů</dc:title>
  <dc:creator>Tomáš Antoš</dc:creator>
  <cp:lastModifiedBy>Tomáš Antoš</cp:lastModifiedBy>
  <cp:revision>15</cp:revision>
  <dcterms:created xsi:type="dcterms:W3CDTF">2021-09-09T12:46:25Z</dcterms:created>
  <dcterms:modified xsi:type="dcterms:W3CDTF">2022-10-20T13:56:26Z</dcterms:modified>
</cp:coreProperties>
</file>