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59" r:id="rId4"/>
    <p:sldId id="260" r:id="rId5"/>
    <p:sldId id="314" r:id="rId6"/>
    <p:sldId id="324" r:id="rId7"/>
    <p:sldId id="261" r:id="rId8"/>
    <p:sldId id="262" r:id="rId9"/>
    <p:sldId id="275" r:id="rId10"/>
    <p:sldId id="286" r:id="rId11"/>
    <p:sldId id="289" r:id="rId12"/>
    <p:sldId id="294" r:id="rId13"/>
    <p:sldId id="291" r:id="rId14"/>
    <p:sldId id="292" r:id="rId15"/>
    <p:sldId id="293" r:id="rId16"/>
    <p:sldId id="295" r:id="rId17"/>
    <p:sldId id="296" r:id="rId18"/>
    <p:sldId id="277" r:id="rId19"/>
    <p:sldId id="287" r:id="rId20"/>
    <p:sldId id="288" r:id="rId21"/>
    <p:sldId id="297" r:id="rId22"/>
    <p:sldId id="278" r:id="rId23"/>
    <p:sldId id="298" r:id="rId24"/>
    <p:sldId id="299" r:id="rId25"/>
    <p:sldId id="300" r:id="rId26"/>
    <p:sldId id="276" r:id="rId27"/>
    <p:sldId id="303" r:id="rId28"/>
    <p:sldId id="320" r:id="rId29"/>
    <p:sldId id="321" r:id="rId30"/>
    <p:sldId id="322" r:id="rId31"/>
    <p:sldId id="302" r:id="rId32"/>
    <p:sldId id="267" r:id="rId33"/>
    <p:sldId id="301" r:id="rId34"/>
    <p:sldId id="304" r:id="rId35"/>
    <p:sldId id="263" r:id="rId36"/>
    <p:sldId id="265" r:id="rId37"/>
    <p:sldId id="305" r:id="rId38"/>
    <p:sldId id="279" r:id="rId39"/>
    <p:sldId id="280" r:id="rId40"/>
    <p:sldId id="264" r:id="rId41"/>
    <p:sldId id="306" r:id="rId42"/>
    <p:sldId id="307" r:id="rId43"/>
    <p:sldId id="308" r:id="rId44"/>
    <p:sldId id="309" r:id="rId45"/>
    <p:sldId id="266" r:id="rId46"/>
    <p:sldId id="310" r:id="rId47"/>
    <p:sldId id="311" r:id="rId48"/>
    <p:sldId id="312" r:id="rId49"/>
    <p:sldId id="281" r:id="rId50"/>
    <p:sldId id="268" r:id="rId51"/>
    <p:sldId id="325" r:id="rId52"/>
    <p:sldId id="326" r:id="rId53"/>
    <p:sldId id="285" r:id="rId54"/>
    <p:sldId id="323" r:id="rId55"/>
    <p:sldId id="313" r:id="rId56"/>
    <p:sldId id="282" r:id="rId57"/>
    <p:sldId id="283" r:id="rId58"/>
    <p:sldId id="327" r:id="rId59"/>
    <p:sldId id="328" r:id="rId60"/>
    <p:sldId id="317" r:id="rId61"/>
    <p:sldId id="316" r:id="rId62"/>
    <p:sldId id="315" r:id="rId63"/>
    <p:sldId id="318" r:id="rId64"/>
    <p:sldId id="269" r:id="rId65"/>
    <p:sldId id="319" r:id="rId66"/>
    <p:sldId id="284" r:id="rId6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44" autoAdjust="0"/>
    <p:restoredTop sz="94660"/>
  </p:normalViewPr>
  <p:slideViewPr>
    <p:cSldViewPr snapToGrid="0">
      <p:cViewPr varScale="1">
        <p:scale>
          <a:sx n="68" d="100"/>
          <a:sy n="68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AE554E-88E9-447A-A90E-C26C252F50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A02314F-960C-4847-9142-50E34960B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9CEC7B3-4209-47BE-8102-6B82C2B3D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1BE91-6FD9-4764-9B75-0951C5A63DCF}" type="datetimeFigureOut">
              <a:rPr lang="cs-CZ" smtClean="0"/>
              <a:t>03.11.2022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9C57565-F98C-4CAB-B540-CE35406B4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CE5A3B7-06AD-4BD2-A5C8-69EF25B81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01CB-7F39-49DA-A23D-75E0B8B397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2807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36244F-2F48-48E2-9B25-8D7DD24F1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C6D4515-9A58-436A-9E64-895F6DA400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048EEE1-1FC6-4AAC-93B2-627D55442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1BE91-6FD9-4764-9B75-0951C5A63DCF}" type="datetimeFigureOut">
              <a:rPr lang="cs-CZ" smtClean="0"/>
              <a:t>03.11.2022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21CFAC9-5828-41DF-9149-3942A4A5B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1948932-3612-4926-B058-16635CA9D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01CB-7F39-49DA-A23D-75E0B8B397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0325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81E6943-CC30-49BA-9899-668243C576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2D745BC-7CE3-4FF0-808F-1C75517F38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3F05E8E-0901-42A3-8C9D-E423F1E48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1BE91-6FD9-4764-9B75-0951C5A63DCF}" type="datetimeFigureOut">
              <a:rPr lang="cs-CZ" smtClean="0"/>
              <a:t>03.11.2022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BBA7B54-7E14-44C7-85CA-795B14894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DAAA3A-0BDB-4BD0-B7AB-E08A1E398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01CB-7F39-49DA-A23D-75E0B8B397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29191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CC29E3-FB91-4533-899E-C59E3E6C2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5B1FF8-369B-46C3-B98F-D01949C2C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13DD31A-9452-4075-8333-0B2389E88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1BE91-6FD9-4764-9B75-0951C5A63DCF}" type="datetimeFigureOut">
              <a:rPr lang="cs-CZ" smtClean="0"/>
              <a:t>03.11.2022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A1571EB-B559-4A9D-AFA4-9EFF0CBC7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B0A7347-8FE8-48DE-8011-8954A866A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01CB-7F39-49DA-A23D-75E0B8B397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5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F17EE3-DDD7-4562-A3FE-90D698D43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E1EB79C-FC3F-49BC-A68F-AD96309EA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21D807-2AA3-44D9-B49F-7C801E40C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1BE91-6FD9-4764-9B75-0951C5A63DCF}" type="datetimeFigureOut">
              <a:rPr lang="cs-CZ" smtClean="0"/>
              <a:t>03.11.2022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3C931BF-988B-404B-96CD-11B8230CE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8BE0FA1-9BEF-43B7-A303-81640F914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01CB-7F39-49DA-A23D-75E0B8B397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979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C3CCAA-60FC-44DC-845A-4976B237F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27E1C3F-0425-4364-BC64-F2F9A30443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CA35F4E-74EC-4E1A-8ECF-8AE1029BD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AF0E8D8E-07BB-466F-8E9C-64B2DC724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1BE91-6FD9-4764-9B75-0951C5A63DCF}" type="datetimeFigureOut">
              <a:rPr lang="cs-CZ" smtClean="0"/>
              <a:t>03.11.2022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5A44DBAD-0B64-4F0E-A9BB-BDD436648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7347A74-148F-49CA-BC0C-028FBDA4E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01CB-7F39-49DA-A23D-75E0B8B397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9103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69B2A9-FADE-4418-B4D1-3103FCA9B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AE0FF05-26AF-42EC-85A1-B777FAC7B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3142881-5196-469E-8151-D2BC6C8F40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F2840BF-1930-4493-8513-C8DBEB345C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B09FF0B-AF1D-4C38-930C-6132C35A14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4C20F44-B3FF-4CD3-9D37-58A410736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1BE91-6FD9-4764-9B75-0951C5A63DCF}" type="datetimeFigureOut">
              <a:rPr lang="cs-CZ" smtClean="0"/>
              <a:t>03.11.2022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48F9D9F-9603-4F58-A1A0-2783D57FC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8121795-CD22-4B38-9F75-F264E1554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01CB-7F39-49DA-A23D-75E0B8B397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2134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85B965-BF4C-45E7-A6E3-B140CA22E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F313E7E-372E-4CB2-BFA4-0AD08CB72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1BE91-6FD9-4764-9B75-0951C5A63DCF}" type="datetimeFigureOut">
              <a:rPr lang="cs-CZ" smtClean="0"/>
              <a:t>03.11.2022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9D4985F-773F-4318-ACB4-CF69485C3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B0BC20E-196A-4166-8280-E4F45CD5E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01CB-7F39-49DA-A23D-75E0B8B397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8545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7359FAA-6FF9-4E2F-83F6-2C3BC4A21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1BE91-6FD9-4764-9B75-0951C5A63DCF}" type="datetimeFigureOut">
              <a:rPr lang="cs-CZ" smtClean="0"/>
              <a:t>03.11.2022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AF5B3E0-C9BD-4F91-85A9-DB3D1A3E8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2F2988D-E151-4884-BD99-64838443D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01CB-7F39-49DA-A23D-75E0B8B397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3611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33D436-52E8-4BAB-8C84-063A27C6F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F937BA-9320-484E-AF81-98173E42C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7037ACC-38E7-4283-AD90-F57FB2E09C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B61530E-E907-4D5B-95E2-4AD9105CB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1BE91-6FD9-4764-9B75-0951C5A63DCF}" type="datetimeFigureOut">
              <a:rPr lang="cs-CZ" smtClean="0"/>
              <a:t>03.11.2022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AC0300B-4645-42DE-9941-1C4917ECB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79C5F2B-0F52-476C-BF46-7E27C7561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01CB-7F39-49DA-A23D-75E0B8B397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3754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A56F2A-A705-4AE7-AA8B-D38EA8174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7D5EFDC1-DB7E-42D1-B984-0DD6F15BB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F41860C-6363-4012-9652-E248A7FDAF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31A578A-08DF-411E-BF10-650EE6323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1BE91-6FD9-4764-9B75-0951C5A63DCF}" type="datetimeFigureOut">
              <a:rPr lang="cs-CZ" smtClean="0"/>
              <a:t>03.11.2022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DC566DDA-313A-491C-8906-4BA8A737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704E593-C299-4711-96AC-7D854D256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01CB-7F39-49DA-A23D-75E0B8B397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64036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07A2B98-EDE4-4390-8F60-EC1A22AC9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C6C27B3-07ED-480E-99E2-FF998724C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7E759D1-FB28-4D9F-8FAF-3458BCC106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01BE91-6FD9-4764-9B75-0951C5A63DCF}" type="datetimeFigureOut">
              <a:rPr lang="cs-CZ" smtClean="0"/>
              <a:t>03.11.2022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1DFD41D-9CCD-4708-9C68-B75C79E8B0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25DA1E9-2F8D-4483-AD36-E434D14E44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001CB-7F39-49DA-A23D-75E0B8B3974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657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002A69-8722-4F26-90EF-56A30FBADB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Vojenství 7 - Život v římském vojsku v období principátu.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C6CD024-DB1D-4774-ADC3-C94D5174FD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Mgr. Tomáš Antoš.</a:t>
            </a:r>
          </a:p>
        </p:txBody>
      </p:sp>
    </p:spTree>
    <p:extLst>
      <p:ext uri="{BB962C8B-B14F-4D97-AF65-F5344CB8AC3E}">
        <p14:creationId xmlns:p14="http://schemas.microsoft.com/office/powerpoint/2010/main" val="31150819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521E31-D02A-A97F-1320-34AD0D5AA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Stálé vojenské tábory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A2F189-0F0D-7D1E-4091-955283C19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19618" cy="4351338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Pevnosti (</a:t>
            </a:r>
            <a:r>
              <a:rPr lang="cs-CZ" i="1" dirty="0" err="1"/>
              <a:t>castrum</a:t>
            </a:r>
            <a:r>
              <a:rPr lang="cs-CZ" i="1" dirty="0"/>
              <a:t> - legie/</a:t>
            </a:r>
            <a:r>
              <a:rPr lang="cs-CZ" i="1" dirty="0" err="1"/>
              <a:t>castellum</a:t>
            </a:r>
            <a:r>
              <a:rPr lang="cs-CZ" i="1" dirty="0"/>
              <a:t> – menší jednotky – </a:t>
            </a:r>
            <a:r>
              <a:rPr lang="cs-CZ" i="1" dirty="0" err="1"/>
              <a:t>auxilia</a:t>
            </a:r>
            <a:r>
              <a:rPr lang="cs-CZ" i="1" dirty="0"/>
              <a:t>, </a:t>
            </a:r>
            <a:r>
              <a:rPr lang="cs-CZ" i="1" dirty="0" err="1"/>
              <a:t>numeri</a:t>
            </a:r>
            <a:r>
              <a:rPr lang="cs-CZ" i="1" dirty="0"/>
              <a:t>, </a:t>
            </a:r>
            <a:r>
              <a:rPr lang="cs-CZ" i="1" dirty="0" err="1"/>
              <a:t>vexillace</a:t>
            </a:r>
            <a:r>
              <a:rPr lang="cs-CZ" i="1" dirty="0"/>
              <a:t>) </a:t>
            </a:r>
            <a:r>
              <a:rPr lang="cs-CZ" dirty="0"/>
              <a:t>jednotek vojska byly situovány především na hranicích říše, případně na důležitých místech (průsmyky, brody).</a:t>
            </a:r>
          </a:p>
          <a:p>
            <a:r>
              <a:rPr lang="cs-CZ" i="1" dirty="0"/>
              <a:t>Castra</a:t>
            </a:r>
            <a:r>
              <a:rPr lang="cs-CZ" dirty="0"/>
              <a:t> - obrovské tábory i pro více legií - např. </a:t>
            </a:r>
            <a:r>
              <a:rPr lang="cs-CZ" dirty="0" err="1"/>
              <a:t>Xanten</a:t>
            </a:r>
            <a:r>
              <a:rPr lang="cs-CZ" dirty="0"/>
              <a:t> (</a:t>
            </a:r>
            <a:r>
              <a:rPr lang="cs-CZ" i="1" dirty="0" err="1"/>
              <a:t>Vetera</a:t>
            </a:r>
            <a:r>
              <a:rPr lang="cs-CZ" dirty="0"/>
              <a:t>) na rýnské hranici. Zde byly ubytovány 2 legie a bylo zde soustředěno i loďstvo (</a:t>
            </a:r>
            <a:r>
              <a:rPr lang="cs-CZ" i="1" dirty="0" err="1"/>
              <a:t>classis</a:t>
            </a:r>
            <a:r>
              <a:rPr lang="cs-CZ" i="1" dirty="0"/>
              <a:t> </a:t>
            </a:r>
            <a:r>
              <a:rPr lang="cs-CZ" i="1" dirty="0" err="1"/>
              <a:t>germanica</a:t>
            </a:r>
            <a:r>
              <a:rPr lang="cs-CZ" dirty="0"/>
              <a:t>). Později se od ubytovávání více legií společně upustilo. </a:t>
            </a:r>
          </a:p>
          <a:p>
            <a:r>
              <a:rPr lang="cs-CZ" i="1" dirty="0" err="1"/>
              <a:t>Castella</a:t>
            </a:r>
            <a:r>
              <a:rPr lang="cs-CZ" i="1" dirty="0"/>
              <a:t> – </a:t>
            </a:r>
            <a:r>
              <a:rPr lang="cs-CZ" dirty="0"/>
              <a:t>Různě velké tábory situované především na hranicích říše (např. tzv Hadriánův val) Největší z nich připomínaly legionářská </a:t>
            </a:r>
            <a:r>
              <a:rPr lang="cs-CZ" i="1" dirty="0" err="1"/>
              <a:t>castra</a:t>
            </a:r>
            <a:r>
              <a:rPr lang="cs-CZ" i="1" dirty="0"/>
              <a:t> </a:t>
            </a:r>
            <a:r>
              <a:rPr lang="cs-CZ" dirty="0"/>
              <a:t>a byly určeny pro zdvojené (</a:t>
            </a:r>
            <a:r>
              <a:rPr lang="cs-CZ" i="1" dirty="0" err="1"/>
              <a:t>milliaria</a:t>
            </a:r>
            <a:r>
              <a:rPr lang="cs-CZ" dirty="0"/>
              <a:t>) auxiliární jednotky. Nejmenší mohly být určené pouze pro oddíly </a:t>
            </a:r>
            <a:r>
              <a:rPr lang="cs-CZ" i="1" dirty="0" err="1"/>
              <a:t>numeri</a:t>
            </a:r>
            <a:r>
              <a:rPr lang="cs-CZ" dirty="0"/>
              <a:t> cca jen o 100 mužích. </a:t>
            </a:r>
          </a:p>
          <a:p>
            <a:r>
              <a:rPr lang="cs-CZ" i="1" dirty="0"/>
              <a:t>Nejmenší opevněné stavby – </a:t>
            </a:r>
            <a:r>
              <a:rPr lang="cs-CZ" dirty="0"/>
              <a:t>strážní věže a pevnůstky pro pouze několik mužů</a:t>
            </a:r>
            <a:r>
              <a:rPr lang="cs-CZ" i="1" dirty="0"/>
              <a:t> (</a:t>
            </a:r>
            <a:r>
              <a:rPr lang="cs-CZ" i="1" dirty="0" err="1"/>
              <a:t>vigillaria</a:t>
            </a:r>
            <a:r>
              <a:rPr lang="cs-CZ" i="1" dirty="0"/>
              <a:t>, </a:t>
            </a:r>
            <a:r>
              <a:rPr lang="cs-CZ" i="1" dirty="0" err="1"/>
              <a:t>burgi</a:t>
            </a:r>
            <a:r>
              <a:rPr lang="cs-CZ" i="1" dirty="0"/>
              <a:t> – </a:t>
            </a:r>
            <a:r>
              <a:rPr lang="cs-CZ" dirty="0"/>
              <a:t>spíše pozdní antika)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BB83D116-2DDB-0D5E-1C95-4415EA26A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487" y="1825625"/>
            <a:ext cx="4968707" cy="3542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746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065B09-73B9-29EC-E123-2A84C0C12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96FEB73A-F90A-53B9-B470-1229927AA3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27345" cy="6897137"/>
          </a:xfrm>
        </p:spPr>
      </p:pic>
    </p:spTree>
    <p:extLst>
      <p:ext uri="{BB962C8B-B14F-4D97-AF65-F5344CB8AC3E}">
        <p14:creationId xmlns:p14="http://schemas.microsoft.com/office/powerpoint/2010/main" val="21820863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E0FB1D-6D4C-9D06-4A22-47349BADD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Pevnosti na Hadriánově valu</a:t>
            </a:r>
          </a:p>
        </p:txBody>
      </p:sp>
      <p:pic>
        <p:nvPicPr>
          <p:cNvPr id="5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B48D705E-D49A-97F3-06B4-797B55BE69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27" y="1690688"/>
            <a:ext cx="3498563" cy="4351338"/>
          </a:xfrm>
        </p:spPr>
      </p:pic>
      <p:pic>
        <p:nvPicPr>
          <p:cNvPr id="6" name="Zástupný obsah 4">
            <a:extLst>
              <a:ext uri="{FF2B5EF4-FFF2-40B4-BE49-F238E27FC236}">
                <a16:creationId xmlns:a16="http://schemas.microsoft.com/office/drawing/2014/main" id="{7E093002-81B9-4286-5483-9DE33E0C49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388" y="2429652"/>
            <a:ext cx="8098886" cy="240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701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7D38E4-6E35-02C3-DA86-96D53E6B0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exteriér, tráva&#10;&#10;Popis byl vytvořen automaticky">
            <a:extLst>
              <a:ext uri="{FF2B5EF4-FFF2-40B4-BE49-F238E27FC236}">
                <a16:creationId xmlns:a16="http://schemas.microsoft.com/office/drawing/2014/main" id="{B8B0DC5F-BFD3-EA42-C64E-872B150211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448" y="365125"/>
            <a:ext cx="8218897" cy="6053741"/>
          </a:xfrm>
        </p:spPr>
      </p:pic>
    </p:spTree>
    <p:extLst>
      <p:ext uri="{BB962C8B-B14F-4D97-AF65-F5344CB8AC3E}">
        <p14:creationId xmlns:p14="http://schemas.microsoft.com/office/powerpoint/2010/main" val="710931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421A7F-BD43-2AFA-0307-D40F1B2FC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ráva, obloha, exteriér, hora&#10;&#10;Popis byl vytvořen automaticky">
            <a:extLst>
              <a:ext uri="{FF2B5EF4-FFF2-40B4-BE49-F238E27FC236}">
                <a16:creationId xmlns:a16="http://schemas.microsoft.com/office/drawing/2014/main" id="{946535E4-874E-7BB1-5621-3382519927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372" y="178363"/>
            <a:ext cx="6371846" cy="6501274"/>
          </a:xfrm>
        </p:spPr>
      </p:pic>
    </p:spTree>
    <p:extLst>
      <p:ext uri="{BB962C8B-B14F-4D97-AF65-F5344CB8AC3E}">
        <p14:creationId xmlns:p14="http://schemas.microsoft.com/office/powerpoint/2010/main" val="2025793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C5B816-09B7-F718-D0D6-A5E3C76C8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ráva, obloha, exteriér, pole&#10;&#10;Popis byl vytvořen automaticky">
            <a:extLst>
              <a:ext uri="{FF2B5EF4-FFF2-40B4-BE49-F238E27FC236}">
                <a16:creationId xmlns:a16="http://schemas.microsoft.com/office/drawing/2014/main" id="{E065C420-9095-3D80-FDD8-972280EED0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3582"/>
            <a:ext cx="12213732" cy="5190836"/>
          </a:xfrm>
        </p:spPr>
      </p:pic>
    </p:spTree>
    <p:extLst>
      <p:ext uri="{BB962C8B-B14F-4D97-AF65-F5344CB8AC3E}">
        <p14:creationId xmlns:p14="http://schemas.microsoft.com/office/powerpoint/2010/main" val="853723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001AC9-8DCD-2A6D-45C6-5A7D478DA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ráva, exteriér, zelená, stráň&#10;&#10;Popis byl vytvořen automaticky">
            <a:extLst>
              <a:ext uri="{FF2B5EF4-FFF2-40B4-BE49-F238E27FC236}">
                <a16:creationId xmlns:a16="http://schemas.microsoft.com/office/drawing/2014/main" id="{A760E55C-8B7D-D851-49EF-EEED6A25F3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575" y="365125"/>
            <a:ext cx="9078571" cy="6028172"/>
          </a:xfrm>
        </p:spPr>
      </p:pic>
    </p:spTree>
    <p:extLst>
      <p:ext uri="{BB962C8B-B14F-4D97-AF65-F5344CB8AC3E}">
        <p14:creationId xmlns:p14="http://schemas.microsoft.com/office/powerpoint/2010/main" val="4110768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566D5B-40D1-ED0E-6AE3-899788034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ráva, obloha, exteriér, hora&#10;&#10;Popis byl vytvořen automaticky">
            <a:extLst>
              <a:ext uri="{FF2B5EF4-FFF2-40B4-BE49-F238E27FC236}">
                <a16:creationId xmlns:a16="http://schemas.microsoft.com/office/drawing/2014/main" id="{3C561C27-318D-BEA8-6255-7D9A671390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21" y="143449"/>
            <a:ext cx="9856652" cy="6571102"/>
          </a:xfrm>
        </p:spPr>
      </p:pic>
    </p:spTree>
    <p:extLst>
      <p:ext uri="{BB962C8B-B14F-4D97-AF65-F5344CB8AC3E}">
        <p14:creationId xmlns:p14="http://schemas.microsoft.com/office/powerpoint/2010/main" val="1944843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A50700-104B-AB6A-B941-7EA991EE2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2BB4BD0-64AF-764A-1D99-657776BF0D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14" y="615144"/>
            <a:ext cx="12037886" cy="5627712"/>
          </a:xfrm>
        </p:spPr>
      </p:pic>
    </p:spTree>
    <p:extLst>
      <p:ext uri="{BB962C8B-B14F-4D97-AF65-F5344CB8AC3E}">
        <p14:creationId xmlns:p14="http://schemas.microsoft.com/office/powerpoint/2010/main" val="8282620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4B063F-62EE-C0F0-5639-B8136E690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obloha, exteriér, příroda, pobřeží&#10;&#10;Popis byl vytvořen automaticky">
            <a:extLst>
              <a:ext uri="{FF2B5EF4-FFF2-40B4-BE49-F238E27FC236}">
                <a16:creationId xmlns:a16="http://schemas.microsoft.com/office/drawing/2014/main" id="{8629D8AC-9A60-9141-CD12-F0FAFCB6B5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30" y="365124"/>
            <a:ext cx="10515600" cy="5911197"/>
          </a:xfrm>
        </p:spPr>
      </p:pic>
    </p:spTree>
    <p:extLst>
      <p:ext uri="{BB962C8B-B14F-4D97-AF65-F5344CB8AC3E}">
        <p14:creationId xmlns:p14="http://schemas.microsoft.com/office/powerpoint/2010/main" val="4258455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3DC369-F4F7-4CAE-B845-708537342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Římská říše v době císaře </a:t>
            </a:r>
            <a:r>
              <a:rPr lang="cs-CZ" dirty="0" err="1"/>
              <a:t>Traiana</a:t>
            </a:r>
            <a:r>
              <a:rPr lang="cs-CZ" dirty="0"/>
              <a:t> (98-117)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EB2643F-EF1A-4D9F-9959-3DFA77FA75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04" y="1578016"/>
            <a:ext cx="10830577" cy="5279984"/>
          </a:xfrm>
        </p:spPr>
      </p:pic>
    </p:spTree>
    <p:extLst>
      <p:ext uri="{BB962C8B-B14F-4D97-AF65-F5344CB8AC3E}">
        <p14:creationId xmlns:p14="http://schemas.microsoft.com/office/powerpoint/2010/main" val="19108797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6D230F-897C-C5C6-16E9-102713996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budova, stadion&#10;&#10;Popis byl vytvořen automaticky">
            <a:extLst>
              <a:ext uri="{FF2B5EF4-FFF2-40B4-BE49-F238E27FC236}">
                <a16:creationId xmlns:a16="http://schemas.microsoft.com/office/drawing/2014/main" id="{33155CD5-6F36-EA04-7568-8B2F2B2ADF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10" y="560242"/>
            <a:ext cx="10356872" cy="5845969"/>
          </a:xfrm>
        </p:spPr>
      </p:pic>
    </p:spTree>
    <p:extLst>
      <p:ext uri="{BB962C8B-B14F-4D97-AF65-F5344CB8AC3E}">
        <p14:creationId xmlns:p14="http://schemas.microsoft.com/office/powerpoint/2010/main" val="4072749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9FD220-9429-543E-F10A-0F9588B17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ráva, exteriér, obloha, silnice&#10;&#10;Popis byl vytvořen automaticky">
            <a:extLst>
              <a:ext uri="{FF2B5EF4-FFF2-40B4-BE49-F238E27FC236}">
                <a16:creationId xmlns:a16="http://schemas.microsoft.com/office/drawing/2014/main" id="{461F1A67-8B93-3E3F-1B08-1F33DF2728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90" y="618980"/>
            <a:ext cx="10899019" cy="5620039"/>
          </a:xfrm>
        </p:spPr>
      </p:pic>
    </p:spTree>
    <p:extLst>
      <p:ext uri="{BB962C8B-B14F-4D97-AF65-F5344CB8AC3E}">
        <p14:creationId xmlns:p14="http://schemas.microsoft.com/office/powerpoint/2010/main" val="11528802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6246B6-E6ED-2E09-628E-912465F5A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BACDE8-52B1-C339-F233-072B732672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9228D50-A7D2-E8F6-A5BF-592B5CBBF0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26" y="113446"/>
            <a:ext cx="9950548" cy="663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419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ED582A-1D87-C260-59F7-0F6400899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 descr="Obsah obrázku text, osoba, oblečený, staré&#10;&#10;Popis byl vytvořen automaticky">
            <a:extLst>
              <a:ext uri="{FF2B5EF4-FFF2-40B4-BE49-F238E27FC236}">
                <a16:creationId xmlns:a16="http://schemas.microsoft.com/office/drawing/2014/main" id="{B96E2E03-C003-DF13-1CD3-A90429951F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806" y="99365"/>
            <a:ext cx="6121031" cy="6659270"/>
          </a:xfrm>
        </p:spPr>
      </p:pic>
    </p:spTree>
    <p:extLst>
      <p:ext uri="{BB962C8B-B14F-4D97-AF65-F5344CB8AC3E}">
        <p14:creationId xmlns:p14="http://schemas.microsoft.com/office/powerpoint/2010/main" val="612592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EB16D2-69B2-02DD-5264-3622F4CCF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Struktura tábora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4B5AA7F0-05A9-83E8-05F7-80A5CC5E3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4643513" cy="5032375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Obvykle tvar „hrací karty.“ Tvar i uspořádání se však mohlo mírně lišit.</a:t>
            </a:r>
          </a:p>
          <a:p>
            <a:r>
              <a:rPr lang="cs-CZ" dirty="0"/>
              <a:t>Dvě hlavní protínající se cesty a 4 brány. </a:t>
            </a:r>
          </a:p>
          <a:p>
            <a:r>
              <a:rPr lang="cs-CZ" dirty="0"/>
              <a:t>Uprostřed velitelství (</a:t>
            </a:r>
            <a:r>
              <a:rPr lang="cs-CZ" i="1" dirty="0" err="1"/>
              <a:t>praetorium</a:t>
            </a:r>
            <a:r>
              <a:rPr lang="cs-CZ" dirty="0"/>
              <a:t>)</a:t>
            </a:r>
          </a:p>
          <a:p>
            <a:r>
              <a:rPr lang="cs-CZ" dirty="0"/>
              <a:t>V legionářských táborech také domy vyšších důstojníků.</a:t>
            </a:r>
          </a:p>
          <a:p>
            <a:r>
              <a:rPr lang="cs-CZ" dirty="0"/>
              <a:t>Kasárna pro vojáky a stáje pro koně.</a:t>
            </a:r>
          </a:p>
          <a:p>
            <a:r>
              <a:rPr lang="cs-CZ" dirty="0"/>
              <a:t>Nemocnice (</a:t>
            </a:r>
            <a:r>
              <a:rPr lang="cs-CZ" i="1" dirty="0" err="1"/>
              <a:t>valetudiniarium</a:t>
            </a:r>
            <a:r>
              <a:rPr lang="cs-CZ" dirty="0"/>
              <a:t>)</a:t>
            </a:r>
          </a:p>
          <a:p>
            <a:r>
              <a:rPr lang="cs-CZ" dirty="0"/>
              <a:t>Lázně</a:t>
            </a:r>
            <a:r>
              <a:rPr lang="cs-CZ" i="1" dirty="0"/>
              <a:t> (</a:t>
            </a:r>
            <a:r>
              <a:rPr lang="cs-CZ" i="1" dirty="0" err="1"/>
              <a:t>balnea</a:t>
            </a:r>
            <a:r>
              <a:rPr lang="cs-CZ" dirty="0"/>
              <a:t>)</a:t>
            </a:r>
            <a:endParaRPr lang="cs-CZ" i="1" dirty="0"/>
          </a:p>
          <a:p>
            <a:r>
              <a:rPr lang="cs-CZ" dirty="0"/>
              <a:t>Sýpky a skladiště (</a:t>
            </a:r>
            <a:r>
              <a:rPr lang="cs-CZ" i="1" dirty="0" err="1"/>
              <a:t>Armamentaria</a:t>
            </a:r>
            <a:r>
              <a:rPr lang="cs-CZ" i="1" dirty="0"/>
              <a:t>, </a:t>
            </a:r>
            <a:r>
              <a:rPr lang="cs-CZ" i="1" dirty="0" err="1"/>
              <a:t>horrea</a:t>
            </a:r>
            <a:r>
              <a:rPr lang="cs-CZ" i="1" dirty="0"/>
              <a:t>, </a:t>
            </a:r>
            <a:r>
              <a:rPr lang="cs-CZ" i="1" dirty="0" err="1"/>
              <a:t>carnarea</a:t>
            </a:r>
            <a:r>
              <a:rPr lang="cs-CZ" i="1" dirty="0"/>
              <a:t>…</a:t>
            </a:r>
            <a:r>
              <a:rPr lang="cs-CZ" dirty="0"/>
              <a:t>)</a:t>
            </a:r>
          </a:p>
          <a:p>
            <a:r>
              <a:rPr lang="cs-CZ" dirty="0"/>
              <a:t>Dílny (</a:t>
            </a:r>
            <a:r>
              <a:rPr lang="cs-CZ" i="1" dirty="0" err="1"/>
              <a:t>fabricae</a:t>
            </a:r>
            <a:r>
              <a:rPr lang="cs-CZ" dirty="0"/>
              <a:t>)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1D53B367-D6D1-D329-B0FD-F370ECE51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211" y="1130521"/>
            <a:ext cx="6883789" cy="536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675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100B0B-BB48-E657-0645-42BFFFCAD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AFCCBAC-DFC8-859A-4614-F72C343942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303" y="103033"/>
            <a:ext cx="8869247" cy="6651933"/>
          </a:xfrm>
        </p:spPr>
      </p:pic>
    </p:spTree>
    <p:extLst>
      <p:ext uri="{BB962C8B-B14F-4D97-AF65-F5344CB8AC3E}">
        <p14:creationId xmlns:p14="http://schemas.microsoft.com/office/powerpoint/2010/main" val="38981759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3AEC78-A371-E731-4662-F011BFFE7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359A5B1-90D9-765F-861C-7D9434E53F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76078"/>
            <a:ext cx="10210716" cy="6305843"/>
          </a:xfrm>
        </p:spPr>
      </p:pic>
    </p:spTree>
    <p:extLst>
      <p:ext uri="{BB962C8B-B14F-4D97-AF65-F5344CB8AC3E}">
        <p14:creationId xmlns:p14="http://schemas.microsoft.com/office/powerpoint/2010/main" val="32397099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A070F04-AAB6-80B6-4D39-8D9852D14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347F990-C8BF-A609-A93B-7D5DE48CA5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25" y="489915"/>
            <a:ext cx="10671929" cy="6002960"/>
          </a:xfrm>
        </p:spPr>
      </p:pic>
    </p:spTree>
    <p:extLst>
      <p:ext uri="{BB962C8B-B14F-4D97-AF65-F5344CB8AC3E}">
        <p14:creationId xmlns:p14="http://schemas.microsoft.com/office/powerpoint/2010/main" val="29678427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60CCB8-3413-9CCA-4ED8-29C312F4D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272543B-3D88-ED1F-C6F1-2F2955E7BE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61" y="1253330"/>
            <a:ext cx="6139453" cy="4611493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00BC4F1A-7D17-FF2F-8169-3EA07DEE24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74" y="1349974"/>
            <a:ext cx="571500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89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AAB138-AE19-B7F2-8C50-9C71566D9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459DE84-6FD1-7123-20D4-E5B808AE52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88994"/>
          </a:xfrm>
        </p:spPr>
      </p:pic>
    </p:spTree>
    <p:extLst>
      <p:ext uri="{BB962C8B-B14F-4D97-AF65-F5344CB8AC3E}">
        <p14:creationId xmlns:p14="http://schemas.microsoft.com/office/powerpoint/2010/main" val="248788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5D9E4C-3FC5-4468-9E07-6D9CF95CD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Nástup do služby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FD2E44-7E82-477A-ADCD-CF5695D9D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Na rozdíl od legií pocházeli vojáci evropských </a:t>
            </a:r>
            <a:r>
              <a:rPr lang="cs-CZ" dirty="0" err="1"/>
              <a:t>auxilií</a:t>
            </a:r>
            <a:r>
              <a:rPr lang="cs-CZ" dirty="0"/>
              <a:t> často z kmenové elity.</a:t>
            </a:r>
          </a:p>
          <a:p>
            <a:r>
              <a:rPr lang="cs-CZ" dirty="0"/>
              <a:t>Nástup byl obvykle dobrovolný, ale mohl být také vyhlášen odvod (</a:t>
            </a:r>
            <a:r>
              <a:rPr lang="cs-CZ" i="1" dirty="0" err="1"/>
              <a:t>dilectus</a:t>
            </a:r>
            <a:r>
              <a:rPr lang="cs-CZ" dirty="0"/>
              <a:t>)</a:t>
            </a:r>
          </a:p>
          <a:p>
            <a:r>
              <a:rPr lang="cs-CZ" dirty="0"/>
              <a:t>Při nástupu (</a:t>
            </a:r>
            <a:r>
              <a:rPr lang="cs-CZ" i="1" dirty="0" err="1"/>
              <a:t>probatio</a:t>
            </a:r>
            <a:r>
              <a:rPr lang="cs-CZ" dirty="0"/>
              <a:t>) nebylo u </a:t>
            </a:r>
            <a:r>
              <a:rPr lang="cs-CZ" dirty="0" err="1"/>
              <a:t>auxilií</a:t>
            </a:r>
            <a:r>
              <a:rPr lang="cs-CZ" dirty="0"/>
              <a:t> a námořnictva třeba dokazovat římské občanství. Branec (</a:t>
            </a:r>
            <a:r>
              <a:rPr lang="cs-CZ" i="1" dirty="0" err="1"/>
              <a:t>tiro</a:t>
            </a:r>
            <a:r>
              <a:rPr lang="cs-CZ" i="1" dirty="0"/>
              <a:t>) </a:t>
            </a:r>
            <a:r>
              <a:rPr lang="cs-CZ" dirty="0"/>
              <a:t>podstoupil lékařskou prohlídku a složil přísahu (</a:t>
            </a:r>
            <a:r>
              <a:rPr lang="cs-CZ" i="1" dirty="0" err="1"/>
              <a:t>sacramentum</a:t>
            </a:r>
            <a:r>
              <a:rPr lang="cs-CZ" i="1" dirty="0"/>
              <a:t>) </a:t>
            </a:r>
            <a:r>
              <a:rPr lang="cs-CZ" dirty="0"/>
              <a:t>císaři. </a:t>
            </a:r>
          </a:p>
          <a:p>
            <a:r>
              <a:rPr lang="cs-CZ" dirty="0"/>
              <a:t>Poté obdržel </a:t>
            </a:r>
            <a:r>
              <a:rPr lang="cs-CZ" i="1" dirty="0" err="1"/>
              <a:t>signaculum</a:t>
            </a:r>
            <a:r>
              <a:rPr lang="cs-CZ" dirty="0"/>
              <a:t> a peníze na cestu a byl odeslán ke své jednotce (např. z Egypta do Itálie).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6F7789C-DEEB-41AC-987F-1B7EBB693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362" y="1927272"/>
            <a:ext cx="5657448" cy="391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8783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D73224-B1DE-1410-2C7E-591D25ED7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F91B047-ABA4-D389-4E11-AB03CCFF19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22" y="1253331"/>
            <a:ext cx="5411279" cy="4351338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A46C9C1-FCB7-9BCA-95A1-A957BD3684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8" r="27396"/>
          <a:stretch/>
        </p:blipFill>
        <p:spPr>
          <a:xfrm>
            <a:off x="6780723" y="1253331"/>
            <a:ext cx="491987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223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56E8E3-4EE9-5E04-F60C-F72E6ECE0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B31B16A-9B89-5DC4-D027-8E7EDAA12C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9134"/>
          </a:xfrm>
        </p:spPr>
      </p:pic>
    </p:spTree>
    <p:extLst>
      <p:ext uri="{BB962C8B-B14F-4D97-AF65-F5344CB8AC3E}">
        <p14:creationId xmlns:p14="http://schemas.microsoft.com/office/powerpoint/2010/main" val="34050800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60E46E-5C60-4115-B5A9-3534DAE1F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0580017E-90F7-445A-98EC-84BF84D6AD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4571"/>
            <a:ext cx="12203723" cy="5542672"/>
          </a:xfrm>
        </p:spPr>
      </p:pic>
    </p:spTree>
    <p:extLst>
      <p:ext uri="{BB962C8B-B14F-4D97-AF65-F5344CB8AC3E}">
        <p14:creationId xmlns:p14="http://schemas.microsoft.com/office/powerpoint/2010/main" val="29094146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D9CD16-8EE7-BFE7-34AC-3CB1E6C73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Zástupný obsah 8">
            <a:extLst>
              <a:ext uri="{FF2B5EF4-FFF2-40B4-BE49-F238E27FC236}">
                <a16:creationId xmlns:a16="http://schemas.microsoft.com/office/drawing/2014/main" id="{29AC48F7-0859-8C94-619B-2EF7E49B3E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753" y="-3095"/>
            <a:ext cx="10016197" cy="6861095"/>
          </a:xfrm>
        </p:spPr>
      </p:pic>
    </p:spTree>
    <p:extLst>
      <p:ext uri="{BB962C8B-B14F-4D97-AF65-F5344CB8AC3E}">
        <p14:creationId xmlns:p14="http://schemas.microsoft.com/office/powerpoint/2010/main" val="18673093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C101648-ADE9-5CF5-0081-C7190DDA7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CA7AFB1-5FEE-156B-C241-9D7BBF99F8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423" y="0"/>
            <a:ext cx="8153153" cy="6930180"/>
          </a:xfrm>
        </p:spPr>
      </p:pic>
    </p:spTree>
    <p:extLst>
      <p:ext uri="{BB962C8B-B14F-4D97-AF65-F5344CB8AC3E}">
        <p14:creationId xmlns:p14="http://schemas.microsoft.com/office/powerpoint/2010/main" val="22088091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306D50-8C98-4FBE-942C-C9B3098A2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Posádky a ubytování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D462C1-B26E-4262-9EBD-A1FBE4E572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5595733" cy="4870597"/>
          </a:xfrm>
        </p:spPr>
        <p:txBody>
          <a:bodyPr>
            <a:normAutofit fontScale="92500"/>
          </a:bodyPr>
          <a:lstStyle/>
          <a:p>
            <a:r>
              <a:rPr lang="cs-CZ" dirty="0"/>
              <a:t>Pevnosti (</a:t>
            </a:r>
            <a:r>
              <a:rPr lang="cs-CZ" i="1" dirty="0" err="1"/>
              <a:t>castrum</a:t>
            </a:r>
            <a:r>
              <a:rPr lang="cs-CZ" i="1" dirty="0"/>
              <a:t>/</a:t>
            </a:r>
            <a:r>
              <a:rPr lang="cs-CZ" i="1" dirty="0" err="1"/>
              <a:t>castellum</a:t>
            </a:r>
            <a:r>
              <a:rPr lang="cs-CZ" i="1" dirty="0"/>
              <a:t>) </a:t>
            </a:r>
            <a:r>
              <a:rPr lang="cs-CZ" dirty="0"/>
              <a:t>jednotek vojska byly situovány především na hranicích říše, případně na důležitých místech (průsmyky, brody).</a:t>
            </a:r>
          </a:p>
          <a:p>
            <a:r>
              <a:rPr lang="cs-CZ" dirty="0"/>
              <a:t>V pevnostech byli vojáci ubytováni po osmi v jedné místnosti. Centurioni (</a:t>
            </a:r>
            <a:r>
              <a:rPr lang="cs-CZ" dirty="0" err="1"/>
              <a:t>decurioni</a:t>
            </a:r>
            <a:r>
              <a:rPr lang="cs-CZ" dirty="0"/>
              <a:t>) a velitelé měli komfortní ubytování (i pro rodiny). </a:t>
            </a:r>
          </a:p>
          <a:p>
            <a:r>
              <a:rPr lang="cs-CZ" dirty="0"/>
              <a:t>V pevnosti a okolí mohli vojáci navštěvovat lázně, amfiteátr, nevěstince atd. Zdravotní péče v nemocnicích </a:t>
            </a:r>
            <a:r>
              <a:rPr lang="cs-CZ" i="1" dirty="0" err="1"/>
              <a:t>valetudinarium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DF972B1-837C-4B1E-B884-7692FE7C2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933" y="2687667"/>
            <a:ext cx="5595733" cy="3146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83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99A1BE-C197-4C3A-81A6-9652FE5B8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obsah 4">
            <a:extLst>
              <a:ext uri="{FF2B5EF4-FFF2-40B4-BE49-F238E27FC236}">
                <a16:creationId xmlns:a16="http://schemas.microsoft.com/office/drawing/2014/main" id="{E211A396-29A0-42E1-A7DB-3CF11D2EC9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54745"/>
            <a:ext cx="12192001" cy="7020951"/>
          </a:xfrm>
        </p:spPr>
      </p:pic>
    </p:spTree>
    <p:extLst>
      <p:ext uri="{BB962C8B-B14F-4D97-AF65-F5344CB8AC3E}">
        <p14:creationId xmlns:p14="http://schemas.microsoft.com/office/powerpoint/2010/main" val="22714406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1CE3D4-89AF-4DC3-66D5-FD435BD22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Civilní osady v okolí táborů – </a:t>
            </a:r>
            <a:r>
              <a:rPr lang="cs-CZ" i="1" dirty="0" err="1"/>
              <a:t>Vicus</a:t>
            </a:r>
            <a:r>
              <a:rPr lang="cs-CZ" i="1" dirty="0"/>
              <a:t>/</a:t>
            </a:r>
            <a:r>
              <a:rPr lang="cs-CZ" i="1" dirty="0" err="1"/>
              <a:t>Cannabae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0FFE483-7F9D-5E51-C58C-D2D920F7C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12434" cy="435133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Utvořené obvykle velmi rychle kolem tábora. Ekonomicky závislé na vojácích. </a:t>
            </a:r>
          </a:p>
          <a:p>
            <a:r>
              <a:rPr lang="cs-CZ" dirty="0"/>
              <a:t>Družky a děti vojáků, obchodníci, řemeslníci, prostitutky…</a:t>
            </a:r>
          </a:p>
          <a:p>
            <a:r>
              <a:rPr lang="cs-CZ" dirty="0"/>
              <a:t>Některé časem získaly městská práva a staly se opravdovými městy –</a:t>
            </a:r>
            <a:r>
              <a:rPr lang="cs-CZ" i="1" dirty="0" err="1"/>
              <a:t>Eboracum</a:t>
            </a:r>
            <a:r>
              <a:rPr lang="cs-CZ" i="1" dirty="0"/>
              <a:t> </a:t>
            </a:r>
            <a:r>
              <a:rPr lang="cs-CZ" dirty="0"/>
              <a:t>(York) </a:t>
            </a:r>
            <a:r>
              <a:rPr lang="cs-CZ" i="1" dirty="0" err="1"/>
              <a:t>Vindobona</a:t>
            </a:r>
            <a:r>
              <a:rPr lang="cs-CZ" i="1" dirty="0"/>
              <a:t> </a:t>
            </a:r>
            <a:r>
              <a:rPr lang="cs-CZ" dirty="0"/>
              <a:t>(Vídeň) </a:t>
            </a:r>
            <a:r>
              <a:rPr lang="cs-CZ" i="1" dirty="0" err="1"/>
              <a:t>Aquincum</a:t>
            </a:r>
            <a:r>
              <a:rPr lang="cs-CZ" i="1" dirty="0"/>
              <a:t> </a:t>
            </a:r>
            <a:r>
              <a:rPr lang="cs-CZ" dirty="0"/>
              <a:t>(Budapešť)…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3F51A4F-7375-2103-5499-73C577BE23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5625"/>
            <a:ext cx="6002864" cy="385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5159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3C9A19-08BE-EDD8-6C4D-B05058AA2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3973E7B-B6A3-579F-0853-1EE6132987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30803" cy="6858001"/>
          </a:xfrm>
        </p:spPr>
      </p:pic>
    </p:spTree>
    <p:extLst>
      <p:ext uri="{BB962C8B-B14F-4D97-AF65-F5344CB8AC3E}">
        <p14:creationId xmlns:p14="http://schemas.microsoft.com/office/powerpoint/2010/main" val="14787761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42EC83-EB03-D5D1-8FBF-D1683CA9B9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307581C-0B19-2140-B4CC-0FAD924BFB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04275"/>
          </a:xfrm>
        </p:spPr>
      </p:pic>
    </p:spTree>
    <p:extLst>
      <p:ext uri="{BB962C8B-B14F-4D97-AF65-F5344CB8AC3E}">
        <p14:creationId xmlns:p14="http://schemas.microsoft.com/office/powerpoint/2010/main" val="39642403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69AA96-40FA-4CAB-A0B3-F78AEFA9C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Výcvik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53D0B91-1AEF-4E1D-B73A-32754C0E4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26169" cy="4351338"/>
          </a:xfrm>
        </p:spPr>
        <p:txBody>
          <a:bodyPr>
            <a:normAutofit/>
          </a:bodyPr>
          <a:lstStyle/>
          <a:p>
            <a:r>
              <a:rPr lang="cs-CZ" dirty="0"/>
              <a:t>Fyzická zdatnost, vytrvalost, boj.</a:t>
            </a:r>
          </a:p>
          <a:p>
            <a:r>
              <a:rPr lang="cs-CZ" dirty="0"/>
              <a:t>Složité válečné formace</a:t>
            </a:r>
          </a:p>
          <a:p>
            <a:r>
              <a:rPr lang="cs-CZ" dirty="0"/>
              <a:t>Jezdci a nejspíše i pěšáci se také trénovali ve střelbě lukem a prakem.</a:t>
            </a:r>
          </a:p>
          <a:p>
            <a:r>
              <a:rPr lang="cs-CZ" dirty="0"/>
              <a:t>Někteří branci už mohli nastoupit s mnoha dovednostmi získanými v dětství (např. lučištníci).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3188F1B-895B-4479-B4BC-2E54399F9C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054197"/>
            <a:ext cx="6278654" cy="362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5303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7420C1-997C-42C4-A464-47AADD691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Strava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AA35B0E-FD3E-4269-9265-88A3DCFB8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20538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Vše k vaření si vojáci nosili sebou.</a:t>
            </a:r>
          </a:p>
          <a:p>
            <a:r>
              <a:rPr lang="cs-CZ" dirty="0"/>
              <a:t>Strava byla vyvážená a pestrá (např. ve </a:t>
            </a:r>
            <a:r>
              <a:rPr lang="cs-CZ" dirty="0" err="1"/>
              <a:t>Vindolandě</a:t>
            </a:r>
            <a:r>
              <a:rPr lang="cs-CZ" dirty="0"/>
              <a:t>: kaše, placky, maso, vejce, ovoce, zelenina, pivo). Luxusnější potraviny z dovozu si mohli vojáci dopřát od obchodníků v okolí pevnosti. </a:t>
            </a:r>
          </a:p>
          <a:p>
            <a:r>
              <a:rPr lang="cs-CZ" dirty="0"/>
              <a:t>Oproti starším představám vojáci (především důstojníci) sice pořádali hony, ale rozhodně ně za účelem obživy. Římská armáda měla propracovaný systém zásobování. </a:t>
            </a:r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C942BCF-67DF-6D68-3E6A-0CFDB2B8B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597" y="1825625"/>
            <a:ext cx="579815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058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7015B4-B97D-B8D7-B122-44577A4C2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D2CE6C3A-EFFF-4322-85B4-98D3295FEE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66" y="1137833"/>
            <a:ext cx="5893246" cy="4312934"/>
          </a:xfr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FD8B475-C29F-32A4-6178-CC936B20E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179" y="496112"/>
            <a:ext cx="4950655" cy="586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3784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458BDB-2238-7E74-7F8A-7CE59CAB5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DC10510-D600-C313-D701-D110890368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32" y="0"/>
            <a:ext cx="4554717" cy="6832076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B5B9468-B7BA-2B85-58DA-F6DBAF5EE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415" y="0"/>
            <a:ext cx="45743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428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00799E-0135-0872-9394-1AC3BE967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4B67AD2-A080-F839-4C06-5CAA7B83D3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615241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ECD0A1-1076-CBEB-62D2-1B2ED6B34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1105CB9-0B1E-FAD3-8086-8683A40938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1926"/>
          </a:xfrm>
        </p:spPr>
      </p:pic>
    </p:spTree>
    <p:extLst>
      <p:ext uri="{BB962C8B-B14F-4D97-AF65-F5344CB8AC3E}">
        <p14:creationId xmlns:p14="http://schemas.microsoft.com/office/powerpoint/2010/main" val="7710642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9F623E-53C8-40F0-A7FD-109FE225C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Manželství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3DDC322-651C-498D-85A5-D4686AB81A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127695" cy="435133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Legální sňatky mohli uzavírat jen vyšší důstojníci (legáti, tribuni, prefekti…)</a:t>
            </a:r>
          </a:p>
          <a:p>
            <a:r>
              <a:rPr lang="cs-CZ" dirty="0"/>
              <a:t>Jejich manželky a děti mohly žít ve vojenském táboře. </a:t>
            </a:r>
          </a:p>
          <a:p>
            <a:r>
              <a:rPr lang="cs-CZ" dirty="0"/>
              <a:t>Vojáci měli často družky, které je i s dětmi následovaly, ale nesměly žít přímo v táboře.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CC8128C-9B8E-4D14-8337-2CDDF7643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111" y="1695069"/>
            <a:ext cx="6347645" cy="420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876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5ED9E7-E868-5CAD-BC03-3FCE61CC0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F5E9D3DA-C101-D47E-1D96-703391AF37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09097"/>
            <a:ext cx="5768927" cy="3824799"/>
          </a:xfr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23EC985-40BB-F9DD-0E0F-C3A31C21B8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46" y="154745"/>
            <a:ext cx="5563273" cy="369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4609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B24B21-81E3-1AC3-E8DF-49DBF3DB0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DA52910-34C0-69FF-4955-C248AF57F7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8763"/>
          </a:xfrm>
        </p:spPr>
      </p:pic>
    </p:spTree>
    <p:extLst>
      <p:ext uri="{BB962C8B-B14F-4D97-AF65-F5344CB8AC3E}">
        <p14:creationId xmlns:p14="http://schemas.microsoft.com/office/powerpoint/2010/main" val="6933674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574FD7-2317-ACC5-27BC-A30D9D597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54047AB-EA3D-4C13-8C5A-EC44AD1875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613" y="0"/>
            <a:ext cx="4568784" cy="6853176"/>
          </a:xfrm>
        </p:spPr>
      </p:pic>
    </p:spTree>
    <p:extLst>
      <p:ext uri="{BB962C8B-B14F-4D97-AF65-F5344CB8AC3E}">
        <p14:creationId xmlns:p14="http://schemas.microsoft.com/office/powerpoint/2010/main" val="25831220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E339D8-4ADC-A033-D815-D1D573D8E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EF343F9-5F90-79DC-69EC-23674D546B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9230"/>
          </a:xfrm>
        </p:spPr>
      </p:pic>
    </p:spTree>
    <p:extLst>
      <p:ext uri="{BB962C8B-B14F-4D97-AF65-F5344CB8AC3E}">
        <p14:creationId xmlns:p14="http://schemas.microsoft.com/office/powerpoint/2010/main" val="1846744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570520-A768-DC6B-C914-279E8A82F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DAE8E23-DBF5-FF24-DADD-F4A1E16923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5" y="424061"/>
            <a:ext cx="4550087" cy="6185005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B07E043-1030-C091-A212-151AF0818A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356" y="424061"/>
            <a:ext cx="3956245" cy="610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757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58EE1D-104C-4568-8856-31D586115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Zábava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B981F0-DDE7-4ECD-8AD7-FD32C1B6B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20561" cy="435133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Lov</a:t>
            </a:r>
          </a:p>
          <a:p>
            <a:r>
              <a:rPr lang="cs-CZ" dirty="0"/>
              <a:t>Trénování vojenských dovedností</a:t>
            </a:r>
          </a:p>
          <a:p>
            <a:r>
              <a:rPr lang="cs-CZ" dirty="0"/>
              <a:t>Sport (např: </a:t>
            </a:r>
            <a:r>
              <a:rPr lang="cs-CZ" i="1" dirty="0" err="1"/>
              <a:t>harpastum</a:t>
            </a:r>
            <a:r>
              <a:rPr lang="cs-CZ" i="1" dirty="0"/>
              <a:t>, </a:t>
            </a:r>
            <a:r>
              <a:rPr lang="cs-CZ" i="1" dirty="0" err="1"/>
              <a:t>hippika</a:t>
            </a:r>
            <a:r>
              <a:rPr lang="cs-CZ" i="1" dirty="0"/>
              <a:t> gymnasia). </a:t>
            </a:r>
          </a:p>
          <a:p>
            <a:r>
              <a:rPr lang="cs-CZ" dirty="0"/>
              <a:t>Představení v amfiteátrech</a:t>
            </a:r>
          </a:p>
          <a:p>
            <a:r>
              <a:rPr lang="cs-CZ" dirty="0"/>
              <a:t>Hry (deskové </a:t>
            </a:r>
            <a:r>
              <a:rPr lang="cs-CZ" i="1" dirty="0"/>
              <a:t>(</a:t>
            </a:r>
            <a:r>
              <a:rPr lang="cs-CZ" i="1" dirty="0" err="1"/>
              <a:t>latrunculi</a:t>
            </a:r>
            <a:r>
              <a:rPr lang="cs-CZ" dirty="0"/>
              <a:t>)</a:t>
            </a:r>
            <a:r>
              <a:rPr lang="cs-CZ" i="1" dirty="0"/>
              <a:t>,</a:t>
            </a:r>
            <a:r>
              <a:rPr lang="cs-CZ" dirty="0"/>
              <a:t> kostky </a:t>
            </a:r>
            <a:r>
              <a:rPr lang="cs-CZ" i="1" dirty="0"/>
              <a:t>(</a:t>
            </a:r>
            <a:r>
              <a:rPr lang="cs-CZ" i="1" dirty="0" err="1"/>
              <a:t>tesserae</a:t>
            </a:r>
            <a:r>
              <a:rPr lang="cs-CZ" dirty="0"/>
              <a:t>)</a:t>
            </a:r>
            <a:r>
              <a:rPr lang="cs-CZ" i="1" dirty="0"/>
              <a:t>…)</a:t>
            </a:r>
          </a:p>
          <a:p>
            <a:r>
              <a:rPr lang="cs-CZ" dirty="0"/>
              <a:t>Krčmy </a:t>
            </a:r>
            <a:r>
              <a:rPr lang="cs-CZ" i="1" dirty="0"/>
              <a:t>(</a:t>
            </a:r>
            <a:r>
              <a:rPr lang="cs-CZ" i="1" dirty="0" err="1"/>
              <a:t>caupona</a:t>
            </a:r>
            <a:r>
              <a:rPr lang="cs-CZ" i="1" dirty="0"/>
              <a:t>),</a:t>
            </a:r>
            <a:r>
              <a:rPr lang="cs-CZ" dirty="0"/>
              <a:t> nevěstince </a:t>
            </a:r>
            <a:r>
              <a:rPr lang="cs-CZ" i="1" dirty="0"/>
              <a:t>(</a:t>
            </a:r>
            <a:r>
              <a:rPr lang="cs-CZ" i="1" dirty="0" err="1"/>
              <a:t>lupanar</a:t>
            </a:r>
            <a:r>
              <a:rPr lang="cs-CZ" i="1" dirty="0"/>
              <a:t>).</a:t>
            </a:r>
            <a:r>
              <a:rPr lang="cs-CZ" dirty="0"/>
              <a:t> </a:t>
            </a:r>
          </a:p>
          <a:p>
            <a:r>
              <a:rPr lang="cs-CZ" dirty="0"/>
              <a:t>Návštěvy a oslavy (důstojníci).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B7B55E8-583A-4B48-8ADA-AA27E56FF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43868"/>
            <a:ext cx="59264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21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EFA3B6-CAD4-5D1E-4D72-730C11DCA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975F498-0B4B-F861-E588-9501739C3C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53330"/>
            <a:ext cx="4781690" cy="4351338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A276FA7-0EC0-4219-DF28-9D7B640E9B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34" y="716799"/>
            <a:ext cx="4986557" cy="542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968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C09BCA-F29D-7DBC-CF9D-C4D704A44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D1CD713-E0FF-E30D-8A77-7928C33C7C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762" y="0"/>
            <a:ext cx="7181997" cy="6838510"/>
          </a:xfrm>
        </p:spPr>
      </p:pic>
    </p:spTree>
    <p:extLst>
      <p:ext uri="{BB962C8B-B14F-4D97-AF65-F5344CB8AC3E}">
        <p14:creationId xmlns:p14="http://schemas.microsoft.com/office/powerpoint/2010/main" val="39632525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596FDA-769B-DE2C-FF8D-13BCA3166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04BFF83-C44A-4372-AABA-A875BC816D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11" y="966519"/>
            <a:ext cx="5693598" cy="4924962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B5604EC-81EB-74C8-33CC-30B84B601B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969" y="1248990"/>
            <a:ext cx="5768120" cy="436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9606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1AD3BF-0DEA-28ED-F36F-0F72E653A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65C791D-1F7E-F8AE-7C94-EFFA5D0FAF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72" y="-12243"/>
            <a:ext cx="5505987" cy="6882485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EA390FC-22CD-187E-EA90-742BA17F7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333" y="1406770"/>
            <a:ext cx="6444695" cy="428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520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F8845D-655B-42C3-DF19-2989BAB1E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F58C0F8-44F1-808C-2C65-1A55AE4672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0518404" cy="6858000"/>
          </a:xfrm>
        </p:spPr>
      </p:pic>
    </p:spTree>
    <p:extLst>
      <p:ext uri="{BB962C8B-B14F-4D97-AF65-F5344CB8AC3E}">
        <p14:creationId xmlns:p14="http://schemas.microsoft.com/office/powerpoint/2010/main" val="338774997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CB27EC-88B2-B57C-2146-EF41C6606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65071DF-288C-CCF9-F3C8-8CFB28355C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6470873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CA3F45-1595-ED16-BFEC-4DB5F8EA7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7772BB7-2149-E6C4-DE49-5275E8F80E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79101"/>
          </a:xfrm>
        </p:spPr>
      </p:pic>
    </p:spTree>
    <p:extLst>
      <p:ext uri="{BB962C8B-B14F-4D97-AF65-F5344CB8AC3E}">
        <p14:creationId xmlns:p14="http://schemas.microsoft.com/office/powerpoint/2010/main" val="15960693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C70434-4BFC-D650-7FA9-51B57DCA2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A6ACB08-8342-1B99-265E-CF4AE97A80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3410" cy="6858000"/>
          </a:xfrm>
        </p:spPr>
      </p:pic>
    </p:spTree>
    <p:extLst>
      <p:ext uri="{BB962C8B-B14F-4D97-AF65-F5344CB8AC3E}">
        <p14:creationId xmlns:p14="http://schemas.microsoft.com/office/powerpoint/2010/main" val="11059758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78375E-2CE2-7070-CBFB-BF85F1072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C3A2FDE-1541-D1E7-7761-B76E76866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5064"/>
          </a:xfrm>
        </p:spPr>
      </p:pic>
    </p:spTree>
    <p:extLst>
      <p:ext uri="{BB962C8B-B14F-4D97-AF65-F5344CB8AC3E}">
        <p14:creationId xmlns:p14="http://schemas.microsoft.com/office/powerpoint/2010/main" val="18280736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CAB2FF-A178-0E7F-A25C-88BA1A53A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10E6898-134B-5E20-6B17-C84ED400B2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93675"/>
          </a:xfrm>
        </p:spPr>
      </p:pic>
    </p:spTree>
    <p:extLst>
      <p:ext uri="{BB962C8B-B14F-4D97-AF65-F5344CB8AC3E}">
        <p14:creationId xmlns:p14="http://schemas.microsoft.com/office/powerpoint/2010/main" val="14496691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3D1CF1-AB6A-CB2A-A930-9D21C46D4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EC794088-B38E-0C96-5589-B6867EEFD4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024"/>
          </a:xfrm>
        </p:spPr>
      </p:pic>
    </p:spTree>
    <p:extLst>
      <p:ext uri="{BB962C8B-B14F-4D97-AF65-F5344CB8AC3E}">
        <p14:creationId xmlns:p14="http://schemas.microsoft.com/office/powerpoint/2010/main" val="11219001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85558E-CBBB-2860-07C4-C9A8FBF5F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075E014-9EA5-9227-4AD1-66D631E847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307" y="30614"/>
            <a:ext cx="6827386" cy="6827386"/>
          </a:xfrm>
        </p:spPr>
      </p:pic>
    </p:spTree>
    <p:extLst>
      <p:ext uri="{BB962C8B-B14F-4D97-AF65-F5344CB8AC3E}">
        <p14:creationId xmlns:p14="http://schemas.microsoft.com/office/powerpoint/2010/main" val="36473354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CDE560-304F-784D-AD3A-3C1504B55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82BA637-0A49-8905-164F-89F304ECA5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536" y="170942"/>
            <a:ext cx="9200927" cy="6516116"/>
          </a:xfrm>
        </p:spPr>
      </p:pic>
    </p:spTree>
    <p:extLst>
      <p:ext uri="{BB962C8B-B14F-4D97-AF65-F5344CB8AC3E}">
        <p14:creationId xmlns:p14="http://schemas.microsoft.com/office/powerpoint/2010/main" val="3522117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092074-2FF5-5108-A256-9834F2516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603134A-20D8-B231-75B9-12AEF405F6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36" y="0"/>
            <a:ext cx="10303328" cy="6858000"/>
          </a:xfrm>
        </p:spPr>
      </p:pic>
    </p:spTree>
    <p:extLst>
      <p:ext uri="{BB962C8B-B14F-4D97-AF65-F5344CB8AC3E}">
        <p14:creationId xmlns:p14="http://schemas.microsoft.com/office/powerpoint/2010/main" val="29307090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58B0EE-B4C2-47BA-BC2D-AC873AD45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Konec vojenské služby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E3ED126-7EA8-420C-9DB0-E1A4BE68A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81162" cy="4351338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Řádný obvykle po 25 letech </a:t>
            </a:r>
          </a:p>
          <a:p>
            <a:r>
              <a:rPr lang="cs-CZ" dirty="0"/>
              <a:t>Voják obdržel bronzový diplom (</a:t>
            </a:r>
            <a:r>
              <a:rPr lang="cs-CZ" i="1" dirty="0" err="1"/>
              <a:t>diploma</a:t>
            </a:r>
            <a:r>
              <a:rPr lang="cs-CZ" i="1" dirty="0"/>
              <a:t> militaria) </a:t>
            </a:r>
            <a:r>
              <a:rPr lang="cs-CZ" dirty="0"/>
              <a:t>o ukončení služby a udělení občanství (pokud ho ještě neměl). </a:t>
            </a:r>
          </a:p>
          <a:p>
            <a:r>
              <a:rPr lang="cs-CZ" dirty="0"/>
              <a:t>Někteří vojáci se vraceli do své domovské provincie, kde mohl jejich nabytý status, majetek a římské jméno inspirovat ke službě další příslušníky kmene. </a:t>
            </a:r>
          </a:p>
          <a:p>
            <a:r>
              <a:rPr lang="cs-CZ" dirty="0"/>
              <a:t>Někteří vojáci zůstávali usazeni v oblasti kde sloužili. Zejména důstojníci pak mohli sloužit v civilní správě měst. </a:t>
            </a:r>
          </a:p>
          <a:p>
            <a:r>
              <a:rPr lang="cs-CZ" dirty="0"/>
              <a:t>I po službě však mohli být vysloužilci správcem provincie povoláni do služby v případě krizí. 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9F4246A0-9877-905E-7422-974A8859B5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838" y="1825625"/>
            <a:ext cx="5481162" cy="386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80733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37654B-4C97-1B45-89E5-25D371C66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939B0B2-0839-3E33-AB8D-8F925F2562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28" y="0"/>
            <a:ext cx="10042543" cy="6858000"/>
          </a:xfrm>
        </p:spPr>
      </p:pic>
    </p:spTree>
    <p:extLst>
      <p:ext uri="{BB962C8B-B14F-4D97-AF65-F5344CB8AC3E}">
        <p14:creationId xmlns:p14="http://schemas.microsoft.com/office/powerpoint/2010/main" val="747456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B8A6A8-3129-3055-D850-A546910DB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E1F45B2-5F53-1CD7-8FE6-84A5E57A0D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56" y="182562"/>
            <a:ext cx="5342845" cy="6492875"/>
          </a:xfr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B1ABBC1-DA51-FB9B-7169-FEE3E4A2F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045" y="1296337"/>
            <a:ext cx="5722868" cy="4265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039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D6B660-1F1C-48AE-9D44-F89E74715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Plat, odměny a vyznamenání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D98CAF-DBCA-4772-91A8-3ACF5F2CA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85825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Plat stoupal s hodností vojáka.</a:t>
            </a:r>
          </a:p>
          <a:p>
            <a:r>
              <a:rPr lang="cs-CZ" dirty="0"/>
              <a:t>Přesná výše platu není vždy jistá, mohla se lišit podle jednotky. </a:t>
            </a:r>
          </a:p>
          <a:p>
            <a:r>
              <a:rPr lang="cs-CZ" dirty="0"/>
              <a:t>Jezdci dostávali vyšší plat než pěchota v legiích nebo </a:t>
            </a:r>
            <a:r>
              <a:rPr lang="cs-CZ" dirty="0" err="1"/>
              <a:t>auxiliích</a:t>
            </a:r>
            <a:r>
              <a:rPr lang="cs-CZ" dirty="0"/>
              <a:t>.</a:t>
            </a:r>
          </a:p>
          <a:p>
            <a:r>
              <a:rPr lang="cs-CZ" dirty="0"/>
              <a:t>Nejvyšší plat dostávali císařovi strážci.</a:t>
            </a:r>
          </a:p>
          <a:p>
            <a:r>
              <a:rPr lang="cs-CZ" dirty="0"/>
              <a:t>Jak celé jednotky tak i jednotlivci mohly získávat odměny (např. občanství) a vyznamenání za zásluhy (</a:t>
            </a:r>
            <a:r>
              <a:rPr lang="cs-CZ" dirty="0" err="1"/>
              <a:t>Tac</a:t>
            </a:r>
            <a:r>
              <a:rPr lang="cs-CZ" dirty="0"/>
              <a:t>. </a:t>
            </a:r>
            <a:r>
              <a:rPr lang="cs-CZ" i="1" dirty="0"/>
              <a:t>Ann</a:t>
            </a:r>
            <a:r>
              <a:rPr lang="cs-CZ" dirty="0"/>
              <a:t>. II. 9.)</a:t>
            </a:r>
          </a:p>
          <a:p>
            <a:r>
              <a:rPr lang="cs-CZ" i="1" dirty="0" err="1"/>
              <a:t>Donativa</a:t>
            </a:r>
            <a:r>
              <a:rPr lang="cs-CZ" dirty="0"/>
              <a:t> dary od císaře</a:t>
            </a:r>
            <a:endParaRPr lang="cs-CZ" i="1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72EC728-CC04-4F90-9A6E-3F767A7E68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024" y="1825625"/>
            <a:ext cx="6124209" cy="408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33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1CACBC-2711-4962-90E3-4EB2B3FC4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Kariérní postup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2F789DD-06F1-461C-8EC2-AD5D57CD0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80385" cy="4351338"/>
          </a:xfrm>
        </p:spPr>
        <p:txBody>
          <a:bodyPr>
            <a:normAutofit fontScale="92500"/>
          </a:bodyPr>
          <a:lstStyle/>
          <a:p>
            <a:r>
              <a:rPr lang="cs-CZ" dirty="0"/>
              <a:t>Hodnosti obdobné ve všech typech jednotek.</a:t>
            </a:r>
          </a:p>
          <a:p>
            <a:r>
              <a:rPr lang="cs-CZ" dirty="0"/>
              <a:t>Prostý voják (</a:t>
            </a:r>
            <a:r>
              <a:rPr lang="cs-CZ" i="1" dirty="0" err="1"/>
              <a:t>miles</a:t>
            </a:r>
            <a:r>
              <a:rPr lang="cs-CZ" i="1" dirty="0"/>
              <a:t> </a:t>
            </a:r>
            <a:r>
              <a:rPr lang="cs-CZ" i="1" dirty="0" err="1"/>
              <a:t>gregarius</a:t>
            </a:r>
            <a:r>
              <a:rPr lang="cs-CZ" i="1" dirty="0"/>
              <a:t>)</a:t>
            </a:r>
            <a:r>
              <a:rPr lang="cs-CZ" dirty="0"/>
              <a:t> mohl zřejmě dosáhnout až hodnosti prvního centuriona (</a:t>
            </a:r>
            <a:r>
              <a:rPr lang="cs-CZ" i="1" dirty="0" err="1"/>
              <a:t>decuriona</a:t>
            </a:r>
            <a:r>
              <a:rPr lang="cs-CZ" dirty="0"/>
              <a:t>) dané jednotky. Velitelské pozice (</a:t>
            </a:r>
            <a:r>
              <a:rPr lang="cs-CZ" i="1" dirty="0" err="1"/>
              <a:t>legatus</a:t>
            </a:r>
            <a:r>
              <a:rPr lang="cs-CZ" i="1" dirty="0"/>
              <a:t>, </a:t>
            </a:r>
            <a:r>
              <a:rPr lang="cs-CZ" i="1" dirty="0" err="1"/>
              <a:t>praefectus</a:t>
            </a:r>
            <a:r>
              <a:rPr lang="cs-CZ" i="1" dirty="0"/>
              <a:t>, </a:t>
            </a:r>
            <a:r>
              <a:rPr lang="cs-CZ" i="1" dirty="0" err="1"/>
              <a:t>tribunus</a:t>
            </a:r>
            <a:r>
              <a:rPr lang="cs-CZ" i="1" dirty="0"/>
              <a:t>)</a:t>
            </a:r>
            <a:r>
              <a:rPr lang="cs-CZ" dirty="0"/>
              <a:t> byly však obsazovány římskými aristokraty, případně kmenovými předáky (s občanským právem a statutem jezdců). </a:t>
            </a:r>
          </a:p>
          <a:p>
            <a:r>
              <a:rPr lang="cs-CZ" dirty="0"/>
              <a:t>Vojáci některých jednotek mohli být přibráni také do prestižních oddílů chránících císaře (pretoriánská garda, </a:t>
            </a:r>
            <a:r>
              <a:rPr lang="cs-CZ" i="1" dirty="0" err="1"/>
              <a:t>equites</a:t>
            </a:r>
            <a:r>
              <a:rPr lang="cs-CZ" i="1" dirty="0"/>
              <a:t> </a:t>
            </a:r>
            <a:r>
              <a:rPr lang="cs-CZ" i="1" dirty="0" err="1"/>
              <a:t>singulares</a:t>
            </a:r>
            <a:r>
              <a:rPr lang="cs-CZ" i="1" dirty="0"/>
              <a:t> augusti)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19DD84E-D9AC-4741-B706-1143A08B7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139" y="1690688"/>
            <a:ext cx="2976661" cy="4120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21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94429F-CD93-8EB5-EF59-9DFF010DD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471CF289-0DC1-A648-15AB-791078303F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27" y="0"/>
            <a:ext cx="5455373" cy="6858000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4B5B030-3022-55DD-4EC4-24B4CEB0D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858" y="0"/>
            <a:ext cx="5206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39012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890</Words>
  <Application>Microsoft Office PowerPoint</Application>
  <PresentationFormat>Širokoúhlá obrazovka</PresentationFormat>
  <Paragraphs>70</Paragraphs>
  <Slides>66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66</vt:i4>
      </vt:variant>
    </vt:vector>
  </HeadingPairs>
  <TitlesOfParts>
    <vt:vector size="70" baseType="lpstr">
      <vt:lpstr>Arial</vt:lpstr>
      <vt:lpstr>Calibri</vt:lpstr>
      <vt:lpstr>Calibri Light</vt:lpstr>
      <vt:lpstr>Motiv Office</vt:lpstr>
      <vt:lpstr>Vojenství 7 - Život v římském vojsku v období principátu.</vt:lpstr>
      <vt:lpstr>Římská říše v době císaře Traiana (98-117)</vt:lpstr>
      <vt:lpstr>Nástup do služby</vt:lpstr>
      <vt:lpstr>Výcvik</vt:lpstr>
      <vt:lpstr>Prezentace aplikace PowerPoint</vt:lpstr>
      <vt:lpstr>Prezentace aplikace PowerPoint</vt:lpstr>
      <vt:lpstr>Plat, odměny a vyznamenání</vt:lpstr>
      <vt:lpstr>Kariérní postup</vt:lpstr>
      <vt:lpstr>Prezentace aplikace PowerPoint</vt:lpstr>
      <vt:lpstr>Stálé vojenské tábory</vt:lpstr>
      <vt:lpstr>Prezentace aplikace PowerPoint</vt:lpstr>
      <vt:lpstr>Pevnosti na Hadriánově valu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Struktura tábora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Posádky a ubytování</vt:lpstr>
      <vt:lpstr>Prezentace aplikace PowerPoint</vt:lpstr>
      <vt:lpstr>Civilní osady v okolí táborů – Vicus/Cannabae</vt:lpstr>
      <vt:lpstr>Prezentace aplikace PowerPoint</vt:lpstr>
      <vt:lpstr>Prezentace aplikace PowerPoint</vt:lpstr>
      <vt:lpstr>Strava</vt:lpstr>
      <vt:lpstr>Prezentace aplikace PowerPoint</vt:lpstr>
      <vt:lpstr>Prezentace aplikace PowerPoint</vt:lpstr>
      <vt:lpstr>Prezentace aplikace PowerPoint</vt:lpstr>
      <vt:lpstr>Prezentace aplikace PowerPoint</vt:lpstr>
      <vt:lpstr>Manželství</vt:lpstr>
      <vt:lpstr>Prezentace aplikace PowerPoint</vt:lpstr>
      <vt:lpstr>Prezentace aplikace PowerPoint</vt:lpstr>
      <vt:lpstr>Prezentace aplikace PowerPoint</vt:lpstr>
      <vt:lpstr>Prezentace aplikace PowerPoint</vt:lpstr>
      <vt:lpstr>Zábava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Konec vojenské služby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Tomáš Antoš</dc:creator>
  <cp:lastModifiedBy>Tomáš Antoš</cp:lastModifiedBy>
  <cp:revision>25</cp:revision>
  <dcterms:created xsi:type="dcterms:W3CDTF">2021-01-10T11:05:45Z</dcterms:created>
  <dcterms:modified xsi:type="dcterms:W3CDTF">2022-11-03T09:12:34Z</dcterms:modified>
</cp:coreProperties>
</file>