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298" r:id="rId4"/>
    <p:sldId id="299" r:id="rId5"/>
    <p:sldId id="300" r:id="rId6"/>
    <p:sldId id="282" r:id="rId7"/>
    <p:sldId id="296" r:id="rId8"/>
    <p:sldId id="301" r:id="rId9"/>
    <p:sldId id="302" r:id="rId10"/>
    <p:sldId id="303" r:id="rId11"/>
    <p:sldId id="281" r:id="rId12"/>
    <p:sldId id="289" r:id="rId13"/>
    <p:sldId id="304" r:id="rId14"/>
    <p:sldId id="284" r:id="rId15"/>
    <p:sldId id="278" r:id="rId16"/>
    <p:sldId id="305" r:id="rId17"/>
    <p:sldId id="257" r:id="rId18"/>
    <p:sldId id="306" r:id="rId19"/>
    <p:sldId id="307" r:id="rId20"/>
    <p:sldId id="259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7" r:id="rId29"/>
    <p:sldId id="287" r:id="rId30"/>
    <p:sldId id="315" r:id="rId31"/>
    <p:sldId id="319" r:id="rId32"/>
    <p:sldId id="318" r:id="rId33"/>
    <p:sldId id="316" r:id="rId34"/>
    <p:sldId id="320" r:id="rId35"/>
    <p:sldId id="321" r:id="rId36"/>
    <p:sldId id="322" r:id="rId37"/>
    <p:sldId id="323" r:id="rId38"/>
    <p:sldId id="324" r:id="rId39"/>
    <p:sldId id="325" r:id="rId40"/>
    <p:sldId id="275" r:id="rId41"/>
    <p:sldId id="327" r:id="rId42"/>
    <p:sldId id="286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CBC84E-9046-FFBF-F330-4C5EBFE50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E67499-9F8D-2EA4-50AB-0135B217C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04142C-535C-AEDB-86DE-EFC09FCB1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376430-D0EB-BA47-3E80-9CAEE197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1BDAC7-889B-9038-358A-B3611698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33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211068-FC76-B4EB-18AB-33972FDF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12AEB5E-C0CC-AC7D-D117-C71945719E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1DE697E-1080-A3B5-C248-75D588C2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F28B64-D038-DB3D-CF5E-452B98E55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951449-C763-858B-5AF9-331B189F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86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6811950-4DC8-B618-F656-628EE835E0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EE7CE48-EB88-35CA-A369-29285B4131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CD1A2BB-6AFB-CDF0-5CF0-71E495D4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EE4D82-6240-937E-80EF-058132140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26CABD-9831-0A6C-EC24-B4DC5C51B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005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E45B7-9142-F171-79C5-6622B117B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CC199D-1BEB-0878-E6F9-009637AC6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0314CD-A28F-A926-CC14-C1D778A0B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F51A6AC-78B9-8A58-0A15-6900A519A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C9DD44-83A9-79D2-91E9-D0DA1665E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150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B4259F-6903-2A96-1CE3-325843874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E0CA8CB-63C6-E22F-ADAF-5A48B242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F5C54C-64CB-FACD-F3F5-1A9B5B5F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7EC81D-5743-7E93-E230-51D97E20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766DF2-B373-B3A9-6AD7-D5A05AB1A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3060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20386F-1870-FED2-B6DF-A31B073F9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E86F83-F17C-EA66-5940-CB589698D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98442C-BE8E-0D5E-5FE0-B1BD84286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8EFA3C6-75F5-7369-AD38-25BDDDF3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C01688-6C70-90D4-D76A-C9807EF8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630023-6FEB-B35E-3910-7A4BD14B1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6067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C265F-7B7E-9171-3BFF-749FC3E83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1065908-5B86-49C7-CEA8-893E7E6F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BFC4BB-4B2F-E6BC-2ED0-B7668C912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B5924A-EE1E-C49E-6255-570205AE17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A79F429-FD89-F3A2-F866-28C66027C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E214AAF-D1F0-88A7-DC54-8E46E2123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1888B8C-FC0A-0BC7-A0B0-B7BC48CB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706197-670D-E9DE-9851-742890BD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72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B02CFB-2744-2E16-4DAF-BF608AE29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0BDE896-0945-F162-2A47-04B9A0B4F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207A4D4-756A-93C1-77B0-6DAC034B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1BE06E-17C8-CB91-4C27-09D05044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68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812D1F3-CE30-443C-D708-3C161C96E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5979FF0-1B46-DB9C-F85E-2AEEBD44B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10060A3-05A5-9D4E-C136-701624A6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40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AED6C-2982-6CBC-790F-82C742E56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4F4D98A-037E-9187-6506-70366C261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1C194B-E4D4-9AAE-FFE8-6C89FF1FE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5CD9CEA-EC67-37F7-20E3-FB26C6190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95C52BD-5AC6-476E-4AD5-79308AFB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DC53B1-6245-471A-21B6-5709C1EC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697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55E998-6254-2B0F-61D5-80BEFFB3C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9E18FCD-C29A-CA85-A44E-A9B398792D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ACB1C4-8777-5D8F-B7E5-849779FBB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DFBFCA-57F7-A602-CC4F-F0BDD06DB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FC40C48-12A0-332D-D6B7-54E8FA54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A80751-572E-E06D-0711-BA48DA49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1743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4EFB983-A06A-E4B7-0AF6-E12DBE384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AB55FC-8ECA-6484-6CCF-E7313EA8A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C6C34F-5A2E-0D37-FC57-281DB0B75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ECDDB-F4CF-4335-9757-F43409021B3E}" type="datetimeFigureOut">
              <a:rPr lang="cs-CZ" smtClean="0"/>
              <a:t>08.12.2022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11B156-68C4-4F3F-2AF4-7E85C54414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FE1D337-01B0-24F9-FDBB-3874F034B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B427A-A2B9-41DF-A359-2300BEFB67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87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7143B-EC3E-421D-6AE9-9FAA4D7FAE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Římské vojenství 11 – Válečné stroje, obléhací technika a námořnictvo.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9F9124A-D903-93A8-C7F1-40F6C9AB2E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910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407383-E9A7-004F-9202-2C920CF8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Obléhání a obrana opevnění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A97248-E71C-C367-4C36-EC60D6B07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593524" cy="5475507"/>
          </a:xfrm>
        </p:spPr>
        <p:txBody>
          <a:bodyPr>
            <a:normAutofit/>
          </a:bodyPr>
          <a:lstStyle/>
          <a:p>
            <a:r>
              <a:rPr lang="cs-CZ" sz="1600" dirty="0"/>
              <a:t>Kromě hradeb chránily antická města a pevnosti také např. příkopy, valy, různé nástrahy (kovový ježci, jámy s hroty, osekané větve atd.). Podobné překážky mohl budovat i útočník kolem obleženého města.</a:t>
            </a:r>
          </a:p>
          <a:p>
            <a:r>
              <a:rPr lang="cs-CZ" sz="1600" dirty="0"/>
              <a:t>Při obléhání se dobyvatel snažil pobořit hradby střelbou strojů. Protivník mu však střelbu mohl oplácet a navíc mohl začít budovat další hradbu za úsekem poškozeným střelbou. </a:t>
            </a:r>
          </a:p>
          <a:p>
            <a:r>
              <a:rPr lang="cs-CZ" sz="1600" dirty="0"/>
              <a:t>Útočník se mohl také pokusit obsadit nepřátelské hradby pomocí žebříků nebo dobývacích věží. Ty mohly podstatně vyšší než hradby a jejich patra mohla být obsazena střelci z katapultů a lučištníky. </a:t>
            </a:r>
          </a:p>
          <a:p>
            <a:r>
              <a:rPr lang="cs-CZ" sz="1600" dirty="0"/>
              <a:t>K přísunu věže však bylo obvykle třeba zasypat příkopy nebo dokonce zbudovat rampy, po kterých se věž mohla k hradbě přisunout. </a:t>
            </a:r>
          </a:p>
          <a:p>
            <a:r>
              <a:rPr lang="cs-CZ" sz="1600" dirty="0"/>
              <a:t>K útoku na bránu sloužila beranidla – od prostého kmene stromu až po pojízdné kryté konstrukce, kde bylo vlastní beranidlo zavěšeno na lanech.</a:t>
            </a:r>
          </a:p>
          <a:p>
            <a:r>
              <a:rPr lang="cs-CZ" sz="1600" dirty="0"/>
              <a:t>Obránci však mohli podnikat výpady a snažit se např. zapálit obléhací stroje. </a:t>
            </a:r>
          </a:p>
          <a:p>
            <a:r>
              <a:rPr lang="cs-CZ" sz="1600" dirty="0"/>
              <a:t>Dobyvatel se mohl také pokusit podkopat nepřátelské hradby a způsobit tak jejich </a:t>
            </a:r>
            <a:r>
              <a:rPr lang="cs-CZ" sz="1600" dirty="0" err="1"/>
              <a:t>sesutíV</a:t>
            </a:r>
            <a:r>
              <a:rPr lang="cs-CZ" sz="1600" dirty="0"/>
              <a:t> krajním případě se mohl nepřítel pokusit obránce vyhladovět nebo získat zradou. Ovšem při dlouhém obléhání riskovali dobyvatelé pokles morálky, nemoci a příchod spojenců obležených.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AB31F90-3413-54F5-7A00-CC857A897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26"/>
          <a:stretch/>
        </p:blipFill>
        <p:spPr>
          <a:xfrm>
            <a:off x="7431723" y="1825625"/>
            <a:ext cx="4600676" cy="42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655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7CCDB-9761-4EC6-A553-91D7A974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EC138C3C-6A6E-46BC-A504-83CAFC5D5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11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D9346B6-7B02-4846-B0B1-7784C967A51D}"/>
              </a:ext>
            </a:extLst>
          </p:cNvPr>
          <p:cNvSpPr txBox="1"/>
          <p:nvPr/>
        </p:nvSpPr>
        <p:spPr>
          <a:xfrm>
            <a:off x="309489" y="3108960"/>
            <a:ext cx="4923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Rekonstrukce římského opevnění kolem </a:t>
            </a:r>
            <a:r>
              <a:rPr lang="cs-CZ" sz="2400" b="1" dirty="0" err="1"/>
              <a:t>Alesie</a:t>
            </a:r>
            <a:r>
              <a:rPr lang="cs-CZ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39263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937C99-B1D4-3C44-4DC0-599DEBEC5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4325C-2A01-7A78-4DB7-46AD5FE0B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0FE241FC-48BB-5AE8-0BD0-9AFBEC120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582" y="0"/>
            <a:ext cx="9270609" cy="686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33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C86DE4-FDAC-F0EB-06E2-CD7009B9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CCB608E-0D0C-0DC2-52BB-11738DC44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46" y="0"/>
            <a:ext cx="11119339" cy="6858000"/>
          </a:xfrm>
        </p:spPr>
      </p:pic>
    </p:spTree>
    <p:extLst>
      <p:ext uri="{BB962C8B-B14F-4D97-AF65-F5344CB8AC3E}">
        <p14:creationId xmlns:p14="http://schemas.microsoft.com/office/powerpoint/2010/main" val="692264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6DEACF-C3CF-F176-DFCC-FDBA91B13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756D8B81-1B44-5F4E-8745-C35604AF4D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37" y="671220"/>
            <a:ext cx="5001398" cy="5515560"/>
          </a:xfrm>
        </p:spPr>
      </p:pic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A3BB2F6A-DE98-EF06-A76E-7B037688A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3" y="1027906"/>
            <a:ext cx="5355437" cy="408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68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CCDE1C-D302-0EC2-7585-25929C78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C076A5-EECD-499C-5DBE-B967F29350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91" y="627941"/>
            <a:ext cx="11075818" cy="5602117"/>
          </a:xfrm>
        </p:spPr>
      </p:pic>
    </p:spTree>
    <p:extLst>
      <p:ext uri="{BB962C8B-B14F-4D97-AF65-F5344CB8AC3E}">
        <p14:creationId xmlns:p14="http://schemas.microsoft.com/office/powerpoint/2010/main" val="42908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6536EE-A77B-F02D-AE01-7EE48A164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Římská obléhací rampa u pevnosti </a:t>
            </a:r>
            <a:r>
              <a:rPr lang="cs-CZ" dirty="0" err="1"/>
              <a:t>Masada</a:t>
            </a:r>
            <a:endParaRPr lang="cs-CZ" dirty="0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FDF5E052-23C9-A865-9635-787A34E29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0" y="1690688"/>
            <a:ext cx="5118516" cy="4351338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8861431-6AF8-A18D-E7AE-AAB1A963C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30" y="1690688"/>
            <a:ext cx="65433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60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4C98EF-435C-EA34-5E7E-3BF82846F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Chronologický přehled k římskému námořnictvu – období království a republiky (cca 753 – 27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39ED3A-12C0-BA78-2BEF-C0C854925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55000" lnSpcReduction="20000"/>
          </a:bodyPr>
          <a:lstStyle/>
          <a:p>
            <a:r>
              <a:rPr lang="cs-CZ" dirty="0"/>
              <a:t>Nejstarší období – snaha o ovládnutí ústí Tiberu, Římané součástí etruských posádek?</a:t>
            </a:r>
          </a:p>
          <a:p>
            <a:r>
              <a:rPr lang="cs-CZ" dirty="0"/>
              <a:t>394 – První zmínka o římské válečné lodi – výprava senátorů do Delf. </a:t>
            </a:r>
          </a:p>
          <a:p>
            <a:r>
              <a:rPr lang="cs-CZ" dirty="0"/>
              <a:t>349 – Římské pobřeží ohrožují řečtí piráti. Římané pouze brání pobřeží, na moři s nepřítelem nebojují</a:t>
            </a:r>
          </a:p>
          <a:p>
            <a:r>
              <a:rPr lang="cs-CZ" dirty="0"/>
              <a:t>340 – 338 – Římané ve válce s Latiny poprvé nasazují malou flotilu. </a:t>
            </a:r>
          </a:p>
          <a:p>
            <a:r>
              <a:rPr lang="cs-CZ" dirty="0"/>
              <a:t>326 – 306 – Římané se zmocňují řeckých měst v jižní Itálii a získávají tak do svých služeb zkušené námořníky. Vymezují si také sféru vlivu s Kartágem. Poprvé volí velitele loďstva (</a:t>
            </a:r>
            <a:r>
              <a:rPr lang="cs-CZ" i="1" dirty="0" err="1"/>
              <a:t>duoviri</a:t>
            </a:r>
            <a:r>
              <a:rPr lang="cs-CZ" i="1" dirty="0"/>
              <a:t> </a:t>
            </a:r>
            <a:r>
              <a:rPr lang="cs-CZ" i="1" dirty="0" err="1"/>
              <a:t>navales</a:t>
            </a:r>
            <a:r>
              <a:rPr lang="cs-CZ" dirty="0"/>
              <a:t>).</a:t>
            </a:r>
          </a:p>
          <a:p>
            <a:r>
              <a:rPr lang="cs-CZ" dirty="0"/>
              <a:t>264 – 241 – První punská válka. Římané poprvé budují velká válečná loďstva a navzdory počátečním neúspěchům i živelným pohromám v několika bitvách poráží kartaginské loďstvo</a:t>
            </a:r>
          </a:p>
          <a:p>
            <a:r>
              <a:rPr lang="cs-CZ" dirty="0"/>
              <a:t>218 – 201 – Druhá punská válka – Římská převaha na moři v mnoha ohledech napomůže k vítězství.</a:t>
            </a:r>
          </a:p>
          <a:p>
            <a:r>
              <a:rPr lang="cs-CZ" dirty="0"/>
              <a:t>197 – Římané porážejí </a:t>
            </a:r>
            <a:r>
              <a:rPr lang="cs-CZ" dirty="0" err="1"/>
              <a:t>seleukovské</a:t>
            </a:r>
            <a:r>
              <a:rPr lang="cs-CZ" dirty="0"/>
              <a:t> loďstvo u </a:t>
            </a:r>
            <a:r>
              <a:rPr lang="cs-CZ" dirty="0" err="1"/>
              <a:t>Efesu</a:t>
            </a:r>
            <a:r>
              <a:rPr lang="cs-CZ" dirty="0"/>
              <a:t> a stávají se dominantní námořní silou v celém středomoří.</a:t>
            </a:r>
          </a:p>
          <a:p>
            <a:r>
              <a:rPr lang="cs-CZ" dirty="0"/>
              <a:t>V následujícím období Římané vedli pouze menší námořní expedice a význam loďstva upadá. Absence námořní moci však vede k obrovskému nárůstu pirátství.</a:t>
            </a:r>
          </a:p>
          <a:p>
            <a:r>
              <a:rPr lang="cs-CZ" dirty="0"/>
              <a:t>67 – Pompeius </a:t>
            </a:r>
            <a:r>
              <a:rPr lang="cs-CZ" dirty="0" err="1"/>
              <a:t>Magnus</a:t>
            </a:r>
            <a:r>
              <a:rPr lang="cs-CZ" dirty="0"/>
              <a:t> vede úspěšné tažení proti pirátům a reformuje loďstvo.</a:t>
            </a:r>
          </a:p>
          <a:p>
            <a:r>
              <a:rPr lang="cs-CZ" dirty="0"/>
              <a:t>58 – 50 – Galské války. Římské loďstvo operuje v Atlantském oceánu, Severním moři a na řece Rýn. </a:t>
            </a:r>
          </a:p>
          <a:p>
            <a:r>
              <a:rPr lang="cs-CZ" dirty="0"/>
              <a:t>49 – 30 – Občanské války. Loďstva podporují armády všech stran. </a:t>
            </a:r>
            <a:r>
              <a:rPr lang="cs-CZ" dirty="0" err="1"/>
              <a:t>Sextus</a:t>
            </a:r>
            <a:r>
              <a:rPr lang="cs-CZ" dirty="0"/>
              <a:t> Pompeius si zřídí základnu na Sicílii a několik let ovládá námořní trasy k přepravě obilí. </a:t>
            </a:r>
          </a:p>
          <a:p>
            <a:r>
              <a:rPr lang="cs-CZ" dirty="0"/>
              <a:t>36 – Bitva u </a:t>
            </a:r>
            <a:r>
              <a:rPr lang="cs-CZ" dirty="0" err="1"/>
              <a:t>Naulochu</a:t>
            </a:r>
            <a:r>
              <a:rPr lang="cs-CZ" dirty="0"/>
              <a:t> – </a:t>
            </a:r>
            <a:r>
              <a:rPr lang="cs-CZ" dirty="0" err="1"/>
              <a:t>Octaviánův</a:t>
            </a:r>
            <a:r>
              <a:rPr lang="cs-CZ" dirty="0"/>
              <a:t> vojevůdce </a:t>
            </a:r>
            <a:r>
              <a:rPr lang="cs-CZ" dirty="0" err="1"/>
              <a:t>Agrippa</a:t>
            </a:r>
            <a:r>
              <a:rPr lang="cs-CZ" dirty="0"/>
              <a:t> poráží Sexta Pompeia.</a:t>
            </a:r>
          </a:p>
          <a:p>
            <a:r>
              <a:rPr lang="cs-CZ" dirty="0"/>
              <a:t>31 – Bitva u Actia. </a:t>
            </a:r>
            <a:r>
              <a:rPr lang="cs-CZ" dirty="0" err="1"/>
              <a:t>Agrippa</a:t>
            </a:r>
            <a:r>
              <a:rPr lang="cs-CZ" dirty="0"/>
              <a:t> poráží loďstvo Marca Antonia a Kleopatry.  Konec občanských válek.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208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2433A0-59E2-43B8-9206-51DE7244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5B2BD51-C493-176F-15B7-92CA9C675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441"/>
          </a:xfrm>
        </p:spPr>
      </p:pic>
    </p:spTree>
    <p:extLst>
      <p:ext uri="{BB962C8B-B14F-4D97-AF65-F5344CB8AC3E}">
        <p14:creationId xmlns:p14="http://schemas.microsoft.com/office/powerpoint/2010/main" val="1857855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7D164-88DF-3135-270B-2A298FA22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41DD4A-4852-5FB7-66FB-4D120AD35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</p:spTree>
    <p:extLst>
      <p:ext uri="{BB962C8B-B14F-4D97-AF65-F5344CB8AC3E}">
        <p14:creationId xmlns:p14="http://schemas.microsoft.com/office/powerpoint/2010/main" val="370080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A8AFB-E44F-279B-99EC-D5B7CEA2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Nejstarší válečné stroje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660EDE-AF0D-90C9-81F5-3A1F8479D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Patrně prvním a nejstarším válečným strojem byl </a:t>
            </a:r>
            <a:r>
              <a:rPr lang="cs-CZ" i="1" dirty="0" err="1"/>
              <a:t>gastrafetés</a:t>
            </a:r>
            <a:r>
              <a:rPr lang="cs-CZ" dirty="0"/>
              <a:t> – ruční obloukový katapult/břišní luk – podobné zbraně se patrně používaly cca od roku 400 př. n. l. </a:t>
            </a:r>
          </a:p>
          <a:p>
            <a:r>
              <a:rPr lang="cs-CZ" dirty="0"/>
              <a:t>V podstatě se jednalo o silný reflexní luk s vodící lištou na střelu. Zbraň si střelec opřel o břicho a tlakem proti zemi natáhl tětivu. </a:t>
            </a:r>
          </a:p>
          <a:p>
            <a:r>
              <a:rPr lang="cs-CZ" dirty="0"/>
              <a:t>Obsluhu zvládl jeden střelec, ale bylo pracné zbraň natahovat a znovu zaměřovat.</a:t>
            </a:r>
          </a:p>
          <a:p>
            <a:r>
              <a:rPr lang="cs-CZ" dirty="0"/>
              <a:t>Oproti běžnému luku měla zbraň větší dostřel i průraznost. </a:t>
            </a:r>
          </a:p>
          <a:p>
            <a:r>
              <a:rPr lang="cs-CZ" dirty="0"/>
              <a:t>Pozdější typy se přidělávaly na stojan a napínaly se navijákem, takže mohly být větší a </a:t>
            </a:r>
            <a:r>
              <a:rPr lang="cs-CZ" dirty="0" err="1"/>
              <a:t>a</a:t>
            </a:r>
            <a:r>
              <a:rPr lang="cs-CZ" dirty="0"/>
              <a:t> střílet těžší střely (těžké šípy, olověné a kamenné koule).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ABE38F-E979-AC72-0F4B-F68A8F154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594" y="1027906"/>
            <a:ext cx="3638462" cy="538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0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27E25-B091-5189-AF8D-6E4A8017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Chronologický přehled k římskému námořnictvu – období císařství (principát a </a:t>
            </a:r>
            <a:r>
              <a:rPr lang="cs-CZ" dirty="0" err="1"/>
              <a:t>dominát</a:t>
            </a:r>
            <a:r>
              <a:rPr lang="cs-CZ" dirty="0"/>
              <a:t>) 27 př. n. l. – 7. století n. l.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147676-A095-C1CB-50D6-EFB725D99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27 př. n. l. – 14 n. l.  - vláda císaře Augusta. Námořnictvo je podobně jako legie redukováno. Formují se první zcela profesionální flotily (</a:t>
            </a:r>
            <a:r>
              <a:rPr lang="cs-CZ" i="1" dirty="0" err="1"/>
              <a:t>classis</a:t>
            </a:r>
            <a:r>
              <a:rPr lang="cs-CZ" dirty="0"/>
              <a:t>). Flotily získávají stálé základy po celé říši.</a:t>
            </a:r>
          </a:p>
          <a:p>
            <a:r>
              <a:rPr lang="cs-CZ" dirty="0"/>
              <a:t>1. – 2.století n. l. Ve Středomoří v podstatě neexistuje jiné válečné loďstvo. Flotily se účastní většiny válečných tažení a zabezpečují moře proti pirátům. Objem obchodu díky tomu vzroste na úroveň, které je znovu dosaženo až v 19. století. </a:t>
            </a:r>
          </a:p>
          <a:p>
            <a:r>
              <a:rPr lang="cs-CZ" dirty="0"/>
              <a:t>3. století – Období vyčerpávajících občanských válek. Flotily jsou oslabeny. Do Černého a Středozemního moře pronikají gótští nájezdníci. Přibývá také útoků germánských pirátů na pobřeží Galie a Británie. V námořních střetnutích však mají římské lodě jednoznačnou převahu. </a:t>
            </a:r>
          </a:p>
          <a:p>
            <a:r>
              <a:rPr lang="cs-CZ" dirty="0"/>
              <a:t>4. století – Po </a:t>
            </a:r>
            <a:r>
              <a:rPr lang="cs-CZ" dirty="0" err="1"/>
              <a:t>Diocletianových</a:t>
            </a:r>
            <a:r>
              <a:rPr lang="cs-CZ" dirty="0"/>
              <a:t> vojenských reformách ztrácejí flotily svoji samostatnost, jsou rozděleny na menší </a:t>
            </a:r>
            <a:r>
              <a:rPr lang="cs-CZ" dirty="0" err="1"/>
              <a:t>skvadrony</a:t>
            </a:r>
            <a:r>
              <a:rPr lang="cs-CZ" dirty="0"/>
              <a:t> a jejich velitelé podléhají místním vojenských velitelům (</a:t>
            </a:r>
            <a:r>
              <a:rPr lang="cs-CZ" i="1" dirty="0" err="1"/>
              <a:t>dux</a:t>
            </a:r>
            <a:r>
              <a:rPr lang="cs-CZ" i="1" dirty="0"/>
              <a:t>, </a:t>
            </a:r>
            <a:r>
              <a:rPr lang="cs-CZ" i="1" dirty="0" err="1"/>
              <a:t>comes</a:t>
            </a:r>
            <a:r>
              <a:rPr lang="cs-CZ" dirty="0"/>
              <a:t>). </a:t>
            </a:r>
          </a:p>
          <a:p>
            <a:r>
              <a:rPr lang="cs-CZ" dirty="0"/>
              <a:t>406 – Přes zamrzlý Rýn pronikají do říše obrovské počty Vandalů, Alanů a </a:t>
            </a:r>
            <a:r>
              <a:rPr lang="cs-CZ" dirty="0" err="1"/>
              <a:t>Suebů</a:t>
            </a:r>
            <a:r>
              <a:rPr lang="cs-CZ" dirty="0"/>
              <a:t>. Západořímská armáda ztrácí kontrolu nad Rýnem a Severním mořem. Vandalové pronikají do Hispánie a budují vlastní loďstvo, díky kterému se zmocňují Afriky a středomořských ostrovů. Po mnoha staletích mají Římané na moři opět silného nepřítele.</a:t>
            </a:r>
          </a:p>
          <a:p>
            <a:r>
              <a:rPr lang="cs-CZ" dirty="0"/>
              <a:t>467 – Poslední akce západního loďstva. Spolu s flotilou západní říše utrpěla těžkou porážku od vandalské flotily. </a:t>
            </a:r>
          </a:p>
          <a:p>
            <a:r>
              <a:rPr lang="cs-CZ" dirty="0"/>
              <a:t>6. století obnova síly východořímského loďstva, po zničení vandalského loďstva Římané opět na krátko zcela ovládají Středomoří. </a:t>
            </a:r>
          </a:p>
          <a:p>
            <a:r>
              <a:rPr lang="cs-CZ" dirty="0"/>
              <a:t>626 – Římské loďstvo rozdrtilo flotilu slovanských člunů u Konstantinopole. </a:t>
            </a:r>
          </a:p>
          <a:p>
            <a:r>
              <a:rPr lang="cs-CZ" dirty="0"/>
              <a:t>654 – Arabové získávají území na pobřeží středozemního moře a budují vlastní loďstva. Porážka římského loďstva u </a:t>
            </a:r>
            <a:r>
              <a:rPr lang="cs-CZ" dirty="0" err="1"/>
              <a:t>Matzu</a:t>
            </a:r>
            <a:r>
              <a:rPr lang="cs-CZ" dirty="0"/>
              <a:t>.</a:t>
            </a:r>
          </a:p>
          <a:p>
            <a:r>
              <a:rPr lang="cs-CZ" dirty="0"/>
              <a:t>672 – Římští námořníci poprvé v boji používají pravý „Řecký oheň“. Byzantské loďstvo sice již </a:t>
            </a:r>
            <a:r>
              <a:rPr lang="cs-CZ" dirty="0" err="1"/>
              <a:t>nekonstroluje</a:t>
            </a:r>
            <a:r>
              <a:rPr lang="cs-CZ" dirty="0"/>
              <a:t> celé moře, zůstane však významnou námořní silou ještě mnoho set let. 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416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B628B4-5AE8-67E2-4918-2287A1A93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0557D26-DC3D-E74E-2FF1-8B439AF71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899"/>
          </a:xfrm>
        </p:spPr>
      </p:pic>
    </p:spTree>
    <p:extLst>
      <p:ext uri="{BB962C8B-B14F-4D97-AF65-F5344CB8AC3E}">
        <p14:creationId xmlns:p14="http://schemas.microsoft.com/office/powerpoint/2010/main" val="1564727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CB420-B646-E1F2-E05F-66294A77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65CC062-60F4-9C76-5F8F-AA413037D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1" y="0"/>
            <a:ext cx="12246301" cy="6886008"/>
          </a:xfrm>
        </p:spPr>
      </p:pic>
    </p:spTree>
    <p:extLst>
      <p:ext uri="{BB962C8B-B14F-4D97-AF65-F5344CB8AC3E}">
        <p14:creationId xmlns:p14="http://schemas.microsoft.com/office/powerpoint/2010/main" val="25656405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03BD96-8EF7-9960-146F-65F8095CF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Nejstarší římské námořnictvo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4B5967-9CDF-C8E9-3D15-01961640F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24643" cy="488466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Až do konce 4. století pouze menší lodě, obvykle s jednou řadou veslařů.</a:t>
            </a:r>
          </a:p>
          <a:p>
            <a:r>
              <a:rPr lang="cs-CZ" dirty="0"/>
              <a:t>Lodě nemusely mít ani celou palubu. Pouze na přídi a zádi mohly být platformy pro velitele lodi, kormidelníka a lučištníky. </a:t>
            </a:r>
          </a:p>
          <a:p>
            <a:r>
              <a:rPr lang="cs-CZ" dirty="0"/>
              <a:t>Velikost římské flotily v tomto období patrně výrazně nepřesahovala 20 plavidel. </a:t>
            </a:r>
          </a:p>
          <a:p>
            <a:r>
              <a:rPr lang="cs-CZ" dirty="0"/>
              <a:t>Velením nad flotilou byli od roku 311 pověřeni dva </a:t>
            </a:r>
            <a:r>
              <a:rPr lang="cs-CZ" i="1" dirty="0" err="1"/>
              <a:t>duoviri</a:t>
            </a:r>
            <a:r>
              <a:rPr lang="cs-CZ" i="1" dirty="0"/>
              <a:t> </a:t>
            </a:r>
            <a:r>
              <a:rPr lang="cs-CZ" i="1" dirty="0" err="1"/>
              <a:t>navales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2879F6C-A6F7-7BA8-6AD0-E33272F2B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1" t="24641" r="23039" b="34556"/>
          <a:stretch/>
        </p:blipFill>
        <p:spPr>
          <a:xfrm>
            <a:off x="5214424" y="2030547"/>
            <a:ext cx="6977576" cy="27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49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99DDC-C259-9E37-7D6C-ECCBF2DC7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Námořnictvo v době vrcholné a pozdní republiky (264 – 27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770137-8B04-F060-8D51-D033DACA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45480" cy="5194153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Především pro války s Kartágem vybudovali Římané první plnohodnotné flotily, často přesahující 200 plavidel. </a:t>
            </a:r>
          </a:p>
          <a:p>
            <a:r>
              <a:rPr lang="cs-CZ" dirty="0"/>
              <a:t>Nejčastějšími typy lodí byly trirémy (3 řady veslařů) a </a:t>
            </a:r>
            <a:r>
              <a:rPr lang="cs-CZ" dirty="0" err="1"/>
              <a:t>quadrirémy</a:t>
            </a:r>
            <a:r>
              <a:rPr lang="cs-CZ" dirty="0"/>
              <a:t> (4)</a:t>
            </a:r>
          </a:p>
          <a:p>
            <a:r>
              <a:rPr lang="cs-CZ" dirty="0"/>
              <a:t>Velkým flotilám veleli (stejně jako armádám) konzulové, případně prétoři. Pod nimi byli stále i </a:t>
            </a:r>
            <a:r>
              <a:rPr lang="cs-CZ" i="1" dirty="0" err="1"/>
              <a:t>duoviri</a:t>
            </a:r>
            <a:r>
              <a:rPr lang="cs-CZ" i="1" dirty="0"/>
              <a:t> </a:t>
            </a:r>
            <a:r>
              <a:rPr lang="cs-CZ" i="1" dirty="0" err="1"/>
              <a:t>navales</a:t>
            </a:r>
            <a:r>
              <a:rPr lang="cs-CZ" dirty="0"/>
              <a:t>, kterým asistovali (od 267) </a:t>
            </a:r>
            <a:r>
              <a:rPr lang="cs-CZ" i="1" dirty="0" err="1"/>
              <a:t>quaestores</a:t>
            </a:r>
            <a:r>
              <a:rPr lang="cs-CZ" i="1" dirty="0"/>
              <a:t> </a:t>
            </a:r>
            <a:r>
              <a:rPr lang="cs-CZ" i="1" dirty="0" err="1"/>
              <a:t>classici</a:t>
            </a:r>
            <a:r>
              <a:rPr lang="cs-CZ" dirty="0"/>
              <a:t>. </a:t>
            </a:r>
          </a:p>
          <a:p>
            <a:r>
              <a:rPr lang="cs-CZ" dirty="0"/>
              <a:t>Po punských válkách ztrácí námořnictvo na významu. Římské armády podporují především pro dané tažení sehnané síly spojenců (</a:t>
            </a:r>
            <a:r>
              <a:rPr lang="cs-CZ" i="1" dirty="0" err="1"/>
              <a:t>socii</a:t>
            </a:r>
            <a:r>
              <a:rPr lang="cs-CZ" i="1" dirty="0"/>
              <a:t> </a:t>
            </a:r>
            <a:r>
              <a:rPr lang="cs-CZ" i="1" dirty="0" err="1"/>
              <a:t>navales</a:t>
            </a:r>
            <a:r>
              <a:rPr lang="cs-CZ" dirty="0"/>
              <a:t>). Mezi nejvýznamnější námořní spojence patřil Rhodos a království Pergamon. </a:t>
            </a:r>
          </a:p>
          <a:p>
            <a:r>
              <a:rPr lang="cs-CZ" dirty="0"/>
              <a:t>Roku 67 rozděluje Pompeius během války s piráty moře do několika okrsků, ke každému přidělí flotilu a do jejího čela postaví legáta (</a:t>
            </a:r>
            <a:r>
              <a:rPr lang="cs-CZ" i="1" dirty="0" err="1"/>
              <a:t>legatus</a:t>
            </a:r>
            <a:r>
              <a:rPr lang="cs-CZ" dirty="0"/>
              <a:t>). Starší velitelské hodnosti mizí. Tento systém je však pravděpodobně pouze dočasný. </a:t>
            </a:r>
          </a:p>
          <a:p>
            <a:r>
              <a:rPr lang="cs-CZ" dirty="0"/>
              <a:t>Během občanských válek se zřejmě flotily sestavují opět poněkud nahodile. Zpočátku byla většina námořníků v říši věrná Pompeiovi. Později se k </a:t>
            </a:r>
            <a:r>
              <a:rPr lang="cs-CZ" dirty="0" err="1"/>
              <a:t>caesarovskému</a:t>
            </a:r>
            <a:r>
              <a:rPr lang="cs-CZ" dirty="0"/>
              <a:t> vojsku připojila velmi schopná flotila z Rhodu.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8C6463-92C9-56E3-0F87-93618CB2A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71" y="1825624"/>
            <a:ext cx="5137919" cy="413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202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3B0690-9775-E919-A09F-88CE7CF04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Strategie a Taktika námořnictva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00094B-68B6-6CFD-57C3-829A8B2F6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Krom boje proti nepřátelským plavidlům a prevenci pirátství sloužilo námořnictvo k doprovodu transportních lodí převážejících zásoby a vojsko, </a:t>
            </a:r>
          </a:p>
          <a:p>
            <a:r>
              <a:rPr lang="cs-CZ" dirty="0"/>
              <a:t>Dále k drancování obchodních lodí a pobřežních osad nepřátel.</a:t>
            </a:r>
          </a:p>
          <a:p>
            <a:r>
              <a:rPr lang="cs-CZ" dirty="0"/>
              <a:t>K dopravě zpráv a hodnostářů.</a:t>
            </a:r>
          </a:p>
          <a:p>
            <a:r>
              <a:rPr lang="cs-CZ" dirty="0"/>
              <a:t>K blokádám přístavů a v některých případech mohly být lodě použity i jako platformy pro obléhací zbraně a stroje.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9AF0E53-3821-1C33-73DE-473854821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8165"/>
            <a:ext cx="5784710" cy="366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334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10D906-845E-085E-9047-C40BAAD3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6FD4C-1F5B-690A-C596-FC97860D9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03277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 antické námořní bitvě bylo cílem lodí primárně zasáhnout nepřátelské plavidlo klounem (</a:t>
            </a:r>
            <a:r>
              <a:rPr lang="cs-CZ" i="1" dirty="0"/>
              <a:t>rostrum</a:t>
            </a:r>
            <a:r>
              <a:rPr lang="cs-CZ" dirty="0"/>
              <a:t>), případně plavidlu zlámat vesla, čímž se loď stala v bitvě neovladatelnou (plachty se na boj stahovaly). </a:t>
            </a:r>
          </a:p>
          <a:p>
            <a:r>
              <a:rPr lang="cs-CZ" dirty="0"/>
              <a:t>Především v první punské válce se Římané snažili především o obsazení nepřátelského plavidla a to za pomoci padacího můstku (</a:t>
            </a:r>
            <a:r>
              <a:rPr lang="cs-CZ" i="1" dirty="0" err="1"/>
              <a:t>corvus</a:t>
            </a:r>
            <a:r>
              <a:rPr lang="cs-CZ" dirty="0"/>
              <a:t>). Loď vybavená takovým můstkem měla ovšem výše položené těžiště a byla méně stabilní. </a:t>
            </a:r>
          </a:p>
          <a:p>
            <a:r>
              <a:rPr lang="cs-CZ" dirty="0"/>
              <a:t>Během období pozdní republiky a císařství se lodě stavěly mohutnější, byly vybaveny nástavbami a věžičkami pro lučištníky a katapulty. </a:t>
            </a:r>
          </a:p>
          <a:p>
            <a:r>
              <a:rPr lang="cs-CZ" dirty="0"/>
              <a:t>Oproti dřívějším dobám nesli lodě také mnohem více vojáků. V některých případech mohli být vojáci vysazeni na pobřeží a dočasně  podporovat pozemní jednotky (např. Caesarovi </a:t>
            </a:r>
            <a:r>
              <a:rPr lang="cs-CZ" dirty="0" err="1"/>
              <a:t>iturejští</a:t>
            </a:r>
            <a:r>
              <a:rPr lang="cs-CZ" dirty="0"/>
              <a:t> lučištníci v Africe).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44C22DB-F70A-55AD-73EA-E2FD0258F7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675" y="1543270"/>
            <a:ext cx="5113512" cy="46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7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F336D-66E9-B28F-C9E4-AF206F1C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F61C578-F638-3ADF-E97C-3E673B130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22011" cy="6858001"/>
          </a:xfrm>
        </p:spPr>
      </p:pic>
    </p:spTree>
    <p:extLst>
      <p:ext uri="{BB962C8B-B14F-4D97-AF65-F5344CB8AC3E}">
        <p14:creationId xmlns:p14="http://schemas.microsoft.com/office/powerpoint/2010/main" val="686963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B7EFA-6A76-D919-0AA4-A377715D4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653B11D-5745-7A3C-03B6-6FED0D0AF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63921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581EE-2FA3-4F16-A4E8-9E0D9BCD7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009A18-23A4-4CDD-68D7-A476044BCF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788"/>
            <a:ext cx="12298290" cy="6917788"/>
          </a:xfrm>
        </p:spPr>
      </p:pic>
    </p:spTree>
    <p:extLst>
      <p:ext uri="{BB962C8B-B14F-4D97-AF65-F5344CB8AC3E}">
        <p14:creationId xmlns:p14="http://schemas.microsoft.com/office/powerpoint/2010/main" val="1795827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055886-EEBE-2DB2-DAB7-865960ADB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Torzní katapulty – cca od poloviny 4. století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A7DB4D-C756-FD3C-280D-ADBA21D4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0065" cy="4667250"/>
          </a:xfrm>
        </p:spPr>
        <p:txBody>
          <a:bodyPr/>
          <a:lstStyle/>
          <a:p>
            <a:r>
              <a:rPr lang="cs-CZ" dirty="0"/>
              <a:t>U těchto zbraní nebylo jedno lučiště, ale dvě torzní pružiny (ze zkroucených svazků lan) a v každé z nich vsazené jedno rameno lučiště.</a:t>
            </a:r>
          </a:p>
          <a:p>
            <a:r>
              <a:rPr lang="cs-CZ" dirty="0"/>
              <a:t>Mnohem silnější než stroje na bázi </a:t>
            </a:r>
            <a:r>
              <a:rPr lang="cs-CZ" dirty="0" err="1"/>
              <a:t>gastrafetu</a:t>
            </a:r>
            <a:endParaRPr lang="cs-CZ" dirty="0"/>
          </a:p>
          <a:p>
            <a:r>
              <a:rPr lang="cs-CZ" dirty="0"/>
              <a:t>Existovaly buď </a:t>
            </a:r>
            <a:r>
              <a:rPr lang="cs-CZ" dirty="0" err="1"/>
              <a:t>dvouramené</a:t>
            </a:r>
            <a:r>
              <a:rPr lang="cs-CZ" dirty="0"/>
              <a:t> (</a:t>
            </a:r>
            <a:r>
              <a:rPr lang="cs-CZ" i="1" dirty="0" err="1"/>
              <a:t>ballistae</a:t>
            </a:r>
            <a:r>
              <a:rPr lang="cs-CZ" dirty="0"/>
              <a:t>, </a:t>
            </a:r>
            <a:r>
              <a:rPr lang="cs-CZ" i="1" dirty="0" err="1"/>
              <a:t>scorpia</a:t>
            </a:r>
            <a:r>
              <a:rPr lang="cs-CZ" dirty="0"/>
              <a:t>) nebo jednoramenné (</a:t>
            </a:r>
            <a:r>
              <a:rPr lang="cs-CZ" i="1" dirty="0"/>
              <a:t>onager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132E5C-0956-5E10-B95F-CCF30251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78147"/>
            <a:ext cx="5063197" cy="453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47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87B704-97F7-1F01-E76C-D700793A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Námořnictvo období principátu (27 př. n. l. – 284 n. l. 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8E1493C-CE1A-3E4F-FC61-A025B087D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03277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Loďstvo rozděleno do stálých flotil (některé vznikly i začleněním loďstev anektovaných států, např. 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Pontica</a:t>
            </a:r>
            <a:r>
              <a:rPr lang="cs-CZ" dirty="0"/>
              <a:t>). Každá flotila mohla mít přibližně stejný počet mužů jako tehdejší legie. </a:t>
            </a:r>
          </a:p>
          <a:p>
            <a:r>
              <a:rPr lang="cs-CZ" dirty="0"/>
              <a:t>Každá flotila měla stálou základnu, případně byly detašované oddíly rozmístěné i v dalších blízkých přístavech. Krom Středozemního a Černého moře operovali římské lodě také v Rudém moři (ale neměli zde stálou základnu) v Severním moři (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Britannica</a:t>
            </a:r>
            <a:r>
              <a:rPr lang="cs-CZ" dirty="0"/>
              <a:t>) a na řekách Nil (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Alexandrina</a:t>
            </a:r>
            <a:r>
              <a:rPr lang="cs-CZ" dirty="0"/>
              <a:t>) Rýn (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Germanica</a:t>
            </a:r>
            <a:r>
              <a:rPr lang="cs-CZ" dirty="0"/>
              <a:t>) a Dunaj (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Pannonica</a:t>
            </a:r>
            <a:r>
              <a:rPr lang="cs-CZ" i="1" dirty="0"/>
              <a:t>, </a:t>
            </a:r>
            <a:r>
              <a:rPr lang="cs-CZ" i="1" dirty="0" err="1"/>
              <a:t>Moesica</a:t>
            </a:r>
            <a:r>
              <a:rPr lang="cs-CZ" dirty="0"/>
              <a:t>). </a:t>
            </a:r>
          </a:p>
          <a:p>
            <a:r>
              <a:rPr lang="cs-CZ" dirty="0"/>
              <a:t>Nejvyšší statut měli námořníci </a:t>
            </a:r>
            <a:r>
              <a:rPr lang="cs-CZ" dirty="0" err="1"/>
              <a:t>misenské</a:t>
            </a:r>
            <a:r>
              <a:rPr lang="cs-CZ" dirty="0"/>
              <a:t> (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Classis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praetoria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Misenesis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Pia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Vindex</a:t>
            </a:r>
            <a:r>
              <a:rPr lang="cs-CZ" dirty="0"/>
              <a:t>) a </a:t>
            </a:r>
            <a:r>
              <a:rPr lang="cs-CZ" dirty="0" err="1"/>
              <a:t>ravenské</a:t>
            </a:r>
            <a:r>
              <a:rPr lang="cs-CZ" dirty="0"/>
              <a:t> flotily (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Classis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praetoria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Ravennatis</a:t>
            </a:r>
            <a:r>
              <a:rPr lang="cs-CZ" b="0" i="1" dirty="0">
                <a:solidFill>
                  <a:srgbClr val="202122"/>
                </a:solidFill>
                <a:effectLst/>
              </a:rPr>
              <a:t> Pia </a:t>
            </a:r>
            <a:r>
              <a:rPr lang="cs-CZ" b="0" i="1" dirty="0" err="1">
                <a:solidFill>
                  <a:srgbClr val="202122"/>
                </a:solidFill>
                <a:effectLst/>
              </a:rPr>
              <a:t>Vindex</a:t>
            </a:r>
            <a:r>
              <a:rPr lang="cs-CZ" dirty="0"/>
              <a:t>).</a:t>
            </a:r>
          </a:p>
          <a:p>
            <a:r>
              <a:rPr lang="cs-CZ" dirty="0"/>
              <a:t>Pokud bylo třeba založit novou flotilu, jádro bylo obvykle tvořeno námořníky z </a:t>
            </a:r>
            <a:r>
              <a:rPr lang="cs-CZ" dirty="0" err="1"/>
              <a:t>Misenu</a:t>
            </a:r>
            <a:r>
              <a:rPr lang="cs-CZ" dirty="0"/>
              <a:t>. Služby flotily také využíval císař a jeho rodina, pokud cestoval po moři. </a:t>
            </a:r>
          </a:p>
          <a:p>
            <a:r>
              <a:rPr lang="cs-CZ" dirty="0"/>
              <a:t> V prvních desetiletích císařství se ještě udržovalo několik velkých plavidel (</a:t>
            </a:r>
            <a:r>
              <a:rPr lang="cs-CZ" dirty="0" err="1"/>
              <a:t>pentéry</a:t>
            </a:r>
            <a:r>
              <a:rPr lang="cs-CZ" dirty="0"/>
              <a:t>, </a:t>
            </a:r>
            <a:r>
              <a:rPr lang="cs-CZ" dirty="0" err="1"/>
              <a:t>sextéry</a:t>
            </a:r>
            <a:r>
              <a:rPr lang="cs-CZ" dirty="0"/>
              <a:t>) z doby republiky. Ovšem drtivou většinu flotil tvořily </a:t>
            </a:r>
            <a:r>
              <a:rPr lang="cs-CZ" dirty="0" err="1"/>
              <a:t>quadrirémy</a:t>
            </a:r>
            <a:r>
              <a:rPr lang="cs-CZ" dirty="0"/>
              <a:t>, trirémy a především lehčí lodě (</a:t>
            </a:r>
            <a:r>
              <a:rPr lang="cs-CZ" dirty="0" err="1"/>
              <a:t>liburny</a:t>
            </a:r>
            <a:r>
              <a:rPr lang="cs-CZ" dirty="0"/>
              <a:t>).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EBC4686-8999-FCD4-68B1-46F505FCC4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3" t="13696" b="11460"/>
          <a:stretch/>
        </p:blipFill>
        <p:spPr>
          <a:xfrm>
            <a:off x="6541477" y="1825624"/>
            <a:ext cx="5457454" cy="34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202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75EA8-D9B7-EC64-3E28-19A143889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60CE0D-ACEF-AEE9-7EC0-AF4B42E3A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214762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74F6C8-012E-62F8-2DF3-FD5EBB12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Velitelé flotil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8371FC-2655-FE2A-9D3A-D4D175BA7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58022" cy="4926867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Každé flotile velel </a:t>
            </a:r>
            <a:r>
              <a:rPr lang="cs-CZ" i="1" dirty="0" err="1"/>
              <a:t>praefectus</a:t>
            </a:r>
            <a:r>
              <a:rPr lang="cs-CZ" i="1" dirty="0"/>
              <a:t> 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dirty="0"/>
              <a:t>jezdeckého stavu. (Pouze císař Claudius do čela některých flotil jmenoval své propuštěnce). </a:t>
            </a:r>
          </a:p>
          <a:p>
            <a:r>
              <a:rPr lang="cs-CZ" dirty="0"/>
              <a:t>Větším eskadrám veleli </a:t>
            </a:r>
            <a:r>
              <a:rPr lang="cs-CZ" dirty="0" err="1"/>
              <a:t>nauarchové</a:t>
            </a:r>
            <a:r>
              <a:rPr lang="cs-CZ" dirty="0"/>
              <a:t> (</a:t>
            </a:r>
            <a:r>
              <a:rPr lang="cs-CZ" i="1" dirty="0" err="1"/>
              <a:t>nauarchos</a:t>
            </a:r>
            <a:r>
              <a:rPr lang="cs-CZ" dirty="0"/>
              <a:t>), mezi nimiž byl patrně výše postavený </a:t>
            </a:r>
            <a:r>
              <a:rPr lang="cs-CZ" i="1" dirty="0" err="1"/>
              <a:t>nauarchos</a:t>
            </a:r>
            <a:r>
              <a:rPr lang="cs-CZ" i="1" dirty="0"/>
              <a:t> </a:t>
            </a:r>
            <a:r>
              <a:rPr lang="cs-CZ" i="1" dirty="0" err="1"/>
              <a:t>princeps</a:t>
            </a:r>
            <a:r>
              <a:rPr lang="cs-CZ" i="1" dirty="0"/>
              <a:t>, </a:t>
            </a:r>
            <a:r>
              <a:rPr lang="cs-CZ" dirty="0"/>
              <a:t>určitá </a:t>
            </a:r>
            <a:r>
              <a:rPr lang="cs-CZ" dirty="0" err="1"/>
              <a:t>obsoba</a:t>
            </a:r>
            <a:r>
              <a:rPr lang="cs-CZ" dirty="0"/>
              <a:t> </a:t>
            </a:r>
            <a:r>
              <a:rPr lang="cs-CZ" i="1" dirty="0" err="1"/>
              <a:t>primipila</a:t>
            </a:r>
            <a:r>
              <a:rPr lang="cs-CZ" dirty="0"/>
              <a:t> v legiích. </a:t>
            </a:r>
          </a:p>
          <a:p>
            <a:r>
              <a:rPr lang="cs-CZ" dirty="0"/>
              <a:t>Kapitáni lodí se nazývali </a:t>
            </a:r>
            <a:r>
              <a:rPr lang="cs-CZ" dirty="0" err="1"/>
              <a:t>trierarchové</a:t>
            </a:r>
            <a:r>
              <a:rPr lang="cs-CZ" dirty="0"/>
              <a:t> (</a:t>
            </a:r>
            <a:r>
              <a:rPr lang="cs-CZ" i="1" dirty="0" err="1"/>
              <a:t>trierarchos</a:t>
            </a:r>
            <a:r>
              <a:rPr lang="cs-CZ" dirty="0"/>
              <a:t>), ale vojsku na palubě zřejmě velel námořní centurion a jeho </a:t>
            </a:r>
            <a:r>
              <a:rPr lang="cs-CZ" dirty="0" err="1"/>
              <a:t>optio</a:t>
            </a:r>
            <a:r>
              <a:rPr lang="cs-CZ" dirty="0"/>
              <a:t>. Vztah mezi námořními centuriony, </a:t>
            </a:r>
            <a:r>
              <a:rPr lang="cs-CZ" dirty="0" err="1"/>
              <a:t>trierarchy</a:t>
            </a:r>
            <a:r>
              <a:rPr lang="cs-CZ" dirty="0"/>
              <a:t> a </a:t>
            </a:r>
            <a:r>
              <a:rPr lang="cs-CZ" dirty="0" err="1"/>
              <a:t>nauarchy</a:t>
            </a:r>
            <a:r>
              <a:rPr lang="cs-CZ" dirty="0"/>
              <a:t> není úplně jasný.</a:t>
            </a:r>
          </a:p>
          <a:p>
            <a:r>
              <a:rPr lang="cs-CZ" dirty="0"/>
              <a:t>Mezi námořníky byla také řada poddůstojnických hodností, obdobných těm v pozemním vojsku. 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3B66E4-7F92-19AD-5149-2D6EB35019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520" y="1027906"/>
            <a:ext cx="3202264" cy="538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6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11D9D-9E9D-7641-CB1F-B5EAD4B4B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Námořníci období principátu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977D555-A584-0472-7B24-A2C229CD8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4"/>
            <a:ext cx="6983436" cy="5032375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Námořníci (</a:t>
            </a:r>
            <a:r>
              <a:rPr lang="cs-CZ" i="1" dirty="0" err="1"/>
              <a:t>marines</a:t>
            </a:r>
            <a:r>
              <a:rPr lang="cs-CZ" i="1" dirty="0"/>
              <a:t>, </a:t>
            </a:r>
            <a:r>
              <a:rPr lang="cs-CZ" i="1" dirty="0" err="1"/>
              <a:t>classicarii</a:t>
            </a:r>
            <a:r>
              <a:rPr lang="cs-CZ" dirty="0"/>
              <a:t>) pocházeli obvykle z přímořských oblastí říše (</a:t>
            </a:r>
            <a:r>
              <a:rPr lang="cs-CZ" dirty="0" err="1"/>
              <a:t>Dalmatie</a:t>
            </a:r>
            <a:r>
              <a:rPr lang="cs-CZ" dirty="0"/>
              <a:t>, Řecko, Egypt, Malá Asie, Sýrie v rýnské a britské flotile také Germáni).</a:t>
            </a:r>
          </a:p>
          <a:p>
            <a:r>
              <a:rPr lang="cs-CZ" dirty="0"/>
              <a:t>Drtivá většina z nich byli zpočátku </a:t>
            </a:r>
            <a:r>
              <a:rPr lang="cs-CZ" i="1" dirty="0" err="1"/>
              <a:t>peregrini</a:t>
            </a:r>
            <a:r>
              <a:rPr lang="cs-CZ" dirty="0"/>
              <a:t> bez římského občanství, podobně jako vojáci </a:t>
            </a:r>
            <a:r>
              <a:rPr lang="cs-CZ" dirty="0" err="1"/>
              <a:t>auxilií</a:t>
            </a:r>
            <a:r>
              <a:rPr lang="cs-CZ" dirty="0"/>
              <a:t>. Od doby císaře Claudia (41 – 54) dostávali také po ukončení služby občanství.  </a:t>
            </a:r>
            <a:r>
              <a:rPr lang="cs-CZ" i="1" dirty="0"/>
              <a:t> </a:t>
            </a:r>
          </a:p>
          <a:p>
            <a:r>
              <a:rPr lang="cs-CZ" dirty="0"/>
              <a:t>Námořníci sloužili 26, později dokonce 28 let. I veteráni však zůstávali dlouho ve službě, třeba jako řemeslníci pracující pro loďstvo. </a:t>
            </a:r>
          </a:p>
          <a:p>
            <a:r>
              <a:rPr lang="cs-CZ" dirty="0"/>
              <a:t>Plat měli námořníci obecně nižší než pozemní jednotky, ovšem mohl se lišit v jednotlivých flotilách. Např. prefekti </a:t>
            </a:r>
            <a:r>
              <a:rPr lang="cs-CZ" dirty="0" err="1"/>
              <a:t>misenské</a:t>
            </a:r>
            <a:r>
              <a:rPr lang="cs-CZ" dirty="0"/>
              <a:t> a </a:t>
            </a:r>
            <a:r>
              <a:rPr lang="cs-CZ" dirty="0" err="1"/>
              <a:t>ravenské</a:t>
            </a:r>
            <a:r>
              <a:rPr lang="cs-CZ" dirty="0"/>
              <a:t> flotily dostávali 200 000 </a:t>
            </a:r>
            <a:r>
              <a:rPr lang="cs-CZ" dirty="0" err="1"/>
              <a:t>sestertiů</a:t>
            </a:r>
            <a:r>
              <a:rPr lang="cs-CZ" dirty="0"/>
              <a:t>. Prefekt britské, germánské a pontské flotily dostával 100 000 a ostatní 60 000. </a:t>
            </a:r>
          </a:p>
          <a:p>
            <a:r>
              <a:rPr lang="cs-CZ" dirty="0"/>
              <a:t>Oproti pozemnímu vojsku měli v 1. a 2. století námořníci a námořní důstojníci (podle některých badatelů) nižší postavení než jejich protějšky v legiích (a patrně i v </a:t>
            </a:r>
            <a:r>
              <a:rPr lang="cs-CZ" dirty="0" err="1"/>
              <a:t>auxiliích</a:t>
            </a:r>
            <a:r>
              <a:rPr lang="cs-CZ" dirty="0"/>
              <a:t>). </a:t>
            </a:r>
            <a:r>
              <a:rPr lang="cs-CZ" i="1" dirty="0" err="1"/>
              <a:t>Centuriones</a:t>
            </a:r>
            <a:r>
              <a:rPr lang="cs-CZ" i="1" dirty="0"/>
              <a:t> </a:t>
            </a:r>
            <a:r>
              <a:rPr lang="cs-CZ" i="1" dirty="0" err="1"/>
              <a:t>classicarii</a:t>
            </a:r>
            <a:r>
              <a:rPr lang="cs-CZ" i="1" dirty="0"/>
              <a:t> </a:t>
            </a:r>
            <a:r>
              <a:rPr lang="cs-CZ" dirty="0"/>
              <a:t>např. nemohli být převeleni ve stejné hodnosti k pozemní jednotce. Přesto se v některých případech z námořníků stavěly nové legie či auxiliární jednotky (</a:t>
            </a:r>
            <a:r>
              <a:rPr lang="cs-CZ" i="1" dirty="0" err="1"/>
              <a:t>legio</a:t>
            </a:r>
            <a:r>
              <a:rPr lang="cs-CZ" i="1" dirty="0"/>
              <a:t> I,II </a:t>
            </a:r>
            <a:r>
              <a:rPr lang="cs-CZ" i="1" dirty="0" err="1"/>
              <a:t>Adiutrix</a:t>
            </a:r>
            <a:r>
              <a:rPr lang="cs-CZ" i="1" dirty="0"/>
              <a:t>, </a:t>
            </a:r>
            <a:r>
              <a:rPr lang="cs-CZ" i="1" dirty="0" err="1"/>
              <a:t>cohors</a:t>
            </a:r>
            <a:r>
              <a:rPr lang="cs-CZ" i="1" dirty="0"/>
              <a:t> </a:t>
            </a:r>
            <a:r>
              <a:rPr lang="cs-CZ" i="1" dirty="0" err="1"/>
              <a:t>classica</a:t>
            </a:r>
            <a:r>
              <a:rPr lang="cs-CZ" i="1" dirty="0"/>
              <a:t> aj. </a:t>
            </a:r>
          </a:p>
          <a:p>
            <a:r>
              <a:rPr lang="cs-CZ" dirty="0"/>
              <a:t>Od třetího století už se mezi vojáky pozemních sil a námořnictva patrně rozdíl nedělal a přinejmenším centurioni dostávali plat stejný a mohli sloužit i v pozemních jednotkách.  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A0E9BED-6A9B-113C-29D2-21219ACA6C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8"/>
          <a:stretch/>
        </p:blipFill>
        <p:spPr>
          <a:xfrm>
            <a:off x="8328073" y="1533377"/>
            <a:ext cx="3299679" cy="47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74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C66F9-8326-E923-0090-837E2F283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Námořnictvo v období </a:t>
            </a:r>
            <a:r>
              <a:rPr lang="cs-CZ" dirty="0" err="1"/>
              <a:t>dominátu</a:t>
            </a:r>
            <a:r>
              <a:rPr lang="cs-CZ" dirty="0"/>
              <a:t> (284 – 476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D6838D-7689-86C6-26E4-DE354D328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746654" cy="5320764"/>
          </a:xfrm>
        </p:spPr>
        <p:txBody>
          <a:bodyPr>
            <a:normAutofit fontScale="62500" lnSpcReduction="20000"/>
          </a:bodyPr>
          <a:lstStyle/>
          <a:p>
            <a:r>
              <a:rPr lang="cs-CZ" dirty="0"/>
              <a:t>Po bouřlivém třetím století byli prořídlé flotily přeorganizované na menší celky. Ohledně organizace flotily (především v 5. století) panují nejasnosti.</a:t>
            </a:r>
          </a:p>
          <a:p>
            <a:r>
              <a:rPr lang="cs-CZ" dirty="0"/>
              <a:t>Velitelé (stále prefekti) ztratili velkou část dřívější nezávislosti a podléhali provincionálním vojenským velitelům (</a:t>
            </a:r>
            <a:r>
              <a:rPr lang="cs-CZ" i="1" dirty="0" err="1"/>
              <a:t>dux</a:t>
            </a:r>
            <a:r>
              <a:rPr lang="cs-CZ" dirty="0"/>
              <a:t>). Na rozdíl od pěchoty nebo jízdy neexistoval jeden velitel celého loďstva (krom císaře). </a:t>
            </a:r>
          </a:p>
          <a:p>
            <a:r>
              <a:rPr lang="cs-CZ" dirty="0"/>
              <a:t>Větší a nezávislá flotila zůstala patrně v Británii, pod velením důstojníka s titulem </a:t>
            </a:r>
            <a:r>
              <a:rPr lang="cs-CZ" i="1" dirty="0" err="1"/>
              <a:t>comes</a:t>
            </a:r>
            <a:r>
              <a:rPr lang="cs-CZ" i="1" dirty="0"/>
              <a:t> </a:t>
            </a:r>
            <a:r>
              <a:rPr lang="cs-CZ" i="1" dirty="0" err="1"/>
              <a:t>maritimae</a:t>
            </a:r>
            <a:r>
              <a:rPr lang="cs-CZ" i="1" dirty="0"/>
              <a:t> </a:t>
            </a:r>
            <a:r>
              <a:rPr lang="cs-CZ" dirty="0"/>
              <a:t>(nejisté). Zde se flotila musela vypořádat se stále častějšími nájezdy germánských nájezdníků přes moře. </a:t>
            </a:r>
          </a:p>
          <a:p>
            <a:r>
              <a:rPr lang="cs-CZ" dirty="0"/>
              <a:t>Podobně náročný úkol stál před říčními flotilami. Služba v nich byla velmi nebezpečná. Přesto se římským posádkám poměrně dlouho dařilo nad flotilami nepřátelských člunů vítězit. </a:t>
            </a:r>
          </a:p>
          <a:p>
            <a:r>
              <a:rPr lang="cs-CZ" dirty="0"/>
              <a:t>Během 5. století byly severní flotily ztraceny a i ve středozemním moři se loďstva vytvářela spíše nahodile ze zbytků starších flotil. </a:t>
            </a:r>
          </a:p>
          <a:p>
            <a:r>
              <a:rPr lang="cs-CZ" dirty="0"/>
              <a:t>Starší velké lodě se od 4. století už nepoužívají. Prosazují se spíše menší lodě odvozené z </a:t>
            </a:r>
            <a:r>
              <a:rPr lang="cs-CZ" dirty="0" err="1"/>
              <a:t>liburny</a:t>
            </a:r>
            <a:r>
              <a:rPr lang="cs-CZ" dirty="0"/>
              <a:t> – </a:t>
            </a:r>
            <a:r>
              <a:rPr lang="cs-CZ" i="1" dirty="0" err="1"/>
              <a:t>lusoria</a:t>
            </a:r>
            <a:r>
              <a:rPr lang="cs-CZ" i="1" dirty="0"/>
              <a:t>, </a:t>
            </a:r>
            <a:r>
              <a:rPr lang="cs-CZ" i="1" dirty="0" err="1"/>
              <a:t>caudicaria</a:t>
            </a:r>
            <a:r>
              <a:rPr lang="cs-CZ" i="1" dirty="0"/>
              <a:t>, </a:t>
            </a:r>
            <a:r>
              <a:rPr lang="cs-CZ" i="1" dirty="0" err="1"/>
              <a:t>iudicaria</a:t>
            </a:r>
            <a:r>
              <a:rPr lang="cs-CZ" i="1" dirty="0"/>
              <a:t>… </a:t>
            </a:r>
            <a:r>
              <a:rPr lang="cs-CZ" dirty="0"/>
              <a:t>Existovala také lehká loď s plochým dnem, která se užívala výhradně na Dunaji – </a:t>
            </a:r>
            <a:r>
              <a:rPr lang="cs-CZ" i="1" dirty="0" err="1"/>
              <a:t>platypegia</a:t>
            </a:r>
            <a:r>
              <a:rPr lang="cs-CZ" i="1" dirty="0"/>
              <a:t>.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74E177-2F03-1517-67DC-36D07BA9CE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9" t="42047" r="31577" b="15676"/>
          <a:stretch/>
        </p:blipFill>
        <p:spPr>
          <a:xfrm>
            <a:off x="6584854" y="1825624"/>
            <a:ext cx="4768946" cy="47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13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FB056-BF5F-8BBA-DB24-76A46B40E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456378-9B57-337F-A007-973788E99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0" t="13652" r="23341" b="10374"/>
          <a:stretch/>
        </p:blipFill>
        <p:spPr>
          <a:xfrm>
            <a:off x="-1" y="37734"/>
            <a:ext cx="12192001" cy="6889704"/>
          </a:xfrm>
        </p:spPr>
      </p:pic>
    </p:spTree>
    <p:extLst>
      <p:ext uri="{BB962C8B-B14F-4D97-AF65-F5344CB8AC3E}">
        <p14:creationId xmlns:p14="http://schemas.microsoft.com/office/powerpoint/2010/main" val="3331836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E77F34-E082-B276-2E60-9ED511B5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D6DB64-C023-688E-44B8-E12D12577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95164" cy="6889863"/>
          </a:xfrm>
        </p:spPr>
      </p:pic>
    </p:spTree>
    <p:extLst>
      <p:ext uri="{BB962C8B-B14F-4D97-AF65-F5344CB8AC3E}">
        <p14:creationId xmlns:p14="http://schemas.microsoft.com/office/powerpoint/2010/main" val="1582457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468A3-1C72-F68C-EF40-37CC96F8A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45A1D5E-E1CE-A733-D1BF-1A1712D8B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696"/>
          </a:xfrm>
        </p:spPr>
      </p:pic>
    </p:spTree>
    <p:extLst>
      <p:ext uri="{BB962C8B-B14F-4D97-AF65-F5344CB8AC3E}">
        <p14:creationId xmlns:p14="http://schemas.microsoft.com/office/powerpoint/2010/main" val="1041150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2E03F-4BE5-D3F0-2AB9-65CD4517C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Východořímské námořnictvo v 6. a 7. století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0AB97F-A178-0ACE-794E-A7F5B3044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257800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 době výbojů za vlády císaře </a:t>
            </a:r>
            <a:r>
              <a:rPr lang="cs-CZ" dirty="0" err="1"/>
              <a:t>Iustiniana</a:t>
            </a:r>
            <a:r>
              <a:rPr lang="cs-CZ" dirty="0"/>
              <a:t> (527 – 565) je loďstvo reorganizováno. Hlavní námořní základny byly nyní v Ravenně a v Konstantinopoli. Menší flotily byly umístěny po celém středomoří a na řece Dunaji. Řím nakrátko opět zcela kontroluje moře. </a:t>
            </a:r>
          </a:p>
          <a:p>
            <a:r>
              <a:rPr lang="cs-CZ" dirty="0"/>
              <a:t>Nejběžnějším plavidlem se stává </a:t>
            </a:r>
            <a:r>
              <a:rPr lang="cs-CZ" i="1" dirty="0" err="1"/>
              <a:t>dromon</a:t>
            </a:r>
            <a:r>
              <a:rPr lang="cs-CZ" dirty="0"/>
              <a:t>, loď taktéž odvozená z </a:t>
            </a:r>
            <a:r>
              <a:rPr lang="cs-CZ" dirty="0" err="1"/>
              <a:t>liburny</a:t>
            </a:r>
            <a:r>
              <a:rPr lang="cs-CZ" dirty="0"/>
              <a:t>. </a:t>
            </a:r>
          </a:p>
          <a:p>
            <a:r>
              <a:rPr lang="cs-CZ" dirty="0"/>
              <a:t>V 7. století je armáda nově organizována do </a:t>
            </a:r>
            <a:r>
              <a:rPr lang="cs-CZ" dirty="0" err="1"/>
              <a:t>themat</a:t>
            </a:r>
            <a:r>
              <a:rPr lang="cs-CZ" dirty="0"/>
              <a:t>. Některé </a:t>
            </a:r>
            <a:r>
              <a:rPr lang="cs-CZ" dirty="0" err="1"/>
              <a:t>themy</a:t>
            </a:r>
            <a:r>
              <a:rPr lang="cs-CZ" dirty="0"/>
              <a:t> vzniknou také z námořnictva. </a:t>
            </a:r>
          </a:p>
          <a:p>
            <a:r>
              <a:rPr lang="cs-CZ" dirty="0"/>
              <a:t>V roce 672 je poprvé použit „řecký oheň“ ačkoliv různé zápalné látky se na nepřítele metaly i dříve. Složení ani mechanismus stroje k jeho vrhání není dodnes úplně znám. Obojí bylo velmi úzkostlivě tajeno. </a:t>
            </a:r>
          </a:p>
          <a:p>
            <a:r>
              <a:rPr lang="cs-CZ" dirty="0"/>
              <a:t>Řecký oheň do značné míry napomohl východnímu impériu zůstat po mnoho set let významnou námořní mocností a alespoň částečně se ubránit proti nepřátelům.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284F52-0AEE-5088-47D7-D1591FDD1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08" y="1825624"/>
            <a:ext cx="5577405" cy="393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6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A6E791-C7AA-C17F-68D9-65F05DA43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AE7C318-B58E-D466-3B55-9FF49DF1F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1629"/>
          </a:xfrm>
        </p:spPr>
      </p:pic>
    </p:spTree>
    <p:extLst>
      <p:ext uri="{BB962C8B-B14F-4D97-AF65-F5344CB8AC3E}">
        <p14:creationId xmlns:p14="http://schemas.microsoft.com/office/powerpoint/2010/main" val="2386028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94E1D7-1294-3C60-82BD-9A068DB5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Dvouramenné katapulty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3CD289-DF73-D239-CF95-7037C22B5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872089" cy="4926867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Těžké varianty </a:t>
            </a:r>
            <a:r>
              <a:rPr lang="cs-CZ" i="1" dirty="0" err="1"/>
              <a:t>Ballistae</a:t>
            </a:r>
            <a:r>
              <a:rPr lang="cs-CZ" dirty="0"/>
              <a:t> zejména k obléhání (nebo obranu) opevnění.</a:t>
            </a:r>
          </a:p>
          <a:p>
            <a:r>
              <a:rPr lang="cs-CZ" dirty="0"/>
              <a:t>Velké stroje se přepravovaly rozložené na více dílů a potřebovali početnou obsluhu vyškolených vojáků z řad </a:t>
            </a:r>
            <a:r>
              <a:rPr lang="cs-CZ" i="1" dirty="0" err="1"/>
              <a:t>immunes</a:t>
            </a:r>
            <a:r>
              <a:rPr lang="cs-CZ" dirty="0"/>
              <a:t>.</a:t>
            </a:r>
          </a:p>
          <a:p>
            <a:r>
              <a:rPr lang="cs-CZ" dirty="0"/>
              <a:t>Lehčí stroje ze dřeva i z kovu (</a:t>
            </a:r>
            <a:r>
              <a:rPr lang="cs-CZ" i="1" dirty="0" err="1"/>
              <a:t>scorpio</a:t>
            </a:r>
            <a:r>
              <a:rPr lang="cs-CZ" i="1" dirty="0"/>
              <a:t>, </a:t>
            </a:r>
            <a:r>
              <a:rPr lang="cs-CZ" i="1" dirty="0" err="1"/>
              <a:t>mannubalista</a:t>
            </a:r>
            <a:r>
              <a:rPr lang="cs-CZ" i="1" dirty="0"/>
              <a:t>, </a:t>
            </a:r>
            <a:r>
              <a:rPr lang="cs-CZ" i="1" dirty="0" err="1"/>
              <a:t>cheirobalistra</a:t>
            </a:r>
            <a:r>
              <a:rPr lang="cs-CZ" dirty="0"/>
              <a:t>) byly určeny k metání vysoce průbojných šípů na značnou vzdálenost (až 100 m při mířené střele. Reálný dostřel zbraní byl sice mnohem větší, ale střelba byla nejúčinnější při ploché dráze letu a na kratší vzdálenost).</a:t>
            </a:r>
          </a:p>
          <a:p>
            <a:r>
              <a:rPr lang="cs-CZ" dirty="0"/>
              <a:t>Lehčí stroje byly vedle obléhání a obrany opevnění užívány také na palubách lodí a v polních bitvách. Existovaly dokonce lehké katapulty na pohyblivém podvozku </a:t>
            </a:r>
            <a:r>
              <a:rPr lang="cs-CZ" i="1" dirty="0"/>
              <a:t>(</a:t>
            </a:r>
            <a:r>
              <a:rPr lang="cs-CZ" i="1" dirty="0" err="1"/>
              <a:t>carroballistae</a:t>
            </a:r>
            <a:r>
              <a:rPr lang="cs-CZ" dirty="0"/>
              <a:t>)</a:t>
            </a:r>
            <a:r>
              <a:rPr lang="cs-CZ" i="1" dirty="0"/>
              <a:t>,</a:t>
            </a:r>
            <a:r>
              <a:rPr lang="cs-CZ" dirty="0"/>
              <a:t> které mohly být rychle přesunovány po bojišti. </a:t>
            </a:r>
          </a:p>
          <a:p>
            <a:r>
              <a:rPr lang="cs-CZ" dirty="0"/>
              <a:t>K obsluze obvykle stačili cca dva vojáci.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04BE268-0106-00E3-D054-DCC17E75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969" y="1230155"/>
            <a:ext cx="3942913" cy="552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6B833A-2843-C9A0-5A4D-848A59ED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Obléhání </a:t>
            </a:r>
            <a:r>
              <a:rPr lang="cs-CZ" dirty="0" err="1"/>
              <a:t>Massilie</a:t>
            </a:r>
            <a:r>
              <a:rPr lang="cs-CZ" dirty="0"/>
              <a:t> – 49 př. n. 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CF6EBF-AC81-07B6-0CAC-2FD33475D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90403" cy="5032375"/>
          </a:xfrm>
        </p:spPr>
        <p:txBody>
          <a:bodyPr>
            <a:normAutofit/>
          </a:bodyPr>
          <a:lstStyle/>
          <a:p>
            <a:r>
              <a:rPr lang="cs-CZ" dirty="0"/>
              <a:t>C. </a:t>
            </a:r>
            <a:r>
              <a:rPr lang="cs-CZ" dirty="0" err="1"/>
              <a:t>Trebonius</a:t>
            </a:r>
            <a:r>
              <a:rPr lang="cs-CZ" dirty="0"/>
              <a:t>, D. </a:t>
            </a:r>
            <a:r>
              <a:rPr lang="cs-CZ" dirty="0" err="1"/>
              <a:t>Brutus</a:t>
            </a:r>
            <a:r>
              <a:rPr lang="cs-CZ" dirty="0"/>
              <a:t>  x L. </a:t>
            </a:r>
            <a:r>
              <a:rPr lang="cs-CZ" dirty="0" err="1"/>
              <a:t>Domitius</a:t>
            </a:r>
            <a:r>
              <a:rPr lang="cs-CZ" dirty="0"/>
              <a:t> </a:t>
            </a:r>
            <a:r>
              <a:rPr lang="cs-CZ" dirty="0" err="1"/>
              <a:t>Ahenobarbus</a:t>
            </a:r>
            <a:endParaRPr lang="cs-CZ" dirty="0"/>
          </a:p>
          <a:p>
            <a:r>
              <a:rPr lang="cs-CZ" dirty="0" err="1"/>
              <a:t>Caesarovské</a:t>
            </a:r>
            <a:r>
              <a:rPr lang="cs-CZ" dirty="0"/>
              <a:t> vojsko – (Tři legie, patrně i spojenecké oddíly – cca 15 000 mužů a 20 válečných lodí)</a:t>
            </a:r>
          </a:p>
          <a:p>
            <a:r>
              <a:rPr lang="cs-CZ" dirty="0" err="1"/>
              <a:t>Massilia</a:t>
            </a:r>
            <a:r>
              <a:rPr lang="cs-CZ" dirty="0"/>
              <a:t> – (Asi 8 000 obránců města a spojeneckých galských válečníků, asi 30 válečných lodí.)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00A13E9-4463-9FA0-A182-56F61AB3E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2"/>
          <a:stretch/>
        </p:blipFill>
        <p:spPr>
          <a:xfrm>
            <a:off x="5668988" y="1825624"/>
            <a:ext cx="6338837" cy="394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649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6F7E9-89D4-721C-8A52-ACE11F756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Střety na moři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04D896-0FDE-736A-E1F2-0E20983C5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62268" cy="5032375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Obě loďstva tvořili jak válečné lodě, tak také menší plavidla bez palub, nebo pouze s improvizovanými palubami.</a:t>
            </a:r>
          </a:p>
          <a:p>
            <a:r>
              <a:rPr lang="cs-CZ" dirty="0" err="1"/>
              <a:t>Caesarovské</a:t>
            </a:r>
            <a:r>
              <a:rPr lang="cs-CZ" dirty="0"/>
              <a:t> lodě byli obsazeny zkušenými legionáři, posádky a veslaři však byli z velké části převeleni z nákladních lodí a nebyli příliš zkušení.</a:t>
            </a:r>
          </a:p>
          <a:p>
            <a:r>
              <a:rPr lang="cs-CZ" dirty="0" err="1"/>
              <a:t>Massilské</a:t>
            </a:r>
            <a:r>
              <a:rPr lang="cs-CZ" dirty="0"/>
              <a:t> lodě měli velmi zkušené posádky a byli obsazeny především lučištníky a lehce vyzbrojenými </a:t>
            </a:r>
            <a:r>
              <a:rPr lang="cs-CZ" dirty="0" err="1"/>
              <a:t>Albiky</a:t>
            </a:r>
            <a:r>
              <a:rPr lang="cs-CZ" dirty="0"/>
              <a:t>. I menší lodě byly vybaveny katapulty. </a:t>
            </a:r>
          </a:p>
          <a:p>
            <a:r>
              <a:rPr lang="cs-CZ" dirty="0"/>
              <a:t>Ve dvou střetnutích se </a:t>
            </a:r>
            <a:r>
              <a:rPr lang="cs-CZ" dirty="0" err="1"/>
              <a:t>caesarovské</a:t>
            </a:r>
            <a:r>
              <a:rPr lang="cs-CZ" dirty="0"/>
              <a:t> loďstvo tedy úspěšně snažilo především zahákovat nepřátelské lodě a obsadit je (i jedna </a:t>
            </a:r>
            <a:r>
              <a:rPr lang="cs-CZ" dirty="0" err="1"/>
              <a:t>caesarovská</a:t>
            </a:r>
            <a:r>
              <a:rPr lang="cs-CZ" dirty="0"/>
              <a:t> loď na dvě </a:t>
            </a:r>
            <a:r>
              <a:rPr lang="cs-CZ" dirty="0" err="1"/>
              <a:t>massilské</a:t>
            </a:r>
            <a:r>
              <a:rPr lang="cs-CZ" dirty="0"/>
              <a:t>).</a:t>
            </a:r>
          </a:p>
          <a:p>
            <a:r>
              <a:rPr lang="cs-CZ" dirty="0" err="1"/>
              <a:t>Massilské</a:t>
            </a:r>
            <a:r>
              <a:rPr lang="cs-CZ" dirty="0"/>
              <a:t> loďstvo bylo donuceno se se ztrátami stáhnout do přístavu a obklíčení nebylo prolomeno.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2277F47-182B-184F-C0DA-36F31C6B2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05" y="1825623"/>
            <a:ext cx="6324420" cy="418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67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1A006-6685-83F9-1CA7-85BB622B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C884F9-ECD3-0689-4D5B-ED0602D90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64458" cy="5032376"/>
          </a:xfrm>
        </p:spPr>
        <p:txBody>
          <a:bodyPr>
            <a:normAutofit fontScale="62500" lnSpcReduction="20000"/>
          </a:bodyPr>
          <a:lstStyle/>
          <a:p>
            <a:r>
              <a:rPr lang="cs-CZ" dirty="0" err="1"/>
              <a:t>Massilia</a:t>
            </a:r>
            <a:r>
              <a:rPr lang="cs-CZ" dirty="0"/>
              <a:t> byla obehnána velmi silným opevněním a obránci disponovali mnoha válečnými stroji.</a:t>
            </a:r>
          </a:p>
          <a:p>
            <a:r>
              <a:rPr lang="cs-CZ" dirty="0"/>
              <a:t>Obléhání trvalo cca půl roku, Římané vybudovali komplikovaný systém opevnění kolem města a pokoušeli se pod ochrannými přístřešky dostat k hradbách. </a:t>
            </a:r>
          </a:p>
          <a:p>
            <a:r>
              <a:rPr lang="cs-CZ" dirty="0"/>
              <a:t>Veškeré dobývací stavby musely být budovány velice odolné (aby vydrželi zásahy z těžkých strojů) a zároveň vysoce odolné vůči ohni (díky vrstvě namočených surových kůží, bláta, cihel </a:t>
            </a:r>
            <a:r>
              <a:rPr lang="cs-CZ" dirty="0" err="1"/>
              <a:t>apd</a:t>
            </a:r>
            <a:r>
              <a:rPr lang="cs-CZ" dirty="0"/>
              <a:t>.)</a:t>
            </a:r>
          </a:p>
          <a:p>
            <a:r>
              <a:rPr lang="cs-CZ" dirty="0"/>
              <a:t>Nakonec se Římanům podařilo dostat obléhací přístřešek k jedné z věží, podkopat ji a zničit. Po tomto obyvatelé města vyšli ven a žádali o mír. </a:t>
            </a:r>
          </a:p>
          <a:p>
            <a:r>
              <a:rPr lang="cs-CZ" dirty="0"/>
              <a:t>O několik dní později však v nestřeženém okamžiku zaútočili a zničili velkou část římských obléhacích strojů a staveb. </a:t>
            </a:r>
          </a:p>
          <a:p>
            <a:r>
              <a:rPr lang="cs-CZ" dirty="0"/>
              <a:t>Římané však velmi rychle postavili dvě nové cihlové zdi (pro nedostatek dřeva) s věžemi. Obránci, kteří nečekali tak rychlou obnovu římského opevnění se po tomto definitivně vzdali. </a:t>
            </a:r>
          </a:p>
          <a:p>
            <a:r>
              <a:rPr lang="cs-CZ" dirty="0" err="1"/>
              <a:t>Caesarovská</a:t>
            </a:r>
            <a:r>
              <a:rPr lang="cs-CZ" dirty="0"/>
              <a:t> armáda ztratila asi 1000 mužů, </a:t>
            </a:r>
            <a:r>
              <a:rPr lang="cs-CZ" dirty="0" err="1"/>
              <a:t>Massillané</a:t>
            </a:r>
            <a:r>
              <a:rPr lang="cs-CZ" dirty="0"/>
              <a:t> 4000. Caesar obyvatele města ušetřil, pouze jim odebral některá území. </a:t>
            </a:r>
            <a:r>
              <a:rPr lang="cs-CZ" dirty="0" err="1"/>
              <a:t>Domitius</a:t>
            </a:r>
            <a:r>
              <a:rPr lang="cs-CZ" dirty="0"/>
              <a:t> </a:t>
            </a:r>
            <a:r>
              <a:rPr lang="cs-CZ" dirty="0" err="1"/>
              <a:t>Ahenobarbus</a:t>
            </a:r>
            <a:r>
              <a:rPr lang="cs-CZ" dirty="0"/>
              <a:t> z města unikl na poslední zbývající lodi. Později padl rukou Marca Antonia u </a:t>
            </a:r>
            <a:r>
              <a:rPr lang="cs-CZ" dirty="0" err="1"/>
              <a:t>Pharsalu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B253F8F-98E9-FA91-3292-883C93E4AC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58" y="1825625"/>
            <a:ext cx="4887372" cy="481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69D4F0-0885-094F-B6DE-17A5E0AA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Jednoramenný katapult - Onager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3E3E04-A1DC-72BD-2818-50EE0C9F3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31942" cy="4351338"/>
          </a:xfrm>
        </p:spPr>
        <p:txBody>
          <a:bodyPr/>
          <a:lstStyle/>
          <a:p>
            <a:r>
              <a:rPr lang="cs-CZ" dirty="0"/>
              <a:t>Jednodušší, ale méně přesná zbraň.</a:t>
            </a:r>
          </a:p>
          <a:p>
            <a:r>
              <a:rPr lang="cs-CZ" dirty="0"/>
              <a:t>Vhodná pouze k obléhání.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EA42862-AA14-8677-438F-7EB453AAB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19" y="1690687"/>
            <a:ext cx="6564923" cy="413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3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F4B03-B13C-47C8-90C2-3A00B7B4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55F5496-285D-4309-80AE-E71690B52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94" y="151569"/>
            <a:ext cx="5945206" cy="644724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D02A2B8-7881-433F-ACBE-3F67B2BCB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908" y="151569"/>
            <a:ext cx="4013200" cy="36576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0F5BEDC-D4E0-42F7-A829-BDD48B5951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989" y="4022725"/>
            <a:ext cx="4639029" cy="277761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5D7F37E-8324-4936-AA06-DEC6367AD1AC}"/>
              </a:ext>
            </a:extLst>
          </p:cNvPr>
          <p:cNvSpPr txBox="1"/>
          <p:nvPr/>
        </p:nvSpPr>
        <p:spPr>
          <a:xfrm>
            <a:off x="10691446" y="365125"/>
            <a:ext cx="1828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Zcela vlevo: Rekonstrukce římské obléhací </a:t>
            </a:r>
            <a:r>
              <a:rPr lang="cs-CZ" i="1" dirty="0" err="1"/>
              <a:t>ballisty</a:t>
            </a:r>
            <a:r>
              <a:rPr lang="cs-CZ" i="1" dirty="0"/>
              <a:t>.</a:t>
            </a:r>
          </a:p>
          <a:p>
            <a:endParaRPr lang="cs-CZ" i="1" dirty="0"/>
          </a:p>
          <a:p>
            <a:r>
              <a:rPr lang="cs-CZ" i="1" dirty="0"/>
              <a:t>Vlevo nahoře:</a:t>
            </a:r>
          </a:p>
          <a:p>
            <a:r>
              <a:rPr lang="cs-CZ" i="1" dirty="0"/>
              <a:t>Římští vojáci s lehkou balistou (škorpionem).</a:t>
            </a:r>
          </a:p>
          <a:p>
            <a:endParaRPr lang="cs-CZ" i="1" dirty="0"/>
          </a:p>
          <a:p>
            <a:r>
              <a:rPr lang="cs-CZ" i="1" dirty="0"/>
              <a:t>Dole: Onager, římský jednoramenný katapult.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998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2CC73F-2FF3-4AB0-AB14-F0B54EB4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kontejner, koš&#10;&#10;Popis byl vytvořen automaticky">
            <a:extLst>
              <a:ext uri="{FF2B5EF4-FFF2-40B4-BE49-F238E27FC236}">
                <a16:creationId xmlns:a16="http://schemas.microsoft.com/office/drawing/2014/main" id="{3A995A4E-CFAA-42AD-B78B-37AE5A09C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9" y="365125"/>
            <a:ext cx="4954760" cy="3159125"/>
          </a:xfrm>
        </p:spPr>
      </p:pic>
      <p:pic>
        <p:nvPicPr>
          <p:cNvPr id="7" name="Obrázek 6" descr="Obsah obrázku země, zvíře, plazi, exteriér&#10;&#10;Popis byl vytvořen automaticky">
            <a:extLst>
              <a:ext uri="{FF2B5EF4-FFF2-40B4-BE49-F238E27FC236}">
                <a16:creationId xmlns:a16="http://schemas.microsoft.com/office/drawing/2014/main" id="{D992F250-405D-4992-BD6C-D24D68943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50" y="228600"/>
            <a:ext cx="4776050" cy="3567112"/>
          </a:xfrm>
          <a:prstGeom prst="rect">
            <a:avLst/>
          </a:prstGeom>
        </p:spPr>
      </p:pic>
      <p:pic>
        <p:nvPicPr>
          <p:cNvPr id="9" name="Obrázek 8" descr="Obsah obrázku budova&#10;&#10;Popis byl vytvořen automaticky">
            <a:extLst>
              <a:ext uri="{FF2B5EF4-FFF2-40B4-BE49-F238E27FC236}">
                <a16:creationId xmlns:a16="http://schemas.microsoft.com/office/drawing/2014/main" id="{7019B8B8-A97D-4BBB-BC67-A588D6E0F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5" y="3662362"/>
            <a:ext cx="3381375" cy="2984862"/>
          </a:xfrm>
          <a:prstGeom prst="rect">
            <a:avLst/>
          </a:prstGeom>
        </p:spPr>
      </p:pic>
      <p:pic>
        <p:nvPicPr>
          <p:cNvPr id="13" name="Obrázek 12" descr="Obsah obrázku vsedě, interiér, stůl, zeď&#10;&#10;Popis byl vytvořen automaticky">
            <a:extLst>
              <a:ext uri="{FF2B5EF4-FFF2-40B4-BE49-F238E27FC236}">
                <a16:creationId xmlns:a16="http://schemas.microsoft.com/office/drawing/2014/main" id="{A671AB40-118F-4816-AE4B-70AC273A8B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26" y="3932237"/>
            <a:ext cx="2728912" cy="272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40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27D0B-D7C6-F96D-5AA3-50DB6780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DF51D40-E856-87A8-FADA-1AA2C8A989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15" y="645172"/>
            <a:ext cx="4682389" cy="561143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87073B5-FEB8-6784-0A1E-2B4D3EA99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69" y="645172"/>
            <a:ext cx="4682389" cy="561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84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F1605-CC37-470D-8A1D-EA1C7755A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C90CE4E-AED2-6D69-94CA-6889FBD64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24" y="138863"/>
            <a:ext cx="9555493" cy="6580274"/>
          </a:xfrm>
        </p:spPr>
      </p:pic>
    </p:spTree>
    <p:extLst>
      <p:ext uri="{BB962C8B-B14F-4D97-AF65-F5344CB8AC3E}">
        <p14:creationId xmlns:p14="http://schemas.microsoft.com/office/powerpoint/2010/main" val="391454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2885</Words>
  <Application>Microsoft Office PowerPoint</Application>
  <PresentationFormat>Širokoúhlá obrazovka</PresentationFormat>
  <Paragraphs>131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Římské vojenství 11 – Válečné stroje, obléhací technika a námořnictvo.</vt:lpstr>
      <vt:lpstr>Nejstarší válečné stroje</vt:lpstr>
      <vt:lpstr>Torzní katapulty – cca od poloviny 4. století př. n. l.</vt:lpstr>
      <vt:lpstr>Dvouramenné katapulty</vt:lpstr>
      <vt:lpstr>Jednoramenný katapult - Onager</vt:lpstr>
      <vt:lpstr>Prezentace aplikace PowerPoint</vt:lpstr>
      <vt:lpstr>Prezentace aplikace PowerPoint</vt:lpstr>
      <vt:lpstr>Prezentace aplikace PowerPoint</vt:lpstr>
      <vt:lpstr>Prezentace aplikace PowerPoint</vt:lpstr>
      <vt:lpstr>Obléhání a obrana opevnění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Římská obléhací rampa u pevnosti Masada</vt:lpstr>
      <vt:lpstr>Chronologický přehled k římskému námořnictvu – období království a republiky (cca 753 – 27 př. n. l.</vt:lpstr>
      <vt:lpstr>Prezentace aplikace PowerPoint</vt:lpstr>
      <vt:lpstr>Prezentace aplikace PowerPoint</vt:lpstr>
      <vt:lpstr>Chronologický přehled k římskému námořnictvu – období císařství (principát a dominát) 27 př. n. l. – 7. století n. l. </vt:lpstr>
      <vt:lpstr>Prezentace aplikace PowerPoint</vt:lpstr>
      <vt:lpstr>Prezentace aplikace PowerPoint</vt:lpstr>
      <vt:lpstr>Nejstarší římské námořnictvo</vt:lpstr>
      <vt:lpstr>Námořnictvo v době vrcholné a pozdní republiky (264 – 27 př. n. l.)</vt:lpstr>
      <vt:lpstr>Strategie a Taktika námořnictva</vt:lpstr>
      <vt:lpstr>Prezentace aplikace PowerPoint</vt:lpstr>
      <vt:lpstr>Prezentace aplikace PowerPoint</vt:lpstr>
      <vt:lpstr>Prezentace aplikace PowerPoint</vt:lpstr>
      <vt:lpstr>Prezentace aplikace PowerPoint</vt:lpstr>
      <vt:lpstr>Námořnictvo období principátu (27 př. n. l. – 284 n. l. )</vt:lpstr>
      <vt:lpstr>Prezentace aplikace PowerPoint</vt:lpstr>
      <vt:lpstr>Velitelé flotil</vt:lpstr>
      <vt:lpstr>Námořníci období principátu</vt:lpstr>
      <vt:lpstr>Námořnictvo v období dominátu (284 – 476 n. l.)</vt:lpstr>
      <vt:lpstr>Prezentace aplikace PowerPoint</vt:lpstr>
      <vt:lpstr>Prezentace aplikace PowerPoint</vt:lpstr>
      <vt:lpstr>Prezentace aplikace PowerPoint</vt:lpstr>
      <vt:lpstr>Východořímské námořnictvo v 6. a 7. století n. l.</vt:lpstr>
      <vt:lpstr>Prezentace aplikace PowerPoint</vt:lpstr>
      <vt:lpstr>Obléhání Massilie – 49 př. n. l.</vt:lpstr>
      <vt:lpstr>Střety na moři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Římské vojenství 11 – Válečné stroje, obléhací technika a námořnictvo.</dc:title>
  <dc:creator>Tomáš Antoš</dc:creator>
  <cp:lastModifiedBy>Tomáš Antoš</cp:lastModifiedBy>
  <cp:revision>11</cp:revision>
  <dcterms:created xsi:type="dcterms:W3CDTF">2022-12-05T10:47:00Z</dcterms:created>
  <dcterms:modified xsi:type="dcterms:W3CDTF">2022-12-08T13:26:40Z</dcterms:modified>
</cp:coreProperties>
</file>