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8" r:id="rId9"/>
    <p:sldId id="261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35" d="100"/>
          <a:sy n="35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94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98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79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98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7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2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66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24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21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2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1DA-DE61-4CC7-8C6A-FCC3F86EB921}" type="datetimeFigureOut">
              <a:rPr lang="cs-CZ" smtClean="0"/>
              <a:t>1. 11. 2021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3278A-F898-421D-BBAF-EB283CEBB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0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Sumeristi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56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874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4697"/>
            <a:ext cx="4546600" cy="1325563"/>
          </a:xfrm>
        </p:spPr>
        <p:txBody>
          <a:bodyPr/>
          <a:lstStyle/>
          <a:p>
            <a:r>
              <a:rPr lang="cs-CZ" dirty="0"/>
              <a:t>Ferenc </a:t>
            </a:r>
            <a:r>
              <a:rPr lang="cs-CZ" dirty="0" err="1"/>
              <a:t>Badiny</a:t>
            </a:r>
            <a:r>
              <a:rPr lang="cs-CZ" dirty="0"/>
              <a:t> </a:t>
            </a:r>
            <a:r>
              <a:rPr lang="cs-CZ" dirty="0" err="1"/>
              <a:t>Jós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1909 - 2007</a:t>
            </a:r>
          </a:p>
          <a:p>
            <a:r>
              <a:rPr lang="cs-CZ" dirty="0"/>
              <a:t>Vydal v </a:t>
            </a:r>
            <a:r>
              <a:rPr lang="cs-CZ" dirty="0" err="1"/>
              <a:t>Argentíne</a:t>
            </a:r>
            <a:r>
              <a:rPr lang="cs-CZ" dirty="0"/>
              <a:t> knihu „Sumerský zázrak“</a:t>
            </a:r>
          </a:p>
          <a:p>
            <a:r>
              <a:rPr lang="cs-CZ" dirty="0" err="1"/>
              <a:t>Teória</a:t>
            </a:r>
            <a:r>
              <a:rPr lang="cs-CZ" dirty="0"/>
              <a:t> o </a:t>
            </a:r>
            <a:r>
              <a:rPr lang="cs-CZ" dirty="0" err="1"/>
              <a:t>spoločnom</a:t>
            </a:r>
            <a:r>
              <a:rPr lang="cs-CZ" dirty="0"/>
              <a:t> </a:t>
            </a:r>
            <a:r>
              <a:rPr lang="cs-CZ" dirty="0" err="1"/>
              <a:t>pôvode</a:t>
            </a:r>
            <a:r>
              <a:rPr lang="cs-CZ" dirty="0"/>
              <a:t> </a:t>
            </a:r>
            <a:r>
              <a:rPr lang="cs-CZ" dirty="0" err="1"/>
              <a:t>Maďarov</a:t>
            </a:r>
            <a:r>
              <a:rPr lang="cs-CZ" dirty="0"/>
              <a:t> a </a:t>
            </a:r>
            <a:r>
              <a:rPr lang="cs-CZ" dirty="0" err="1"/>
              <a:t>Sumerov</a:t>
            </a:r>
            <a:endParaRPr lang="cs-CZ" dirty="0"/>
          </a:p>
          <a:p>
            <a:r>
              <a:rPr lang="cs-CZ" dirty="0"/>
              <a:t>Géza </a:t>
            </a:r>
            <a:r>
              <a:rPr lang="cs-CZ" dirty="0" err="1"/>
              <a:t>Komoróczy</a:t>
            </a:r>
            <a:endParaRPr lang="cs-CZ" dirty="0"/>
          </a:p>
          <a:p>
            <a:r>
              <a:rPr lang="sk-SK" dirty="0"/>
              <a:t>Kruh maďarsko-</a:t>
            </a:r>
            <a:r>
              <a:rPr lang="sk-SK" dirty="0" err="1"/>
              <a:t>sumerských</a:t>
            </a:r>
            <a:r>
              <a:rPr lang="sk-SK" dirty="0"/>
              <a:t> vzťahov</a:t>
            </a:r>
            <a:endParaRPr lang="cs-CZ" dirty="0"/>
          </a:p>
        </p:txBody>
      </p:sp>
      <p:pic>
        <p:nvPicPr>
          <p:cNvPr id="1036" name="Picture 12" descr="Výsledok vyhľadávania obrázkov pre dopyt Ferenc badiny 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2" y="169332"/>
            <a:ext cx="4775198" cy="268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tekovics Gáspár felvéte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867" y="3860426"/>
            <a:ext cx="3605108" cy="231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8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Výsledok vyhľadávania obrázkov pre dopyt ancient near ea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6" y="-186267"/>
            <a:ext cx="8627533" cy="675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61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F60DB-910D-4A5B-8147-F05F72BE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0ECB58-1711-4447-80D9-708273906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Andráš </a:t>
            </a:r>
            <a:r>
              <a:rPr lang="sk-SK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Zakara</a:t>
            </a:r>
            <a:endParaRPr lang="sk-SK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sk-SK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Current</a:t>
            </a:r>
            <a:r>
              <a:rPr lang="sk-SK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Anthropology</a:t>
            </a:r>
            <a:r>
              <a:rPr lang="sk-SK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(1969)</a:t>
            </a:r>
          </a:p>
          <a:p>
            <a:pPr marL="0" indent="0">
              <a:buNone/>
            </a:pPr>
            <a:endParaRPr lang="sk-SK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sk-SK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Gerald</a:t>
            </a:r>
            <a:r>
              <a:rPr lang="sk-SK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Clausen</a:t>
            </a:r>
            <a:r>
              <a:rPr lang="sk-SK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sk-SK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</a:t>
            </a:r>
            <a:r>
              <a:rPr lang="sk-SK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Cesta zo </a:t>
            </a:r>
            <a:r>
              <a:rPr lang="sk-SK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Sumeru</a:t>
            </a:r>
            <a:r>
              <a:rPr lang="sk-SK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cez Malú Áziu do Európy možno existovala ako obchodná komunikácia, ale žiadne národy sa po nej nepresúvali. Neexistuje pre to jediný jazykový dôvod.“ </a:t>
            </a:r>
          </a:p>
        </p:txBody>
      </p:sp>
    </p:spTree>
    <p:extLst>
      <p:ext uri="{BB962C8B-B14F-4D97-AF65-F5344CB8AC3E}">
        <p14:creationId xmlns:p14="http://schemas.microsoft.com/office/powerpoint/2010/main" val="354719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Tărtăria</a:t>
            </a:r>
            <a:b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417BF1-20C8-4C67-BB18-85954CC2E8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3074" name="Picture 2" descr="Výsledok vyhľadávania obrázkov pre dopyt tartaria Roman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142" y="1432556"/>
            <a:ext cx="3242618" cy="4903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2C8D57-D496-4324-9C62-8EBF00BC9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ED9CB1A-010E-4F41-BA17-A38E4211A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4591" y="521674"/>
            <a:ext cx="3219448" cy="3684588"/>
          </a:xfrm>
        </p:spPr>
        <p:txBody>
          <a:bodyPr/>
          <a:lstStyle/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Nicola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Vlassa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Kultúra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Vinča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Adam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Falkenstein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076" name="Picture 4" descr="Výsledok vyhľadávania obrázkov pre dopyt tartaria table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513" y="2709070"/>
            <a:ext cx="7349736" cy="362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58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AF3CB753-0D62-471D-A555-731B5255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objekt pre obsah 7">
            <a:extLst>
              <a:ext uri="{FF2B5EF4-FFF2-40B4-BE49-F238E27FC236}">
                <a16:creationId xmlns:a16="http://schemas.microsoft.com/office/drawing/2014/main" id="{9AF83BF8-2311-4A6B-8F96-0791DD78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István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Szocz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sumerčina ako univerzálny prajazyk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byť prítomná ešte v kláštore v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Tihane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(11. stor.)</a:t>
            </a:r>
          </a:p>
          <a:p>
            <a:pPr marL="0" indent="0">
              <a:buNone/>
            </a:pPr>
            <a:endParaRPr lang="sk-SK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Argumentácia: </a:t>
            </a:r>
            <a:r>
              <a:rPr lang="sk-SK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Ententýky</a:t>
            </a:r>
            <a:r>
              <a:rPr lang="sk-SK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sk-SK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antanténuš</a:t>
            </a:r>
            <a:r>
              <a:rPr lang="sk-SK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sk-SK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ténuš</a:t>
            </a: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sk-SK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Tammuz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412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István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Szocz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„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Sumeri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tiahli po rozpade svojho štátu v Mezopotámii od brehov Čierneho mora až po Transylvániu. Krajina im musela pripadať divná, nebolo v nej len pár pahorkov v piesočnatej stepi. Ale aj tu našli miesta pre rozvinutie svojich kultov Slnka a plodnosti. Zastavili sa určite na Dunaji, v blízkosti Železných brán.“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45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E6556-26F0-4596-B870-57B29DC4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Ferenc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Badiny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Jós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konferencii v Paríži (1973)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7269327-D752-42DF-B8A4-5961E7680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Teória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Subarejcov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MACH-GAR</a:t>
            </a:r>
          </a:p>
          <a:p>
            <a:r>
              <a:rPr lang="sk-SK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Colman</a:t>
            </a:r>
            <a:r>
              <a:rPr lang="sk-SK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Gabriel </a:t>
            </a:r>
            <a:r>
              <a:rPr lang="sk-SK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Gostonhy</a:t>
            </a:r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k-SK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Porovnávacia gramatika a etymologický slovník (1975)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6237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Ferenc </a:t>
            </a:r>
            <a:r>
              <a:rPr lang="cs-CZ" dirty="0" err="1"/>
              <a:t>Badiny</a:t>
            </a:r>
            <a:r>
              <a:rPr lang="cs-CZ" dirty="0"/>
              <a:t> </a:t>
            </a:r>
            <a:r>
              <a:rPr lang="cs-CZ" dirty="0" err="1"/>
              <a:t>Jós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dirty="0"/>
              <a:t>„</a:t>
            </a:r>
            <a:r>
              <a:rPr lang="cs-CZ" i="1" dirty="0"/>
              <a:t>Jazyk nejstarší kultury lidstva, je svou gramatikou a slovníkem shodný s jazykem maďarským. Tento epochální objev jsme ovšem neučinili jako první. Skromně přiznáváme, že jenom dále rozvíjíme myšlenku velkých učenců minulosti – lorda Henryho </a:t>
            </a:r>
            <a:r>
              <a:rPr lang="cs-CZ" i="1" dirty="0" err="1"/>
              <a:t>Rawlinsona</a:t>
            </a:r>
            <a:r>
              <a:rPr lang="cs-CZ" i="1" dirty="0"/>
              <a:t> (1853), Francouze </a:t>
            </a:r>
            <a:r>
              <a:rPr lang="cs-CZ" i="1" dirty="0" err="1"/>
              <a:t>Julese</a:t>
            </a:r>
            <a:r>
              <a:rPr lang="cs-CZ" i="1" dirty="0"/>
              <a:t> </a:t>
            </a:r>
            <a:r>
              <a:rPr lang="cs-CZ" i="1" dirty="0" err="1"/>
              <a:t>Opperta</a:t>
            </a:r>
            <a:r>
              <a:rPr lang="cs-CZ" i="1" dirty="0"/>
              <a:t> (1869) a lorda </a:t>
            </a:r>
            <a:r>
              <a:rPr lang="cs-CZ" i="1" dirty="0" err="1"/>
              <a:t>Archibalda</a:t>
            </a:r>
            <a:r>
              <a:rPr lang="cs-CZ" i="1" dirty="0"/>
              <a:t> </a:t>
            </a:r>
            <a:r>
              <a:rPr lang="cs-CZ" i="1" dirty="0" err="1"/>
              <a:t>Sayce</a:t>
            </a:r>
            <a:r>
              <a:rPr lang="cs-CZ" i="1" dirty="0"/>
              <a:t> (1870) ... Když lord </a:t>
            </a:r>
            <a:r>
              <a:rPr lang="cs-CZ" i="1" dirty="0" err="1"/>
              <a:t>Rawlinson</a:t>
            </a:r>
            <a:r>
              <a:rPr lang="cs-CZ" i="1" dirty="0"/>
              <a:t> objevil nápisy na </a:t>
            </a:r>
            <a:r>
              <a:rPr lang="cs-CZ" i="1" dirty="0" err="1"/>
              <a:t>behistúnské</a:t>
            </a:r>
            <a:r>
              <a:rPr lang="cs-CZ" i="1" dirty="0"/>
              <a:t> skále, okopíroval je s nasazením vlastního života a začal s luštěním. Jeho asistent byl Maďar, benediktinský páter Jacint </a:t>
            </a:r>
            <a:r>
              <a:rPr lang="cs-CZ" i="1" dirty="0" err="1"/>
              <a:t>Ronai</a:t>
            </a:r>
            <a:r>
              <a:rPr lang="cs-CZ" i="1" dirty="0"/>
              <a:t>, jenž s pomocí maďarštiny přivedl </a:t>
            </a:r>
            <a:r>
              <a:rPr lang="cs-CZ" i="1" dirty="0" err="1"/>
              <a:t>Rawlinsona</a:t>
            </a:r>
            <a:r>
              <a:rPr lang="cs-CZ" i="1" dirty="0"/>
              <a:t> ke správnému rozluštění ... Přirozeně, lord </a:t>
            </a:r>
            <a:r>
              <a:rPr lang="cs-CZ" i="1" dirty="0" err="1"/>
              <a:t>Rawlinson</a:t>
            </a:r>
            <a:r>
              <a:rPr lang="cs-CZ" i="1" dirty="0"/>
              <a:t> ihned pochopil, že se má obrátit do Budapešti, na maďarskou akademii věd s nadějí, že se Akademie ujme úkolu rozluštit klínové písmo. Ale lord </a:t>
            </a:r>
            <a:r>
              <a:rPr lang="cs-CZ" i="1" dirty="0" err="1"/>
              <a:t>Rawlinson</a:t>
            </a:r>
            <a:r>
              <a:rPr lang="cs-CZ" i="1" dirty="0"/>
              <a:t> a jeho kolegové přehlédli politickou situaci Maďarska v roce 1853...“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938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331</Words>
  <Application>Microsoft Office PowerPoint</Application>
  <PresentationFormat>Širokouhlá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Sumeristi</vt:lpstr>
      <vt:lpstr>Ferenc Badiny Jós</vt:lpstr>
      <vt:lpstr>Prezentácia programu PowerPoint</vt:lpstr>
      <vt:lpstr>Prezentácia programu PowerPoint</vt:lpstr>
      <vt:lpstr>Tărtăria </vt:lpstr>
      <vt:lpstr>Prezentácia programu PowerPoint</vt:lpstr>
      <vt:lpstr>István Szocz</vt:lpstr>
      <vt:lpstr>Ferenc Badiny Jós na konferencii v Paríži (1973)</vt:lpstr>
      <vt:lpstr>Ferenc Badiny Jós</vt:lpstr>
      <vt:lpstr>Prezentácia programu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Sumeristi</dc:title>
  <dc:creator>Mirón Jurík</dc:creator>
  <cp:lastModifiedBy>Mirón Jurík</cp:lastModifiedBy>
  <cp:revision>8</cp:revision>
  <dcterms:created xsi:type="dcterms:W3CDTF">2019-11-06T14:37:25Z</dcterms:created>
  <dcterms:modified xsi:type="dcterms:W3CDTF">2021-11-01T16:06:10Z</dcterms:modified>
</cp:coreProperties>
</file>