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Spectral"/>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Spectral-bold.fntdata"/><Relationship Id="rId14" Type="http://schemas.openxmlformats.org/officeDocument/2006/relationships/slide" Target="slides/slide9.xml"/><Relationship Id="rId36" Type="http://schemas.openxmlformats.org/officeDocument/2006/relationships/font" Target="fonts/Spectral-regular.fntdata"/><Relationship Id="rId17" Type="http://schemas.openxmlformats.org/officeDocument/2006/relationships/slide" Target="slides/slide12.xml"/><Relationship Id="rId39" Type="http://schemas.openxmlformats.org/officeDocument/2006/relationships/font" Target="fonts/Spectral-boldItalic.fntdata"/><Relationship Id="rId16" Type="http://schemas.openxmlformats.org/officeDocument/2006/relationships/slide" Target="slides/slide11.xml"/><Relationship Id="rId38" Type="http://schemas.openxmlformats.org/officeDocument/2006/relationships/font" Target="fonts/Spectral-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0618b5b22f_5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0618b5b22f_5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0618b5b22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0618b5b22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0618b5b22f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0618b5b22f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06369c4dd8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06369c4dd8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0618b5b22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0618b5b22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0618b5b22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0618b5b22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0618b5b22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0618b5b22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0643398f2c_1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0643398f2c_1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0643398f2c_6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0643398f2c_6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0643398f2c_6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0643398f2c_6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0618b5b2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0618b5b2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0643398f2c_6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0643398f2c_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0643398f2c_6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0643398f2c_6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0618b5b22f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0618b5b22f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0618b5b22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0618b5b22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0618b5b22f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0618b5b22f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0618b5b22f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0618b5b22f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0618b5b22f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0618b5b22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0618b5b22f_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0618b5b22f_5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0618b5b22f_5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0618b5b22f_5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0618b5b22f_5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0618b5b22f_5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06369c4dd8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06369c4dd8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050">
                <a:solidFill>
                  <a:srgbClr val="333F48"/>
                </a:solidFill>
                <a:highlight>
                  <a:srgbClr val="FFFFFF"/>
                </a:highlight>
                <a:latin typeface="Verdana"/>
                <a:ea typeface="Verdana"/>
                <a:cs typeface="Verdana"/>
                <a:sym typeface="Verdana"/>
              </a:rPr>
              <a:t>Jamie Fobert Architects with Evans &amp; Shalev</a:t>
            </a:r>
            <a:endParaRPr sz="5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0618b5b22f_5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0618b5b22f_5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06369c4d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06369c4d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0643398f2c_6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0643398f2c_6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0618b5b22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0618b5b22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0618b5b22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0618b5b22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0618b5b22f_5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0618b5b22f_5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064275873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064275873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s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36.png"/><Relationship Id="rId5" Type="http://schemas.openxmlformats.org/officeDocument/2006/relationships/image" Target="../media/image12.jpg"/><Relationship Id="rId6" Type="http://schemas.openxmlformats.org/officeDocument/2006/relationships/image" Target="../media/image17.jpg"/><Relationship Id="rId7"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8.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25.png"/><Relationship Id="rId6"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37.png"/><Relationship Id="rId9" Type="http://schemas.openxmlformats.org/officeDocument/2006/relationships/image" Target="../media/image40.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52.png"/><Relationship Id="rId8"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46.png"/><Relationship Id="rId7"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0.png"/><Relationship Id="rId4" Type="http://schemas.openxmlformats.org/officeDocument/2006/relationships/image" Target="../media/image64.png"/><Relationship Id="rId5" Type="http://schemas.openxmlformats.org/officeDocument/2006/relationships/image" Target="../media/image57.png"/><Relationship Id="rId6" Type="http://schemas.openxmlformats.org/officeDocument/2006/relationships/hyperlink" Target="https://www.artsy.net/getty" TargetMode="External"/><Relationship Id="rId7"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5.png"/><Relationship Id="rId4" Type="http://schemas.openxmlformats.org/officeDocument/2006/relationships/image" Target="../media/image49.png"/><Relationship Id="rId5" Type="http://schemas.openxmlformats.org/officeDocument/2006/relationships/image" Target="../media/image54.png"/><Relationship Id="rId6" Type="http://schemas.openxmlformats.org/officeDocument/2006/relationships/image" Target="../media/image51.png"/><Relationship Id="rId7"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3.png"/><Relationship Id="rId4" Type="http://schemas.openxmlformats.org/officeDocument/2006/relationships/image" Target="../media/image60.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56.png"/><Relationship Id="rId8"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11.jpg"/><Relationship Id="rId5" Type="http://schemas.openxmlformats.org/officeDocument/2006/relationships/image" Target="../media/image21.jpg"/><Relationship Id="rId6"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10.png"/><Relationship Id="rId9"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6.png"/><Relationship Id="rId8"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16.png"/><Relationship Id="rId5" Type="http://schemas.openxmlformats.org/officeDocument/2006/relationships/image" Target="../media/image1.jpg"/><Relationship Id="rId6" Type="http://schemas.openxmlformats.org/officeDocument/2006/relationships/image" Target="../media/image7.png"/><Relationship Id="rId7"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48533" y="8199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sk" sz="7100">
                <a:solidFill>
                  <a:srgbClr val="FF00FF"/>
                </a:solidFill>
                <a:latin typeface="Spectral"/>
                <a:ea typeface="Spectral"/>
                <a:cs typeface="Spectral"/>
                <a:sym typeface="Spectral"/>
              </a:rPr>
              <a:t>FLUIDITA</a:t>
            </a:r>
            <a:endParaRPr sz="7100">
              <a:solidFill>
                <a:srgbClr val="FF00FF"/>
              </a:solidFill>
              <a:latin typeface="Spectral"/>
              <a:ea typeface="Spectral"/>
              <a:cs typeface="Spectral"/>
              <a:sym typeface="Spectral"/>
            </a:endParaRPr>
          </a:p>
        </p:txBody>
      </p:sp>
      <p:cxnSp>
        <p:nvCxnSpPr>
          <p:cNvPr id="55" name="Google Shape;55;p13"/>
          <p:cNvCxnSpPr/>
          <p:nvPr/>
        </p:nvCxnSpPr>
        <p:spPr>
          <a:xfrm flipH="1" rot="10800000">
            <a:off x="905600" y="2735150"/>
            <a:ext cx="7244400" cy="9300"/>
          </a:xfrm>
          <a:prstGeom prst="straightConnector1">
            <a:avLst/>
          </a:prstGeom>
          <a:noFill/>
          <a:ln cap="flat" cmpd="sng" w="9525">
            <a:solidFill>
              <a:srgbClr val="FF00FF"/>
            </a:solidFill>
            <a:prstDash val="solid"/>
            <a:round/>
            <a:headEnd len="med" w="med" type="none"/>
            <a:tailEnd len="med" w="med" type="none"/>
          </a:ln>
        </p:spPr>
      </p:cxnSp>
      <p:sp>
        <p:nvSpPr>
          <p:cNvPr id="56" name="Google Shape;56;p13"/>
          <p:cNvSpPr txBox="1"/>
          <p:nvPr/>
        </p:nvSpPr>
        <p:spPr>
          <a:xfrm>
            <a:off x="749700" y="4696200"/>
            <a:ext cx="808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7" name="Google Shape;57;p13"/>
          <p:cNvSpPr txBox="1"/>
          <p:nvPr/>
        </p:nvSpPr>
        <p:spPr>
          <a:xfrm>
            <a:off x="942300" y="2872550"/>
            <a:ext cx="789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a:solidFill>
                  <a:srgbClr val="FF00FF"/>
                </a:solidFill>
                <a:latin typeface="Spectral"/>
                <a:ea typeface="Spectral"/>
                <a:cs typeface="Spectral"/>
                <a:sym typeface="Spectral"/>
              </a:rPr>
              <a:t>BUJÁKOVÁ        DANYLOVA        HORVÁTHOVÁ        MACHÁČKOVÁ        URBANOVÁ</a:t>
            </a:r>
            <a:endParaRPr>
              <a:solidFill>
                <a:srgbClr val="FF00FF"/>
              </a:solidFill>
              <a:latin typeface="Spectral"/>
              <a:ea typeface="Spectral"/>
              <a:cs typeface="Spectral"/>
              <a:sym typeface="Spectr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2"/>
          <p:cNvPicPr preferRelativeResize="0"/>
          <p:nvPr/>
        </p:nvPicPr>
        <p:blipFill>
          <a:blip r:embed="rId3">
            <a:alphaModFix/>
          </a:blip>
          <a:stretch>
            <a:fillRect/>
          </a:stretch>
        </p:blipFill>
        <p:spPr>
          <a:xfrm>
            <a:off x="3998149" y="1109401"/>
            <a:ext cx="2678676" cy="1777524"/>
          </a:xfrm>
          <a:prstGeom prst="rect">
            <a:avLst/>
          </a:prstGeom>
          <a:noFill/>
          <a:ln>
            <a:noFill/>
          </a:ln>
        </p:spPr>
      </p:pic>
      <p:sp>
        <p:nvSpPr>
          <p:cNvPr id="129" name="Google Shape;129;p22"/>
          <p:cNvSpPr txBox="1"/>
          <p:nvPr/>
        </p:nvSpPr>
        <p:spPr>
          <a:xfrm>
            <a:off x="226275" y="3006950"/>
            <a:ext cx="4628100" cy="2457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sk" sz="1300">
                <a:solidFill>
                  <a:srgbClr val="313131"/>
                </a:solidFill>
                <a:latin typeface="Spectral"/>
                <a:ea typeface="Spectral"/>
                <a:cs typeface="Spectral"/>
                <a:sym typeface="Spectral"/>
              </a:rPr>
              <a:t>Andy Warhol (1928-1987), Cindy Sherman (1954) , Man Ray (1890-1976), Dora Maar (1907-1997), Nan Goldin (1953), Edward Weston (1886-1958), Kiyohiko Komura (1899 - 1969) , Wolfgang Tillmans (1968)</a:t>
            </a:r>
            <a:endParaRPr sz="1300">
              <a:solidFill>
                <a:srgbClr val="313131"/>
              </a:solidFill>
              <a:latin typeface="Spectral"/>
              <a:ea typeface="Spectral"/>
              <a:cs typeface="Spectral"/>
              <a:sym typeface="Spectral"/>
            </a:endParaRPr>
          </a:p>
          <a:p>
            <a:pPr indent="0" lvl="0" marL="0" rtl="0" algn="just">
              <a:lnSpc>
                <a:spcPct val="115000"/>
              </a:lnSpc>
              <a:spcBef>
                <a:spcPts val="1200"/>
              </a:spcBef>
              <a:spcAft>
                <a:spcPts val="0"/>
              </a:spcAft>
              <a:buClr>
                <a:schemeClr val="dk1"/>
              </a:buClr>
              <a:buSzPts val="1100"/>
              <a:buFont typeface="Arial"/>
              <a:buNone/>
            </a:pPr>
            <a:r>
              <a:rPr lang="sk" sz="1300">
                <a:solidFill>
                  <a:srgbClr val="313131"/>
                </a:solidFill>
                <a:latin typeface="Spectral"/>
                <a:ea typeface="Spectral"/>
                <a:cs typeface="Spectral"/>
                <a:sym typeface="Spectral"/>
              </a:rPr>
              <a:t>Gilbert &amp; George (Gilbert Prousch b. 1943, George Passmore b.1942)</a:t>
            </a:r>
            <a:endParaRPr sz="1300">
              <a:solidFill>
                <a:srgbClr val="313131"/>
              </a:solidFill>
              <a:latin typeface="Spectral"/>
              <a:ea typeface="Spectral"/>
              <a:cs typeface="Spectral"/>
              <a:sym typeface="Spectral"/>
            </a:endParaRPr>
          </a:p>
          <a:p>
            <a:pPr indent="0" lvl="0" marL="0" rtl="0" algn="just">
              <a:lnSpc>
                <a:spcPct val="115000"/>
              </a:lnSpc>
              <a:spcBef>
                <a:spcPts val="1200"/>
              </a:spcBef>
              <a:spcAft>
                <a:spcPts val="0"/>
              </a:spcAft>
              <a:buClr>
                <a:schemeClr val="dk1"/>
              </a:buClr>
              <a:buSzPts val="1100"/>
              <a:buFont typeface="Arial"/>
              <a:buNone/>
            </a:pPr>
            <a:r>
              <a:t/>
            </a:r>
            <a:endParaRPr sz="1300">
              <a:solidFill>
                <a:srgbClr val="313131"/>
              </a:solidFill>
              <a:latin typeface="Spectral"/>
              <a:ea typeface="Spectral"/>
              <a:cs typeface="Spectral"/>
              <a:sym typeface="Spectral"/>
            </a:endParaRPr>
          </a:p>
          <a:p>
            <a:pPr indent="0" lvl="0" marL="0" rtl="0" algn="just">
              <a:lnSpc>
                <a:spcPct val="115000"/>
              </a:lnSpc>
              <a:spcBef>
                <a:spcPts val="1200"/>
              </a:spcBef>
              <a:spcAft>
                <a:spcPts val="1200"/>
              </a:spcAft>
              <a:buClr>
                <a:schemeClr val="dk1"/>
              </a:buClr>
              <a:buSzPts val="1100"/>
              <a:buFont typeface="Arial"/>
              <a:buNone/>
            </a:pPr>
            <a:r>
              <a:t/>
            </a:r>
            <a:endParaRPr sz="1300">
              <a:solidFill>
                <a:srgbClr val="313131"/>
              </a:solidFill>
              <a:latin typeface="Spectral"/>
              <a:ea typeface="Spectral"/>
              <a:cs typeface="Spectral"/>
              <a:sym typeface="Spectral"/>
            </a:endParaRPr>
          </a:p>
        </p:txBody>
      </p:sp>
      <p:pic>
        <p:nvPicPr>
          <p:cNvPr id="130" name="Google Shape;130;p22"/>
          <p:cNvPicPr preferRelativeResize="0"/>
          <p:nvPr/>
        </p:nvPicPr>
        <p:blipFill>
          <a:blip r:embed="rId4">
            <a:alphaModFix/>
          </a:blip>
          <a:stretch>
            <a:fillRect/>
          </a:stretch>
        </p:blipFill>
        <p:spPr>
          <a:xfrm>
            <a:off x="764575" y="421950"/>
            <a:ext cx="2597834" cy="2149799"/>
          </a:xfrm>
          <a:prstGeom prst="rect">
            <a:avLst/>
          </a:prstGeom>
          <a:noFill/>
          <a:ln>
            <a:noFill/>
          </a:ln>
        </p:spPr>
      </p:pic>
      <p:pic>
        <p:nvPicPr>
          <p:cNvPr id="131" name="Google Shape;131;p22"/>
          <p:cNvPicPr preferRelativeResize="0"/>
          <p:nvPr/>
        </p:nvPicPr>
        <p:blipFill>
          <a:blip r:embed="rId5">
            <a:alphaModFix/>
          </a:blip>
          <a:stretch>
            <a:fillRect/>
          </a:stretch>
        </p:blipFill>
        <p:spPr>
          <a:xfrm>
            <a:off x="5054500" y="3275528"/>
            <a:ext cx="1756800" cy="1464000"/>
          </a:xfrm>
          <a:prstGeom prst="rect">
            <a:avLst/>
          </a:prstGeom>
          <a:noFill/>
          <a:ln>
            <a:noFill/>
          </a:ln>
        </p:spPr>
      </p:pic>
      <p:pic>
        <p:nvPicPr>
          <p:cNvPr id="132" name="Google Shape;132;p22"/>
          <p:cNvPicPr preferRelativeResize="0"/>
          <p:nvPr/>
        </p:nvPicPr>
        <p:blipFill>
          <a:blip r:embed="rId6">
            <a:alphaModFix/>
          </a:blip>
          <a:stretch>
            <a:fillRect/>
          </a:stretch>
        </p:blipFill>
        <p:spPr>
          <a:xfrm>
            <a:off x="7165949" y="2807045"/>
            <a:ext cx="1756800" cy="1932480"/>
          </a:xfrm>
          <a:prstGeom prst="rect">
            <a:avLst/>
          </a:prstGeom>
          <a:noFill/>
          <a:ln>
            <a:noFill/>
          </a:ln>
        </p:spPr>
      </p:pic>
      <p:pic>
        <p:nvPicPr>
          <p:cNvPr id="133" name="Google Shape;133;p22"/>
          <p:cNvPicPr preferRelativeResize="0"/>
          <p:nvPr/>
        </p:nvPicPr>
        <p:blipFill>
          <a:blip r:embed="rId7">
            <a:alphaModFix/>
          </a:blip>
          <a:stretch>
            <a:fillRect/>
          </a:stretch>
        </p:blipFill>
        <p:spPr>
          <a:xfrm>
            <a:off x="6362050" y="231507"/>
            <a:ext cx="2403825" cy="166155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ph idx="1" type="body"/>
          </p:nvPr>
        </p:nvSpPr>
        <p:spPr>
          <a:xfrm>
            <a:off x="1925375" y="1870900"/>
            <a:ext cx="5761200" cy="2547300"/>
          </a:xfrm>
          <a:prstGeom prst="rect">
            <a:avLst/>
          </a:prstGeom>
        </p:spPr>
        <p:txBody>
          <a:bodyPr anchorCtr="0" anchor="t" bIns="91425" lIns="91425" spcFirstLastPara="1" rIns="91425" wrap="square" tIns="91425">
            <a:normAutofit/>
          </a:bodyPr>
          <a:lstStyle/>
          <a:p>
            <a:pPr indent="0" lvl="0" marL="0" rtl="0" algn="just">
              <a:lnSpc>
                <a:spcPct val="100000"/>
              </a:lnSpc>
              <a:spcBef>
                <a:spcPts val="0"/>
              </a:spcBef>
              <a:spcAft>
                <a:spcPts val="0"/>
              </a:spcAft>
              <a:buNone/>
            </a:pPr>
            <a:r>
              <a:rPr lang="sk" sz="3300">
                <a:solidFill>
                  <a:srgbClr val="313131"/>
                </a:solidFill>
                <a:latin typeface="Spectral"/>
                <a:ea typeface="Spectral"/>
                <a:cs typeface="Spectral"/>
                <a:sym typeface="Spectral"/>
              </a:rPr>
              <a:t>ONO (materiální místnost) → </a:t>
            </a:r>
            <a:endParaRPr sz="3300">
              <a:solidFill>
                <a:srgbClr val="313131"/>
              </a:solidFill>
              <a:latin typeface="Spectral"/>
              <a:ea typeface="Spectral"/>
              <a:cs typeface="Spectral"/>
              <a:sym typeface="Spectral"/>
            </a:endParaRPr>
          </a:p>
          <a:p>
            <a:pPr indent="0" lvl="0" marL="0" rtl="0" algn="just">
              <a:lnSpc>
                <a:spcPct val="100000"/>
              </a:lnSpc>
              <a:spcBef>
                <a:spcPts val="0"/>
              </a:spcBef>
              <a:spcAft>
                <a:spcPts val="0"/>
              </a:spcAft>
              <a:buNone/>
            </a:pPr>
            <a:r>
              <a:rPr lang="sk" sz="3300">
                <a:solidFill>
                  <a:srgbClr val="313131"/>
                </a:solidFill>
                <a:latin typeface="Spectral"/>
                <a:ea typeface="Spectral"/>
                <a:cs typeface="Spectral"/>
                <a:sym typeface="Spectral"/>
              </a:rPr>
              <a:t>ONI (sociální místnost) →</a:t>
            </a:r>
            <a:endParaRPr sz="3300">
              <a:solidFill>
                <a:srgbClr val="313131"/>
              </a:solidFill>
              <a:latin typeface="Spectral"/>
              <a:ea typeface="Spectral"/>
              <a:cs typeface="Spectral"/>
              <a:sym typeface="Spectral"/>
            </a:endParaRPr>
          </a:p>
          <a:p>
            <a:pPr indent="0" lvl="0" marL="0" rtl="0" algn="just">
              <a:lnSpc>
                <a:spcPct val="100000"/>
              </a:lnSpc>
              <a:spcBef>
                <a:spcPts val="0"/>
              </a:spcBef>
              <a:spcAft>
                <a:spcPts val="0"/>
              </a:spcAft>
              <a:buNone/>
            </a:pPr>
            <a:r>
              <a:rPr lang="sk" sz="3300">
                <a:solidFill>
                  <a:srgbClr val="313131"/>
                </a:solidFill>
                <a:latin typeface="Spectral"/>
                <a:ea typeface="Spectral"/>
                <a:cs typeface="Spectral"/>
                <a:sym typeface="Spectral"/>
              </a:rPr>
              <a:t>JÁ (psychologická místnost)</a:t>
            </a:r>
            <a:endParaRPr sz="3300">
              <a:solidFill>
                <a:srgbClr val="313131"/>
              </a:solidFill>
              <a:latin typeface="Spectral"/>
              <a:ea typeface="Spectral"/>
              <a:cs typeface="Spectral"/>
              <a:sym typeface="Spectral"/>
            </a:endParaRPr>
          </a:p>
          <a:p>
            <a:pPr indent="0" lvl="0" marL="457200" rtl="0" algn="ctr">
              <a:lnSpc>
                <a:spcPct val="100000"/>
              </a:lnSpc>
              <a:spcBef>
                <a:spcPts val="0"/>
              </a:spcBef>
              <a:spcAft>
                <a:spcPts val="0"/>
              </a:spcAft>
              <a:buNone/>
            </a:pPr>
            <a:r>
              <a:t/>
            </a:r>
            <a:endParaRPr sz="3300">
              <a:solidFill>
                <a:srgbClr val="313131"/>
              </a:solidFill>
            </a:endParaRPr>
          </a:p>
          <a:p>
            <a:pPr indent="0" lvl="0" marL="0" rtl="0" algn="l">
              <a:spcBef>
                <a:spcPts val="0"/>
              </a:spcBef>
              <a:spcAft>
                <a:spcPts val="1200"/>
              </a:spcAft>
              <a:buNone/>
            </a:pPr>
            <a:r>
              <a:t/>
            </a:r>
            <a:endParaRPr>
              <a:solidFill>
                <a:srgbClr val="313131"/>
              </a:solidFill>
            </a:endParaRPr>
          </a:p>
        </p:txBody>
      </p:sp>
      <p:sp>
        <p:nvSpPr>
          <p:cNvPr id="139" name="Google Shape;139;p23"/>
          <p:cNvSpPr txBox="1"/>
          <p:nvPr/>
        </p:nvSpPr>
        <p:spPr>
          <a:xfrm>
            <a:off x="1925375" y="618875"/>
            <a:ext cx="551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0" name="Google Shape;140;p23"/>
          <p:cNvSpPr txBox="1"/>
          <p:nvPr/>
        </p:nvSpPr>
        <p:spPr>
          <a:xfrm>
            <a:off x="311700" y="798725"/>
            <a:ext cx="8520600" cy="7926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sk" sz="3000">
                <a:solidFill>
                  <a:srgbClr val="FF00FF"/>
                </a:solidFill>
                <a:latin typeface="Spectral"/>
                <a:ea typeface="Spectral"/>
                <a:cs typeface="Spectral"/>
                <a:sym typeface="Spectral"/>
              </a:rPr>
              <a:t>STRUKTURA VÝSTAVY</a:t>
            </a:r>
            <a:endParaRPr sz="3000">
              <a:solidFill>
                <a:srgbClr val="FF00FF"/>
              </a:solidFill>
              <a:latin typeface="Spectral"/>
              <a:ea typeface="Spectral"/>
              <a:cs typeface="Spectral"/>
              <a:sym typeface="Spectral"/>
            </a:endParaRPr>
          </a:p>
        </p:txBody>
      </p:sp>
      <p:cxnSp>
        <p:nvCxnSpPr>
          <p:cNvPr id="141" name="Google Shape;141;p23"/>
          <p:cNvCxnSpPr/>
          <p:nvPr/>
        </p:nvCxnSpPr>
        <p:spPr>
          <a:xfrm>
            <a:off x="1880925" y="1500125"/>
            <a:ext cx="5558100" cy="0"/>
          </a:xfrm>
          <a:prstGeom prst="straightConnector1">
            <a:avLst/>
          </a:prstGeom>
          <a:noFill/>
          <a:ln cap="flat" cmpd="sng" w="9525">
            <a:solidFill>
              <a:srgbClr val="FF00FF"/>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4"/>
          <p:cNvSpPr txBox="1"/>
          <p:nvPr/>
        </p:nvSpPr>
        <p:spPr>
          <a:xfrm>
            <a:off x="551950" y="456950"/>
            <a:ext cx="4387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2800">
                <a:solidFill>
                  <a:srgbClr val="FF00FF"/>
                </a:solidFill>
                <a:latin typeface="Spectral"/>
                <a:ea typeface="Spectral"/>
                <a:cs typeface="Spectral"/>
                <a:sym typeface="Spectral"/>
              </a:rPr>
              <a:t>VÝSTAVNÝ PRIESTOR</a:t>
            </a:r>
            <a:endParaRPr sz="2800">
              <a:solidFill>
                <a:srgbClr val="FF00FF"/>
              </a:solidFill>
              <a:latin typeface="Spectral"/>
              <a:ea typeface="Spectral"/>
              <a:cs typeface="Spectral"/>
              <a:sym typeface="Spectral"/>
            </a:endParaRPr>
          </a:p>
          <a:p>
            <a:pPr indent="0" lvl="0" marL="0" rtl="0" algn="l">
              <a:spcBef>
                <a:spcPts val="0"/>
              </a:spcBef>
              <a:spcAft>
                <a:spcPts val="0"/>
              </a:spcAft>
              <a:buNone/>
            </a:pPr>
            <a:r>
              <a:t/>
            </a:r>
            <a:endParaRPr>
              <a:solidFill>
                <a:srgbClr val="FF3FD8"/>
              </a:solidFill>
              <a:latin typeface="Spectral"/>
              <a:ea typeface="Spectral"/>
              <a:cs typeface="Spectral"/>
              <a:sym typeface="Spectral"/>
            </a:endParaRPr>
          </a:p>
        </p:txBody>
      </p:sp>
      <p:pic>
        <p:nvPicPr>
          <p:cNvPr id="147" name="Google Shape;147;p24"/>
          <p:cNvPicPr preferRelativeResize="0"/>
          <p:nvPr/>
        </p:nvPicPr>
        <p:blipFill>
          <a:blip r:embed="rId3">
            <a:alphaModFix/>
          </a:blip>
          <a:stretch>
            <a:fillRect/>
          </a:stretch>
        </p:blipFill>
        <p:spPr>
          <a:xfrm>
            <a:off x="5310225" y="2046448"/>
            <a:ext cx="3259448" cy="2761300"/>
          </a:xfrm>
          <a:prstGeom prst="rect">
            <a:avLst/>
          </a:prstGeom>
          <a:noFill/>
          <a:ln>
            <a:noFill/>
          </a:ln>
        </p:spPr>
      </p:pic>
      <p:sp>
        <p:nvSpPr>
          <p:cNvPr id="148" name="Google Shape;148;p24"/>
          <p:cNvSpPr txBox="1"/>
          <p:nvPr/>
        </p:nvSpPr>
        <p:spPr>
          <a:xfrm>
            <a:off x="5290850" y="215700"/>
            <a:ext cx="32982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sz="1500" u="sng">
                <a:solidFill>
                  <a:srgbClr val="313131"/>
                </a:solidFill>
                <a:latin typeface="Spectral"/>
                <a:ea typeface="Spectral"/>
                <a:cs typeface="Spectral"/>
                <a:sym typeface="Spectral"/>
              </a:rPr>
              <a:t>ZÁKLADNÉ INFORMÁCIE:</a:t>
            </a:r>
            <a:endParaRPr b="1" sz="1500" u="sng">
              <a:solidFill>
                <a:srgbClr val="313131"/>
              </a:solidFill>
              <a:latin typeface="Spectral"/>
              <a:ea typeface="Spectral"/>
              <a:cs typeface="Spectral"/>
              <a:sym typeface="Spectral"/>
            </a:endParaRPr>
          </a:p>
          <a:p>
            <a:pPr indent="0" lvl="0" marL="0" rtl="0" algn="l">
              <a:spcBef>
                <a:spcPts val="0"/>
              </a:spcBef>
              <a:spcAft>
                <a:spcPts val="0"/>
              </a:spcAft>
              <a:buNone/>
            </a:pPr>
            <a:r>
              <a:rPr b="1" lang="sk" sz="1500">
                <a:solidFill>
                  <a:srgbClr val="313131"/>
                </a:solidFill>
                <a:latin typeface="Spectral"/>
                <a:ea typeface="Spectral"/>
                <a:cs typeface="Spectral"/>
                <a:sym typeface="Spectral"/>
              </a:rPr>
              <a:t>Výška:</a:t>
            </a:r>
            <a:r>
              <a:rPr lang="sk" sz="1500">
                <a:solidFill>
                  <a:srgbClr val="313131"/>
                </a:solidFill>
                <a:latin typeface="Spectral"/>
                <a:ea typeface="Spectral"/>
                <a:cs typeface="Spectral"/>
                <a:sym typeface="Spectral"/>
              </a:rPr>
              <a:t> 5.4 m </a:t>
            </a:r>
            <a:endParaRPr sz="1500">
              <a:solidFill>
                <a:srgbClr val="313131"/>
              </a:solidFill>
              <a:latin typeface="Spectral"/>
              <a:ea typeface="Spectral"/>
              <a:cs typeface="Spectral"/>
              <a:sym typeface="Spectral"/>
            </a:endParaRPr>
          </a:p>
          <a:p>
            <a:pPr indent="0" lvl="0" marL="0" rtl="0" algn="l">
              <a:spcBef>
                <a:spcPts val="0"/>
              </a:spcBef>
              <a:spcAft>
                <a:spcPts val="0"/>
              </a:spcAft>
              <a:buNone/>
            </a:pPr>
            <a:r>
              <a:rPr b="1" lang="sk" sz="1500">
                <a:solidFill>
                  <a:srgbClr val="313131"/>
                </a:solidFill>
                <a:latin typeface="Spectral"/>
                <a:ea typeface="Spectral"/>
                <a:cs typeface="Spectral"/>
                <a:sym typeface="Spectral"/>
              </a:rPr>
              <a:t>Šírka: </a:t>
            </a:r>
            <a:r>
              <a:rPr lang="sk" sz="1500">
                <a:solidFill>
                  <a:srgbClr val="313131"/>
                </a:solidFill>
                <a:latin typeface="Spectral"/>
                <a:ea typeface="Spectral"/>
                <a:cs typeface="Spectral"/>
                <a:sym typeface="Spectral"/>
              </a:rPr>
              <a:t>30 m</a:t>
            </a:r>
            <a:endParaRPr sz="1500">
              <a:solidFill>
                <a:srgbClr val="313131"/>
              </a:solidFill>
              <a:latin typeface="Spectral"/>
              <a:ea typeface="Spectral"/>
              <a:cs typeface="Spectral"/>
              <a:sym typeface="Spectral"/>
            </a:endParaRPr>
          </a:p>
          <a:p>
            <a:pPr indent="0" lvl="0" marL="0" rtl="0" algn="l">
              <a:spcBef>
                <a:spcPts val="0"/>
              </a:spcBef>
              <a:spcAft>
                <a:spcPts val="0"/>
              </a:spcAft>
              <a:buNone/>
            </a:pPr>
            <a:r>
              <a:rPr b="1" lang="sk" sz="1500">
                <a:solidFill>
                  <a:srgbClr val="313131"/>
                </a:solidFill>
                <a:latin typeface="Spectral"/>
                <a:ea typeface="Spectral"/>
                <a:cs typeface="Spectral"/>
                <a:sym typeface="Spectral"/>
              </a:rPr>
              <a:t>Dĺžka:</a:t>
            </a:r>
            <a:r>
              <a:rPr lang="sk" sz="1500">
                <a:solidFill>
                  <a:srgbClr val="313131"/>
                </a:solidFill>
                <a:latin typeface="Spectral"/>
                <a:ea typeface="Spectral"/>
                <a:cs typeface="Spectral"/>
                <a:sym typeface="Spectral"/>
              </a:rPr>
              <a:t> 20 m</a:t>
            </a:r>
            <a:endParaRPr sz="1500">
              <a:solidFill>
                <a:srgbClr val="313131"/>
              </a:solidFill>
              <a:latin typeface="Spectral"/>
              <a:ea typeface="Spectral"/>
              <a:cs typeface="Spectral"/>
              <a:sym typeface="Spectral"/>
            </a:endParaRPr>
          </a:p>
          <a:p>
            <a:pPr indent="0" lvl="0" marL="0" rtl="0" algn="l">
              <a:spcBef>
                <a:spcPts val="0"/>
              </a:spcBef>
              <a:spcAft>
                <a:spcPts val="0"/>
              </a:spcAft>
              <a:buNone/>
            </a:pPr>
            <a:r>
              <a:t/>
            </a:r>
            <a:endParaRPr sz="1500">
              <a:solidFill>
                <a:srgbClr val="313131"/>
              </a:solidFill>
              <a:latin typeface="Spectral"/>
              <a:ea typeface="Spectral"/>
              <a:cs typeface="Spectral"/>
              <a:sym typeface="Spectral"/>
            </a:endParaRPr>
          </a:p>
          <a:p>
            <a:pPr indent="0" lvl="0" marL="0" rtl="0" algn="l">
              <a:spcBef>
                <a:spcPts val="0"/>
              </a:spcBef>
              <a:spcAft>
                <a:spcPts val="0"/>
              </a:spcAft>
              <a:buNone/>
            </a:pPr>
            <a:r>
              <a:rPr b="1" lang="sk" sz="1500">
                <a:solidFill>
                  <a:srgbClr val="313131"/>
                </a:solidFill>
                <a:latin typeface="Spectral"/>
                <a:ea typeface="Spectral"/>
                <a:cs typeface="Spectral"/>
                <a:sym typeface="Spectral"/>
              </a:rPr>
              <a:t>Výstavný priestor celková rozloha: </a:t>
            </a:r>
            <a:r>
              <a:rPr lang="sk" sz="1500">
                <a:solidFill>
                  <a:srgbClr val="313131"/>
                </a:solidFill>
                <a:latin typeface="Spectral"/>
                <a:ea typeface="Spectral"/>
                <a:cs typeface="Spectral"/>
                <a:sym typeface="Spectral"/>
              </a:rPr>
              <a:t>~600m2 </a:t>
            </a:r>
            <a:endParaRPr sz="1500">
              <a:solidFill>
                <a:srgbClr val="313131"/>
              </a:solidFill>
              <a:latin typeface="Spectral"/>
              <a:ea typeface="Spectral"/>
              <a:cs typeface="Spectral"/>
              <a:sym typeface="Spectral"/>
            </a:endParaRPr>
          </a:p>
        </p:txBody>
      </p:sp>
      <p:pic>
        <p:nvPicPr>
          <p:cNvPr id="149" name="Google Shape;149;p24"/>
          <p:cNvPicPr preferRelativeResize="0"/>
          <p:nvPr/>
        </p:nvPicPr>
        <p:blipFill>
          <a:blip r:embed="rId4">
            <a:alphaModFix/>
          </a:blip>
          <a:stretch>
            <a:fillRect/>
          </a:stretch>
        </p:blipFill>
        <p:spPr>
          <a:xfrm>
            <a:off x="209950" y="1315625"/>
            <a:ext cx="4856500" cy="3434225"/>
          </a:xfrm>
          <a:prstGeom prst="rect">
            <a:avLst/>
          </a:prstGeom>
          <a:noFill/>
          <a:ln>
            <a:noFill/>
          </a:ln>
        </p:spPr>
      </p:pic>
      <p:cxnSp>
        <p:nvCxnSpPr>
          <p:cNvPr id="150" name="Google Shape;150;p24"/>
          <p:cNvCxnSpPr/>
          <p:nvPr/>
        </p:nvCxnSpPr>
        <p:spPr>
          <a:xfrm>
            <a:off x="496950" y="1114025"/>
            <a:ext cx="4048800" cy="0"/>
          </a:xfrm>
          <a:prstGeom prst="straightConnector1">
            <a:avLst/>
          </a:prstGeom>
          <a:noFill/>
          <a:ln cap="flat" cmpd="sng" w="9525">
            <a:solidFill>
              <a:srgbClr val="FF00FF"/>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5"/>
          <p:cNvPicPr preferRelativeResize="0"/>
          <p:nvPr/>
        </p:nvPicPr>
        <p:blipFill>
          <a:blip r:embed="rId3">
            <a:alphaModFix/>
          </a:blip>
          <a:stretch>
            <a:fillRect/>
          </a:stretch>
        </p:blipFill>
        <p:spPr>
          <a:xfrm>
            <a:off x="487125" y="548988"/>
            <a:ext cx="6892526" cy="3699425"/>
          </a:xfrm>
          <a:prstGeom prst="rect">
            <a:avLst/>
          </a:prstGeom>
          <a:noFill/>
          <a:ln>
            <a:noFill/>
          </a:ln>
        </p:spPr>
      </p:pic>
      <p:cxnSp>
        <p:nvCxnSpPr>
          <p:cNvPr id="156" name="Google Shape;156;p25"/>
          <p:cNvCxnSpPr/>
          <p:nvPr/>
        </p:nvCxnSpPr>
        <p:spPr>
          <a:xfrm flipH="1">
            <a:off x="2506150" y="1137650"/>
            <a:ext cx="1297800" cy="1336200"/>
          </a:xfrm>
          <a:prstGeom prst="straightConnector1">
            <a:avLst/>
          </a:prstGeom>
          <a:noFill/>
          <a:ln cap="flat" cmpd="sng" w="9525">
            <a:solidFill>
              <a:srgbClr val="313131"/>
            </a:solidFill>
            <a:prstDash val="solid"/>
            <a:round/>
            <a:headEnd len="med" w="med" type="none"/>
            <a:tailEnd len="med" w="med" type="triangle"/>
          </a:ln>
        </p:spPr>
      </p:cxnSp>
      <p:cxnSp>
        <p:nvCxnSpPr>
          <p:cNvPr id="157" name="Google Shape;157;p25"/>
          <p:cNvCxnSpPr/>
          <p:nvPr/>
        </p:nvCxnSpPr>
        <p:spPr>
          <a:xfrm flipH="1">
            <a:off x="3880700" y="1454925"/>
            <a:ext cx="1326900" cy="1173000"/>
          </a:xfrm>
          <a:prstGeom prst="straightConnector1">
            <a:avLst/>
          </a:prstGeom>
          <a:noFill/>
          <a:ln cap="flat" cmpd="sng" w="9525">
            <a:solidFill>
              <a:srgbClr val="313131"/>
            </a:solidFill>
            <a:prstDash val="solid"/>
            <a:round/>
            <a:headEnd len="med" w="med" type="none"/>
            <a:tailEnd len="med" w="med" type="triangle"/>
          </a:ln>
        </p:spPr>
      </p:cxnSp>
      <p:cxnSp>
        <p:nvCxnSpPr>
          <p:cNvPr id="158" name="Google Shape;158;p25"/>
          <p:cNvCxnSpPr/>
          <p:nvPr/>
        </p:nvCxnSpPr>
        <p:spPr>
          <a:xfrm flipH="1">
            <a:off x="5005725" y="1695275"/>
            <a:ext cx="1451700" cy="1278600"/>
          </a:xfrm>
          <a:prstGeom prst="straightConnector1">
            <a:avLst/>
          </a:prstGeom>
          <a:noFill/>
          <a:ln cap="flat" cmpd="sng" w="9525">
            <a:solidFill>
              <a:srgbClr val="313131"/>
            </a:solidFill>
            <a:prstDash val="solid"/>
            <a:round/>
            <a:headEnd len="med" w="med" type="none"/>
            <a:tailEnd len="med" w="med" type="triangle"/>
          </a:ln>
        </p:spPr>
      </p:cxnSp>
      <p:sp>
        <p:nvSpPr>
          <p:cNvPr id="159" name="Google Shape;159;p25"/>
          <p:cNvSpPr txBox="1"/>
          <p:nvPr/>
        </p:nvSpPr>
        <p:spPr>
          <a:xfrm>
            <a:off x="3714600" y="654750"/>
            <a:ext cx="2903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latin typeface="Spectral"/>
                <a:ea typeface="Spectral"/>
                <a:cs typeface="Spectral"/>
                <a:sym typeface="Spectral"/>
              </a:rPr>
              <a:t>JÁ (3. VÝSTAVNÁ MIESTNOSŤ)</a:t>
            </a:r>
            <a:endParaRPr sz="1100">
              <a:solidFill>
                <a:srgbClr val="313131"/>
              </a:solidFill>
              <a:latin typeface="Spectral"/>
              <a:ea typeface="Spectral"/>
              <a:cs typeface="Spectral"/>
              <a:sym typeface="Spectral"/>
            </a:endParaRPr>
          </a:p>
        </p:txBody>
      </p:sp>
      <p:sp>
        <p:nvSpPr>
          <p:cNvPr id="160" name="Google Shape;160;p25"/>
          <p:cNvSpPr txBox="1"/>
          <p:nvPr/>
        </p:nvSpPr>
        <p:spPr>
          <a:xfrm>
            <a:off x="5311925" y="945138"/>
            <a:ext cx="2903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latin typeface="Spectral"/>
                <a:ea typeface="Spectral"/>
                <a:cs typeface="Spectral"/>
                <a:sym typeface="Spectral"/>
              </a:rPr>
              <a:t>ONI (2. VÝSTAVNÁ MIESTNOSŤ)</a:t>
            </a:r>
            <a:endParaRPr sz="1100">
              <a:solidFill>
                <a:srgbClr val="313131"/>
              </a:solidFill>
              <a:latin typeface="Spectral"/>
              <a:ea typeface="Spectral"/>
              <a:cs typeface="Spectral"/>
              <a:sym typeface="Spectral"/>
            </a:endParaRPr>
          </a:p>
        </p:txBody>
      </p:sp>
      <p:sp>
        <p:nvSpPr>
          <p:cNvPr id="161" name="Google Shape;161;p25"/>
          <p:cNvSpPr txBox="1"/>
          <p:nvPr/>
        </p:nvSpPr>
        <p:spPr>
          <a:xfrm>
            <a:off x="6457425" y="1341300"/>
            <a:ext cx="2903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latin typeface="Spectral"/>
                <a:ea typeface="Spectral"/>
                <a:cs typeface="Spectral"/>
                <a:sym typeface="Spectral"/>
              </a:rPr>
              <a:t>ONO (1. VÝSTAVNÁ MIESTNOSŤ)</a:t>
            </a:r>
            <a:endParaRPr sz="1100">
              <a:solidFill>
                <a:srgbClr val="313131"/>
              </a:solidFill>
              <a:latin typeface="Spectral"/>
              <a:ea typeface="Spectral"/>
              <a:cs typeface="Spectral"/>
              <a:sym typeface="Spectral"/>
            </a:endParaRPr>
          </a:p>
        </p:txBody>
      </p:sp>
      <p:sp>
        <p:nvSpPr>
          <p:cNvPr id="162" name="Google Shape;162;p25"/>
          <p:cNvSpPr txBox="1"/>
          <p:nvPr/>
        </p:nvSpPr>
        <p:spPr>
          <a:xfrm>
            <a:off x="5699975" y="3901850"/>
            <a:ext cx="103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a:solidFill>
                  <a:srgbClr val="FF00FF"/>
                </a:solidFill>
                <a:latin typeface="Spectral"/>
                <a:ea typeface="Spectral"/>
                <a:cs typeface="Spectral"/>
                <a:sym typeface="Spectral"/>
              </a:rPr>
              <a:t>VSTUP</a:t>
            </a:r>
            <a:endParaRPr>
              <a:solidFill>
                <a:srgbClr val="FF00FF"/>
              </a:solidFill>
              <a:latin typeface="Spectral"/>
              <a:ea typeface="Spectral"/>
              <a:cs typeface="Spectral"/>
              <a:sym typeface="Spectral"/>
            </a:endParaRPr>
          </a:p>
        </p:txBody>
      </p:sp>
      <p:cxnSp>
        <p:nvCxnSpPr>
          <p:cNvPr id="163" name="Google Shape;163;p25"/>
          <p:cNvCxnSpPr/>
          <p:nvPr/>
        </p:nvCxnSpPr>
        <p:spPr>
          <a:xfrm rot="10800000">
            <a:off x="5130575" y="3824600"/>
            <a:ext cx="395700" cy="164100"/>
          </a:xfrm>
          <a:prstGeom prst="straightConnector1">
            <a:avLst/>
          </a:prstGeom>
          <a:noFill/>
          <a:ln cap="flat" cmpd="sng" w="9525">
            <a:solidFill>
              <a:srgbClr val="FF00FF"/>
            </a:solidFill>
            <a:prstDash val="solid"/>
            <a:round/>
            <a:headEnd len="med" w="med" type="none"/>
            <a:tailEnd len="med" w="med" type="triangle"/>
          </a:ln>
        </p:spPr>
      </p:cxnSp>
      <p:cxnSp>
        <p:nvCxnSpPr>
          <p:cNvPr id="164" name="Google Shape;164;p25"/>
          <p:cNvCxnSpPr/>
          <p:nvPr/>
        </p:nvCxnSpPr>
        <p:spPr>
          <a:xfrm rot="10800000">
            <a:off x="6222300" y="2934800"/>
            <a:ext cx="395700" cy="164100"/>
          </a:xfrm>
          <a:prstGeom prst="straightConnector1">
            <a:avLst/>
          </a:prstGeom>
          <a:noFill/>
          <a:ln cap="flat" cmpd="sng" w="9525">
            <a:solidFill>
              <a:srgbClr val="FF00FF"/>
            </a:solidFill>
            <a:prstDash val="solid"/>
            <a:round/>
            <a:headEnd len="med" w="med" type="none"/>
            <a:tailEnd len="med" w="med" type="triangle"/>
          </a:ln>
        </p:spPr>
      </p:cxnSp>
      <p:sp>
        <p:nvSpPr>
          <p:cNvPr id="165" name="Google Shape;165;p25"/>
          <p:cNvSpPr txBox="1"/>
          <p:nvPr/>
        </p:nvSpPr>
        <p:spPr>
          <a:xfrm>
            <a:off x="6618000" y="3021700"/>
            <a:ext cx="103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a:solidFill>
                  <a:srgbClr val="FF00FF"/>
                </a:solidFill>
                <a:latin typeface="Spectral"/>
                <a:ea typeface="Spectral"/>
                <a:cs typeface="Spectral"/>
                <a:sym typeface="Spectral"/>
              </a:rPr>
              <a:t>VSTUP</a:t>
            </a:r>
            <a:endParaRPr>
              <a:solidFill>
                <a:srgbClr val="FF00FF"/>
              </a:solidFill>
              <a:latin typeface="Spectral"/>
              <a:ea typeface="Spectral"/>
              <a:cs typeface="Spectral"/>
              <a:sym typeface="Spectr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nvSpPr>
        <p:spPr>
          <a:xfrm>
            <a:off x="580900" y="215700"/>
            <a:ext cx="75249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2800">
                <a:solidFill>
                  <a:srgbClr val="FF00FF"/>
                </a:solidFill>
                <a:latin typeface="Spectral"/>
                <a:ea typeface="Spectral"/>
                <a:cs typeface="Spectral"/>
                <a:sym typeface="Spectral"/>
              </a:rPr>
              <a:t>VÝSTAVNÝ PRIESTOR MIESTNOSTI</a:t>
            </a:r>
            <a:endParaRPr sz="2800">
              <a:solidFill>
                <a:srgbClr val="FF00FF"/>
              </a:solidFill>
              <a:latin typeface="Spectral"/>
              <a:ea typeface="Spectral"/>
              <a:cs typeface="Spectral"/>
              <a:sym typeface="Spectral"/>
            </a:endParaRPr>
          </a:p>
          <a:p>
            <a:pPr indent="0" lvl="0" marL="0" rtl="0" algn="l">
              <a:spcBef>
                <a:spcPts val="0"/>
              </a:spcBef>
              <a:spcAft>
                <a:spcPts val="0"/>
              </a:spcAft>
              <a:buNone/>
            </a:pPr>
            <a:r>
              <a:t/>
            </a:r>
            <a:endParaRPr sz="2300">
              <a:solidFill>
                <a:srgbClr val="FF3FD8"/>
              </a:solidFill>
              <a:latin typeface="Spectral"/>
              <a:ea typeface="Spectral"/>
              <a:cs typeface="Spectral"/>
              <a:sym typeface="Spectral"/>
            </a:endParaRPr>
          </a:p>
          <a:p>
            <a:pPr indent="0" lvl="0" marL="0" rtl="0" algn="l">
              <a:spcBef>
                <a:spcPts val="0"/>
              </a:spcBef>
              <a:spcAft>
                <a:spcPts val="0"/>
              </a:spcAft>
              <a:buNone/>
            </a:pPr>
            <a:r>
              <a:t/>
            </a:r>
            <a:endParaRPr>
              <a:solidFill>
                <a:srgbClr val="FF3FD8"/>
              </a:solidFill>
              <a:latin typeface="Spectral"/>
              <a:ea typeface="Spectral"/>
              <a:cs typeface="Spectral"/>
              <a:sym typeface="Spectral"/>
            </a:endParaRPr>
          </a:p>
        </p:txBody>
      </p:sp>
      <p:pic>
        <p:nvPicPr>
          <p:cNvPr id="171" name="Google Shape;171;p26"/>
          <p:cNvPicPr preferRelativeResize="0"/>
          <p:nvPr/>
        </p:nvPicPr>
        <p:blipFill>
          <a:blip r:embed="rId3">
            <a:alphaModFix/>
          </a:blip>
          <a:stretch>
            <a:fillRect/>
          </a:stretch>
        </p:blipFill>
        <p:spPr>
          <a:xfrm>
            <a:off x="580900" y="1265475"/>
            <a:ext cx="5765574" cy="3581000"/>
          </a:xfrm>
          <a:prstGeom prst="rect">
            <a:avLst/>
          </a:prstGeom>
          <a:noFill/>
          <a:ln>
            <a:noFill/>
          </a:ln>
        </p:spPr>
      </p:pic>
      <p:sp>
        <p:nvSpPr>
          <p:cNvPr id="172" name="Google Shape;172;p26"/>
          <p:cNvSpPr txBox="1"/>
          <p:nvPr/>
        </p:nvSpPr>
        <p:spPr>
          <a:xfrm>
            <a:off x="6487450" y="1152425"/>
            <a:ext cx="2722500" cy="226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sz="1500" u="sng">
                <a:solidFill>
                  <a:srgbClr val="313131"/>
                </a:solidFill>
                <a:latin typeface="Spectral"/>
                <a:ea typeface="Spectral"/>
                <a:cs typeface="Spectral"/>
                <a:sym typeface="Spectral"/>
              </a:rPr>
              <a:t>ZÁKLADNÉ INFORMÁCIE:</a:t>
            </a:r>
            <a:endParaRPr b="1" sz="1500" u="sng">
              <a:solidFill>
                <a:srgbClr val="313131"/>
              </a:solidFill>
              <a:latin typeface="Spectral"/>
              <a:ea typeface="Spectral"/>
              <a:cs typeface="Spectral"/>
              <a:sym typeface="Spectral"/>
            </a:endParaRPr>
          </a:p>
          <a:p>
            <a:pPr indent="0" lvl="0" marL="0" rtl="0" algn="l">
              <a:spcBef>
                <a:spcPts val="0"/>
              </a:spcBef>
              <a:spcAft>
                <a:spcPts val="0"/>
              </a:spcAft>
              <a:buNone/>
            </a:pPr>
            <a:r>
              <a:t/>
            </a:r>
            <a:endParaRPr b="1" sz="1500" u="sng">
              <a:solidFill>
                <a:srgbClr val="313131"/>
              </a:solidFill>
              <a:latin typeface="Spectral"/>
              <a:ea typeface="Spectral"/>
              <a:cs typeface="Spectral"/>
              <a:sym typeface="Spectral"/>
            </a:endParaRPr>
          </a:p>
          <a:p>
            <a:pPr indent="0" lvl="0" marL="0" rtl="0" algn="l">
              <a:spcBef>
                <a:spcPts val="0"/>
              </a:spcBef>
              <a:spcAft>
                <a:spcPts val="0"/>
              </a:spcAft>
              <a:buNone/>
            </a:pPr>
            <a:r>
              <a:rPr b="1" lang="sk" sz="1500">
                <a:solidFill>
                  <a:srgbClr val="313131"/>
                </a:solidFill>
                <a:latin typeface="Spectral"/>
                <a:ea typeface="Spectral"/>
                <a:cs typeface="Spectral"/>
                <a:sym typeface="Spectral"/>
              </a:rPr>
              <a:t>Výška steny: </a:t>
            </a:r>
            <a:r>
              <a:rPr lang="sk" sz="1500">
                <a:solidFill>
                  <a:srgbClr val="313131"/>
                </a:solidFill>
                <a:latin typeface="Spectral"/>
                <a:ea typeface="Spectral"/>
                <a:cs typeface="Spectral"/>
                <a:sym typeface="Spectral"/>
              </a:rPr>
              <a:t>5.4 m </a:t>
            </a:r>
            <a:endParaRPr sz="1500">
              <a:solidFill>
                <a:srgbClr val="313131"/>
              </a:solidFill>
              <a:latin typeface="Spectral"/>
              <a:ea typeface="Spectral"/>
              <a:cs typeface="Spectral"/>
              <a:sym typeface="Spectral"/>
            </a:endParaRPr>
          </a:p>
          <a:p>
            <a:pPr indent="0" lvl="0" marL="0" rtl="0" algn="l">
              <a:spcBef>
                <a:spcPts val="0"/>
              </a:spcBef>
              <a:spcAft>
                <a:spcPts val="0"/>
              </a:spcAft>
              <a:buNone/>
            </a:pPr>
            <a:r>
              <a:rPr b="1" lang="sk" sz="1500">
                <a:solidFill>
                  <a:srgbClr val="313131"/>
                </a:solidFill>
                <a:latin typeface="Spectral"/>
                <a:ea typeface="Spectral"/>
                <a:cs typeface="Spectral"/>
                <a:sym typeface="Spectral"/>
              </a:rPr>
              <a:t>Šírka: </a:t>
            </a:r>
            <a:r>
              <a:rPr lang="sk" sz="1500">
                <a:solidFill>
                  <a:srgbClr val="313131"/>
                </a:solidFill>
                <a:latin typeface="Spectral"/>
                <a:ea typeface="Spectral"/>
                <a:cs typeface="Spectral"/>
                <a:sym typeface="Spectral"/>
              </a:rPr>
              <a:t>10 m</a:t>
            </a:r>
            <a:endParaRPr sz="1500">
              <a:solidFill>
                <a:srgbClr val="313131"/>
              </a:solidFill>
              <a:latin typeface="Spectral"/>
              <a:ea typeface="Spectral"/>
              <a:cs typeface="Spectral"/>
              <a:sym typeface="Spectral"/>
            </a:endParaRPr>
          </a:p>
          <a:p>
            <a:pPr indent="0" lvl="0" marL="0" rtl="0" algn="l">
              <a:spcBef>
                <a:spcPts val="0"/>
              </a:spcBef>
              <a:spcAft>
                <a:spcPts val="0"/>
              </a:spcAft>
              <a:buNone/>
            </a:pPr>
            <a:r>
              <a:rPr b="1" lang="sk" sz="1500">
                <a:solidFill>
                  <a:srgbClr val="313131"/>
                </a:solidFill>
                <a:latin typeface="Spectral"/>
                <a:ea typeface="Spectral"/>
                <a:cs typeface="Spectral"/>
                <a:sym typeface="Spectral"/>
              </a:rPr>
              <a:t>Dĺžka: </a:t>
            </a:r>
            <a:r>
              <a:rPr lang="sk" sz="1500">
                <a:solidFill>
                  <a:srgbClr val="313131"/>
                </a:solidFill>
                <a:latin typeface="Spectral"/>
                <a:ea typeface="Spectral"/>
                <a:cs typeface="Spectral"/>
                <a:sym typeface="Spectral"/>
              </a:rPr>
              <a:t>20 m</a:t>
            </a:r>
            <a:endParaRPr sz="1500">
              <a:solidFill>
                <a:srgbClr val="313131"/>
              </a:solidFill>
              <a:latin typeface="Spectral"/>
              <a:ea typeface="Spectral"/>
              <a:cs typeface="Spectral"/>
              <a:sym typeface="Spectral"/>
            </a:endParaRPr>
          </a:p>
          <a:p>
            <a:pPr indent="0" lvl="0" marL="0" rtl="0" algn="l">
              <a:spcBef>
                <a:spcPts val="0"/>
              </a:spcBef>
              <a:spcAft>
                <a:spcPts val="0"/>
              </a:spcAft>
              <a:buNone/>
            </a:pPr>
            <a:r>
              <a:t/>
            </a:r>
            <a:endParaRPr sz="1500">
              <a:solidFill>
                <a:srgbClr val="313131"/>
              </a:solidFill>
              <a:latin typeface="Spectral"/>
              <a:ea typeface="Spectral"/>
              <a:cs typeface="Spectral"/>
              <a:sym typeface="Spectral"/>
            </a:endParaRPr>
          </a:p>
          <a:p>
            <a:pPr indent="0" lvl="0" marL="0" rtl="0" algn="l">
              <a:spcBef>
                <a:spcPts val="0"/>
              </a:spcBef>
              <a:spcAft>
                <a:spcPts val="0"/>
              </a:spcAft>
              <a:buNone/>
            </a:pPr>
            <a:r>
              <a:rPr b="1" lang="sk" sz="1500">
                <a:solidFill>
                  <a:srgbClr val="313131"/>
                </a:solidFill>
                <a:latin typeface="Spectral"/>
                <a:ea typeface="Spectral"/>
                <a:cs typeface="Spectral"/>
                <a:sym typeface="Spectral"/>
              </a:rPr>
              <a:t>Výstavný priestor 3. časti: </a:t>
            </a:r>
            <a:r>
              <a:rPr lang="sk" sz="1500">
                <a:solidFill>
                  <a:srgbClr val="313131"/>
                </a:solidFill>
                <a:latin typeface="Spectral"/>
                <a:ea typeface="Spectral"/>
                <a:cs typeface="Spectral"/>
                <a:sym typeface="Spectral"/>
              </a:rPr>
              <a:t>~200m2 </a:t>
            </a:r>
            <a:endParaRPr sz="1500">
              <a:solidFill>
                <a:srgbClr val="313131"/>
              </a:solidFill>
              <a:latin typeface="Spectral"/>
              <a:ea typeface="Spectral"/>
              <a:cs typeface="Spectral"/>
              <a:sym typeface="Spectral"/>
            </a:endParaRPr>
          </a:p>
        </p:txBody>
      </p:sp>
      <p:cxnSp>
        <p:nvCxnSpPr>
          <p:cNvPr id="173" name="Google Shape;173;p26"/>
          <p:cNvCxnSpPr/>
          <p:nvPr/>
        </p:nvCxnSpPr>
        <p:spPr>
          <a:xfrm>
            <a:off x="580900" y="804925"/>
            <a:ext cx="6494100" cy="3600"/>
          </a:xfrm>
          <a:prstGeom prst="straightConnector1">
            <a:avLst/>
          </a:prstGeom>
          <a:noFill/>
          <a:ln cap="flat" cmpd="sng" w="9525">
            <a:solidFill>
              <a:srgbClr val="FF00FF"/>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7"/>
          <p:cNvSpPr txBox="1"/>
          <p:nvPr>
            <p:ph idx="1" type="body"/>
          </p:nvPr>
        </p:nvSpPr>
        <p:spPr>
          <a:xfrm>
            <a:off x="284175" y="1856600"/>
            <a:ext cx="4556700" cy="2653500"/>
          </a:xfrm>
          <a:prstGeom prst="rect">
            <a:avLst/>
          </a:prstGeom>
        </p:spPr>
        <p:txBody>
          <a:bodyPr anchorCtr="0" anchor="t" bIns="91425" lIns="91425" spcFirstLastPara="1" rIns="91425" wrap="square" tIns="91425">
            <a:normAutofit fontScale="70000" lnSpcReduction="10000"/>
          </a:bodyPr>
          <a:lstStyle/>
          <a:p>
            <a:pPr indent="0" lvl="0" marL="0" rtl="0" algn="just">
              <a:spcBef>
                <a:spcPts val="0"/>
              </a:spcBef>
              <a:spcAft>
                <a:spcPts val="0"/>
              </a:spcAft>
              <a:buNone/>
            </a:pPr>
            <a:r>
              <a:rPr lang="sk">
                <a:solidFill>
                  <a:srgbClr val="313131"/>
                </a:solidFill>
                <a:latin typeface="Spectral"/>
                <a:ea typeface="Spectral"/>
                <a:cs typeface="Spectral"/>
                <a:sym typeface="Spectral"/>
              </a:rPr>
              <a:t>První výstavní místnost se soustředí na vnější obal, na fyzické vnímání fluidity. Důraz je kladen na proměny médií a evoluci práce s materiálem v dílech jednotlivých umělců. Místnost dává největší prostor různorodým skulpturám od umělkyň Marie Bartuszové, Barbary Hepworth a umělce Hanse Arpa. Zastoupení jejich tvorby v několika exemplářích pomáhá pohlížet na různé uchopení fluidity z několika pohledů. Pohled na materialitu dokreslují květy Georgy O’Keeffe, organické tvary Edwarda Westona či abstraktní formy evokující části lidského těla od umělců Kiyohiko Komury a Huguette Calanda. V jednom exempláři jsou zastoupeny rovněž organické skulptury od Evy Hesse a Louise Bourgeois.  </a:t>
            </a:r>
            <a:endParaRPr>
              <a:solidFill>
                <a:srgbClr val="313131"/>
              </a:solidFill>
              <a:latin typeface="Spectral"/>
              <a:ea typeface="Spectral"/>
              <a:cs typeface="Spectral"/>
              <a:sym typeface="Spectral"/>
            </a:endParaRPr>
          </a:p>
        </p:txBody>
      </p:sp>
      <p:sp>
        <p:nvSpPr>
          <p:cNvPr id="179" name="Google Shape;179;p27"/>
          <p:cNvSpPr txBox="1"/>
          <p:nvPr/>
        </p:nvSpPr>
        <p:spPr>
          <a:xfrm>
            <a:off x="311700" y="316300"/>
            <a:ext cx="2691900" cy="13203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None/>
            </a:pPr>
            <a:r>
              <a:rPr lang="sk" sz="5000">
                <a:solidFill>
                  <a:srgbClr val="FF00FF"/>
                </a:solidFill>
                <a:latin typeface="Spectral"/>
                <a:ea typeface="Spectral"/>
                <a:cs typeface="Spectral"/>
                <a:sym typeface="Spectral"/>
              </a:rPr>
              <a:t>ONO</a:t>
            </a:r>
            <a:endParaRPr sz="5000">
              <a:solidFill>
                <a:srgbClr val="FF00FF"/>
              </a:solidFill>
              <a:latin typeface="Spectral"/>
              <a:ea typeface="Spectral"/>
              <a:cs typeface="Spectral"/>
              <a:sym typeface="Spectral"/>
            </a:endParaRPr>
          </a:p>
        </p:txBody>
      </p:sp>
      <p:pic>
        <p:nvPicPr>
          <p:cNvPr id="180" name="Google Shape;180;p27"/>
          <p:cNvPicPr preferRelativeResize="0"/>
          <p:nvPr/>
        </p:nvPicPr>
        <p:blipFill rotWithShape="1">
          <a:blip r:embed="rId3">
            <a:alphaModFix/>
          </a:blip>
          <a:srcRect b="0" l="9530" r="7447" t="0"/>
          <a:stretch/>
        </p:blipFill>
        <p:spPr>
          <a:xfrm>
            <a:off x="4840875" y="145250"/>
            <a:ext cx="2260317" cy="2245995"/>
          </a:xfrm>
          <a:custGeom>
            <a:rect b="b" l="l" r="r" t="t"/>
            <a:pathLst>
              <a:path extrusionOk="0" h="6858000" w="6901731">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ln>
            <a:noFill/>
          </a:ln>
        </p:spPr>
      </p:pic>
      <p:pic>
        <p:nvPicPr>
          <p:cNvPr descr="Obsah obrázku interiér&#10;&#10;Popis se vygeneroval automaticky." id="181" name="Google Shape;181;p27"/>
          <p:cNvPicPr preferRelativeResize="0"/>
          <p:nvPr/>
        </p:nvPicPr>
        <p:blipFill rotWithShape="1">
          <a:blip r:embed="rId4">
            <a:alphaModFix/>
          </a:blip>
          <a:srcRect b="0" l="0" r="0" t="0"/>
          <a:stretch/>
        </p:blipFill>
        <p:spPr>
          <a:xfrm>
            <a:off x="7220390" y="551975"/>
            <a:ext cx="1543160" cy="2019775"/>
          </a:xfrm>
          <a:prstGeom prst="rect">
            <a:avLst/>
          </a:prstGeom>
          <a:noFill/>
          <a:ln>
            <a:noFill/>
          </a:ln>
        </p:spPr>
      </p:pic>
      <p:pic>
        <p:nvPicPr>
          <p:cNvPr descr="Obsah obrázku zeď, interiér, porcelán&#10;&#10;Popis se vygeneroval automaticky." id="182" name="Google Shape;182;p27"/>
          <p:cNvPicPr preferRelativeResize="0"/>
          <p:nvPr/>
        </p:nvPicPr>
        <p:blipFill rotWithShape="1">
          <a:blip r:embed="rId5">
            <a:alphaModFix/>
          </a:blip>
          <a:srcRect b="0" l="0" r="0" t="0"/>
          <a:stretch/>
        </p:blipFill>
        <p:spPr>
          <a:xfrm>
            <a:off x="5129751" y="2391250"/>
            <a:ext cx="1612875" cy="1812325"/>
          </a:xfrm>
          <a:prstGeom prst="rect">
            <a:avLst/>
          </a:prstGeom>
          <a:noFill/>
          <a:ln>
            <a:noFill/>
          </a:ln>
        </p:spPr>
      </p:pic>
      <p:pic>
        <p:nvPicPr>
          <p:cNvPr descr="Obsah obrázku interiér, vsedě, socha, zelenina&#10;&#10;Popis se vygeneroval automaticky." id="183" name="Google Shape;183;p27"/>
          <p:cNvPicPr preferRelativeResize="0"/>
          <p:nvPr/>
        </p:nvPicPr>
        <p:blipFill rotWithShape="1">
          <a:blip r:embed="rId6">
            <a:alphaModFix/>
          </a:blip>
          <a:srcRect b="0" l="0" r="0" t="0"/>
          <a:stretch/>
        </p:blipFill>
        <p:spPr>
          <a:xfrm>
            <a:off x="7220400" y="2768551"/>
            <a:ext cx="1543150" cy="2085650"/>
          </a:xfrm>
          <a:prstGeom prst="rect">
            <a:avLst/>
          </a:prstGeom>
          <a:noFill/>
          <a:ln>
            <a:noFill/>
          </a:ln>
        </p:spPr>
      </p:pic>
      <p:cxnSp>
        <p:nvCxnSpPr>
          <p:cNvPr id="184" name="Google Shape;184;p27"/>
          <p:cNvCxnSpPr/>
          <p:nvPr/>
        </p:nvCxnSpPr>
        <p:spPr>
          <a:xfrm>
            <a:off x="742500" y="1636600"/>
            <a:ext cx="1830300" cy="0"/>
          </a:xfrm>
          <a:prstGeom prst="straightConnector1">
            <a:avLst/>
          </a:prstGeom>
          <a:noFill/>
          <a:ln cap="flat" cmpd="sng" w="9525">
            <a:solidFill>
              <a:srgbClr val="FF00FF"/>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8"/>
          <p:cNvSpPr txBox="1"/>
          <p:nvPr>
            <p:ph idx="1" type="body"/>
          </p:nvPr>
        </p:nvSpPr>
        <p:spPr>
          <a:xfrm>
            <a:off x="5597350" y="2035400"/>
            <a:ext cx="3306300" cy="31080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Clr>
                <a:schemeClr val="dk1"/>
              </a:buClr>
              <a:buSzPts val="1100"/>
              <a:buFont typeface="Arial"/>
              <a:buNone/>
            </a:pPr>
            <a:r>
              <a:rPr lang="sk" sz="1200">
                <a:solidFill>
                  <a:srgbClr val="313131"/>
                </a:solidFill>
                <a:latin typeface="Spectral"/>
                <a:ea typeface="Spectral"/>
                <a:cs typeface="Spectral"/>
                <a:sym typeface="Spectral"/>
              </a:rPr>
              <a:t>Cesta k hlubším stránkám fluidity pokračuje v místnosti “Oni” zastupující fluiditu celé společnosti. V kontextu přeměn společnosti 20. století tvorba reflektuje společenské přeměny, fenomény i </a:t>
            </a:r>
            <a:r>
              <a:rPr i="1" lang="sk" sz="1200">
                <a:solidFill>
                  <a:srgbClr val="313131"/>
                </a:solidFill>
                <a:latin typeface="Spectral"/>
                <a:ea typeface="Spectral"/>
                <a:cs typeface="Spectral"/>
                <a:sym typeface="Spectral"/>
              </a:rPr>
              <a:t>zeitgeist </a:t>
            </a:r>
            <a:r>
              <a:rPr lang="sk" sz="1200">
                <a:solidFill>
                  <a:srgbClr val="313131"/>
                </a:solidFill>
                <a:latin typeface="Spectral"/>
                <a:ea typeface="Spectral"/>
                <a:cs typeface="Spectral"/>
                <a:sym typeface="Spectral"/>
              </a:rPr>
              <a:t>(duch doby). Jako výrazné podtéma v místnosti figuruje genderová fluidita, mistrně zachycena na fotografiích Nan Goldin či Wolfganga Tillmanse. Dominantu prostoru však vytváří dvě provedení instalace </a:t>
            </a:r>
            <a:r>
              <a:rPr i="1" lang="sk" sz="1200">
                <a:solidFill>
                  <a:srgbClr val="313131"/>
                </a:solidFill>
                <a:latin typeface="Spectral"/>
                <a:ea typeface="Spectral"/>
                <a:cs typeface="Spectral"/>
                <a:sym typeface="Spectral"/>
              </a:rPr>
              <a:t>My bed </a:t>
            </a:r>
            <a:r>
              <a:rPr lang="sk" sz="1200">
                <a:solidFill>
                  <a:srgbClr val="313131"/>
                </a:solidFill>
                <a:latin typeface="Spectral"/>
                <a:ea typeface="Spectral"/>
                <a:cs typeface="Spectral"/>
                <a:sym typeface="Spectral"/>
              </a:rPr>
              <a:t>od britské umělkyně Tracey Emin, první z roku 1993, druhá z 2017. Právě vystavení obou provedení přechází z osobní roviny umělkyně na zachycení sociální proměny. </a:t>
            </a:r>
            <a:endParaRPr sz="1900">
              <a:solidFill>
                <a:srgbClr val="313131"/>
              </a:solidFill>
              <a:latin typeface="Spectral"/>
              <a:ea typeface="Spectral"/>
              <a:cs typeface="Spectral"/>
              <a:sym typeface="Spectral"/>
            </a:endParaRPr>
          </a:p>
        </p:txBody>
      </p:sp>
      <p:sp>
        <p:nvSpPr>
          <p:cNvPr id="190" name="Google Shape;190;p28"/>
          <p:cNvSpPr txBox="1"/>
          <p:nvPr/>
        </p:nvSpPr>
        <p:spPr>
          <a:xfrm>
            <a:off x="540300" y="392500"/>
            <a:ext cx="1921500" cy="13203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None/>
            </a:pPr>
            <a:r>
              <a:rPr lang="sk" sz="5000">
                <a:solidFill>
                  <a:srgbClr val="FF00FF"/>
                </a:solidFill>
                <a:latin typeface="Spectral"/>
                <a:ea typeface="Spectral"/>
                <a:cs typeface="Spectral"/>
                <a:sym typeface="Spectral"/>
              </a:rPr>
              <a:t>ONI</a:t>
            </a:r>
            <a:endParaRPr sz="5000">
              <a:solidFill>
                <a:srgbClr val="FF00FF"/>
              </a:solidFill>
              <a:latin typeface="Spectral"/>
              <a:ea typeface="Spectral"/>
              <a:cs typeface="Spectral"/>
              <a:sym typeface="Spectral"/>
            </a:endParaRPr>
          </a:p>
        </p:txBody>
      </p:sp>
      <p:pic>
        <p:nvPicPr>
          <p:cNvPr descr="Obsah obrázku osoba, zeď, interiér, spodní prádlo&#10;&#10;Popis se vygeneroval automaticky." id="191" name="Google Shape;191;p28"/>
          <p:cNvPicPr preferRelativeResize="0"/>
          <p:nvPr/>
        </p:nvPicPr>
        <p:blipFill rotWithShape="1">
          <a:blip r:embed="rId3">
            <a:alphaModFix/>
          </a:blip>
          <a:srcRect b="0" l="0" r="0" t="0"/>
          <a:stretch/>
        </p:blipFill>
        <p:spPr>
          <a:xfrm>
            <a:off x="311703" y="2035388"/>
            <a:ext cx="1921425" cy="2838375"/>
          </a:xfrm>
          <a:prstGeom prst="rect">
            <a:avLst/>
          </a:prstGeom>
          <a:noFill/>
          <a:ln>
            <a:noFill/>
          </a:ln>
        </p:spPr>
      </p:pic>
      <p:pic>
        <p:nvPicPr>
          <p:cNvPr id="192" name="Google Shape;192;p28"/>
          <p:cNvPicPr preferRelativeResize="0"/>
          <p:nvPr/>
        </p:nvPicPr>
        <p:blipFill>
          <a:blip r:embed="rId4">
            <a:alphaModFix/>
          </a:blip>
          <a:stretch>
            <a:fillRect/>
          </a:stretch>
        </p:blipFill>
        <p:spPr>
          <a:xfrm>
            <a:off x="5833951" y="149775"/>
            <a:ext cx="3007501" cy="1748101"/>
          </a:xfrm>
          <a:prstGeom prst="rect">
            <a:avLst/>
          </a:prstGeom>
          <a:noFill/>
          <a:ln>
            <a:noFill/>
          </a:ln>
        </p:spPr>
      </p:pic>
      <p:pic>
        <p:nvPicPr>
          <p:cNvPr id="193" name="Google Shape;193;p28"/>
          <p:cNvPicPr preferRelativeResize="0"/>
          <p:nvPr/>
        </p:nvPicPr>
        <p:blipFill>
          <a:blip r:embed="rId5">
            <a:alphaModFix/>
          </a:blip>
          <a:stretch>
            <a:fillRect/>
          </a:stretch>
        </p:blipFill>
        <p:spPr>
          <a:xfrm>
            <a:off x="3317724" y="371327"/>
            <a:ext cx="1893427" cy="2834600"/>
          </a:xfrm>
          <a:prstGeom prst="rect">
            <a:avLst/>
          </a:prstGeom>
          <a:noFill/>
          <a:ln>
            <a:noFill/>
          </a:ln>
        </p:spPr>
      </p:pic>
      <p:pic>
        <p:nvPicPr>
          <p:cNvPr id="194" name="Google Shape;194;p28"/>
          <p:cNvPicPr preferRelativeResize="0"/>
          <p:nvPr/>
        </p:nvPicPr>
        <p:blipFill>
          <a:blip r:embed="rId6">
            <a:alphaModFix/>
          </a:blip>
          <a:stretch>
            <a:fillRect/>
          </a:stretch>
        </p:blipFill>
        <p:spPr>
          <a:xfrm>
            <a:off x="2385527" y="3358326"/>
            <a:ext cx="2433713" cy="1632774"/>
          </a:xfrm>
          <a:prstGeom prst="rect">
            <a:avLst/>
          </a:prstGeom>
          <a:noFill/>
          <a:ln>
            <a:noFill/>
          </a:ln>
        </p:spPr>
      </p:pic>
      <p:cxnSp>
        <p:nvCxnSpPr>
          <p:cNvPr id="195" name="Google Shape;195;p28"/>
          <p:cNvCxnSpPr/>
          <p:nvPr/>
        </p:nvCxnSpPr>
        <p:spPr>
          <a:xfrm>
            <a:off x="692225" y="1692725"/>
            <a:ext cx="1830300" cy="0"/>
          </a:xfrm>
          <a:prstGeom prst="straightConnector1">
            <a:avLst/>
          </a:prstGeom>
          <a:noFill/>
          <a:ln cap="flat" cmpd="sng" w="9525">
            <a:solidFill>
              <a:srgbClr val="FF00FF"/>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9"/>
          <p:cNvSpPr txBox="1"/>
          <p:nvPr/>
        </p:nvSpPr>
        <p:spPr>
          <a:xfrm>
            <a:off x="0" y="165025"/>
            <a:ext cx="9144000" cy="5435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1200"/>
              </a:spcBef>
              <a:spcAft>
                <a:spcPts val="0"/>
              </a:spcAft>
              <a:buClr>
                <a:schemeClr val="dk1"/>
              </a:buClr>
              <a:buSzPts val="1100"/>
              <a:buFont typeface="Arial"/>
              <a:buNone/>
            </a:pPr>
            <a:r>
              <a:rPr lang="sk" sz="3100">
                <a:solidFill>
                  <a:srgbClr val="FF3FD8"/>
                </a:solidFill>
                <a:latin typeface="Spectral"/>
                <a:ea typeface="Spectral"/>
                <a:cs typeface="Spectral"/>
                <a:sym typeface="Spectral"/>
              </a:rPr>
              <a:t>JÁ</a:t>
            </a:r>
            <a:endParaRPr sz="3100">
              <a:solidFill>
                <a:srgbClr val="FF3FD8"/>
              </a:solidFill>
              <a:latin typeface="Spectral"/>
              <a:ea typeface="Spectral"/>
              <a:cs typeface="Spectral"/>
              <a:sym typeface="Spectral"/>
            </a:endParaRPr>
          </a:p>
          <a:p>
            <a:pPr indent="0" lvl="0" marL="0" rtl="0" algn="just">
              <a:lnSpc>
                <a:spcPct val="115000"/>
              </a:lnSpc>
              <a:spcBef>
                <a:spcPts val="1200"/>
              </a:spcBef>
              <a:spcAft>
                <a:spcPts val="0"/>
              </a:spcAft>
              <a:buClr>
                <a:schemeClr val="dk1"/>
              </a:buClr>
              <a:buSzPts val="1100"/>
              <a:buFont typeface="Arial"/>
              <a:buNone/>
            </a:pPr>
            <a:r>
              <a:rPr lang="sk" sz="1100">
                <a:solidFill>
                  <a:srgbClr val="313131"/>
                </a:solidFill>
                <a:latin typeface="Spectral"/>
                <a:ea typeface="Spectral"/>
                <a:cs typeface="Spectral"/>
                <a:sym typeface="Spectral"/>
              </a:rPr>
              <a:t>Pomyslnou třetí vrstvu fluidity reflektuje tvorba ryze psychologická, cílící na umělcův vnitřní svět, jeho vlastní prožívání a vnímání fluidity. Pozornost se obrací z celé společnosti k individuálním myšlenkám o umělci či umělkyni samotné. Dominantu tohoto prostoru představuje bronzová skulptura </a:t>
            </a:r>
            <a:r>
              <a:rPr i="1" lang="sk" sz="1100">
                <a:solidFill>
                  <a:srgbClr val="313131"/>
                </a:solidFill>
                <a:latin typeface="Spectral"/>
                <a:ea typeface="Spectral"/>
                <a:cs typeface="Spectral"/>
                <a:sym typeface="Spectral"/>
              </a:rPr>
              <a:t>Coré</a:t>
            </a:r>
            <a:r>
              <a:rPr lang="sk" sz="1100">
                <a:solidFill>
                  <a:srgbClr val="313131"/>
                </a:solidFill>
                <a:latin typeface="Spectral"/>
                <a:ea typeface="Spectral"/>
                <a:cs typeface="Spectral"/>
                <a:sym typeface="Spectral"/>
              </a:rPr>
              <a:t> od Barbary Hepworth, inspirovaná zážitkem z řecké krajiny i setkáním s antickými monumenty.</a:t>
            </a:r>
            <a:br>
              <a:rPr lang="sk" sz="1100">
                <a:solidFill>
                  <a:srgbClr val="313131"/>
                </a:solidFill>
                <a:latin typeface="Spectral"/>
                <a:ea typeface="Spectral"/>
                <a:cs typeface="Spectral"/>
                <a:sym typeface="Spectral"/>
              </a:rPr>
            </a:br>
            <a:r>
              <a:rPr lang="sk" sz="1100">
                <a:solidFill>
                  <a:srgbClr val="313131"/>
                </a:solidFill>
                <a:latin typeface="Spectral"/>
                <a:ea typeface="Spectral"/>
                <a:cs typeface="Spectral"/>
                <a:sym typeface="Spectral"/>
              </a:rPr>
              <a:t>	Barbara Hepworth dostává prostor v místnosti také v dialogu s Henrym Moorem, který stejně jako ona pocházel z Yorkshire a navštěvova stejné sochy. Jejich vizuální styl se tak v několika bodech prolíná, přesto však může divák sledovat určité odlišnosti. Čtveřice vystavených soch, po dvou od každého z autorů, navíc hovoří podobným jazykem rovněž z hlediska materiálu a stejné “vizuální bezpohlavnosti” soch. Druhý dialog se odehrává mezi sochami Georgii O’Keeffe </a:t>
            </a:r>
            <a:r>
              <a:rPr i="1" lang="sk" sz="1100">
                <a:solidFill>
                  <a:srgbClr val="313131"/>
                </a:solidFill>
                <a:latin typeface="Spectral"/>
                <a:ea typeface="Spectral"/>
                <a:cs typeface="Spectral"/>
                <a:sym typeface="Spectral"/>
              </a:rPr>
              <a:t>Abstraction</a:t>
            </a:r>
            <a:r>
              <a:rPr lang="sk" sz="1100">
                <a:solidFill>
                  <a:srgbClr val="313131"/>
                </a:solidFill>
                <a:latin typeface="Spectral"/>
                <a:ea typeface="Spectral"/>
                <a:cs typeface="Spectral"/>
                <a:sym typeface="Spectral"/>
              </a:rPr>
              <a:t> a </a:t>
            </a:r>
            <a:r>
              <a:rPr i="1" lang="sk" sz="1100">
                <a:solidFill>
                  <a:srgbClr val="313131"/>
                </a:solidFill>
                <a:latin typeface="Spectral"/>
                <a:ea typeface="Spectral"/>
                <a:cs typeface="Spectral"/>
                <a:sym typeface="Spectral"/>
              </a:rPr>
              <a:t>Abstraction 6/10</a:t>
            </a:r>
            <a:r>
              <a:rPr lang="sk" sz="1100">
                <a:solidFill>
                  <a:srgbClr val="313131"/>
                </a:solidFill>
                <a:latin typeface="Spectral"/>
                <a:ea typeface="Spectral"/>
                <a:cs typeface="Spectral"/>
                <a:sym typeface="Spectral"/>
              </a:rPr>
              <a:t> a </a:t>
            </a:r>
            <a:r>
              <a:rPr i="1" lang="sk" sz="1100">
                <a:solidFill>
                  <a:srgbClr val="313131"/>
                </a:solidFill>
                <a:latin typeface="Spectral"/>
                <a:ea typeface="Spectral"/>
                <a:cs typeface="Spectral"/>
                <a:sym typeface="Spectral"/>
              </a:rPr>
              <a:t>Amebou</a:t>
            </a:r>
            <a:r>
              <a:rPr lang="sk" sz="1100">
                <a:solidFill>
                  <a:srgbClr val="313131"/>
                </a:solidFill>
                <a:latin typeface="Spectral"/>
                <a:ea typeface="Spectral"/>
                <a:cs typeface="Spectral"/>
                <a:sym typeface="Spectral"/>
              </a:rPr>
              <a:t>  od Louise Bourgeois. Tvorba obou umělkyň je zastoupena rovněž v první místnosti, což opět potvrzuje fluidní propojení celého prostoru a přelévání se jednotlivých místností. V případě Georgii se však pozornost tentokrát soustředí na méně známou a zároveň osobnější část její tvorby, než jsou její velmi oceňované květiny.</a:t>
            </a:r>
            <a:br>
              <a:rPr lang="sk" sz="1100">
                <a:solidFill>
                  <a:srgbClr val="313131"/>
                </a:solidFill>
                <a:latin typeface="Spectral"/>
                <a:ea typeface="Spectral"/>
                <a:cs typeface="Spectral"/>
                <a:sym typeface="Spectral"/>
              </a:rPr>
            </a:br>
            <a:r>
              <a:rPr lang="sk" sz="1100">
                <a:solidFill>
                  <a:srgbClr val="313131"/>
                </a:solidFill>
                <a:latin typeface="Spectral"/>
                <a:ea typeface="Spectral"/>
                <a:cs typeface="Spectral"/>
                <a:sym typeface="Spectral"/>
              </a:rPr>
              <a:t>	Určitou červenou linií, spojující dvě poslední prostupné místnosti, je také otázka genderové fluidity, v rámci poslední místnosti naznačená ale na více osobní rovině. Příkladem může být fotografie Andyho Warhola v paruce. Sérii fotografií doplňují také fotografie Cindy Sherman, Man Raye či opět dílo od Nan Goldin, v případě poslední místnosti však zacílené na osobní rovinu. Vizuální návazností je také dílo Helen Frankenthaler, podobající se Marku Rothkovi v předchozí místnosti. Šestice barevně sladěných abstraktních reflexí tvoří skutečný pohled do nitra umělkyně.  </a:t>
            </a:r>
            <a:br>
              <a:rPr lang="sk" sz="1100">
                <a:solidFill>
                  <a:srgbClr val="313131"/>
                </a:solidFill>
                <a:latin typeface="Spectral"/>
                <a:ea typeface="Spectral"/>
                <a:cs typeface="Spectral"/>
                <a:sym typeface="Spectral"/>
              </a:rPr>
            </a:br>
            <a:r>
              <a:rPr lang="sk" sz="1100">
                <a:solidFill>
                  <a:srgbClr val="313131"/>
                </a:solidFill>
                <a:latin typeface="Spectral"/>
                <a:ea typeface="Spectral"/>
                <a:cs typeface="Spectral"/>
                <a:sym typeface="Spectral"/>
              </a:rPr>
              <a:t>	Materiálně nejvýraznějším dílem prostoru je závěsná instalace od Evy Hesse </a:t>
            </a:r>
            <a:r>
              <a:rPr i="1" lang="sk" sz="1100">
                <a:solidFill>
                  <a:srgbClr val="313131"/>
                </a:solidFill>
                <a:latin typeface="Spectral"/>
                <a:ea typeface="Spectral"/>
                <a:cs typeface="Spectral"/>
                <a:sym typeface="Spectral"/>
              </a:rPr>
              <a:t>Contingent </a:t>
            </a:r>
            <a:r>
              <a:rPr lang="sk" sz="1100">
                <a:solidFill>
                  <a:srgbClr val="313131"/>
                </a:solidFill>
                <a:latin typeface="Spectral"/>
                <a:ea typeface="Spectral"/>
                <a:cs typeface="Spectral"/>
                <a:sym typeface="Spectral"/>
              </a:rPr>
              <a:t>z roku 1969. Osm pásů visících ze stropu které značně evokuují fluiditu materiálu, vytvořila Eva Hesse v náročném životním období, můžou tak být chápány jako ryze osobní zpověď umělkyně.</a:t>
            </a:r>
            <a:br>
              <a:rPr lang="sk" sz="1100">
                <a:solidFill>
                  <a:srgbClr val="313131"/>
                </a:solidFill>
                <a:latin typeface="Spectral"/>
                <a:ea typeface="Spectral"/>
                <a:cs typeface="Spectral"/>
                <a:sym typeface="Spectral"/>
              </a:rPr>
            </a:br>
            <a:r>
              <a:rPr lang="sk" sz="1100">
                <a:solidFill>
                  <a:srgbClr val="313131"/>
                </a:solidFill>
                <a:latin typeface="Spectral"/>
                <a:ea typeface="Spectral"/>
                <a:cs typeface="Spectral"/>
                <a:sym typeface="Spectral"/>
              </a:rPr>
              <a:t>	Multimedialitě prostoru napomáhá také využití videa, jako jedinečného sdělovacího prostředku v rámci celé výstavy. Sedmiminutový němý film od uměleckého dua Gilbert &amp; George s názvem </a:t>
            </a:r>
            <a:r>
              <a:rPr i="1" lang="sk" sz="1100">
                <a:solidFill>
                  <a:srgbClr val="313131"/>
                </a:solidFill>
                <a:latin typeface="Spectral"/>
                <a:ea typeface="Spectral"/>
                <a:cs typeface="Spectral"/>
                <a:sym typeface="Spectral"/>
              </a:rPr>
              <a:t>Portrait of the artist as young men</a:t>
            </a:r>
            <a:r>
              <a:rPr lang="sk" sz="1100">
                <a:solidFill>
                  <a:srgbClr val="313131"/>
                </a:solidFill>
                <a:latin typeface="Spectral"/>
                <a:ea typeface="Spectral"/>
                <a:cs typeface="Spectral"/>
                <a:sym typeface="Spectral"/>
              </a:rPr>
              <a:t> z roku 1972, reflektuje pohled umělců na sebe samotné. Umělecké duo už v roce 1969 začali umělci prezentovat sami sebe jako živé sochy, video tedy do této tvorby plně zapadá. Sám název díla je lehce zavádějící neboť odkazuje spíš na obraz než na tvorbu skrze video. </a:t>
            </a:r>
            <a:endParaRPr sz="1100">
              <a:solidFill>
                <a:srgbClr val="313131"/>
              </a:solidFill>
              <a:latin typeface="Spectral"/>
              <a:ea typeface="Spectral"/>
              <a:cs typeface="Spectral"/>
              <a:sym typeface="Spectral"/>
            </a:endParaRPr>
          </a:p>
          <a:p>
            <a:pPr indent="0" lvl="0" marL="0" rtl="0" algn="just">
              <a:lnSpc>
                <a:spcPct val="115000"/>
              </a:lnSpc>
              <a:spcBef>
                <a:spcPts val="1200"/>
              </a:spcBef>
              <a:spcAft>
                <a:spcPts val="0"/>
              </a:spcAft>
              <a:buClr>
                <a:schemeClr val="dk1"/>
              </a:buClr>
              <a:buSzPts val="1100"/>
              <a:buFont typeface="Arial"/>
              <a:buNone/>
            </a:pPr>
            <a:r>
              <a:rPr lang="sk" sz="1000">
                <a:solidFill>
                  <a:schemeClr val="dk1"/>
                </a:solidFill>
              </a:rPr>
              <a:t> </a:t>
            </a:r>
            <a:endParaRPr sz="1000">
              <a:solidFill>
                <a:schemeClr val="dk1"/>
              </a:solidFill>
            </a:endParaRPr>
          </a:p>
          <a:p>
            <a:pPr indent="0" lvl="0" marL="0" rtl="0" algn="l">
              <a:spcBef>
                <a:spcPts val="1200"/>
              </a:spcBef>
              <a:spcAft>
                <a:spcPts val="0"/>
              </a:spcAft>
              <a:buNone/>
            </a:pPr>
            <a:r>
              <a:t/>
            </a:r>
            <a:endParaRPr sz="1100">
              <a:latin typeface="Spectral"/>
              <a:ea typeface="Spectral"/>
              <a:cs typeface="Spectral"/>
              <a:sym typeface="Spectr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0"/>
          <p:cNvSpPr txBox="1"/>
          <p:nvPr>
            <p:ph type="ctrTitle"/>
          </p:nvPr>
        </p:nvSpPr>
        <p:spPr>
          <a:xfrm>
            <a:off x="-2009725" y="-692400"/>
            <a:ext cx="5981100" cy="2295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sk" sz="5000">
                <a:solidFill>
                  <a:srgbClr val="FF00FF"/>
                </a:solidFill>
                <a:latin typeface="Spectral"/>
                <a:ea typeface="Spectral"/>
                <a:cs typeface="Spectral"/>
                <a:sym typeface="Spectral"/>
              </a:rPr>
              <a:t>    </a:t>
            </a:r>
            <a:r>
              <a:rPr lang="sk" sz="5000">
                <a:solidFill>
                  <a:srgbClr val="FF00FF"/>
                </a:solidFill>
                <a:latin typeface="Spectral"/>
                <a:ea typeface="Spectral"/>
                <a:cs typeface="Spectral"/>
                <a:sym typeface="Spectral"/>
              </a:rPr>
              <a:t>JÁ</a:t>
            </a:r>
            <a:endParaRPr sz="5000">
              <a:solidFill>
                <a:srgbClr val="FF00FF"/>
              </a:solidFill>
              <a:latin typeface="Spectral"/>
              <a:ea typeface="Spectral"/>
              <a:cs typeface="Spectral"/>
              <a:sym typeface="Spectral"/>
            </a:endParaRPr>
          </a:p>
        </p:txBody>
      </p:sp>
      <p:pic>
        <p:nvPicPr>
          <p:cNvPr descr="Obsah obrázku zeď, interiér, patro, několik&#10;&#10;Popis se vygeneroval automaticky." id="206" name="Google Shape;206;p30"/>
          <p:cNvPicPr preferRelativeResize="0"/>
          <p:nvPr/>
        </p:nvPicPr>
        <p:blipFill rotWithShape="1">
          <a:blip r:embed="rId3">
            <a:alphaModFix/>
          </a:blip>
          <a:srcRect b="0" l="0" r="0" t="0"/>
          <a:stretch/>
        </p:blipFill>
        <p:spPr>
          <a:xfrm>
            <a:off x="5342074" y="-1"/>
            <a:ext cx="3801925" cy="3286874"/>
          </a:xfrm>
          <a:prstGeom prst="rect">
            <a:avLst/>
          </a:prstGeom>
          <a:noFill/>
          <a:ln>
            <a:noFill/>
          </a:ln>
        </p:spPr>
      </p:pic>
      <p:pic>
        <p:nvPicPr>
          <p:cNvPr id="207" name="Google Shape;207;p30"/>
          <p:cNvPicPr preferRelativeResize="0"/>
          <p:nvPr/>
        </p:nvPicPr>
        <p:blipFill rotWithShape="1">
          <a:blip r:embed="rId4">
            <a:alphaModFix/>
          </a:blip>
          <a:srcRect b="0" l="12055" r="10766" t="11738"/>
          <a:stretch/>
        </p:blipFill>
        <p:spPr>
          <a:xfrm>
            <a:off x="2676850" y="1448875"/>
            <a:ext cx="2480649" cy="3454151"/>
          </a:xfrm>
          <a:prstGeom prst="rect">
            <a:avLst/>
          </a:prstGeom>
          <a:noFill/>
          <a:ln>
            <a:noFill/>
          </a:ln>
        </p:spPr>
      </p:pic>
      <p:sp>
        <p:nvSpPr>
          <p:cNvPr id="208" name="Google Shape;208;p30"/>
          <p:cNvSpPr txBox="1"/>
          <p:nvPr/>
        </p:nvSpPr>
        <p:spPr>
          <a:xfrm>
            <a:off x="364450" y="2190150"/>
            <a:ext cx="23124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highlight>
                  <a:schemeClr val="lt1"/>
                </a:highlight>
                <a:latin typeface="Spectral"/>
                <a:ea typeface="Spectral"/>
                <a:cs typeface="Spectral"/>
                <a:sym typeface="Spectral"/>
              </a:rPr>
              <a:t>Dame Barbara Hepworth</a:t>
            </a:r>
            <a:br>
              <a:rPr lang="sk" sz="1100">
                <a:solidFill>
                  <a:srgbClr val="313131"/>
                </a:solidFill>
                <a:highlight>
                  <a:schemeClr val="lt1"/>
                </a:highlight>
                <a:latin typeface="Spectral"/>
                <a:ea typeface="Spectral"/>
                <a:cs typeface="Spectral"/>
                <a:sym typeface="Spectral"/>
              </a:rPr>
            </a:br>
            <a:r>
              <a:rPr lang="sk" sz="1100">
                <a:solidFill>
                  <a:srgbClr val="313131"/>
                </a:solidFill>
                <a:highlight>
                  <a:schemeClr val="lt1"/>
                </a:highlight>
                <a:latin typeface="Spectral"/>
                <a:ea typeface="Spectral"/>
                <a:cs typeface="Spectral"/>
                <a:sym typeface="Spectral"/>
              </a:rPr>
              <a:t>Coré 1955-6</a:t>
            </a:r>
            <a:br>
              <a:rPr lang="sk" sz="1100">
                <a:solidFill>
                  <a:srgbClr val="313131"/>
                </a:solidFill>
                <a:highlight>
                  <a:schemeClr val="lt1"/>
                </a:highlight>
                <a:latin typeface="Spectral"/>
                <a:ea typeface="Spectral"/>
                <a:cs typeface="Spectral"/>
                <a:sym typeface="Spectral"/>
              </a:rPr>
            </a:br>
            <a:r>
              <a:rPr lang="sk" sz="1100">
                <a:solidFill>
                  <a:srgbClr val="313131"/>
                </a:solidFill>
                <a:highlight>
                  <a:schemeClr val="lt1"/>
                </a:highlight>
                <a:latin typeface="Spectral"/>
                <a:ea typeface="Spectral"/>
                <a:cs typeface="Spectral"/>
                <a:sym typeface="Spectral"/>
              </a:rPr>
              <a:t>Bronze 740 x 400 x 300 (29 1/8 x 15 3/4 x 11 7/8) on a slate base 50 x 458 x 355</a:t>
            </a:r>
            <a:endParaRPr sz="1100">
              <a:solidFill>
                <a:srgbClr val="313131"/>
              </a:solidFill>
              <a:latin typeface="Spectral"/>
              <a:ea typeface="Spectral"/>
              <a:cs typeface="Spectral"/>
              <a:sym typeface="Spectral"/>
            </a:endParaRPr>
          </a:p>
        </p:txBody>
      </p:sp>
      <p:sp>
        <p:nvSpPr>
          <p:cNvPr id="209" name="Google Shape;209;p30"/>
          <p:cNvSpPr txBox="1"/>
          <p:nvPr/>
        </p:nvSpPr>
        <p:spPr>
          <a:xfrm>
            <a:off x="5342063" y="3352450"/>
            <a:ext cx="3000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latin typeface="Spectral"/>
                <a:ea typeface="Spectral"/>
                <a:cs typeface="Spectral"/>
                <a:sym typeface="Spectral"/>
              </a:rPr>
              <a:t>Eva Hesse, Contingent, 1969</a:t>
            </a:r>
            <a:endParaRPr sz="1100">
              <a:solidFill>
                <a:srgbClr val="313131"/>
              </a:solidFill>
              <a:latin typeface="Spectral"/>
              <a:ea typeface="Spectral"/>
              <a:cs typeface="Spectral"/>
              <a:sym typeface="Spectral"/>
            </a:endParaRPr>
          </a:p>
          <a:p>
            <a:pPr indent="0" lvl="0" marL="0" rtl="0" algn="l">
              <a:spcBef>
                <a:spcPts val="0"/>
              </a:spcBef>
              <a:spcAft>
                <a:spcPts val="0"/>
              </a:spcAft>
              <a:buNone/>
            </a:pPr>
            <a:r>
              <a:rPr lang="sk" sz="1100">
                <a:solidFill>
                  <a:srgbClr val="313131"/>
                </a:solidFill>
                <a:latin typeface="Spectral"/>
                <a:ea typeface="Spectral"/>
                <a:cs typeface="Spectral"/>
                <a:sym typeface="Spectral"/>
              </a:rPr>
              <a:t>350 h x 630 w x 109 d cm</a:t>
            </a:r>
            <a:endParaRPr sz="1100">
              <a:solidFill>
                <a:srgbClr val="313131"/>
              </a:solidFill>
              <a:latin typeface="Spectral"/>
              <a:ea typeface="Spectral"/>
              <a:cs typeface="Spectral"/>
              <a:sym typeface="Spectral"/>
            </a:endParaRPr>
          </a:p>
          <a:p>
            <a:pPr indent="0" lvl="0" marL="0" rtl="0" algn="l">
              <a:spcBef>
                <a:spcPts val="0"/>
              </a:spcBef>
              <a:spcAft>
                <a:spcPts val="0"/>
              </a:spcAft>
              <a:buNone/>
            </a:pPr>
            <a:r>
              <a:rPr lang="sk" sz="1100">
                <a:solidFill>
                  <a:srgbClr val="313131"/>
                </a:solidFill>
                <a:latin typeface="Spectral"/>
                <a:ea typeface="Spectral"/>
                <a:cs typeface="Spectral"/>
                <a:sym typeface="Spectral"/>
              </a:rPr>
              <a:t>National Gallery of Australia</a:t>
            </a:r>
            <a:endParaRPr sz="1100">
              <a:solidFill>
                <a:srgbClr val="313131"/>
              </a:solidFill>
              <a:latin typeface="Spectral"/>
              <a:ea typeface="Spectral"/>
              <a:cs typeface="Spectral"/>
              <a:sym typeface="Spectral"/>
            </a:endParaRPr>
          </a:p>
        </p:txBody>
      </p:sp>
      <p:cxnSp>
        <p:nvCxnSpPr>
          <p:cNvPr id="210" name="Google Shape;210;p30"/>
          <p:cNvCxnSpPr/>
          <p:nvPr/>
        </p:nvCxnSpPr>
        <p:spPr>
          <a:xfrm>
            <a:off x="387425" y="1616525"/>
            <a:ext cx="1830300" cy="0"/>
          </a:xfrm>
          <a:prstGeom prst="straightConnector1">
            <a:avLst/>
          </a:prstGeom>
          <a:noFill/>
          <a:ln cap="flat" cmpd="sng" w="9525">
            <a:solidFill>
              <a:srgbClr val="FF00FF"/>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31"/>
          <p:cNvPicPr preferRelativeResize="0"/>
          <p:nvPr/>
        </p:nvPicPr>
        <p:blipFill rotWithShape="1">
          <a:blip r:embed="rId3">
            <a:alphaModFix/>
          </a:blip>
          <a:srcRect b="0" l="0" r="0" t="0"/>
          <a:stretch/>
        </p:blipFill>
        <p:spPr>
          <a:xfrm>
            <a:off x="66775" y="62050"/>
            <a:ext cx="2919300" cy="1703700"/>
          </a:xfrm>
          <a:prstGeom prst="rect">
            <a:avLst/>
          </a:prstGeom>
          <a:noFill/>
          <a:ln>
            <a:noFill/>
          </a:ln>
        </p:spPr>
      </p:pic>
      <p:pic>
        <p:nvPicPr>
          <p:cNvPr id="216" name="Google Shape;216;p31"/>
          <p:cNvPicPr preferRelativeResize="0"/>
          <p:nvPr/>
        </p:nvPicPr>
        <p:blipFill rotWithShape="1">
          <a:blip r:embed="rId4">
            <a:alphaModFix/>
          </a:blip>
          <a:srcRect b="0" l="0" r="0" t="0"/>
          <a:stretch/>
        </p:blipFill>
        <p:spPr>
          <a:xfrm>
            <a:off x="4918149" y="62050"/>
            <a:ext cx="2435778" cy="1703700"/>
          </a:xfrm>
          <a:prstGeom prst="rect">
            <a:avLst/>
          </a:prstGeom>
          <a:noFill/>
          <a:ln>
            <a:noFill/>
          </a:ln>
        </p:spPr>
      </p:pic>
      <p:sp>
        <p:nvSpPr>
          <p:cNvPr id="217" name="Google Shape;217;p31"/>
          <p:cNvSpPr txBox="1"/>
          <p:nvPr/>
        </p:nvSpPr>
        <p:spPr>
          <a:xfrm>
            <a:off x="7336250" y="62050"/>
            <a:ext cx="1920300" cy="9159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Font typeface="Arial"/>
              <a:buNone/>
            </a:pPr>
            <a:r>
              <a:rPr lang="sk" sz="1100">
                <a:solidFill>
                  <a:srgbClr val="313131"/>
                </a:solidFill>
                <a:latin typeface="Spectral"/>
                <a:ea typeface="Spectral"/>
                <a:cs typeface="Spectral"/>
                <a:sym typeface="Spectral"/>
              </a:rPr>
              <a:t>Henry Moore, Recumbent figure ,1938</a:t>
            </a:r>
            <a:endParaRPr sz="1100">
              <a:solidFill>
                <a:srgbClr val="313131"/>
              </a:solidFill>
              <a:latin typeface="Spectral"/>
              <a:ea typeface="Spectral"/>
              <a:cs typeface="Spectral"/>
              <a:sym typeface="Spectral"/>
            </a:endParaRPr>
          </a:p>
          <a:p>
            <a:pPr indent="0" lvl="0" marL="0" rtl="0" algn="l">
              <a:spcBef>
                <a:spcPts val="0"/>
              </a:spcBef>
              <a:spcAft>
                <a:spcPts val="0"/>
              </a:spcAft>
              <a:buClr>
                <a:schemeClr val="dk1"/>
              </a:buClr>
              <a:buFont typeface="Arial"/>
              <a:buNone/>
            </a:pPr>
            <a:r>
              <a:rPr lang="sk" sz="1100">
                <a:solidFill>
                  <a:srgbClr val="313131"/>
                </a:solidFill>
                <a:latin typeface="Spectral"/>
                <a:ea typeface="Spectral"/>
                <a:cs typeface="Spectral"/>
                <a:sym typeface="Spectral"/>
              </a:rPr>
              <a:t> 889 × 1327 × 737 mm</a:t>
            </a:r>
            <a:endParaRPr sz="1100">
              <a:solidFill>
                <a:srgbClr val="313131"/>
              </a:solidFill>
              <a:latin typeface="Spectral"/>
              <a:ea typeface="Spectral"/>
              <a:cs typeface="Spectral"/>
              <a:sym typeface="Spectral"/>
            </a:endParaRPr>
          </a:p>
          <a:p>
            <a:pPr indent="0" lvl="0" marL="0" rtl="0" algn="l">
              <a:spcBef>
                <a:spcPts val="0"/>
              </a:spcBef>
              <a:spcAft>
                <a:spcPts val="0"/>
              </a:spcAft>
              <a:buClr>
                <a:schemeClr val="dk1"/>
              </a:buClr>
              <a:buFont typeface="Arial"/>
              <a:buNone/>
            </a:pPr>
            <a:r>
              <a:rPr lang="sk" sz="1100">
                <a:solidFill>
                  <a:srgbClr val="313131"/>
                </a:solidFill>
                <a:latin typeface="Spectral"/>
                <a:ea typeface="Spectral"/>
                <a:cs typeface="Spectral"/>
                <a:sym typeface="Spectral"/>
              </a:rPr>
              <a:t>Tate</a:t>
            </a:r>
            <a:endParaRPr sz="1100">
              <a:solidFill>
                <a:srgbClr val="313131"/>
              </a:solidFill>
              <a:latin typeface="Spectral"/>
              <a:ea typeface="Spectral"/>
              <a:cs typeface="Spectral"/>
              <a:sym typeface="Spectral"/>
            </a:endParaRPr>
          </a:p>
          <a:p>
            <a:pPr indent="0" lvl="0" marL="0" marR="0" rtl="0" algn="l">
              <a:spcBef>
                <a:spcPts val="0"/>
              </a:spcBef>
              <a:spcAft>
                <a:spcPts val="0"/>
              </a:spcAft>
              <a:buNone/>
            </a:pPr>
            <a:r>
              <a:t/>
            </a:r>
            <a:endParaRPr sz="1100">
              <a:solidFill>
                <a:srgbClr val="313131"/>
              </a:solidFill>
              <a:latin typeface="Spectral"/>
              <a:ea typeface="Spectral"/>
              <a:cs typeface="Spectral"/>
              <a:sym typeface="Spectral"/>
            </a:endParaRPr>
          </a:p>
        </p:txBody>
      </p:sp>
      <p:sp>
        <p:nvSpPr>
          <p:cNvPr id="218" name="Google Shape;218;p31"/>
          <p:cNvSpPr txBox="1"/>
          <p:nvPr/>
        </p:nvSpPr>
        <p:spPr>
          <a:xfrm>
            <a:off x="4753775" y="1771350"/>
            <a:ext cx="2578200" cy="746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k" sz="1100">
                <a:solidFill>
                  <a:srgbClr val="313131"/>
                </a:solidFill>
                <a:latin typeface="Spectral"/>
                <a:ea typeface="Spectral"/>
                <a:cs typeface="Spectral"/>
                <a:sym typeface="Spectral"/>
              </a:rPr>
              <a:t>Barbara Hepworth, Seated figure, 1932-3, </a:t>
            </a:r>
            <a:r>
              <a:rPr lang="sk" sz="1100">
                <a:solidFill>
                  <a:srgbClr val="313131"/>
                </a:solidFill>
                <a:highlight>
                  <a:srgbClr val="FFFFFF"/>
                </a:highlight>
                <a:latin typeface="Spectral"/>
                <a:ea typeface="Spectral"/>
                <a:cs typeface="Spectral"/>
                <a:sym typeface="Spectral"/>
              </a:rPr>
              <a:t>356 × 267 × 216 mm</a:t>
            </a:r>
            <a:endParaRPr sz="1100">
              <a:solidFill>
                <a:srgbClr val="313131"/>
              </a:solidFill>
              <a:latin typeface="Spectral"/>
              <a:ea typeface="Spectral"/>
              <a:cs typeface="Spectral"/>
              <a:sym typeface="Spectral"/>
            </a:endParaRPr>
          </a:p>
          <a:p>
            <a:pPr indent="0" lvl="0" marL="0" marR="0" rtl="0" algn="l">
              <a:spcBef>
                <a:spcPts val="0"/>
              </a:spcBef>
              <a:spcAft>
                <a:spcPts val="0"/>
              </a:spcAft>
              <a:buNone/>
            </a:pPr>
            <a:r>
              <a:rPr lang="sk" sz="1100">
                <a:solidFill>
                  <a:srgbClr val="313131"/>
                </a:solidFill>
                <a:latin typeface="Spectral"/>
                <a:ea typeface="Spectral"/>
                <a:cs typeface="Spectral"/>
                <a:sym typeface="Spectral"/>
              </a:rPr>
              <a:t>Tate</a:t>
            </a:r>
            <a:endParaRPr sz="1100">
              <a:solidFill>
                <a:srgbClr val="313131"/>
              </a:solidFill>
              <a:latin typeface="Spectral"/>
              <a:ea typeface="Spectral"/>
              <a:cs typeface="Spectral"/>
              <a:sym typeface="Spectral"/>
            </a:endParaRPr>
          </a:p>
          <a:p>
            <a:pPr indent="0" lvl="0" marL="0" marR="0" rtl="0" algn="l">
              <a:spcBef>
                <a:spcPts val="0"/>
              </a:spcBef>
              <a:spcAft>
                <a:spcPts val="0"/>
              </a:spcAft>
              <a:buNone/>
            </a:pPr>
            <a:r>
              <a:t/>
            </a:r>
            <a:endParaRPr sz="1100">
              <a:solidFill>
                <a:srgbClr val="313131"/>
              </a:solidFill>
              <a:latin typeface="Spectral"/>
              <a:ea typeface="Spectral"/>
              <a:cs typeface="Spectral"/>
              <a:sym typeface="Spectral"/>
            </a:endParaRPr>
          </a:p>
        </p:txBody>
      </p:sp>
      <p:pic>
        <p:nvPicPr>
          <p:cNvPr id="219" name="Google Shape;219;p31"/>
          <p:cNvPicPr preferRelativeResize="0"/>
          <p:nvPr/>
        </p:nvPicPr>
        <p:blipFill rotWithShape="1">
          <a:blip r:embed="rId5">
            <a:alphaModFix/>
          </a:blip>
          <a:srcRect b="0" l="0" r="0" t="0"/>
          <a:stretch/>
        </p:blipFill>
        <p:spPr>
          <a:xfrm>
            <a:off x="3049887" y="62050"/>
            <a:ext cx="1640100" cy="2188500"/>
          </a:xfrm>
          <a:prstGeom prst="rect">
            <a:avLst/>
          </a:prstGeom>
          <a:noFill/>
          <a:ln>
            <a:noFill/>
          </a:ln>
        </p:spPr>
      </p:pic>
      <p:sp>
        <p:nvSpPr>
          <p:cNvPr id="220" name="Google Shape;220;p31"/>
          <p:cNvSpPr txBox="1"/>
          <p:nvPr/>
        </p:nvSpPr>
        <p:spPr>
          <a:xfrm>
            <a:off x="135675" y="1855950"/>
            <a:ext cx="2226300" cy="577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sk" sz="1100">
                <a:solidFill>
                  <a:srgbClr val="313131"/>
                </a:solidFill>
                <a:latin typeface="Spectral"/>
                <a:ea typeface="Spectral"/>
                <a:cs typeface="Spectral"/>
                <a:sym typeface="Spectral"/>
              </a:rPr>
              <a:t>Henry Moore, </a:t>
            </a:r>
            <a:r>
              <a:rPr i="0" lang="sk" sz="1100">
                <a:solidFill>
                  <a:srgbClr val="313131"/>
                </a:solidFill>
                <a:latin typeface="Spectral"/>
                <a:ea typeface="Spectral"/>
                <a:cs typeface="Spectral"/>
                <a:sym typeface="Spectral"/>
              </a:rPr>
              <a:t>Reclining Figure</a:t>
            </a:r>
            <a:r>
              <a:rPr lang="sk" sz="1100">
                <a:solidFill>
                  <a:srgbClr val="313131"/>
                </a:solidFill>
                <a:latin typeface="Spectral"/>
                <a:ea typeface="Spectral"/>
                <a:cs typeface="Spectral"/>
                <a:sym typeface="Spectral"/>
              </a:rPr>
              <a:t>, </a:t>
            </a:r>
            <a:r>
              <a:rPr i="0" lang="sk" sz="1100">
                <a:solidFill>
                  <a:srgbClr val="313131"/>
                </a:solidFill>
                <a:latin typeface="Spectral"/>
                <a:ea typeface="Spectral"/>
                <a:cs typeface="Spectral"/>
                <a:sym typeface="Spectral"/>
              </a:rPr>
              <a:t>19</a:t>
            </a:r>
            <a:r>
              <a:rPr lang="sk" sz="1100">
                <a:solidFill>
                  <a:srgbClr val="313131"/>
                </a:solidFill>
                <a:latin typeface="Spectral"/>
                <a:ea typeface="Spectral"/>
                <a:cs typeface="Spectral"/>
                <a:sym typeface="Spectral"/>
              </a:rPr>
              <a:t>3</a:t>
            </a:r>
            <a:r>
              <a:rPr i="0" lang="sk" sz="1100">
                <a:solidFill>
                  <a:srgbClr val="313131"/>
                </a:solidFill>
                <a:latin typeface="Spectral"/>
                <a:ea typeface="Spectral"/>
                <a:cs typeface="Spectral"/>
                <a:sym typeface="Spectral"/>
              </a:rPr>
              <a:t>9, </a:t>
            </a:r>
            <a:r>
              <a:rPr lang="sk" sz="1100">
                <a:solidFill>
                  <a:srgbClr val="313131"/>
                </a:solidFill>
                <a:highlight>
                  <a:srgbClr val="FFFFFF"/>
                </a:highlight>
                <a:latin typeface="Spectral"/>
                <a:ea typeface="Spectral"/>
                <a:cs typeface="Spectral"/>
                <a:sym typeface="Spectral"/>
              </a:rPr>
              <a:t>170 × 330 × 134 mm</a:t>
            </a:r>
            <a:endParaRPr sz="1100">
              <a:solidFill>
                <a:srgbClr val="313131"/>
              </a:solidFill>
              <a:latin typeface="Spectral"/>
              <a:ea typeface="Spectral"/>
              <a:cs typeface="Spectral"/>
              <a:sym typeface="Spectral"/>
            </a:endParaRPr>
          </a:p>
          <a:p>
            <a:pPr indent="0" lvl="0" marL="0" marR="0" rtl="0" algn="ctr">
              <a:spcBef>
                <a:spcPts val="0"/>
              </a:spcBef>
              <a:spcAft>
                <a:spcPts val="0"/>
              </a:spcAft>
              <a:buNone/>
            </a:pPr>
            <a:r>
              <a:rPr lang="sk" sz="1100">
                <a:solidFill>
                  <a:srgbClr val="313131"/>
                </a:solidFill>
                <a:latin typeface="Spectral"/>
                <a:ea typeface="Spectral"/>
                <a:cs typeface="Spectral"/>
                <a:sym typeface="Spectral"/>
              </a:rPr>
              <a:t>Tate</a:t>
            </a:r>
            <a:endParaRPr sz="1100">
              <a:solidFill>
                <a:srgbClr val="313131"/>
              </a:solidFill>
              <a:latin typeface="Spectral"/>
              <a:ea typeface="Spectral"/>
              <a:cs typeface="Spectral"/>
              <a:sym typeface="Spectral"/>
            </a:endParaRPr>
          </a:p>
        </p:txBody>
      </p:sp>
      <p:pic>
        <p:nvPicPr>
          <p:cNvPr id="221" name="Google Shape;221;p31"/>
          <p:cNvPicPr preferRelativeResize="0"/>
          <p:nvPr/>
        </p:nvPicPr>
        <p:blipFill rotWithShape="1">
          <a:blip r:embed="rId6">
            <a:alphaModFix/>
          </a:blip>
          <a:srcRect b="0" l="0" r="13081" t="19211"/>
          <a:stretch/>
        </p:blipFill>
        <p:spPr>
          <a:xfrm>
            <a:off x="88400" y="3310650"/>
            <a:ext cx="2621449" cy="1703700"/>
          </a:xfrm>
          <a:prstGeom prst="rect">
            <a:avLst/>
          </a:prstGeom>
          <a:noFill/>
          <a:ln>
            <a:noFill/>
          </a:ln>
        </p:spPr>
      </p:pic>
      <p:sp>
        <p:nvSpPr>
          <p:cNvPr id="222" name="Google Shape;222;p31"/>
          <p:cNvSpPr txBox="1"/>
          <p:nvPr/>
        </p:nvSpPr>
        <p:spPr>
          <a:xfrm>
            <a:off x="66774" y="2694750"/>
            <a:ext cx="2226300" cy="746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k" sz="1100">
                <a:solidFill>
                  <a:srgbClr val="313131"/>
                </a:solidFill>
                <a:latin typeface="Spectral"/>
                <a:ea typeface="Spectral"/>
                <a:cs typeface="Spectral"/>
                <a:sym typeface="Spectral"/>
              </a:rPr>
              <a:t>Barbara Hepworth, Mother and child, ,1934, </a:t>
            </a:r>
            <a:r>
              <a:rPr lang="sk" sz="1100">
                <a:solidFill>
                  <a:srgbClr val="313131"/>
                </a:solidFill>
                <a:highlight>
                  <a:srgbClr val="FFFFFF"/>
                </a:highlight>
                <a:latin typeface="Spectral"/>
                <a:ea typeface="Spectral"/>
                <a:cs typeface="Spectral"/>
                <a:sym typeface="Spectral"/>
              </a:rPr>
              <a:t>230 × 455 × 189 mm, Ta</a:t>
            </a:r>
            <a:r>
              <a:rPr lang="sk" sz="1100">
                <a:solidFill>
                  <a:srgbClr val="313131"/>
                </a:solidFill>
                <a:latin typeface="Spectral"/>
                <a:ea typeface="Spectral"/>
                <a:cs typeface="Spectral"/>
                <a:sym typeface="Spectral"/>
              </a:rPr>
              <a:t>te</a:t>
            </a:r>
            <a:endParaRPr sz="1100">
              <a:solidFill>
                <a:srgbClr val="313131"/>
              </a:solidFill>
              <a:latin typeface="Spectral"/>
              <a:ea typeface="Spectral"/>
              <a:cs typeface="Spectral"/>
              <a:sym typeface="Spectral"/>
            </a:endParaRPr>
          </a:p>
          <a:p>
            <a:pPr indent="0" lvl="0" marL="0" marR="0" rtl="0" algn="l">
              <a:spcBef>
                <a:spcPts val="0"/>
              </a:spcBef>
              <a:spcAft>
                <a:spcPts val="0"/>
              </a:spcAft>
              <a:buNone/>
            </a:pPr>
            <a:r>
              <a:t/>
            </a:r>
            <a:endParaRPr sz="1100">
              <a:solidFill>
                <a:srgbClr val="313131"/>
              </a:solidFill>
              <a:latin typeface="Spectral"/>
              <a:ea typeface="Spectral"/>
              <a:cs typeface="Spectral"/>
              <a:sym typeface="Spectral"/>
            </a:endParaRPr>
          </a:p>
        </p:txBody>
      </p:sp>
      <p:pic>
        <p:nvPicPr>
          <p:cNvPr id="223" name="Google Shape;223;p31"/>
          <p:cNvPicPr preferRelativeResize="0"/>
          <p:nvPr/>
        </p:nvPicPr>
        <p:blipFill rotWithShape="1">
          <a:blip r:embed="rId7">
            <a:alphaModFix/>
          </a:blip>
          <a:srcRect b="0" l="0" r="0" t="0"/>
          <a:stretch/>
        </p:blipFill>
        <p:spPr>
          <a:xfrm>
            <a:off x="2655025" y="3119375"/>
            <a:ext cx="2712000" cy="2234700"/>
          </a:xfrm>
          <a:prstGeom prst="rect">
            <a:avLst/>
          </a:prstGeom>
          <a:noFill/>
          <a:ln>
            <a:noFill/>
          </a:ln>
        </p:spPr>
      </p:pic>
      <p:sp>
        <p:nvSpPr>
          <p:cNvPr id="224" name="Google Shape;224;p31"/>
          <p:cNvSpPr txBox="1"/>
          <p:nvPr/>
        </p:nvSpPr>
        <p:spPr>
          <a:xfrm>
            <a:off x="2821800" y="2571750"/>
            <a:ext cx="29193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latin typeface="Spectral"/>
                <a:ea typeface="Spectral"/>
                <a:cs typeface="Spectral"/>
                <a:sym typeface="Spectral"/>
              </a:rPr>
              <a:t>Georgia O’Keeffe, Abstraction, 1976,</a:t>
            </a:r>
            <a:endParaRPr sz="1100">
              <a:solidFill>
                <a:srgbClr val="313131"/>
              </a:solidFill>
              <a:latin typeface="Spectral"/>
              <a:ea typeface="Spectral"/>
              <a:cs typeface="Spectral"/>
              <a:sym typeface="Spectral"/>
            </a:endParaRPr>
          </a:p>
          <a:p>
            <a:pPr indent="0" lvl="0" marL="0" rtl="0" algn="l">
              <a:spcBef>
                <a:spcPts val="0"/>
              </a:spcBef>
              <a:spcAft>
                <a:spcPts val="0"/>
              </a:spcAft>
              <a:buNone/>
            </a:pPr>
            <a:r>
              <a:rPr lang="sk" sz="1100">
                <a:solidFill>
                  <a:srgbClr val="313131"/>
                </a:solidFill>
                <a:highlight>
                  <a:schemeClr val="lt1"/>
                </a:highlight>
                <a:latin typeface="Spectral"/>
                <a:ea typeface="Spectral"/>
                <a:cs typeface="Spectral"/>
                <a:sym typeface="Spectral"/>
              </a:rPr>
              <a:t>36 x 36 x 4 1/2 inches</a:t>
            </a:r>
            <a:endParaRPr sz="1100">
              <a:solidFill>
                <a:srgbClr val="313131"/>
              </a:solidFill>
              <a:latin typeface="Spectral"/>
              <a:ea typeface="Spectral"/>
              <a:cs typeface="Spectral"/>
              <a:sym typeface="Spectral"/>
            </a:endParaRPr>
          </a:p>
          <a:p>
            <a:pPr indent="0" lvl="0" marL="0" rtl="0" algn="l">
              <a:spcBef>
                <a:spcPts val="0"/>
              </a:spcBef>
              <a:spcAft>
                <a:spcPts val="0"/>
              </a:spcAft>
              <a:buNone/>
            </a:pPr>
            <a:r>
              <a:rPr lang="sk" sz="1100">
                <a:solidFill>
                  <a:srgbClr val="313131"/>
                </a:solidFill>
                <a:latin typeface="Spectral"/>
                <a:ea typeface="Spectral"/>
                <a:cs typeface="Spectral"/>
                <a:sym typeface="Spectral"/>
              </a:rPr>
              <a:t>Georgia O‘Keeffe museum</a:t>
            </a:r>
            <a:endParaRPr sz="1100">
              <a:solidFill>
                <a:srgbClr val="313131"/>
              </a:solidFill>
              <a:latin typeface="Spectral"/>
              <a:ea typeface="Spectral"/>
              <a:cs typeface="Spectral"/>
              <a:sym typeface="Spectral"/>
            </a:endParaRPr>
          </a:p>
        </p:txBody>
      </p:sp>
      <p:pic>
        <p:nvPicPr>
          <p:cNvPr id="225" name="Google Shape;225;p31"/>
          <p:cNvPicPr preferRelativeResize="0"/>
          <p:nvPr/>
        </p:nvPicPr>
        <p:blipFill rotWithShape="1">
          <a:blip r:embed="rId8">
            <a:alphaModFix/>
          </a:blip>
          <a:srcRect b="0" l="0" r="0" t="0"/>
          <a:stretch/>
        </p:blipFill>
        <p:spPr>
          <a:xfrm>
            <a:off x="4700600" y="2779350"/>
            <a:ext cx="2881497" cy="2374875"/>
          </a:xfrm>
          <a:prstGeom prst="rect">
            <a:avLst/>
          </a:prstGeom>
          <a:noFill/>
          <a:ln>
            <a:noFill/>
          </a:ln>
        </p:spPr>
      </p:pic>
      <p:sp>
        <p:nvSpPr>
          <p:cNvPr id="226" name="Google Shape;226;p31"/>
          <p:cNvSpPr txBox="1"/>
          <p:nvPr/>
        </p:nvSpPr>
        <p:spPr>
          <a:xfrm>
            <a:off x="5293675" y="2200050"/>
            <a:ext cx="26214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sk" sz="1100">
                <a:solidFill>
                  <a:srgbClr val="313131"/>
                </a:solidFill>
                <a:latin typeface="Spectral"/>
                <a:ea typeface="Spectral"/>
                <a:cs typeface="Spectral"/>
                <a:sym typeface="Spectral"/>
              </a:rPr>
              <a:t>Georgia O’Keeffe, Abstraction 6/10</a:t>
            </a:r>
            <a:endParaRPr sz="1100">
              <a:solidFill>
                <a:srgbClr val="313131"/>
              </a:solidFill>
              <a:latin typeface="Spectral"/>
              <a:ea typeface="Spectral"/>
              <a:cs typeface="Spectral"/>
              <a:sym typeface="Spectral"/>
            </a:endParaRPr>
          </a:p>
          <a:p>
            <a:pPr indent="0" lvl="0" marL="0" rtl="0" algn="l">
              <a:lnSpc>
                <a:spcPct val="115000"/>
              </a:lnSpc>
              <a:spcBef>
                <a:spcPts val="0"/>
              </a:spcBef>
              <a:spcAft>
                <a:spcPts val="0"/>
              </a:spcAft>
              <a:buClr>
                <a:schemeClr val="dk1"/>
              </a:buClr>
              <a:buSzPts val="1100"/>
              <a:buFont typeface="Arial"/>
              <a:buNone/>
            </a:pPr>
            <a:r>
              <a:rPr lang="sk" sz="1100">
                <a:solidFill>
                  <a:srgbClr val="313131"/>
                </a:solidFill>
                <a:latin typeface="Spectral"/>
                <a:ea typeface="Spectral"/>
                <a:cs typeface="Spectral"/>
                <a:sym typeface="Spectral"/>
              </a:rPr>
              <a:t>1979−80, </a:t>
            </a:r>
            <a:r>
              <a:rPr lang="sk" sz="1100">
                <a:solidFill>
                  <a:srgbClr val="313131"/>
                </a:solidFill>
                <a:highlight>
                  <a:srgbClr val="FFFFFF"/>
                </a:highlight>
                <a:latin typeface="Spectral"/>
                <a:ea typeface="Spectral"/>
                <a:cs typeface="Spectral"/>
                <a:sym typeface="Spectral"/>
              </a:rPr>
              <a:t>10 x 10 x1 1/2 inches</a:t>
            </a:r>
            <a:endParaRPr sz="1100">
              <a:solidFill>
                <a:srgbClr val="313131"/>
              </a:solidFill>
              <a:highlight>
                <a:srgbClr val="FFFFFF"/>
              </a:highlight>
              <a:latin typeface="Spectral"/>
              <a:ea typeface="Spectral"/>
              <a:cs typeface="Spectral"/>
              <a:sym typeface="Spectral"/>
            </a:endParaRPr>
          </a:p>
          <a:p>
            <a:pPr indent="0" lvl="0" marL="0" rtl="0" algn="l">
              <a:lnSpc>
                <a:spcPct val="115000"/>
              </a:lnSpc>
              <a:spcBef>
                <a:spcPts val="0"/>
              </a:spcBef>
              <a:spcAft>
                <a:spcPts val="0"/>
              </a:spcAft>
              <a:buClr>
                <a:schemeClr val="dk1"/>
              </a:buClr>
              <a:buSzPts val="1100"/>
              <a:buFont typeface="Arial"/>
              <a:buNone/>
            </a:pPr>
            <a:r>
              <a:rPr lang="sk" sz="1100">
                <a:solidFill>
                  <a:srgbClr val="313131"/>
                </a:solidFill>
                <a:latin typeface="Spectral"/>
                <a:ea typeface="Spectral"/>
                <a:cs typeface="Spectral"/>
                <a:sym typeface="Spectral"/>
              </a:rPr>
              <a:t>Georgia O‘Keeffe museum</a:t>
            </a:r>
            <a:endParaRPr sz="1100">
              <a:solidFill>
                <a:srgbClr val="313131"/>
              </a:solidFill>
              <a:latin typeface="Spectral"/>
              <a:ea typeface="Spectral"/>
              <a:cs typeface="Spectral"/>
              <a:sym typeface="Spectral"/>
            </a:endParaRPr>
          </a:p>
        </p:txBody>
      </p:sp>
      <p:pic>
        <p:nvPicPr>
          <p:cNvPr id="227" name="Google Shape;227;p31"/>
          <p:cNvPicPr preferRelativeResize="0"/>
          <p:nvPr/>
        </p:nvPicPr>
        <p:blipFill>
          <a:blip r:embed="rId9">
            <a:alphaModFix/>
          </a:blip>
          <a:stretch>
            <a:fillRect/>
          </a:stretch>
        </p:blipFill>
        <p:spPr>
          <a:xfrm>
            <a:off x="7090400" y="2694753"/>
            <a:ext cx="1920300" cy="2374872"/>
          </a:xfrm>
          <a:prstGeom prst="rect">
            <a:avLst/>
          </a:prstGeom>
          <a:noFill/>
          <a:ln>
            <a:noFill/>
          </a:ln>
        </p:spPr>
      </p:pic>
      <p:sp>
        <p:nvSpPr>
          <p:cNvPr id="228" name="Google Shape;228;p31"/>
          <p:cNvSpPr txBox="1"/>
          <p:nvPr/>
        </p:nvSpPr>
        <p:spPr>
          <a:xfrm>
            <a:off x="7715400" y="1771350"/>
            <a:ext cx="1428600" cy="93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sk" sz="1100">
                <a:solidFill>
                  <a:srgbClr val="313131"/>
                </a:solidFill>
                <a:latin typeface="Spectral"/>
                <a:ea typeface="Spectral"/>
                <a:cs typeface="Spectral"/>
                <a:sym typeface="Spectral"/>
              </a:rPr>
              <a:t>Louis Bourgeois, Amoeba</a:t>
            </a:r>
            <a:r>
              <a:rPr lang="sk" sz="1100">
                <a:solidFill>
                  <a:srgbClr val="313131"/>
                </a:solidFill>
                <a:highlight>
                  <a:srgbClr val="FFFFFF"/>
                </a:highlight>
                <a:latin typeface="Spectral"/>
                <a:ea typeface="Spectral"/>
                <a:cs typeface="Spectral"/>
                <a:sym typeface="Spectral"/>
              </a:rPr>
              <a:t>, 1963-65, 916 × 694 × 300, </a:t>
            </a:r>
            <a:endParaRPr sz="1100">
              <a:solidFill>
                <a:srgbClr val="313131"/>
              </a:solidFill>
              <a:highlight>
                <a:srgbClr val="FFFFFF"/>
              </a:highlight>
              <a:latin typeface="Spectral"/>
              <a:ea typeface="Spectral"/>
              <a:cs typeface="Spectral"/>
              <a:sym typeface="Spectral"/>
            </a:endParaRPr>
          </a:p>
          <a:p>
            <a:pPr indent="0" lvl="0" marL="0" rtl="0" algn="l">
              <a:lnSpc>
                <a:spcPct val="115000"/>
              </a:lnSpc>
              <a:spcBef>
                <a:spcPts val="0"/>
              </a:spcBef>
              <a:spcAft>
                <a:spcPts val="0"/>
              </a:spcAft>
              <a:buClr>
                <a:schemeClr val="dk1"/>
              </a:buClr>
              <a:buSzPts val="1100"/>
              <a:buFont typeface="Arial"/>
              <a:buNone/>
            </a:pPr>
            <a:r>
              <a:rPr lang="sk" sz="1100">
                <a:solidFill>
                  <a:srgbClr val="313131"/>
                </a:solidFill>
                <a:highlight>
                  <a:srgbClr val="FFFFFF"/>
                </a:highlight>
                <a:latin typeface="Spectral"/>
                <a:ea typeface="Spectral"/>
                <a:cs typeface="Spectral"/>
                <a:sym typeface="Spectral"/>
              </a:rPr>
              <a:t>Tate</a:t>
            </a:r>
            <a:endParaRPr sz="1100">
              <a:solidFill>
                <a:srgbClr val="313131"/>
              </a:solidFill>
              <a:highlight>
                <a:srgbClr val="FFFFFF"/>
              </a:highlight>
              <a:latin typeface="Spectral"/>
              <a:ea typeface="Spectral"/>
              <a:cs typeface="Spectral"/>
              <a:sym typeface="Spectr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body"/>
          </p:nvPr>
        </p:nvSpPr>
        <p:spPr>
          <a:xfrm>
            <a:off x="312250" y="1016600"/>
            <a:ext cx="8520600" cy="3164100"/>
          </a:xfrm>
          <a:prstGeom prst="rect">
            <a:avLst/>
          </a:prstGeom>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sk" sz="1400">
                <a:solidFill>
                  <a:srgbClr val="313131"/>
                </a:solidFill>
                <a:latin typeface="Spectral"/>
                <a:ea typeface="Spectral"/>
                <a:cs typeface="Spectral"/>
                <a:sym typeface="Spectral"/>
              </a:rPr>
              <a:t>NÁZEV VÝSTAVY:</a:t>
            </a:r>
            <a:r>
              <a:rPr lang="sk" sz="1400">
                <a:solidFill>
                  <a:srgbClr val="313131"/>
                </a:solidFill>
                <a:latin typeface="Spectral"/>
                <a:ea typeface="Spectral"/>
                <a:cs typeface="Spectral"/>
                <a:sym typeface="Spectral"/>
              </a:rPr>
              <a:t> </a:t>
            </a:r>
            <a:r>
              <a:rPr lang="sk" sz="1400">
                <a:solidFill>
                  <a:srgbClr val="313131"/>
                </a:solidFill>
                <a:latin typeface="Spectral"/>
                <a:ea typeface="Spectral"/>
                <a:cs typeface="Spectral"/>
                <a:sym typeface="Spectral"/>
              </a:rPr>
              <a:t>Fluidita</a:t>
            </a:r>
            <a:endParaRPr sz="1400">
              <a:solidFill>
                <a:srgbClr val="313131"/>
              </a:solidFill>
              <a:latin typeface="Spectral"/>
              <a:ea typeface="Spectral"/>
              <a:cs typeface="Spectral"/>
              <a:sym typeface="Spectral"/>
            </a:endParaRPr>
          </a:p>
          <a:p>
            <a:pPr indent="0" lvl="0" marL="0" rtl="0" algn="l">
              <a:spcBef>
                <a:spcPts val="1200"/>
              </a:spcBef>
              <a:spcAft>
                <a:spcPts val="0"/>
              </a:spcAft>
              <a:buNone/>
            </a:pPr>
            <a:r>
              <a:rPr b="1" lang="sk" sz="1400">
                <a:solidFill>
                  <a:srgbClr val="313131"/>
                </a:solidFill>
                <a:latin typeface="Spectral"/>
                <a:ea typeface="Spectral"/>
                <a:cs typeface="Spectral"/>
                <a:sym typeface="Spectral"/>
              </a:rPr>
              <a:t>MÍSTO: </a:t>
            </a:r>
            <a:r>
              <a:rPr lang="sk" sz="1400">
                <a:solidFill>
                  <a:srgbClr val="313131"/>
                </a:solidFill>
                <a:latin typeface="Spectral"/>
                <a:ea typeface="Spectral"/>
                <a:cs typeface="Spectral"/>
                <a:sym typeface="Spectral"/>
              </a:rPr>
              <a:t>Tate St. Ives, Pavilón nové přístavby (2017)</a:t>
            </a:r>
            <a:endParaRPr sz="1400">
              <a:solidFill>
                <a:srgbClr val="313131"/>
              </a:solidFill>
              <a:latin typeface="Spectral"/>
              <a:ea typeface="Spectral"/>
              <a:cs typeface="Spectral"/>
              <a:sym typeface="Spectral"/>
            </a:endParaRPr>
          </a:p>
          <a:p>
            <a:pPr indent="0" lvl="0" marL="0" rtl="0" algn="l">
              <a:spcBef>
                <a:spcPts val="1200"/>
              </a:spcBef>
              <a:spcAft>
                <a:spcPts val="0"/>
              </a:spcAft>
              <a:buNone/>
            </a:pPr>
            <a:r>
              <a:rPr b="1" lang="sk" sz="1400">
                <a:solidFill>
                  <a:srgbClr val="313131"/>
                </a:solidFill>
                <a:latin typeface="Spectral"/>
                <a:ea typeface="Spectral"/>
                <a:cs typeface="Spectral"/>
                <a:sym typeface="Spectral"/>
              </a:rPr>
              <a:t>DATUM: </a:t>
            </a:r>
            <a:r>
              <a:rPr lang="sk" sz="1400">
                <a:solidFill>
                  <a:srgbClr val="313131"/>
                </a:solidFill>
                <a:latin typeface="Spectral"/>
                <a:ea typeface="Spectral"/>
                <a:cs typeface="Spectral"/>
                <a:sym typeface="Spectral"/>
              </a:rPr>
              <a:t>17/5/2022* - 31/8/2022</a:t>
            </a:r>
            <a:endParaRPr sz="1400">
              <a:solidFill>
                <a:srgbClr val="313131"/>
              </a:solidFill>
              <a:latin typeface="Spectral"/>
              <a:ea typeface="Spectral"/>
              <a:cs typeface="Spectral"/>
              <a:sym typeface="Spectral"/>
            </a:endParaRPr>
          </a:p>
          <a:p>
            <a:pPr indent="0" lvl="0" marL="0" rtl="0" algn="l">
              <a:spcBef>
                <a:spcPts val="1200"/>
              </a:spcBef>
              <a:spcAft>
                <a:spcPts val="0"/>
              </a:spcAft>
              <a:buNone/>
            </a:pPr>
            <a:r>
              <a:rPr b="1" lang="sk" sz="1400">
                <a:solidFill>
                  <a:srgbClr val="313131"/>
                </a:solidFill>
                <a:latin typeface="Spectral"/>
                <a:ea typeface="Spectral"/>
                <a:cs typeface="Spectral"/>
                <a:sym typeface="Spectral"/>
              </a:rPr>
              <a:t>VYSTAVOVANÍ UMĚLCI:</a:t>
            </a:r>
            <a:r>
              <a:rPr lang="sk" sz="1400">
                <a:solidFill>
                  <a:srgbClr val="313131"/>
                </a:solidFill>
                <a:latin typeface="Spectral"/>
                <a:ea typeface="Spectral"/>
                <a:cs typeface="Spectral"/>
                <a:sym typeface="Spectral"/>
              </a:rPr>
              <a:t> ze sbírek TATE Gallery a Barbary Hepworth, jmenovitě pak Maria Bartuszova, Eva Hesse, Jeap Arp, Henry Moore, Louise Bougeois, Tracey Emin, Georgia O</a:t>
            </a:r>
            <a:r>
              <a:rPr b="1" lang="sk" sz="1400">
                <a:solidFill>
                  <a:srgbClr val="202122"/>
                </a:solidFill>
                <a:highlight>
                  <a:srgbClr val="FFFFFF"/>
                </a:highlight>
                <a:latin typeface="Spectral"/>
                <a:ea typeface="Spectral"/>
                <a:cs typeface="Spectral"/>
                <a:sym typeface="Spectral"/>
              </a:rPr>
              <a:t>’</a:t>
            </a:r>
            <a:r>
              <a:rPr lang="sk" sz="1400">
                <a:solidFill>
                  <a:srgbClr val="313131"/>
                </a:solidFill>
                <a:latin typeface="Spectral"/>
                <a:ea typeface="Spectral"/>
                <a:cs typeface="Spectral"/>
                <a:sym typeface="Spectral"/>
              </a:rPr>
              <a:t>Keeffe, Mark Rothko, Andy Warhol, Cindy Sherman, Man Ray, Dora Maar, Nan Goldin a další. </a:t>
            </a:r>
            <a:endParaRPr sz="1400">
              <a:solidFill>
                <a:srgbClr val="313131"/>
              </a:solidFill>
              <a:latin typeface="Spectral"/>
              <a:ea typeface="Spectral"/>
              <a:cs typeface="Spectral"/>
              <a:sym typeface="Spectral"/>
            </a:endParaRPr>
          </a:p>
          <a:p>
            <a:pPr indent="0" lvl="0" marL="0" rtl="0" algn="l">
              <a:spcBef>
                <a:spcPts val="1200"/>
              </a:spcBef>
              <a:spcAft>
                <a:spcPts val="0"/>
              </a:spcAft>
              <a:buNone/>
            </a:pPr>
            <a:r>
              <a:rPr b="1" lang="sk" sz="1400">
                <a:solidFill>
                  <a:srgbClr val="313131"/>
                </a:solidFill>
                <a:latin typeface="Spectral"/>
                <a:ea typeface="Spectral"/>
                <a:cs typeface="Spectral"/>
                <a:sym typeface="Spectral"/>
              </a:rPr>
              <a:t>CÍLOVÁ SKUPINA:</a:t>
            </a:r>
            <a:r>
              <a:rPr lang="sk" sz="1400">
                <a:solidFill>
                  <a:srgbClr val="313131"/>
                </a:solidFill>
                <a:latin typeface="Spectral"/>
                <a:ea typeface="Spectral"/>
                <a:cs typeface="Spectral"/>
                <a:sym typeface="Spectral"/>
              </a:rPr>
              <a:t> široká veřejnost (278 747 návštěvníků, 2019)</a:t>
            </a:r>
            <a:endParaRPr sz="1400">
              <a:solidFill>
                <a:srgbClr val="313131"/>
              </a:solidFill>
              <a:latin typeface="Spectral"/>
              <a:ea typeface="Spectral"/>
              <a:cs typeface="Spectral"/>
              <a:sym typeface="Spectral"/>
            </a:endParaRPr>
          </a:p>
          <a:p>
            <a:pPr indent="0" lvl="0" marL="0" rtl="0" algn="l">
              <a:spcBef>
                <a:spcPts val="1200"/>
              </a:spcBef>
              <a:spcAft>
                <a:spcPts val="0"/>
              </a:spcAft>
              <a:buNone/>
            </a:pPr>
            <a:r>
              <a:rPr b="1" lang="sk" sz="1400">
                <a:solidFill>
                  <a:srgbClr val="313131"/>
                </a:solidFill>
                <a:latin typeface="Spectral"/>
                <a:ea typeface="Spectral"/>
                <a:cs typeface="Spectral"/>
                <a:sym typeface="Spectral"/>
              </a:rPr>
              <a:t>KURÁTORSKÁ KONCEPCE: </a:t>
            </a:r>
            <a:r>
              <a:rPr lang="sk" sz="1400">
                <a:solidFill>
                  <a:srgbClr val="313131"/>
                </a:solidFill>
                <a:latin typeface="Spectral"/>
                <a:ea typeface="Spectral"/>
                <a:cs typeface="Spectral"/>
                <a:sym typeface="Spectral"/>
              </a:rPr>
              <a:t>Karolina Bujáková, Nadia Danylova, Paulína Horváthová, Barbora Macháčková, Zuzana Urbanová</a:t>
            </a:r>
            <a:endParaRPr sz="1400">
              <a:solidFill>
                <a:srgbClr val="313131"/>
              </a:solidFill>
              <a:latin typeface="Spectral"/>
              <a:ea typeface="Spectral"/>
              <a:cs typeface="Spectral"/>
              <a:sym typeface="Spectral"/>
            </a:endParaRPr>
          </a:p>
          <a:p>
            <a:pPr indent="0" lvl="0" marL="0" rtl="0" algn="l">
              <a:spcBef>
                <a:spcPts val="1200"/>
              </a:spcBef>
              <a:spcAft>
                <a:spcPts val="0"/>
              </a:spcAft>
              <a:buNone/>
            </a:pPr>
            <a:r>
              <a:t/>
            </a:r>
            <a:endParaRPr sz="1400">
              <a:solidFill>
                <a:srgbClr val="313131"/>
              </a:solidFill>
              <a:latin typeface="Spectral"/>
              <a:ea typeface="Spectral"/>
              <a:cs typeface="Spectral"/>
              <a:sym typeface="Spectral"/>
            </a:endParaRPr>
          </a:p>
          <a:p>
            <a:pPr indent="0" lvl="0" marL="0" rtl="0" algn="l">
              <a:spcBef>
                <a:spcPts val="1200"/>
              </a:spcBef>
              <a:spcAft>
                <a:spcPts val="1200"/>
              </a:spcAft>
              <a:buNone/>
            </a:pPr>
            <a:r>
              <a:rPr lang="sk" sz="1400">
                <a:solidFill>
                  <a:srgbClr val="313131"/>
                </a:solidFill>
                <a:latin typeface="Spectral"/>
                <a:ea typeface="Spectral"/>
                <a:cs typeface="Spectral"/>
                <a:sym typeface="Spectral"/>
              </a:rPr>
              <a:t>*Datum vernisáže – 17. květen připadá na Mezinárodní den (boje) proti homofobii a transfobii.</a:t>
            </a:r>
            <a:r>
              <a:rPr lang="sk"/>
              <a:t> </a:t>
            </a:r>
            <a:endParaRPr sz="1400">
              <a:solidFill>
                <a:srgbClr val="313131"/>
              </a:solidFill>
              <a:latin typeface="Spectral"/>
              <a:ea typeface="Spectral"/>
              <a:cs typeface="Spectral"/>
              <a:sym typeface="Spectral"/>
            </a:endParaRPr>
          </a:p>
        </p:txBody>
      </p:sp>
      <p:sp>
        <p:nvSpPr>
          <p:cNvPr id="63" name="Google Shape;63;p14"/>
          <p:cNvSpPr txBox="1"/>
          <p:nvPr/>
        </p:nvSpPr>
        <p:spPr>
          <a:xfrm>
            <a:off x="311700" y="248075"/>
            <a:ext cx="5081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2800">
                <a:solidFill>
                  <a:srgbClr val="FF00FF"/>
                </a:solidFill>
                <a:latin typeface="Spectral"/>
                <a:ea typeface="Spectral"/>
                <a:cs typeface="Spectral"/>
                <a:sym typeface="Spectral"/>
              </a:rPr>
              <a:t>ZÁKLADNÍ INFORMACE</a:t>
            </a:r>
            <a:endParaRPr sz="2800">
              <a:solidFill>
                <a:srgbClr val="FF00FF"/>
              </a:solidFill>
              <a:latin typeface="Spectral"/>
              <a:ea typeface="Spectral"/>
              <a:cs typeface="Spectral"/>
              <a:sym typeface="Spectral"/>
            </a:endParaRPr>
          </a:p>
        </p:txBody>
      </p:sp>
      <p:cxnSp>
        <p:nvCxnSpPr>
          <p:cNvPr id="64" name="Google Shape;64;p14"/>
          <p:cNvCxnSpPr/>
          <p:nvPr/>
        </p:nvCxnSpPr>
        <p:spPr>
          <a:xfrm>
            <a:off x="311700" y="862575"/>
            <a:ext cx="4524600" cy="9900"/>
          </a:xfrm>
          <a:prstGeom prst="straightConnector1">
            <a:avLst/>
          </a:prstGeom>
          <a:noFill/>
          <a:ln cap="flat" cmpd="sng" w="9525">
            <a:solidFill>
              <a:srgbClr val="FF00FF"/>
            </a:solidFill>
            <a:prstDash val="solid"/>
            <a:round/>
            <a:headEnd len="med" w="med" type="none"/>
            <a:tailEnd len="med" w="med" type="none"/>
          </a:ln>
        </p:spPr>
      </p:cxnSp>
      <p:cxnSp>
        <p:nvCxnSpPr>
          <p:cNvPr id="65" name="Google Shape;65;p14"/>
          <p:cNvCxnSpPr/>
          <p:nvPr/>
        </p:nvCxnSpPr>
        <p:spPr>
          <a:xfrm>
            <a:off x="249100" y="4367475"/>
            <a:ext cx="8646900" cy="1950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Obsah obrázku text&#10;&#10;Popis se vygeneroval automaticky." id="233" name="Google Shape;233;p32"/>
          <p:cNvPicPr preferRelativeResize="0"/>
          <p:nvPr/>
        </p:nvPicPr>
        <p:blipFill rotWithShape="1">
          <a:blip r:embed="rId3">
            <a:alphaModFix/>
          </a:blip>
          <a:srcRect b="0" l="0" r="0" t="0"/>
          <a:stretch/>
        </p:blipFill>
        <p:spPr>
          <a:xfrm>
            <a:off x="135175" y="1556027"/>
            <a:ext cx="1692875" cy="2205474"/>
          </a:xfrm>
          <a:prstGeom prst="rect">
            <a:avLst/>
          </a:prstGeom>
          <a:noFill/>
          <a:ln>
            <a:noFill/>
          </a:ln>
        </p:spPr>
      </p:pic>
      <p:pic>
        <p:nvPicPr>
          <p:cNvPr id="234" name="Google Shape;234;p32"/>
          <p:cNvPicPr preferRelativeResize="0"/>
          <p:nvPr/>
        </p:nvPicPr>
        <p:blipFill>
          <a:blip r:embed="rId4">
            <a:alphaModFix/>
          </a:blip>
          <a:stretch>
            <a:fillRect/>
          </a:stretch>
        </p:blipFill>
        <p:spPr>
          <a:xfrm>
            <a:off x="1874972" y="1623513"/>
            <a:ext cx="1579825" cy="2070501"/>
          </a:xfrm>
          <a:prstGeom prst="rect">
            <a:avLst/>
          </a:prstGeom>
          <a:noFill/>
          <a:ln>
            <a:noFill/>
          </a:ln>
        </p:spPr>
      </p:pic>
      <p:pic>
        <p:nvPicPr>
          <p:cNvPr id="235" name="Google Shape;235;p32"/>
          <p:cNvPicPr preferRelativeResize="0"/>
          <p:nvPr/>
        </p:nvPicPr>
        <p:blipFill>
          <a:blip r:embed="rId5">
            <a:alphaModFix/>
          </a:blip>
          <a:stretch>
            <a:fillRect/>
          </a:stretch>
        </p:blipFill>
        <p:spPr>
          <a:xfrm>
            <a:off x="3501700" y="1640800"/>
            <a:ext cx="1692874" cy="2035910"/>
          </a:xfrm>
          <a:prstGeom prst="rect">
            <a:avLst/>
          </a:prstGeom>
          <a:noFill/>
          <a:ln>
            <a:noFill/>
          </a:ln>
        </p:spPr>
      </p:pic>
      <p:pic>
        <p:nvPicPr>
          <p:cNvPr id="236" name="Google Shape;236;p32"/>
          <p:cNvPicPr preferRelativeResize="0"/>
          <p:nvPr/>
        </p:nvPicPr>
        <p:blipFill>
          <a:blip r:embed="rId6">
            <a:alphaModFix/>
          </a:blip>
          <a:stretch>
            <a:fillRect/>
          </a:stretch>
        </p:blipFill>
        <p:spPr>
          <a:xfrm>
            <a:off x="5241488" y="1698350"/>
            <a:ext cx="1478775" cy="1920825"/>
          </a:xfrm>
          <a:prstGeom prst="rect">
            <a:avLst/>
          </a:prstGeom>
          <a:noFill/>
          <a:ln>
            <a:noFill/>
          </a:ln>
        </p:spPr>
      </p:pic>
      <p:pic>
        <p:nvPicPr>
          <p:cNvPr id="237" name="Google Shape;237;p32"/>
          <p:cNvPicPr preferRelativeResize="0"/>
          <p:nvPr/>
        </p:nvPicPr>
        <p:blipFill>
          <a:blip r:embed="rId7">
            <a:alphaModFix/>
          </a:blip>
          <a:stretch>
            <a:fillRect/>
          </a:stretch>
        </p:blipFill>
        <p:spPr>
          <a:xfrm>
            <a:off x="6767187" y="1802839"/>
            <a:ext cx="2241650" cy="1711862"/>
          </a:xfrm>
          <a:prstGeom prst="rect">
            <a:avLst/>
          </a:prstGeom>
          <a:noFill/>
          <a:ln>
            <a:noFill/>
          </a:ln>
        </p:spPr>
      </p:pic>
      <p:sp>
        <p:nvSpPr>
          <p:cNvPr id="238" name="Google Shape;238;p32"/>
          <p:cNvSpPr txBox="1"/>
          <p:nvPr/>
        </p:nvSpPr>
        <p:spPr>
          <a:xfrm>
            <a:off x="135163" y="1032838"/>
            <a:ext cx="2018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latin typeface="Spectral"/>
                <a:ea typeface="Spectral"/>
                <a:cs typeface="Spectral"/>
                <a:sym typeface="Spectral"/>
              </a:rPr>
              <a:t>Helen Frankenthaler,</a:t>
            </a:r>
            <a:endParaRPr sz="1100">
              <a:solidFill>
                <a:srgbClr val="313131"/>
              </a:solidFill>
              <a:latin typeface="Spectral"/>
              <a:ea typeface="Spectral"/>
              <a:cs typeface="Spectral"/>
              <a:sym typeface="Spectral"/>
            </a:endParaRPr>
          </a:p>
          <a:p>
            <a:pPr indent="0" lvl="0" marL="0" rtl="0" algn="l">
              <a:spcBef>
                <a:spcPts val="0"/>
              </a:spcBef>
              <a:spcAft>
                <a:spcPts val="0"/>
              </a:spcAft>
              <a:buNone/>
            </a:pPr>
            <a:r>
              <a:rPr lang="sk" sz="1100">
                <a:solidFill>
                  <a:srgbClr val="313131"/>
                </a:solidFill>
                <a:latin typeface="Spectral"/>
                <a:ea typeface="Spectral"/>
                <a:cs typeface="Spectral"/>
                <a:sym typeface="Spectral"/>
              </a:rPr>
              <a:t>Reflections, 1995, Tate</a:t>
            </a:r>
            <a:endParaRPr sz="1100">
              <a:solidFill>
                <a:srgbClr val="313131"/>
              </a:solidFill>
              <a:latin typeface="Spectral"/>
              <a:ea typeface="Spectral"/>
              <a:cs typeface="Spectral"/>
              <a:sym typeface="Spectr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33"/>
          <p:cNvPicPr preferRelativeResize="0"/>
          <p:nvPr/>
        </p:nvPicPr>
        <p:blipFill>
          <a:blip r:embed="rId3">
            <a:alphaModFix/>
          </a:blip>
          <a:stretch>
            <a:fillRect/>
          </a:stretch>
        </p:blipFill>
        <p:spPr>
          <a:xfrm>
            <a:off x="152400" y="160275"/>
            <a:ext cx="2977901" cy="1832749"/>
          </a:xfrm>
          <a:prstGeom prst="rect">
            <a:avLst/>
          </a:prstGeom>
          <a:noFill/>
          <a:ln>
            <a:noFill/>
          </a:ln>
        </p:spPr>
      </p:pic>
      <p:sp>
        <p:nvSpPr>
          <p:cNvPr id="244" name="Google Shape;244;p33"/>
          <p:cNvSpPr txBox="1"/>
          <p:nvPr/>
        </p:nvSpPr>
        <p:spPr>
          <a:xfrm>
            <a:off x="152400" y="1993025"/>
            <a:ext cx="26646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k" sz="1100">
                <a:solidFill>
                  <a:srgbClr val="313131"/>
                </a:solidFill>
                <a:latin typeface="Spectral"/>
                <a:ea typeface="Spectral"/>
                <a:cs typeface="Spectral"/>
                <a:sym typeface="Spectral"/>
              </a:rPr>
              <a:t>Nan Goldin, Nan one month after being battered, 1984, </a:t>
            </a:r>
            <a:r>
              <a:rPr lang="sk" sz="1100">
                <a:solidFill>
                  <a:srgbClr val="313131"/>
                </a:solidFill>
                <a:highlight>
                  <a:srgbClr val="FFFFFF"/>
                </a:highlight>
                <a:latin typeface="Spectral"/>
                <a:ea typeface="Spectral"/>
                <a:cs typeface="Spectral"/>
                <a:sym typeface="Spectral"/>
              </a:rPr>
              <a:t>695 × 1015 mm</a:t>
            </a:r>
            <a:endParaRPr sz="1100">
              <a:solidFill>
                <a:srgbClr val="313131"/>
              </a:solidFill>
              <a:latin typeface="Spectral"/>
              <a:ea typeface="Spectral"/>
              <a:cs typeface="Spectral"/>
              <a:sym typeface="Spectral"/>
            </a:endParaRPr>
          </a:p>
          <a:p>
            <a:pPr indent="0" lvl="0" marL="0" marR="0" rtl="0" algn="l">
              <a:spcBef>
                <a:spcPts val="0"/>
              </a:spcBef>
              <a:spcAft>
                <a:spcPts val="0"/>
              </a:spcAft>
              <a:buNone/>
            </a:pPr>
            <a:r>
              <a:rPr lang="sk" sz="1100">
                <a:solidFill>
                  <a:srgbClr val="313131"/>
                </a:solidFill>
                <a:latin typeface="Spectral"/>
                <a:ea typeface="Spectral"/>
                <a:cs typeface="Spectral"/>
                <a:sym typeface="Spectral"/>
              </a:rPr>
              <a:t>Tate</a:t>
            </a:r>
            <a:endParaRPr sz="1100">
              <a:solidFill>
                <a:srgbClr val="313131"/>
              </a:solidFill>
              <a:latin typeface="Spectral"/>
              <a:ea typeface="Spectral"/>
              <a:cs typeface="Spectral"/>
              <a:sym typeface="Spectral"/>
            </a:endParaRPr>
          </a:p>
        </p:txBody>
      </p:sp>
      <p:pic>
        <p:nvPicPr>
          <p:cNvPr id="245" name="Google Shape;245;p33"/>
          <p:cNvPicPr preferRelativeResize="0"/>
          <p:nvPr/>
        </p:nvPicPr>
        <p:blipFill rotWithShape="1">
          <a:blip r:embed="rId4">
            <a:alphaModFix/>
          </a:blip>
          <a:srcRect b="15311" l="0" r="0" t="0"/>
          <a:stretch/>
        </p:blipFill>
        <p:spPr>
          <a:xfrm>
            <a:off x="3130300" y="0"/>
            <a:ext cx="3775251" cy="2479525"/>
          </a:xfrm>
          <a:prstGeom prst="rect">
            <a:avLst/>
          </a:prstGeom>
          <a:noFill/>
          <a:ln>
            <a:noFill/>
          </a:ln>
        </p:spPr>
      </p:pic>
      <p:pic>
        <p:nvPicPr>
          <p:cNvPr id="246" name="Google Shape;246;p33"/>
          <p:cNvPicPr preferRelativeResize="0"/>
          <p:nvPr/>
        </p:nvPicPr>
        <p:blipFill rotWithShape="1">
          <a:blip r:embed="rId5">
            <a:alphaModFix/>
          </a:blip>
          <a:srcRect b="18200" l="0" r="0" t="0"/>
          <a:stretch/>
        </p:blipFill>
        <p:spPr>
          <a:xfrm>
            <a:off x="0" y="2570225"/>
            <a:ext cx="1994032" cy="2535375"/>
          </a:xfrm>
          <a:prstGeom prst="rect">
            <a:avLst/>
          </a:prstGeom>
          <a:noFill/>
          <a:ln>
            <a:noFill/>
          </a:ln>
        </p:spPr>
      </p:pic>
      <p:sp>
        <p:nvSpPr>
          <p:cNvPr id="247" name="Google Shape;247;p33"/>
          <p:cNvSpPr txBox="1"/>
          <p:nvPr/>
        </p:nvSpPr>
        <p:spPr>
          <a:xfrm>
            <a:off x="3197100" y="2479525"/>
            <a:ext cx="16647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latin typeface="Spectral"/>
                <a:ea typeface="Spectral"/>
                <a:cs typeface="Spectral"/>
                <a:sym typeface="Spectral"/>
              </a:rPr>
              <a:t>Cindy Sherman, Untitled #353</a:t>
            </a:r>
            <a:endParaRPr sz="1100">
              <a:solidFill>
                <a:srgbClr val="313131"/>
              </a:solidFill>
              <a:latin typeface="Spectral"/>
              <a:ea typeface="Spectral"/>
              <a:cs typeface="Spectral"/>
              <a:sym typeface="Spectral"/>
            </a:endParaRPr>
          </a:p>
          <a:p>
            <a:pPr indent="0" lvl="0" marL="0" rtl="0" algn="l">
              <a:spcBef>
                <a:spcPts val="0"/>
              </a:spcBef>
              <a:spcAft>
                <a:spcPts val="0"/>
              </a:spcAft>
              <a:buNone/>
            </a:pPr>
            <a:r>
              <a:rPr lang="sk" sz="1100">
                <a:solidFill>
                  <a:srgbClr val="313131"/>
                </a:solidFill>
                <a:latin typeface="Spectral"/>
                <a:ea typeface="Spectral"/>
                <a:cs typeface="Spectral"/>
                <a:sym typeface="Spectral"/>
              </a:rPr>
              <a:t>91.4 × 61 cm</a:t>
            </a:r>
            <a:endParaRPr sz="1100">
              <a:solidFill>
                <a:srgbClr val="313131"/>
              </a:solidFill>
              <a:latin typeface="Spectral"/>
              <a:ea typeface="Spectral"/>
              <a:cs typeface="Spectral"/>
              <a:sym typeface="Spectral"/>
            </a:endParaRPr>
          </a:p>
        </p:txBody>
      </p:sp>
      <p:sp>
        <p:nvSpPr>
          <p:cNvPr id="248" name="Google Shape;248;p33"/>
          <p:cNvSpPr txBox="1"/>
          <p:nvPr/>
        </p:nvSpPr>
        <p:spPr>
          <a:xfrm>
            <a:off x="6785125" y="160275"/>
            <a:ext cx="2242500" cy="997800"/>
          </a:xfrm>
          <a:prstGeom prst="rect">
            <a:avLst/>
          </a:prstGeom>
          <a:noFill/>
          <a:ln>
            <a:noFill/>
          </a:ln>
        </p:spPr>
        <p:txBody>
          <a:bodyPr anchorCtr="0" anchor="t" bIns="91425" lIns="91425" spcFirstLastPara="1" rIns="91425" wrap="square" tIns="91425">
            <a:spAutoFit/>
          </a:bodyPr>
          <a:lstStyle/>
          <a:p>
            <a:pPr indent="0" lvl="0" marL="0" rtl="0" algn="l">
              <a:lnSpc>
                <a:spcPct val="116666"/>
              </a:lnSpc>
              <a:spcBef>
                <a:spcPts val="0"/>
              </a:spcBef>
              <a:spcAft>
                <a:spcPts val="0"/>
              </a:spcAft>
              <a:buClr>
                <a:schemeClr val="dk1"/>
              </a:buClr>
              <a:buSzPts val="1100"/>
              <a:buFont typeface="Arial"/>
              <a:buNone/>
            </a:pPr>
            <a:r>
              <a:rPr lang="sk" sz="1100">
                <a:solidFill>
                  <a:srgbClr val="313131"/>
                </a:solidFill>
                <a:latin typeface="Spectral"/>
                <a:ea typeface="Spectral"/>
                <a:cs typeface="Spectral"/>
                <a:sym typeface="Spectral"/>
              </a:rPr>
              <a:t>Man Ray, Rrose Sélavy, 1923. </a:t>
            </a:r>
            <a:br>
              <a:rPr lang="sk" sz="1100">
                <a:solidFill>
                  <a:srgbClr val="313131"/>
                </a:solidFill>
                <a:latin typeface="Spectral"/>
                <a:ea typeface="Spectral"/>
                <a:cs typeface="Spectral"/>
                <a:sym typeface="Spectral"/>
              </a:rPr>
            </a:br>
            <a:r>
              <a:rPr lang="sk" sz="1100">
                <a:solidFill>
                  <a:srgbClr val="313131"/>
                </a:solidFill>
                <a:latin typeface="Spectral"/>
                <a:ea typeface="Spectral"/>
                <a:cs typeface="Spectral"/>
                <a:sym typeface="Spectral"/>
              </a:rPr>
              <a:t>22.1 × 17.6 cm</a:t>
            </a:r>
            <a:br>
              <a:rPr lang="sk" sz="1100">
                <a:solidFill>
                  <a:srgbClr val="313131"/>
                </a:solidFill>
                <a:latin typeface="Spectral"/>
                <a:ea typeface="Spectral"/>
                <a:cs typeface="Spectral"/>
                <a:sym typeface="Spectral"/>
              </a:rPr>
            </a:br>
            <a:r>
              <a:rPr lang="sk" sz="1100">
                <a:solidFill>
                  <a:srgbClr val="313131"/>
                </a:solidFill>
                <a:uFill>
                  <a:noFill/>
                </a:uFill>
                <a:latin typeface="Spectral"/>
                <a:ea typeface="Spectral"/>
                <a:cs typeface="Spectral"/>
                <a:sym typeface="Spectral"/>
                <a:hlinkClick r:id="rId6">
                  <a:extLst>
                    <a:ext uri="{A12FA001-AC4F-418D-AE19-62706E023703}">
                      <ahyp:hlinkClr val="tx"/>
                    </a:ext>
                  </a:extLst>
                </a:hlinkClick>
              </a:rPr>
              <a:t>J. Paul Getty Museum</a:t>
            </a:r>
            <a:endParaRPr sz="1100">
              <a:solidFill>
                <a:srgbClr val="313131"/>
              </a:solidFill>
              <a:latin typeface="Spectral"/>
              <a:ea typeface="Spectral"/>
              <a:cs typeface="Spectral"/>
              <a:sym typeface="Spectral"/>
            </a:endParaRPr>
          </a:p>
          <a:p>
            <a:pPr indent="0" lvl="0" marL="0" rtl="0" algn="l">
              <a:spcBef>
                <a:spcPts val="400"/>
              </a:spcBef>
              <a:spcAft>
                <a:spcPts val="0"/>
              </a:spcAft>
              <a:buNone/>
            </a:pPr>
            <a:r>
              <a:t/>
            </a:r>
            <a:endParaRPr sz="1100">
              <a:solidFill>
                <a:srgbClr val="313131"/>
              </a:solidFill>
              <a:latin typeface="Spectral"/>
              <a:ea typeface="Spectral"/>
              <a:cs typeface="Spectral"/>
              <a:sym typeface="Spectral"/>
            </a:endParaRPr>
          </a:p>
        </p:txBody>
      </p:sp>
      <p:sp>
        <p:nvSpPr>
          <p:cNvPr id="249" name="Google Shape;249;p33"/>
          <p:cNvSpPr txBox="1"/>
          <p:nvPr/>
        </p:nvSpPr>
        <p:spPr>
          <a:xfrm>
            <a:off x="2084400" y="4085400"/>
            <a:ext cx="22425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latin typeface="Spectral"/>
                <a:ea typeface="Spectral"/>
                <a:cs typeface="Spectral"/>
                <a:sym typeface="Spectral"/>
              </a:rPr>
              <a:t>Andy Warhol, Self-portrait in Drag, 1981,</a:t>
            </a:r>
            <a:br>
              <a:rPr lang="sk" sz="1100">
                <a:solidFill>
                  <a:srgbClr val="313131"/>
                </a:solidFill>
                <a:latin typeface="Spectral"/>
                <a:ea typeface="Spectral"/>
                <a:cs typeface="Spectral"/>
                <a:sym typeface="Spectral"/>
              </a:rPr>
            </a:br>
            <a:r>
              <a:rPr lang="sk" sz="1100">
                <a:solidFill>
                  <a:srgbClr val="313131"/>
                </a:solidFill>
                <a:latin typeface="Spectral"/>
                <a:ea typeface="Spectral"/>
                <a:cs typeface="Spectral"/>
                <a:sym typeface="Spectral"/>
              </a:rPr>
              <a:t>9.4 x 7.3 cm, </a:t>
            </a:r>
            <a:br>
              <a:rPr lang="sk" sz="1100">
                <a:solidFill>
                  <a:srgbClr val="313131"/>
                </a:solidFill>
                <a:latin typeface="Spectral"/>
                <a:ea typeface="Spectral"/>
                <a:cs typeface="Spectral"/>
                <a:sym typeface="Spectral"/>
              </a:rPr>
            </a:br>
            <a:r>
              <a:rPr lang="sk" sz="1100">
                <a:solidFill>
                  <a:srgbClr val="313131"/>
                </a:solidFill>
                <a:latin typeface="Spectral"/>
                <a:ea typeface="Spectral"/>
                <a:cs typeface="Spectral"/>
                <a:sym typeface="Spectral"/>
              </a:rPr>
              <a:t>Solomon R. Guggenheim Museum</a:t>
            </a:r>
            <a:endParaRPr sz="1100">
              <a:solidFill>
                <a:srgbClr val="313131"/>
              </a:solidFill>
              <a:latin typeface="Spectral"/>
              <a:ea typeface="Spectral"/>
              <a:cs typeface="Spectral"/>
              <a:sym typeface="Spectral"/>
            </a:endParaRPr>
          </a:p>
        </p:txBody>
      </p:sp>
      <p:pic>
        <p:nvPicPr>
          <p:cNvPr id="250" name="Google Shape;250;p33"/>
          <p:cNvPicPr preferRelativeResize="0"/>
          <p:nvPr/>
        </p:nvPicPr>
        <p:blipFill>
          <a:blip r:embed="rId7">
            <a:alphaModFix/>
          </a:blip>
          <a:stretch>
            <a:fillRect/>
          </a:stretch>
        </p:blipFill>
        <p:spPr>
          <a:xfrm>
            <a:off x="5588450" y="2571750"/>
            <a:ext cx="2977901" cy="2406067"/>
          </a:xfrm>
          <a:prstGeom prst="rect">
            <a:avLst/>
          </a:prstGeom>
          <a:noFill/>
          <a:ln>
            <a:noFill/>
          </a:ln>
        </p:spPr>
      </p:pic>
      <p:sp>
        <p:nvSpPr>
          <p:cNvPr id="251" name="Google Shape;251;p33"/>
          <p:cNvSpPr txBox="1"/>
          <p:nvPr/>
        </p:nvSpPr>
        <p:spPr>
          <a:xfrm>
            <a:off x="7001100" y="1708325"/>
            <a:ext cx="21429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latin typeface="Spectral"/>
                <a:ea typeface="Spectral"/>
                <a:cs typeface="Spectral"/>
                <a:sym typeface="Spectral"/>
              </a:rPr>
              <a:t>Gilbert George, Portret of the artist as young men, 1972,  duration: 7 min,</a:t>
            </a:r>
            <a:endParaRPr sz="1100">
              <a:solidFill>
                <a:srgbClr val="313131"/>
              </a:solidFill>
              <a:latin typeface="Spectral"/>
              <a:ea typeface="Spectral"/>
              <a:cs typeface="Spectral"/>
              <a:sym typeface="Spectral"/>
            </a:endParaRPr>
          </a:p>
          <a:p>
            <a:pPr indent="0" lvl="0" marL="0" rtl="0" algn="l">
              <a:spcBef>
                <a:spcPts val="0"/>
              </a:spcBef>
              <a:spcAft>
                <a:spcPts val="0"/>
              </a:spcAft>
              <a:buNone/>
            </a:pPr>
            <a:r>
              <a:rPr lang="sk" sz="1100">
                <a:solidFill>
                  <a:srgbClr val="313131"/>
                </a:solidFill>
                <a:latin typeface="Spectral"/>
                <a:ea typeface="Spectral"/>
                <a:cs typeface="Spectral"/>
                <a:sym typeface="Spectral"/>
              </a:rPr>
              <a:t>Tate</a:t>
            </a:r>
            <a:endParaRPr sz="1100">
              <a:solidFill>
                <a:srgbClr val="313131"/>
              </a:solidFill>
              <a:latin typeface="Spectral"/>
              <a:ea typeface="Spectral"/>
              <a:cs typeface="Spectral"/>
              <a:sym typeface="Spectr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4"/>
          <p:cNvSpPr txBox="1"/>
          <p:nvPr/>
        </p:nvSpPr>
        <p:spPr>
          <a:xfrm>
            <a:off x="474625" y="282550"/>
            <a:ext cx="74418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2800">
                <a:solidFill>
                  <a:srgbClr val="FF00FF"/>
                </a:solidFill>
                <a:latin typeface="Spectral"/>
                <a:ea typeface="Spectral"/>
                <a:cs typeface="Spectral"/>
                <a:sym typeface="Spectral"/>
              </a:rPr>
              <a:t>MOODBOARD</a:t>
            </a:r>
            <a:br>
              <a:rPr lang="sk" sz="2800">
                <a:solidFill>
                  <a:srgbClr val="FF00FF"/>
                </a:solidFill>
                <a:latin typeface="Spectral"/>
                <a:ea typeface="Spectral"/>
                <a:cs typeface="Spectral"/>
                <a:sym typeface="Spectral"/>
              </a:rPr>
            </a:br>
            <a:r>
              <a:rPr lang="sk" sz="2200">
                <a:solidFill>
                  <a:srgbClr val="FF00FF"/>
                </a:solidFill>
                <a:latin typeface="Spectral"/>
                <a:ea typeface="Spectral"/>
                <a:cs typeface="Spectral"/>
                <a:sym typeface="Spectral"/>
              </a:rPr>
              <a:t>architektura výstavy</a:t>
            </a:r>
            <a:endParaRPr sz="2200">
              <a:solidFill>
                <a:srgbClr val="FF00FF"/>
              </a:solidFill>
              <a:latin typeface="Spectral"/>
              <a:ea typeface="Spectral"/>
              <a:cs typeface="Spectral"/>
              <a:sym typeface="Spectral"/>
            </a:endParaRPr>
          </a:p>
          <a:p>
            <a:pPr indent="0" lvl="0" marL="0" rtl="0" algn="l">
              <a:spcBef>
                <a:spcPts val="0"/>
              </a:spcBef>
              <a:spcAft>
                <a:spcPts val="0"/>
              </a:spcAft>
              <a:buNone/>
            </a:pPr>
            <a:r>
              <a:t/>
            </a:r>
            <a:endParaRPr>
              <a:solidFill>
                <a:srgbClr val="FF3FD8"/>
              </a:solidFill>
              <a:latin typeface="Spectral"/>
              <a:ea typeface="Spectral"/>
              <a:cs typeface="Spectral"/>
              <a:sym typeface="Spectral"/>
            </a:endParaRPr>
          </a:p>
        </p:txBody>
      </p:sp>
      <p:pic>
        <p:nvPicPr>
          <p:cNvPr id="257" name="Google Shape;257;p34"/>
          <p:cNvPicPr preferRelativeResize="0"/>
          <p:nvPr/>
        </p:nvPicPr>
        <p:blipFill>
          <a:blip r:embed="rId3">
            <a:alphaModFix/>
          </a:blip>
          <a:stretch>
            <a:fillRect/>
          </a:stretch>
        </p:blipFill>
        <p:spPr>
          <a:xfrm>
            <a:off x="115510" y="2373275"/>
            <a:ext cx="2555199" cy="1507175"/>
          </a:xfrm>
          <a:prstGeom prst="rect">
            <a:avLst/>
          </a:prstGeom>
          <a:noFill/>
          <a:ln>
            <a:noFill/>
          </a:ln>
        </p:spPr>
      </p:pic>
      <p:pic>
        <p:nvPicPr>
          <p:cNvPr id="258" name="Google Shape;258;p34"/>
          <p:cNvPicPr preferRelativeResize="0"/>
          <p:nvPr/>
        </p:nvPicPr>
        <p:blipFill>
          <a:blip r:embed="rId4">
            <a:alphaModFix/>
          </a:blip>
          <a:stretch>
            <a:fillRect/>
          </a:stretch>
        </p:blipFill>
        <p:spPr>
          <a:xfrm>
            <a:off x="5672007" y="2767850"/>
            <a:ext cx="3410367" cy="2271150"/>
          </a:xfrm>
          <a:prstGeom prst="rect">
            <a:avLst/>
          </a:prstGeom>
          <a:noFill/>
          <a:ln>
            <a:noFill/>
          </a:ln>
        </p:spPr>
      </p:pic>
      <p:pic>
        <p:nvPicPr>
          <p:cNvPr id="259" name="Google Shape;259;p34"/>
          <p:cNvPicPr preferRelativeResize="0"/>
          <p:nvPr/>
        </p:nvPicPr>
        <p:blipFill>
          <a:blip r:embed="rId5">
            <a:alphaModFix/>
          </a:blip>
          <a:stretch>
            <a:fillRect/>
          </a:stretch>
        </p:blipFill>
        <p:spPr>
          <a:xfrm>
            <a:off x="6065325" y="225738"/>
            <a:ext cx="2623714" cy="2271149"/>
          </a:xfrm>
          <a:prstGeom prst="rect">
            <a:avLst/>
          </a:prstGeom>
          <a:noFill/>
          <a:ln>
            <a:noFill/>
          </a:ln>
        </p:spPr>
      </p:pic>
      <p:pic>
        <p:nvPicPr>
          <p:cNvPr id="260" name="Google Shape;260;p34"/>
          <p:cNvPicPr preferRelativeResize="0"/>
          <p:nvPr/>
        </p:nvPicPr>
        <p:blipFill>
          <a:blip r:embed="rId6">
            <a:alphaModFix/>
          </a:blip>
          <a:stretch>
            <a:fillRect/>
          </a:stretch>
        </p:blipFill>
        <p:spPr>
          <a:xfrm>
            <a:off x="3500233" y="349346"/>
            <a:ext cx="2023925" cy="2023925"/>
          </a:xfrm>
          <a:prstGeom prst="rect">
            <a:avLst/>
          </a:prstGeom>
          <a:noFill/>
          <a:ln>
            <a:noFill/>
          </a:ln>
        </p:spPr>
      </p:pic>
      <p:sp>
        <p:nvSpPr>
          <p:cNvPr id="261" name="Google Shape;261;p34"/>
          <p:cNvSpPr txBox="1"/>
          <p:nvPr/>
        </p:nvSpPr>
        <p:spPr>
          <a:xfrm>
            <a:off x="500225" y="126327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a:solidFill>
                  <a:srgbClr val="313131"/>
                </a:solidFill>
                <a:latin typeface="Spectral"/>
                <a:ea typeface="Spectral"/>
                <a:cs typeface="Spectral"/>
                <a:sym typeface="Spectral"/>
              </a:rPr>
              <a:t>→ </a:t>
            </a:r>
            <a:r>
              <a:rPr lang="sk">
                <a:solidFill>
                  <a:schemeClr val="dk1"/>
                </a:solidFill>
                <a:latin typeface="Spectral"/>
                <a:ea typeface="Spectral"/>
                <a:cs typeface="Spectral"/>
                <a:sym typeface="Spectral"/>
              </a:rPr>
              <a:t>vizuální koncept výstavního prostoru a jeho vybavení</a:t>
            </a:r>
            <a:endParaRPr b="1">
              <a:solidFill>
                <a:srgbClr val="FF0000"/>
              </a:solidFill>
              <a:latin typeface="Spectral"/>
              <a:ea typeface="Spectral"/>
              <a:cs typeface="Spectral"/>
              <a:sym typeface="Spectral"/>
            </a:endParaRPr>
          </a:p>
        </p:txBody>
      </p:sp>
      <p:pic>
        <p:nvPicPr>
          <p:cNvPr id="262" name="Google Shape;262;p34"/>
          <p:cNvPicPr preferRelativeResize="0"/>
          <p:nvPr/>
        </p:nvPicPr>
        <p:blipFill>
          <a:blip r:embed="rId7">
            <a:alphaModFix/>
          </a:blip>
          <a:stretch>
            <a:fillRect/>
          </a:stretch>
        </p:blipFill>
        <p:spPr>
          <a:xfrm>
            <a:off x="2764225" y="2994560"/>
            <a:ext cx="2726624" cy="1817727"/>
          </a:xfrm>
          <a:prstGeom prst="rect">
            <a:avLst/>
          </a:prstGeom>
          <a:noFill/>
          <a:ln>
            <a:noFill/>
          </a:ln>
        </p:spPr>
      </p:pic>
      <p:cxnSp>
        <p:nvCxnSpPr>
          <p:cNvPr id="263" name="Google Shape;263;p34"/>
          <p:cNvCxnSpPr/>
          <p:nvPr/>
        </p:nvCxnSpPr>
        <p:spPr>
          <a:xfrm flipH="1" rot="10800000">
            <a:off x="474625" y="763475"/>
            <a:ext cx="2805600" cy="5400"/>
          </a:xfrm>
          <a:prstGeom prst="straightConnector1">
            <a:avLst/>
          </a:prstGeom>
          <a:noFill/>
          <a:ln cap="flat" cmpd="sng" w="9525">
            <a:solidFill>
              <a:srgbClr val="FF00FF"/>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5"/>
          <p:cNvPicPr preferRelativeResize="0"/>
          <p:nvPr/>
        </p:nvPicPr>
        <p:blipFill>
          <a:blip r:embed="rId3">
            <a:alphaModFix/>
          </a:blip>
          <a:stretch>
            <a:fillRect/>
          </a:stretch>
        </p:blipFill>
        <p:spPr>
          <a:xfrm>
            <a:off x="4072575" y="3010194"/>
            <a:ext cx="2675825" cy="1850769"/>
          </a:xfrm>
          <a:prstGeom prst="rect">
            <a:avLst/>
          </a:prstGeom>
          <a:noFill/>
          <a:ln>
            <a:noFill/>
          </a:ln>
        </p:spPr>
      </p:pic>
      <p:pic>
        <p:nvPicPr>
          <p:cNvPr id="269" name="Google Shape;269;p35"/>
          <p:cNvPicPr preferRelativeResize="0"/>
          <p:nvPr/>
        </p:nvPicPr>
        <p:blipFill>
          <a:blip r:embed="rId4">
            <a:alphaModFix/>
          </a:blip>
          <a:stretch>
            <a:fillRect/>
          </a:stretch>
        </p:blipFill>
        <p:spPr>
          <a:xfrm>
            <a:off x="6468173" y="46325"/>
            <a:ext cx="2675825" cy="1783451"/>
          </a:xfrm>
          <a:prstGeom prst="rect">
            <a:avLst/>
          </a:prstGeom>
          <a:noFill/>
          <a:ln>
            <a:noFill/>
          </a:ln>
        </p:spPr>
      </p:pic>
      <p:pic>
        <p:nvPicPr>
          <p:cNvPr id="270" name="Google Shape;270;p35"/>
          <p:cNvPicPr preferRelativeResize="0"/>
          <p:nvPr/>
        </p:nvPicPr>
        <p:blipFill>
          <a:blip r:embed="rId5">
            <a:alphaModFix/>
          </a:blip>
          <a:stretch>
            <a:fillRect/>
          </a:stretch>
        </p:blipFill>
        <p:spPr>
          <a:xfrm>
            <a:off x="4810700" y="1094983"/>
            <a:ext cx="2675825" cy="1848417"/>
          </a:xfrm>
          <a:prstGeom prst="rect">
            <a:avLst/>
          </a:prstGeom>
          <a:noFill/>
          <a:ln>
            <a:noFill/>
          </a:ln>
        </p:spPr>
      </p:pic>
      <p:pic>
        <p:nvPicPr>
          <p:cNvPr id="271" name="Google Shape;271;p35"/>
          <p:cNvPicPr preferRelativeResize="0"/>
          <p:nvPr/>
        </p:nvPicPr>
        <p:blipFill>
          <a:blip r:embed="rId6">
            <a:alphaModFix/>
          </a:blip>
          <a:stretch>
            <a:fillRect/>
          </a:stretch>
        </p:blipFill>
        <p:spPr>
          <a:xfrm>
            <a:off x="0" y="2072350"/>
            <a:ext cx="4000499" cy="2551226"/>
          </a:xfrm>
          <a:prstGeom prst="rect">
            <a:avLst/>
          </a:prstGeom>
          <a:noFill/>
          <a:ln>
            <a:noFill/>
          </a:ln>
        </p:spPr>
      </p:pic>
      <p:pic>
        <p:nvPicPr>
          <p:cNvPr id="272" name="Google Shape;272;p35"/>
          <p:cNvPicPr preferRelativeResize="0"/>
          <p:nvPr/>
        </p:nvPicPr>
        <p:blipFill>
          <a:blip r:embed="rId7">
            <a:alphaModFix/>
          </a:blip>
          <a:stretch>
            <a:fillRect/>
          </a:stretch>
        </p:blipFill>
        <p:spPr>
          <a:xfrm>
            <a:off x="3301775" y="583400"/>
            <a:ext cx="1374150" cy="1150826"/>
          </a:xfrm>
          <a:prstGeom prst="rect">
            <a:avLst/>
          </a:prstGeom>
          <a:noFill/>
          <a:ln>
            <a:noFill/>
          </a:ln>
        </p:spPr>
      </p:pic>
      <p:sp>
        <p:nvSpPr>
          <p:cNvPr id="273" name="Google Shape;273;p35"/>
          <p:cNvSpPr txBox="1"/>
          <p:nvPr/>
        </p:nvSpPr>
        <p:spPr>
          <a:xfrm>
            <a:off x="513150" y="314025"/>
            <a:ext cx="4444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2800">
                <a:solidFill>
                  <a:srgbClr val="FF00FF"/>
                </a:solidFill>
                <a:latin typeface="Spectral"/>
                <a:ea typeface="Spectral"/>
                <a:cs typeface="Spectral"/>
                <a:sym typeface="Spectral"/>
              </a:rPr>
              <a:t>MOODBOARD</a:t>
            </a:r>
            <a:br>
              <a:rPr lang="sk" sz="2800">
                <a:solidFill>
                  <a:srgbClr val="FF00FF"/>
                </a:solidFill>
                <a:latin typeface="Spectral"/>
                <a:ea typeface="Spectral"/>
                <a:cs typeface="Spectral"/>
                <a:sym typeface="Spectral"/>
              </a:rPr>
            </a:br>
            <a:r>
              <a:rPr lang="sk" sz="2200">
                <a:solidFill>
                  <a:srgbClr val="FF00FF"/>
                </a:solidFill>
                <a:latin typeface="Spectral"/>
                <a:ea typeface="Spectral"/>
                <a:cs typeface="Spectral"/>
                <a:sym typeface="Spectral"/>
              </a:rPr>
              <a:t>sezení</a:t>
            </a:r>
            <a:endParaRPr sz="2200">
              <a:solidFill>
                <a:srgbClr val="FF00FF"/>
              </a:solidFill>
              <a:latin typeface="Spectral"/>
              <a:ea typeface="Spectral"/>
              <a:cs typeface="Spectral"/>
              <a:sym typeface="Spectral"/>
            </a:endParaRPr>
          </a:p>
        </p:txBody>
      </p:sp>
      <p:pic>
        <p:nvPicPr>
          <p:cNvPr id="274" name="Google Shape;274;p35"/>
          <p:cNvPicPr preferRelativeResize="0"/>
          <p:nvPr/>
        </p:nvPicPr>
        <p:blipFill>
          <a:blip r:embed="rId8">
            <a:alphaModFix/>
          </a:blip>
          <a:stretch>
            <a:fillRect/>
          </a:stretch>
        </p:blipFill>
        <p:spPr>
          <a:xfrm>
            <a:off x="6820475" y="3160188"/>
            <a:ext cx="2326200" cy="1550800"/>
          </a:xfrm>
          <a:prstGeom prst="rect">
            <a:avLst/>
          </a:prstGeom>
          <a:noFill/>
          <a:ln>
            <a:noFill/>
          </a:ln>
        </p:spPr>
      </p:pic>
      <p:cxnSp>
        <p:nvCxnSpPr>
          <p:cNvPr id="275" name="Google Shape;275;p35"/>
          <p:cNvCxnSpPr/>
          <p:nvPr/>
        </p:nvCxnSpPr>
        <p:spPr>
          <a:xfrm>
            <a:off x="513150" y="848350"/>
            <a:ext cx="2715000" cy="0"/>
          </a:xfrm>
          <a:prstGeom prst="straightConnector1">
            <a:avLst/>
          </a:prstGeom>
          <a:noFill/>
          <a:ln cap="flat" cmpd="sng" w="9525">
            <a:solidFill>
              <a:srgbClr val="FF00FF"/>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36"/>
          <p:cNvPicPr preferRelativeResize="0"/>
          <p:nvPr/>
        </p:nvPicPr>
        <p:blipFill>
          <a:blip r:embed="rId3">
            <a:alphaModFix/>
          </a:blip>
          <a:stretch>
            <a:fillRect/>
          </a:stretch>
        </p:blipFill>
        <p:spPr>
          <a:xfrm>
            <a:off x="5060400" y="152400"/>
            <a:ext cx="3439475" cy="4838700"/>
          </a:xfrm>
          <a:prstGeom prst="rect">
            <a:avLst/>
          </a:prstGeom>
          <a:noFill/>
          <a:ln>
            <a:noFill/>
          </a:ln>
        </p:spPr>
      </p:pic>
      <p:sp>
        <p:nvSpPr>
          <p:cNvPr id="281" name="Google Shape;281;p36"/>
          <p:cNvSpPr txBox="1"/>
          <p:nvPr/>
        </p:nvSpPr>
        <p:spPr>
          <a:xfrm>
            <a:off x="213850" y="225925"/>
            <a:ext cx="4460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2800">
                <a:solidFill>
                  <a:srgbClr val="FF00FF"/>
                </a:solidFill>
                <a:latin typeface="Spectral"/>
                <a:ea typeface="Spectral"/>
                <a:cs typeface="Spectral"/>
                <a:sym typeface="Spectral"/>
              </a:rPr>
              <a:t>UKÁŽKOVÁ POPISKA</a:t>
            </a:r>
            <a:endParaRPr sz="2800">
              <a:solidFill>
                <a:srgbClr val="FF00FF"/>
              </a:solidFill>
              <a:latin typeface="Spectral"/>
              <a:ea typeface="Spectral"/>
              <a:cs typeface="Spectral"/>
              <a:sym typeface="Spectral"/>
            </a:endParaRPr>
          </a:p>
        </p:txBody>
      </p:sp>
      <p:sp>
        <p:nvSpPr>
          <p:cNvPr id="282" name="Google Shape;282;p36"/>
          <p:cNvSpPr txBox="1"/>
          <p:nvPr/>
        </p:nvSpPr>
        <p:spPr>
          <a:xfrm>
            <a:off x="260950" y="729375"/>
            <a:ext cx="3137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a:solidFill>
                  <a:srgbClr val="313131"/>
                </a:solidFill>
                <a:latin typeface="Spectral"/>
                <a:ea typeface="Spectral"/>
                <a:cs typeface="Spectral"/>
                <a:sym typeface="Spectral"/>
              </a:rPr>
              <a:t>→ </a:t>
            </a:r>
            <a:r>
              <a:rPr lang="sk">
                <a:solidFill>
                  <a:srgbClr val="313131"/>
                </a:solidFill>
                <a:latin typeface="Spectral"/>
                <a:ea typeface="Spectral"/>
                <a:cs typeface="Spectral"/>
                <a:sym typeface="Spectral"/>
              </a:rPr>
              <a:t>vytvorená vo fonte Tate podľa ich vlastných ukážkových popisiek</a:t>
            </a:r>
            <a:endParaRPr>
              <a:solidFill>
                <a:srgbClr val="313131"/>
              </a:solidFill>
              <a:latin typeface="Spectral"/>
              <a:ea typeface="Spectral"/>
              <a:cs typeface="Spectral"/>
              <a:sym typeface="Spectral"/>
            </a:endParaRPr>
          </a:p>
        </p:txBody>
      </p:sp>
      <p:cxnSp>
        <p:nvCxnSpPr>
          <p:cNvPr id="283" name="Google Shape;283;p36"/>
          <p:cNvCxnSpPr/>
          <p:nvPr/>
        </p:nvCxnSpPr>
        <p:spPr>
          <a:xfrm flipH="1" rot="10800000">
            <a:off x="4499775" y="898200"/>
            <a:ext cx="781800" cy="9300"/>
          </a:xfrm>
          <a:prstGeom prst="straightConnector1">
            <a:avLst/>
          </a:prstGeom>
          <a:noFill/>
          <a:ln cap="flat" cmpd="sng" w="9525">
            <a:solidFill>
              <a:srgbClr val="313131"/>
            </a:solidFill>
            <a:prstDash val="solid"/>
            <a:round/>
            <a:headEnd len="med" w="med" type="none"/>
            <a:tailEnd len="med" w="med" type="triangle"/>
          </a:ln>
        </p:spPr>
      </p:cxnSp>
      <p:cxnSp>
        <p:nvCxnSpPr>
          <p:cNvPr id="284" name="Google Shape;284;p36"/>
          <p:cNvCxnSpPr/>
          <p:nvPr/>
        </p:nvCxnSpPr>
        <p:spPr>
          <a:xfrm flipH="1" rot="10800000">
            <a:off x="4170075" y="1538550"/>
            <a:ext cx="1083300" cy="179100"/>
          </a:xfrm>
          <a:prstGeom prst="straightConnector1">
            <a:avLst/>
          </a:prstGeom>
          <a:noFill/>
          <a:ln cap="flat" cmpd="sng" w="9525">
            <a:solidFill>
              <a:srgbClr val="313131"/>
            </a:solidFill>
            <a:prstDash val="solid"/>
            <a:round/>
            <a:headEnd len="med" w="med" type="none"/>
            <a:tailEnd len="med" w="med" type="triangle"/>
          </a:ln>
        </p:spPr>
      </p:cxnSp>
      <p:cxnSp>
        <p:nvCxnSpPr>
          <p:cNvPr id="285" name="Google Shape;285;p36"/>
          <p:cNvCxnSpPr/>
          <p:nvPr/>
        </p:nvCxnSpPr>
        <p:spPr>
          <a:xfrm flipH="1" rot="10800000">
            <a:off x="3878025" y="3149425"/>
            <a:ext cx="1375500" cy="367500"/>
          </a:xfrm>
          <a:prstGeom prst="straightConnector1">
            <a:avLst/>
          </a:prstGeom>
          <a:noFill/>
          <a:ln cap="flat" cmpd="sng" w="9525">
            <a:solidFill>
              <a:srgbClr val="313131"/>
            </a:solidFill>
            <a:prstDash val="solid"/>
            <a:round/>
            <a:headEnd len="med" w="med" type="none"/>
            <a:tailEnd len="med" w="med" type="triangle"/>
          </a:ln>
        </p:spPr>
      </p:cxnSp>
      <p:cxnSp>
        <p:nvCxnSpPr>
          <p:cNvPr id="286" name="Google Shape;286;p36"/>
          <p:cNvCxnSpPr/>
          <p:nvPr/>
        </p:nvCxnSpPr>
        <p:spPr>
          <a:xfrm flipH="1" rot="10800000">
            <a:off x="4264275" y="4619100"/>
            <a:ext cx="998700" cy="47100"/>
          </a:xfrm>
          <a:prstGeom prst="straightConnector1">
            <a:avLst/>
          </a:prstGeom>
          <a:noFill/>
          <a:ln cap="flat" cmpd="sng" w="9525">
            <a:solidFill>
              <a:srgbClr val="313131"/>
            </a:solidFill>
            <a:prstDash val="solid"/>
            <a:round/>
            <a:headEnd len="med" w="med" type="none"/>
            <a:tailEnd len="med" w="med" type="triangle"/>
          </a:ln>
        </p:spPr>
      </p:cxnSp>
      <p:cxnSp>
        <p:nvCxnSpPr>
          <p:cNvPr id="287" name="Google Shape;287;p36"/>
          <p:cNvCxnSpPr/>
          <p:nvPr/>
        </p:nvCxnSpPr>
        <p:spPr>
          <a:xfrm flipH="1" rot="10800000">
            <a:off x="4226600" y="4798225"/>
            <a:ext cx="1102200" cy="150600"/>
          </a:xfrm>
          <a:prstGeom prst="straightConnector1">
            <a:avLst/>
          </a:prstGeom>
          <a:noFill/>
          <a:ln cap="flat" cmpd="sng" w="9525">
            <a:solidFill>
              <a:srgbClr val="313131"/>
            </a:solidFill>
            <a:prstDash val="solid"/>
            <a:round/>
            <a:headEnd len="med" w="med" type="none"/>
            <a:tailEnd len="med" w="med" type="triangle"/>
          </a:ln>
        </p:spPr>
      </p:cxnSp>
      <p:sp>
        <p:nvSpPr>
          <p:cNvPr id="288" name="Google Shape;288;p36"/>
          <p:cNvSpPr txBox="1"/>
          <p:nvPr/>
        </p:nvSpPr>
        <p:spPr>
          <a:xfrm>
            <a:off x="4264275" y="725850"/>
            <a:ext cx="388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latin typeface="Spectral"/>
                <a:ea typeface="Spectral"/>
                <a:cs typeface="Spectral"/>
                <a:sym typeface="Spectral"/>
              </a:rPr>
              <a:t>1</a:t>
            </a:r>
            <a:endParaRPr sz="1100">
              <a:solidFill>
                <a:srgbClr val="313131"/>
              </a:solidFill>
              <a:latin typeface="Spectral"/>
              <a:ea typeface="Spectral"/>
              <a:cs typeface="Spectral"/>
              <a:sym typeface="Spectral"/>
            </a:endParaRPr>
          </a:p>
        </p:txBody>
      </p:sp>
      <p:sp>
        <p:nvSpPr>
          <p:cNvPr id="289" name="Google Shape;289;p36"/>
          <p:cNvSpPr txBox="1"/>
          <p:nvPr/>
        </p:nvSpPr>
        <p:spPr>
          <a:xfrm>
            <a:off x="3878025" y="1538550"/>
            <a:ext cx="388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latin typeface="Spectral"/>
                <a:ea typeface="Spectral"/>
                <a:cs typeface="Spectral"/>
                <a:sym typeface="Spectral"/>
              </a:rPr>
              <a:t>2</a:t>
            </a:r>
            <a:endParaRPr sz="1100">
              <a:solidFill>
                <a:srgbClr val="313131"/>
              </a:solidFill>
              <a:latin typeface="Spectral"/>
              <a:ea typeface="Spectral"/>
              <a:cs typeface="Spectral"/>
              <a:sym typeface="Spectral"/>
            </a:endParaRPr>
          </a:p>
        </p:txBody>
      </p:sp>
      <p:sp>
        <p:nvSpPr>
          <p:cNvPr id="290" name="Google Shape;290;p36"/>
          <p:cNvSpPr txBox="1"/>
          <p:nvPr/>
        </p:nvSpPr>
        <p:spPr>
          <a:xfrm>
            <a:off x="3598900" y="3360150"/>
            <a:ext cx="388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latin typeface="Spectral"/>
                <a:ea typeface="Spectral"/>
                <a:cs typeface="Spectral"/>
                <a:sym typeface="Spectral"/>
              </a:rPr>
              <a:t>3</a:t>
            </a:r>
            <a:endParaRPr sz="1100">
              <a:solidFill>
                <a:srgbClr val="313131"/>
              </a:solidFill>
              <a:latin typeface="Spectral"/>
              <a:ea typeface="Spectral"/>
              <a:cs typeface="Spectral"/>
              <a:sym typeface="Spectral"/>
            </a:endParaRPr>
          </a:p>
        </p:txBody>
      </p:sp>
      <p:sp>
        <p:nvSpPr>
          <p:cNvPr id="291" name="Google Shape;291;p36"/>
          <p:cNvSpPr txBox="1"/>
          <p:nvPr/>
        </p:nvSpPr>
        <p:spPr>
          <a:xfrm>
            <a:off x="3987700" y="4465650"/>
            <a:ext cx="388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latin typeface="Spectral"/>
                <a:ea typeface="Spectral"/>
                <a:cs typeface="Spectral"/>
                <a:sym typeface="Spectral"/>
              </a:rPr>
              <a:t>4</a:t>
            </a:r>
            <a:endParaRPr sz="1100">
              <a:solidFill>
                <a:srgbClr val="313131"/>
              </a:solidFill>
              <a:latin typeface="Spectral"/>
              <a:ea typeface="Spectral"/>
              <a:cs typeface="Spectral"/>
              <a:sym typeface="Spectral"/>
            </a:endParaRPr>
          </a:p>
        </p:txBody>
      </p:sp>
      <p:sp>
        <p:nvSpPr>
          <p:cNvPr id="292" name="Google Shape;292;p36"/>
          <p:cNvSpPr txBox="1"/>
          <p:nvPr/>
        </p:nvSpPr>
        <p:spPr>
          <a:xfrm>
            <a:off x="3987700" y="4773800"/>
            <a:ext cx="388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100">
                <a:solidFill>
                  <a:srgbClr val="313131"/>
                </a:solidFill>
                <a:latin typeface="Spectral"/>
                <a:ea typeface="Spectral"/>
                <a:cs typeface="Spectral"/>
                <a:sym typeface="Spectral"/>
              </a:rPr>
              <a:t>5</a:t>
            </a:r>
            <a:endParaRPr sz="1100">
              <a:solidFill>
                <a:srgbClr val="313131"/>
              </a:solidFill>
              <a:latin typeface="Spectral"/>
              <a:ea typeface="Spectral"/>
              <a:cs typeface="Spectral"/>
              <a:sym typeface="Spectral"/>
            </a:endParaRPr>
          </a:p>
        </p:txBody>
      </p:sp>
      <p:sp>
        <p:nvSpPr>
          <p:cNvPr id="293" name="Google Shape;293;p36"/>
          <p:cNvSpPr txBox="1"/>
          <p:nvPr/>
        </p:nvSpPr>
        <p:spPr>
          <a:xfrm>
            <a:off x="308050" y="1444350"/>
            <a:ext cx="3439500" cy="2555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sk" u="sng">
                <a:solidFill>
                  <a:srgbClr val="313131"/>
                </a:solidFill>
                <a:latin typeface="Spectral"/>
                <a:ea typeface="Spectral"/>
                <a:cs typeface="Spectral"/>
                <a:sym typeface="Spectral"/>
              </a:rPr>
              <a:t>LEGENDA:</a:t>
            </a:r>
            <a:endParaRPr b="1" u="sng">
              <a:solidFill>
                <a:srgbClr val="313131"/>
              </a:solidFill>
              <a:latin typeface="Spectral"/>
              <a:ea typeface="Spectral"/>
              <a:cs typeface="Spectral"/>
              <a:sym typeface="Spectral"/>
            </a:endParaRPr>
          </a:p>
          <a:p>
            <a:pPr indent="0" lvl="0" marL="0" rtl="0" algn="just">
              <a:spcBef>
                <a:spcPts val="0"/>
              </a:spcBef>
              <a:spcAft>
                <a:spcPts val="0"/>
              </a:spcAft>
              <a:buNone/>
            </a:pPr>
            <a:r>
              <a:t/>
            </a:r>
            <a:endParaRPr>
              <a:solidFill>
                <a:srgbClr val="313131"/>
              </a:solidFill>
              <a:latin typeface="Spectral"/>
              <a:ea typeface="Spectral"/>
              <a:cs typeface="Spectral"/>
              <a:sym typeface="Spectral"/>
            </a:endParaRPr>
          </a:p>
          <a:p>
            <a:pPr indent="0" lvl="0" marL="0" rtl="0" algn="just">
              <a:spcBef>
                <a:spcPts val="0"/>
              </a:spcBef>
              <a:spcAft>
                <a:spcPts val="0"/>
              </a:spcAft>
              <a:buNone/>
            </a:pPr>
            <a:r>
              <a:rPr b="1" lang="sk">
                <a:solidFill>
                  <a:srgbClr val="313131"/>
                </a:solidFill>
                <a:latin typeface="Spectral"/>
                <a:ea typeface="Spectral"/>
                <a:cs typeface="Spectral"/>
                <a:sym typeface="Spectral"/>
              </a:rPr>
              <a:t>1 -  AUTOR</a:t>
            </a:r>
            <a:endParaRPr b="1">
              <a:solidFill>
                <a:srgbClr val="313131"/>
              </a:solidFill>
              <a:latin typeface="Spectral"/>
              <a:ea typeface="Spectral"/>
              <a:cs typeface="Spectral"/>
              <a:sym typeface="Spectral"/>
            </a:endParaRPr>
          </a:p>
          <a:p>
            <a:pPr indent="0" lvl="0" marL="0" rtl="0" algn="just">
              <a:spcBef>
                <a:spcPts val="0"/>
              </a:spcBef>
              <a:spcAft>
                <a:spcPts val="0"/>
              </a:spcAft>
              <a:buNone/>
            </a:pPr>
            <a:r>
              <a:rPr lang="sk">
                <a:solidFill>
                  <a:srgbClr val="313131"/>
                </a:solidFill>
                <a:latin typeface="Spectral"/>
                <a:ea typeface="Spectral"/>
                <a:cs typeface="Spectral"/>
                <a:sym typeface="Spectral"/>
              </a:rPr>
              <a:t>meno autora, rok narodenia, miesto narodenia / prípadne miesto pôsobenia, ak sa odlišuje</a:t>
            </a:r>
            <a:endParaRPr>
              <a:solidFill>
                <a:srgbClr val="313131"/>
              </a:solidFill>
              <a:latin typeface="Spectral"/>
              <a:ea typeface="Spectral"/>
              <a:cs typeface="Spectral"/>
              <a:sym typeface="Spectral"/>
            </a:endParaRPr>
          </a:p>
          <a:p>
            <a:pPr indent="0" lvl="0" marL="0" rtl="0" algn="just">
              <a:spcBef>
                <a:spcPts val="0"/>
              </a:spcBef>
              <a:spcAft>
                <a:spcPts val="0"/>
              </a:spcAft>
              <a:buNone/>
            </a:pPr>
            <a:r>
              <a:rPr b="1" lang="sk">
                <a:solidFill>
                  <a:srgbClr val="313131"/>
                </a:solidFill>
                <a:latin typeface="Spectral"/>
                <a:ea typeface="Spectral"/>
                <a:cs typeface="Spectral"/>
                <a:sym typeface="Spectral"/>
              </a:rPr>
              <a:t>2 - DIELO</a:t>
            </a:r>
            <a:endParaRPr b="1">
              <a:solidFill>
                <a:srgbClr val="313131"/>
              </a:solidFill>
              <a:latin typeface="Spectral"/>
              <a:ea typeface="Spectral"/>
              <a:cs typeface="Spectral"/>
              <a:sym typeface="Spectral"/>
            </a:endParaRPr>
          </a:p>
          <a:p>
            <a:pPr indent="0" lvl="0" marL="0" rtl="0" algn="just">
              <a:spcBef>
                <a:spcPts val="0"/>
              </a:spcBef>
              <a:spcAft>
                <a:spcPts val="0"/>
              </a:spcAft>
              <a:buNone/>
            </a:pPr>
            <a:r>
              <a:rPr lang="sk">
                <a:solidFill>
                  <a:srgbClr val="313131"/>
                </a:solidFill>
                <a:latin typeface="Spectral"/>
                <a:ea typeface="Spectral"/>
                <a:cs typeface="Spectral"/>
                <a:sym typeface="Spectral"/>
              </a:rPr>
              <a:t>názov diela, rok vytvorenia, materiál</a:t>
            </a:r>
            <a:endParaRPr>
              <a:solidFill>
                <a:srgbClr val="313131"/>
              </a:solidFill>
              <a:latin typeface="Spectral"/>
              <a:ea typeface="Spectral"/>
              <a:cs typeface="Spectral"/>
              <a:sym typeface="Spectral"/>
            </a:endParaRPr>
          </a:p>
          <a:p>
            <a:pPr indent="0" lvl="0" marL="0" rtl="0" algn="just">
              <a:spcBef>
                <a:spcPts val="0"/>
              </a:spcBef>
              <a:spcAft>
                <a:spcPts val="0"/>
              </a:spcAft>
              <a:buNone/>
            </a:pPr>
            <a:r>
              <a:rPr b="1" lang="sk">
                <a:solidFill>
                  <a:srgbClr val="313131"/>
                </a:solidFill>
                <a:latin typeface="Spectral"/>
                <a:ea typeface="Spectral"/>
                <a:cs typeface="Spectral"/>
                <a:sym typeface="Spectral"/>
              </a:rPr>
              <a:t>3 - KRÁTKY POPIS DIELA</a:t>
            </a:r>
            <a:endParaRPr b="1">
              <a:solidFill>
                <a:srgbClr val="313131"/>
              </a:solidFill>
              <a:latin typeface="Spectral"/>
              <a:ea typeface="Spectral"/>
              <a:cs typeface="Spectral"/>
              <a:sym typeface="Spectral"/>
            </a:endParaRPr>
          </a:p>
          <a:p>
            <a:pPr indent="0" lvl="0" marL="0" rtl="0" algn="just">
              <a:spcBef>
                <a:spcPts val="0"/>
              </a:spcBef>
              <a:spcAft>
                <a:spcPts val="0"/>
              </a:spcAft>
              <a:buNone/>
            </a:pPr>
            <a:r>
              <a:rPr b="1" lang="sk">
                <a:solidFill>
                  <a:srgbClr val="313131"/>
                </a:solidFill>
                <a:latin typeface="Spectral"/>
                <a:ea typeface="Spectral"/>
                <a:cs typeface="Spectral"/>
                <a:sym typeface="Spectral"/>
              </a:rPr>
              <a:t>4 - AKVIZÍCIA</a:t>
            </a:r>
            <a:endParaRPr b="1">
              <a:solidFill>
                <a:srgbClr val="313131"/>
              </a:solidFill>
              <a:latin typeface="Spectral"/>
              <a:ea typeface="Spectral"/>
              <a:cs typeface="Spectral"/>
              <a:sym typeface="Spectral"/>
            </a:endParaRPr>
          </a:p>
          <a:p>
            <a:pPr indent="0" lvl="0" marL="0" rtl="0" algn="just">
              <a:spcBef>
                <a:spcPts val="0"/>
              </a:spcBef>
              <a:spcAft>
                <a:spcPts val="0"/>
              </a:spcAft>
              <a:buNone/>
            </a:pPr>
            <a:r>
              <a:rPr b="1" lang="sk">
                <a:solidFill>
                  <a:srgbClr val="313131"/>
                </a:solidFill>
                <a:latin typeface="Spectral"/>
                <a:ea typeface="Spectral"/>
                <a:cs typeface="Spectral"/>
                <a:sym typeface="Spectral"/>
              </a:rPr>
              <a:t>5 - INVENTÁRNE ČÍSLO</a:t>
            </a:r>
            <a:endParaRPr b="1">
              <a:solidFill>
                <a:srgbClr val="313131"/>
              </a:solidFill>
              <a:latin typeface="Spectral"/>
              <a:ea typeface="Spectral"/>
              <a:cs typeface="Spectral"/>
              <a:sym typeface="Spectral"/>
            </a:endParaRPr>
          </a:p>
        </p:txBody>
      </p:sp>
      <p:cxnSp>
        <p:nvCxnSpPr>
          <p:cNvPr id="294" name="Google Shape;294;p36"/>
          <p:cNvCxnSpPr/>
          <p:nvPr/>
        </p:nvCxnSpPr>
        <p:spPr>
          <a:xfrm>
            <a:off x="260950" y="773975"/>
            <a:ext cx="4048800" cy="0"/>
          </a:xfrm>
          <a:prstGeom prst="straightConnector1">
            <a:avLst/>
          </a:prstGeom>
          <a:noFill/>
          <a:ln cap="flat" cmpd="sng" w="9525">
            <a:solidFill>
              <a:srgbClr val="FF00FF"/>
            </a:solidFill>
            <a:prstDash val="solid"/>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7"/>
          <p:cNvSpPr txBox="1"/>
          <p:nvPr/>
        </p:nvSpPr>
        <p:spPr>
          <a:xfrm>
            <a:off x="585525" y="273250"/>
            <a:ext cx="2033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2800">
                <a:solidFill>
                  <a:srgbClr val="FF00FF"/>
                </a:solidFill>
                <a:latin typeface="Spectral"/>
                <a:ea typeface="Spectral"/>
                <a:cs typeface="Spectral"/>
                <a:sym typeface="Spectral"/>
              </a:rPr>
              <a:t>BUDGET</a:t>
            </a:r>
            <a:endParaRPr sz="2800">
              <a:solidFill>
                <a:srgbClr val="FF00FF"/>
              </a:solidFill>
              <a:latin typeface="Spectral"/>
              <a:ea typeface="Spectral"/>
              <a:cs typeface="Spectral"/>
              <a:sym typeface="Spectral"/>
            </a:endParaRPr>
          </a:p>
        </p:txBody>
      </p:sp>
      <p:sp>
        <p:nvSpPr>
          <p:cNvPr id="300" name="Google Shape;300;p37"/>
          <p:cNvSpPr txBox="1"/>
          <p:nvPr/>
        </p:nvSpPr>
        <p:spPr>
          <a:xfrm>
            <a:off x="693850" y="888850"/>
            <a:ext cx="8009400" cy="42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1200">
                <a:solidFill>
                  <a:srgbClr val="313131"/>
                </a:solidFill>
                <a:latin typeface="Spectral"/>
                <a:ea typeface="Spectral"/>
                <a:cs typeface="Spectral"/>
                <a:sym typeface="Spectral"/>
              </a:rPr>
              <a:t>Kurátorský plat……………………………………………………………………………………………………………………………………………………120 000,-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lang="sk" sz="1200">
                <a:solidFill>
                  <a:srgbClr val="313131"/>
                </a:solidFill>
                <a:latin typeface="Spectral"/>
                <a:ea typeface="Spectral"/>
                <a:cs typeface="Spectral"/>
                <a:sym typeface="Spectral"/>
              </a:rPr>
              <a:t>Plat architekta výstavy</a:t>
            </a:r>
            <a:r>
              <a:rPr lang="sk" sz="1200">
                <a:solidFill>
                  <a:srgbClr val="313131"/>
                </a:solidFill>
                <a:latin typeface="Spectral"/>
                <a:ea typeface="Spectral"/>
                <a:cs typeface="Spectral"/>
                <a:sym typeface="Spectral"/>
              </a:rPr>
              <a:t>……………………………………………………………………………………………………………………………………….75 000,-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lang="sk" sz="1200">
                <a:solidFill>
                  <a:srgbClr val="313131"/>
                </a:solidFill>
                <a:latin typeface="Spectral"/>
                <a:ea typeface="Spectral"/>
                <a:cs typeface="Spectral"/>
                <a:sym typeface="Spectral"/>
              </a:rPr>
              <a:t>Výstavní design, grafické práce (grafika textů katalog)...............................................................................55 000,-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lang="sk" sz="1200">
                <a:solidFill>
                  <a:srgbClr val="313131"/>
                </a:solidFill>
                <a:latin typeface="Spectral"/>
                <a:ea typeface="Spectral"/>
                <a:cs typeface="Spectral"/>
                <a:sym typeface="Spectral"/>
              </a:rPr>
              <a:t>Technické práce (instalace…)</a:t>
            </a:r>
            <a:r>
              <a:rPr lang="sk" sz="1200">
                <a:solidFill>
                  <a:srgbClr val="313131"/>
                </a:solidFill>
                <a:latin typeface="Spectral"/>
                <a:ea typeface="Spectral"/>
                <a:cs typeface="Spectral"/>
                <a:sym typeface="Spectral"/>
              </a:rPr>
              <a:t>…………………………………………………………………………………………………………………………….60 000,-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lang="sk" sz="1200">
                <a:solidFill>
                  <a:srgbClr val="313131"/>
                </a:solidFill>
                <a:latin typeface="Spectral"/>
                <a:ea typeface="Spectral"/>
                <a:cs typeface="Spectral"/>
                <a:sym typeface="Spectral"/>
              </a:rPr>
              <a:t>Restaurátorské práce, rámování</a:t>
            </a:r>
            <a:r>
              <a:rPr lang="sk" sz="1200">
                <a:solidFill>
                  <a:srgbClr val="313131"/>
                </a:solidFill>
                <a:latin typeface="Spectral"/>
                <a:ea typeface="Spectral"/>
                <a:cs typeface="Spectral"/>
                <a:sym typeface="Spectral"/>
              </a:rPr>
              <a:t>……………………………………………………………………………………………………………………….60 000,-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lang="sk" sz="1200">
                <a:solidFill>
                  <a:srgbClr val="313131"/>
                </a:solidFill>
                <a:latin typeface="Spectral"/>
                <a:ea typeface="Spectral"/>
                <a:cs typeface="Spectral"/>
                <a:sym typeface="Spectral"/>
              </a:rPr>
              <a:t>Překladatelská práce</a:t>
            </a:r>
            <a:r>
              <a:rPr lang="sk" sz="1200">
                <a:solidFill>
                  <a:srgbClr val="313131"/>
                </a:solidFill>
                <a:latin typeface="Spectral"/>
                <a:ea typeface="Spectral"/>
                <a:cs typeface="Spectral"/>
                <a:sym typeface="Spectral"/>
              </a:rPr>
              <a:t>…………………………………………………………………………………………………………………………………………..25 000,-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lang="sk" sz="1200">
                <a:solidFill>
                  <a:srgbClr val="313131"/>
                </a:solidFill>
                <a:latin typeface="Spectral"/>
                <a:ea typeface="Spectral"/>
                <a:cs typeface="Spectral"/>
                <a:sym typeface="Spectral"/>
              </a:rPr>
              <a:t>Projektor</a:t>
            </a:r>
            <a:r>
              <a:rPr lang="sk" sz="1200">
                <a:solidFill>
                  <a:srgbClr val="313131"/>
                </a:solidFill>
                <a:latin typeface="Spectral"/>
                <a:ea typeface="Spectral"/>
                <a:cs typeface="Spectral"/>
                <a:sym typeface="Spectral"/>
              </a:rPr>
              <a:t>……………………………………………………………………………………………………………………………………………………………….22 000,-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lang="sk" sz="1200">
                <a:solidFill>
                  <a:srgbClr val="313131"/>
                </a:solidFill>
                <a:latin typeface="Spectral"/>
                <a:ea typeface="Spectral"/>
                <a:cs typeface="Spectral"/>
                <a:sym typeface="Spectral"/>
              </a:rPr>
              <a:t>Lavice (na zakázku)</a:t>
            </a:r>
            <a:r>
              <a:rPr lang="sk" sz="1200">
                <a:solidFill>
                  <a:srgbClr val="313131"/>
                </a:solidFill>
                <a:latin typeface="Spectral"/>
                <a:ea typeface="Spectral"/>
                <a:cs typeface="Spectral"/>
                <a:sym typeface="Spectral"/>
              </a:rPr>
              <a:t>……………………………………………………………………………………………………………………………………………..80 000,-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lang="sk" sz="1200">
                <a:solidFill>
                  <a:srgbClr val="313131"/>
                </a:solidFill>
                <a:latin typeface="Spectral"/>
                <a:ea typeface="Spectral"/>
                <a:cs typeface="Spectral"/>
                <a:sym typeface="Spectral"/>
              </a:rPr>
              <a:t>Sokly na sochy (na zakázku)</a:t>
            </a:r>
            <a:r>
              <a:rPr lang="sk" sz="1200">
                <a:solidFill>
                  <a:srgbClr val="313131"/>
                </a:solidFill>
                <a:latin typeface="Spectral"/>
                <a:ea typeface="Spectral"/>
                <a:cs typeface="Spectral"/>
                <a:sym typeface="Spectral"/>
              </a:rPr>
              <a:t>……………………………………………………………………………………………………………………………….80 000,-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lang="sk" sz="1200">
                <a:solidFill>
                  <a:srgbClr val="313131"/>
                </a:solidFill>
                <a:latin typeface="Spectral"/>
                <a:ea typeface="Spectral"/>
                <a:cs typeface="Spectral"/>
                <a:sym typeface="Spectral"/>
              </a:rPr>
              <a:t>Přeprava děl (vnitrostátní, mezinárodní)</a:t>
            </a:r>
            <a:r>
              <a:rPr lang="sk" sz="1200">
                <a:solidFill>
                  <a:srgbClr val="313131"/>
                </a:solidFill>
                <a:latin typeface="Spectral"/>
                <a:ea typeface="Spectral"/>
                <a:cs typeface="Spectral"/>
                <a:sym typeface="Spectral"/>
              </a:rPr>
              <a:t>………………………………………………………………………………………………………..2 000 000,-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lang="sk" sz="1200">
                <a:solidFill>
                  <a:srgbClr val="313131"/>
                </a:solidFill>
                <a:latin typeface="Spectral"/>
                <a:ea typeface="Spectral"/>
                <a:cs typeface="Spectral"/>
                <a:sym typeface="Spectral"/>
              </a:rPr>
              <a:t>Pojištění (během přepravy i po dobu trvání výstavy)</a:t>
            </a:r>
            <a:r>
              <a:rPr lang="sk" sz="1200">
                <a:solidFill>
                  <a:srgbClr val="313131"/>
                </a:solidFill>
                <a:latin typeface="Spectral"/>
                <a:ea typeface="Spectral"/>
                <a:cs typeface="Spectral"/>
                <a:sym typeface="Spectral"/>
              </a:rPr>
              <a:t>……………………………………………………………………………………5 000 000,-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lang="sk" sz="1200">
                <a:solidFill>
                  <a:srgbClr val="313131"/>
                </a:solidFill>
                <a:latin typeface="Spectral"/>
                <a:ea typeface="Spectral"/>
                <a:cs typeface="Spectral"/>
                <a:sym typeface="Spectral"/>
              </a:rPr>
              <a:t>Propagační materiál (plakáty, brožurky…)</a:t>
            </a:r>
            <a:r>
              <a:rPr lang="sk" sz="1200">
                <a:solidFill>
                  <a:srgbClr val="313131"/>
                </a:solidFill>
                <a:latin typeface="Spectral"/>
                <a:ea typeface="Spectral"/>
                <a:cs typeface="Spectral"/>
                <a:sym typeface="Spectral"/>
              </a:rPr>
              <a:t>………………………………………………………………………………………………………135 000,-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lang="sk" sz="1200">
                <a:solidFill>
                  <a:srgbClr val="313131"/>
                </a:solidFill>
                <a:latin typeface="Spectral"/>
                <a:ea typeface="Spectral"/>
                <a:cs typeface="Spectral"/>
                <a:sym typeface="Spectral"/>
              </a:rPr>
              <a:t>Reklama a PR</a:t>
            </a:r>
            <a:r>
              <a:rPr lang="sk" sz="1200">
                <a:solidFill>
                  <a:srgbClr val="313131"/>
                </a:solidFill>
                <a:latin typeface="Spectral"/>
                <a:ea typeface="Spectral"/>
                <a:cs typeface="Spectral"/>
                <a:sym typeface="Spectral"/>
              </a:rPr>
              <a:t>…………………………………………………………………………………………………………………………………………………….…50 000,-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lang="sk" sz="1200">
                <a:solidFill>
                  <a:srgbClr val="313131"/>
                </a:solidFill>
                <a:latin typeface="Spectral"/>
                <a:ea typeface="Spectral"/>
                <a:cs typeface="Spectral"/>
                <a:sym typeface="Spectral"/>
              </a:rPr>
              <a:t>Tisk katalogu (25 000 ks)</a:t>
            </a:r>
            <a:r>
              <a:rPr lang="sk" sz="1200">
                <a:solidFill>
                  <a:srgbClr val="313131"/>
                </a:solidFill>
                <a:latin typeface="Spectral"/>
                <a:ea typeface="Spectral"/>
                <a:cs typeface="Spectral"/>
                <a:sym typeface="Spectral"/>
              </a:rPr>
              <a:t>……………………………………………………………………………………………………………………………….…..500 000,-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lang="sk" sz="1200">
                <a:solidFill>
                  <a:srgbClr val="313131"/>
                </a:solidFill>
                <a:latin typeface="Spectral"/>
                <a:ea typeface="Spectral"/>
                <a:cs typeface="Spectral"/>
                <a:sym typeface="Spectral"/>
              </a:rPr>
              <a:t>Ostatní náklady (spotřební materiál při instalaci výstavy, tisk textů na stěny, </a:t>
            </a:r>
            <a:br>
              <a:rPr lang="sk" sz="1200">
                <a:solidFill>
                  <a:srgbClr val="313131"/>
                </a:solidFill>
                <a:latin typeface="Spectral"/>
                <a:ea typeface="Spectral"/>
                <a:cs typeface="Spectral"/>
                <a:sym typeface="Spectral"/>
              </a:rPr>
            </a:br>
            <a:r>
              <a:rPr lang="sk" sz="1200">
                <a:solidFill>
                  <a:srgbClr val="313131"/>
                </a:solidFill>
                <a:latin typeface="Spectral"/>
                <a:ea typeface="Spectral"/>
                <a:cs typeface="Spectral"/>
                <a:sym typeface="Spectral"/>
              </a:rPr>
              <a:t>                              autorská práva na fotografie cizích děl…)</a:t>
            </a:r>
            <a:r>
              <a:rPr lang="sk" sz="1200">
                <a:solidFill>
                  <a:srgbClr val="313131"/>
                </a:solidFill>
                <a:latin typeface="Spectral"/>
                <a:ea typeface="Spectral"/>
                <a:cs typeface="Spectral"/>
                <a:sym typeface="Spectral"/>
              </a:rPr>
              <a:t>…………………………………………………………………………80 000,-</a:t>
            </a:r>
            <a:endParaRPr sz="1200">
              <a:solidFill>
                <a:srgbClr val="313131"/>
              </a:solidFill>
              <a:latin typeface="Spectral"/>
              <a:ea typeface="Spectral"/>
              <a:cs typeface="Spectral"/>
              <a:sym typeface="Spectral"/>
            </a:endParaRPr>
          </a:p>
          <a:p>
            <a:pPr indent="0" lvl="0" marL="0" rtl="0" algn="l">
              <a:spcBef>
                <a:spcPts val="0"/>
              </a:spcBef>
              <a:spcAft>
                <a:spcPts val="0"/>
              </a:spcAft>
              <a:buNone/>
            </a:pPr>
            <a:r>
              <a:rPr b="1" lang="sk" sz="1200">
                <a:solidFill>
                  <a:srgbClr val="313131"/>
                </a:solidFill>
                <a:latin typeface="Spectral"/>
                <a:ea typeface="Spectral"/>
                <a:cs typeface="Spectral"/>
                <a:sym typeface="Spectral"/>
              </a:rPr>
              <a:t>CELKEM……………………………………………………………………………………………………………………………………….….8 342 000,-</a:t>
            </a:r>
            <a:endParaRPr b="1" sz="1200">
              <a:solidFill>
                <a:srgbClr val="313131"/>
              </a:solidFill>
              <a:latin typeface="Spectral"/>
              <a:ea typeface="Spectral"/>
              <a:cs typeface="Spectral"/>
              <a:sym typeface="Spectral"/>
            </a:endParaRPr>
          </a:p>
        </p:txBody>
      </p:sp>
      <p:sp>
        <p:nvSpPr>
          <p:cNvPr id="301" name="Google Shape;301;p37"/>
          <p:cNvSpPr txBox="1"/>
          <p:nvPr/>
        </p:nvSpPr>
        <p:spPr>
          <a:xfrm>
            <a:off x="6605700" y="582550"/>
            <a:ext cx="2738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sz="1200">
                <a:solidFill>
                  <a:srgbClr val="313131"/>
                </a:solidFill>
                <a:latin typeface="Spectral"/>
                <a:ea typeface="Spectral"/>
                <a:cs typeface="Spectral"/>
                <a:sym typeface="Spectral"/>
              </a:rPr>
              <a:t>odhadovaná částka v Kč</a:t>
            </a:r>
            <a:endParaRPr b="1" sz="1200">
              <a:solidFill>
                <a:srgbClr val="313131"/>
              </a:solidFill>
              <a:latin typeface="Spectral"/>
              <a:ea typeface="Spectral"/>
              <a:cs typeface="Spectral"/>
              <a:sym typeface="Spectral"/>
            </a:endParaRPr>
          </a:p>
        </p:txBody>
      </p:sp>
      <p:cxnSp>
        <p:nvCxnSpPr>
          <p:cNvPr id="302" name="Google Shape;302;p37"/>
          <p:cNvCxnSpPr/>
          <p:nvPr/>
        </p:nvCxnSpPr>
        <p:spPr>
          <a:xfrm>
            <a:off x="649350" y="885425"/>
            <a:ext cx="4048800" cy="0"/>
          </a:xfrm>
          <a:prstGeom prst="straightConnector1">
            <a:avLst/>
          </a:prstGeom>
          <a:noFill/>
          <a:ln cap="flat" cmpd="sng" w="9525">
            <a:solidFill>
              <a:srgbClr val="FF00FF"/>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8"/>
          <p:cNvSpPr txBox="1"/>
          <p:nvPr/>
        </p:nvSpPr>
        <p:spPr>
          <a:xfrm>
            <a:off x="494650" y="246200"/>
            <a:ext cx="7441800" cy="55362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sk" sz="2800">
                <a:solidFill>
                  <a:srgbClr val="FF00FF"/>
                </a:solidFill>
                <a:latin typeface="Spectral"/>
                <a:ea typeface="Spectral"/>
                <a:cs typeface="Spectral"/>
                <a:sym typeface="Spectral"/>
              </a:rPr>
              <a:t>SEZNAM DĚL</a:t>
            </a:r>
            <a:endParaRPr sz="2800">
              <a:solidFill>
                <a:srgbClr val="FF00FF"/>
              </a:solidFill>
              <a:latin typeface="Spectral"/>
              <a:ea typeface="Spectral"/>
              <a:cs typeface="Spectral"/>
              <a:sym typeface="Spectral"/>
            </a:endParaRPr>
          </a:p>
          <a:p>
            <a:pPr indent="0" lvl="0" marL="0" rtl="0" algn="just">
              <a:lnSpc>
                <a:spcPct val="150000"/>
              </a:lnSpc>
              <a:spcBef>
                <a:spcPts val="800"/>
              </a:spcBef>
              <a:spcAft>
                <a:spcPts val="0"/>
              </a:spcAft>
              <a:buClr>
                <a:schemeClr val="dk1"/>
              </a:buClr>
              <a:buSzPts val="1100"/>
              <a:buFont typeface="Arial"/>
              <a:buNone/>
            </a:pPr>
            <a:r>
              <a:rPr lang="sk" sz="1800">
                <a:solidFill>
                  <a:srgbClr val="FF00FF"/>
                </a:solidFill>
                <a:latin typeface="Spectral"/>
                <a:ea typeface="Spectral"/>
                <a:cs typeface="Spectral"/>
                <a:sym typeface="Spectral"/>
              </a:rPr>
              <a:t>Materiální místnost “ONO”</a:t>
            </a:r>
            <a:endParaRPr sz="1800">
              <a:solidFill>
                <a:srgbClr val="FF00FF"/>
              </a:solidFill>
              <a:latin typeface="Spectral"/>
              <a:ea typeface="Spectral"/>
              <a:cs typeface="Spectral"/>
              <a:sym typeface="Spectral"/>
            </a:endParaRPr>
          </a:p>
          <a:p>
            <a:pPr indent="0" lvl="0" marL="0" rtl="0" algn="just">
              <a:lnSpc>
                <a:spcPct val="150000"/>
              </a:lnSpc>
              <a:spcBef>
                <a:spcPts val="800"/>
              </a:spcBef>
              <a:spcAft>
                <a:spcPts val="0"/>
              </a:spcAft>
              <a:buClr>
                <a:schemeClr val="dk1"/>
              </a:buClr>
              <a:buSzPts val="1100"/>
              <a:buFont typeface="Arial"/>
              <a:buNone/>
            </a:pPr>
            <a:r>
              <a:rPr lang="sk" sz="1000">
                <a:solidFill>
                  <a:srgbClr val="313131"/>
                </a:solidFill>
                <a:latin typeface="Spectral"/>
                <a:ea typeface="Spectral"/>
                <a:cs typeface="Spectral"/>
                <a:sym typeface="Spectral"/>
              </a:rPr>
              <a:t>Georgia O’Keeffe, </a:t>
            </a:r>
            <a:r>
              <a:rPr i="1" lang="sk" sz="1000">
                <a:solidFill>
                  <a:srgbClr val="313131"/>
                </a:solidFill>
                <a:latin typeface="Spectral"/>
                <a:ea typeface="Spectral"/>
                <a:cs typeface="Spectral"/>
                <a:sym typeface="Spectral"/>
              </a:rPr>
              <a:t>Blue Flower</a:t>
            </a:r>
            <a:r>
              <a:rPr lang="sk" sz="1000">
                <a:solidFill>
                  <a:srgbClr val="313131"/>
                </a:solidFill>
                <a:latin typeface="Spectral"/>
                <a:ea typeface="Spectral"/>
                <a:cs typeface="Spectral"/>
                <a:sym typeface="Spectral"/>
              </a:rPr>
              <a:t>, 1918, pastel on paper, 50, 8 x 40, 6 cm, Georgia O’Keeffe museum, Santa Fe.</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Clr>
                <a:schemeClr val="dk1"/>
              </a:buClr>
              <a:buSzPts val="1100"/>
              <a:buFont typeface="Arial"/>
              <a:buNone/>
            </a:pPr>
            <a:r>
              <a:rPr lang="sk" sz="1000">
                <a:solidFill>
                  <a:srgbClr val="313131"/>
                </a:solidFill>
                <a:latin typeface="Spectral"/>
                <a:ea typeface="Spectral"/>
                <a:cs typeface="Spectral"/>
                <a:sym typeface="Spectral"/>
              </a:rPr>
              <a:t>Edward Weston, </a:t>
            </a:r>
            <a:r>
              <a:rPr i="1" lang="sk" sz="1000">
                <a:solidFill>
                  <a:srgbClr val="313131"/>
                </a:solidFill>
                <a:latin typeface="Spectral"/>
                <a:ea typeface="Spectral"/>
                <a:cs typeface="Spectral"/>
                <a:sym typeface="Spectral"/>
              </a:rPr>
              <a:t>Shell</a:t>
            </a:r>
            <a:r>
              <a:rPr lang="sk" sz="1000">
                <a:solidFill>
                  <a:srgbClr val="313131"/>
                </a:solidFill>
                <a:latin typeface="Spectral"/>
                <a:ea typeface="Spectral"/>
                <a:cs typeface="Spectral"/>
                <a:sym typeface="Spectral"/>
              </a:rPr>
              <a:t>, 1927, photograph, gelatin silver print on paper , 23, 8 x 18 cm, Tate, London.</a:t>
            </a:r>
            <a:endParaRPr sz="1000">
              <a:solidFill>
                <a:srgbClr val="313131"/>
              </a:solidFill>
              <a:latin typeface="Spectral"/>
              <a:ea typeface="Spectral"/>
              <a:cs typeface="Spectral"/>
              <a:sym typeface="Spectral"/>
            </a:endParaRPr>
          </a:p>
          <a:p>
            <a:pPr indent="0" lvl="0" marL="0" rtl="0" algn="just">
              <a:lnSpc>
                <a:spcPct val="150000"/>
              </a:lnSpc>
              <a:spcBef>
                <a:spcPts val="1200"/>
              </a:spcBef>
              <a:spcAft>
                <a:spcPts val="0"/>
              </a:spcAft>
              <a:buClr>
                <a:schemeClr val="dk1"/>
              </a:buClr>
              <a:buSzPts val="1100"/>
              <a:buFont typeface="Arial"/>
              <a:buNone/>
            </a:pPr>
            <a:r>
              <a:rPr lang="sk" sz="1000">
                <a:solidFill>
                  <a:srgbClr val="313131"/>
                </a:solidFill>
                <a:latin typeface="Spectral"/>
                <a:ea typeface="Spectral"/>
                <a:cs typeface="Spectral"/>
                <a:sym typeface="Spectral"/>
              </a:rPr>
              <a:t>Edward Weston. </a:t>
            </a:r>
            <a:r>
              <a:rPr i="1" lang="sk" sz="1000">
                <a:solidFill>
                  <a:srgbClr val="313131"/>
                </a:solidFill>
                <a:latin typeface="Spectral"/>
                <a:ea typeface="Spectral"/>
                <a:cs typeface="Spectral"/>
                <a:sym typeface="Spectral"/>
              </a:rPr>
              <a:t>Shells, </a:t>
            </a:r>
            <a:r>
              <a:rPr lang="sk" sz="1000">
                <a:solidFill>
                  <a:srgbClr val="313131"/>
                </a:solidFill>
                <a:latin typeface="Spectral"/>
                <a:ea typeface="Spectral"/>
                <a:cs typeface="Spectral"/>
                <a:sym typeface="Spectral"/>
              </a:rPr>
              <a:t>1927</a:t>
            </a:r>
            <a:r>
              <a:rPr i="1" lang="sk" sz="1000">
                <a:solidFill>
                  <a:srgbClr val="313131"/>
                </a:solidFill>
                <a:latin typeface="Spectral"/>
                <a:ea typeface="Spectral"/>
                <a:cs typeface="Spectral"/>
                <a:sym typeface="Spectral"/>
              </a:rPr>
              <a:t>,</a:t>
            </a:r>
            <a:r>
              <a:rPr lang="sk" sz="1000">
                <a:solidFill>
                  <a:srgbClr val="313131"/>
                </a:solidFill>
                <a:latin typeface="Spectral"/>
                <a:ea typeface="Spectral"/>
                <a:cs typeface="Spectral"/>
                <a:sym typeface="Spectral"/>
              </a:rPr>
              <a:t> photograph,</a:t>
            </a:r>
            <a:r>
              <a:rPr i="1" lang="sk" sz="1000">
                <a:solidFill>
                  <a:srgbClr val="313131"/>
                </a:solidFill>
                <a:latin typeface="Spectral"/>
                <a:ea typeface="Spectral"/>
                <a:cs typeface="Spectral"/>
                <a:sym typeface="Spectral"/>
              </a:rPr>
              <a:t> </a:t>
            </a:r>
            <a:r>
              <a:rPr lang="sk" sz="1000">
                <a:solidFill>
                  <a:srgbClr val="313131"/>
                </a:solidFill>
                <a:latin typeface="Spectral"/>
                <a:ea typeface="Spectral"/>
                <a:cs typeface="Spectral"/>
                <a:sym typeface="Spectral"/>
              </a:rPr>
              <a:t>gelatin silver print, 25.1 × 20.3 cm, SF MOMA, San Francisco.</a:t>
            </a:r>
            <a:endParaRPr sz="1000">
              <a:solidFill>
                <a:srgbClr val="313131"/>
              </a:solidFill>
              <a:latin typeface="Spectral"/>
              <a:ea typeface="Spectral"/>
              <a:cs typeface="Spectral"/>
              <a:sym typeface="Spectral"/>
            </a:endParaRPr>
          </a:p>
          <a:p>
            <a:pPr indent="0" lvl="0" marL="0" rtl="0" algn="just">
              <a:lnSpc>
                <a:spcPct val="150000"/>
              </a:lnSpc>
              <a:spcBef>
                <a:spcPts val="1200"/>
              </a:spcBef>
              <a:spcAft>
                <a:spcPts val="0"/>
              </a:spcAft>
              <a:buClr>
                <a:schemeClr val="dk1"/>
              </a:buClr>
              <a:buSzPts val="1100"/>
              <a:buFont typeface="Arial"/>
              <a:buNone/>
            </a:pPr>
            <a:r>
              <a:rPr lang="sk" sz="1000">
                <a:solidFill>
                  <a:srgbClr val="313131"/>
                </a:solidFill>
                <a:latin typeface="Spectral"/>
                <a:ea typeface="Spectral"/>
                <a:cs typeface="Spectral"/>
                <a:sym typeface="Spectral"/>
              </a:rPr>
              <a:t>Edward Weston. </a:t>
            </a:r>
            <a:r>
              <a:rPr i="1" lang="sk" sz="1000">
                <a:solidFill>
                  <a:srgbClr val="313131"/>
                </a:solidFill>
                <a:latin typeface="Spectral"/>
                <a:ea typeface="Spectral"/>
                <a:cs typeface="Spectral"/>
                <a:sym typeface="Spectral"/>
              </a:rPr>
              <a:t>Shells, </a:t>
            </a:r>
            <a:r>
              <a:rPr lang="sk" sz="1000">
                <a:solidFill>
                  <a:srgbClr val="313131"/>
                </a:solidFill>
                <a:latin typeface="Spectral"/>
                <a:ea typeface="Spectral"/>
                <a:cs typeface="Spectral"/>
                <a:sym typeface="Spectral"/>
              </a:rPr>
              <a:t>1927</a:t>
            </a:r>
            <a:r>
              <a:rPr i="1" lang="sk" sz="1000">
                <a:solidFill>
                  <a:srgbClr val="313131"/>
                </a:solidFill>
                <a:latin typeface="Spectral"/>
                <a:ea typeface="Spectral"/>
                <a:cs typeface="Spectral"/>
                <a:sym typeface="Spectral"/>
              </a:rPr>
              <a:t>,</a:t>
            </a:r>
            <a:r>
              <a:rPr lang="sk" sz="1000">
                <a:solidFill>
                  <a:srgbClr val="313131"/>
                </a:solidFill>
                <a:latin typeface="Spectral"/>
                <a:ea typeface="Spectral"/>
                <a:cs typeface="Spectral"/>
                <a:sym typeface="Spectral"/>
              </a:rPr>
              <a:t> photograph,</a:t>
            </a:r>
            <a:r>
              <a:rPr i="1" lang="sk" sz="1000">
                <a:solidFill>
                  <a:srgbClr val="313131"/>
                </a:solidFill>
                <a:latin typeface="Spectral"/>
                <a:ea typeface="Spectral"/>
                <a:cs typeface="Spectral"/>
                <a:sym typeface="Spectral"/>
              </a:rPr>
              <a:t> </a:t>
            </a:r>
            <a:r>
              <a:rPr lang="sk" sz="1000">
                <a:solidFill>
                  <a:srgbClr val="313131"/>
                </a:solidFill>
                <a:latin typeface="Spectral"/>
                <a:ea typeface="Spectral"/>
                <a:cs typeface="Spectral"/>
                <a:sym typeface="Spectral"/>
              </a:rPr>
              <a:t>gelatin silver print.</a:t>
            </a:r>
            <a:endParaRPr sz="1000">
              <a:solidFill>
                <a:srgbClr val="313131"/>
              </a:solidFill>
              <a:latin typeface="Spectral"/>
              <a:ea typeface="Spectral"/>
              <a:cs typeface="Spectral"/>
              <a:sym typeface="Spectral"/>
            </a:endParaRPr>
          </a:p>
          <a:p>
            <a:pPr indent="0" lvl="0" marL="0" rtl="0" algn="just">
              <a:lnSpc>
                <a:spcPct val="150000"/>
              </a:lnSpc>
              <a:spcBef>
                <a:spcPts val="1200"/>
              </a:spcBef>
              <a:spcAft>
                <a:spcPts val="0"/>
              </a:spcAft>
              <a:buClr>
                <a:schemeClr val="dk1"/>
              </a:buClr>
              <a:buSzPts val="1100"/>
              <a:buFont typeface="Arial"/>
              <a:buNone/>
            </a:pPr>
            <a:r>
              <a:rPr lang="sk" sz="1000">
                <a:solidFill>
                  <a:srgbClr val="313131"/>
                </a:solidFill>
                <a:latin typeface="Spectral"/>
                <a:ea typeface="Spectral"/>
                <a:cs typeface="Spectral"/>
                <a:sym typeface="Spectral"/>
              </a:rPr>
              <a:t>Edward Weston, </a:t>
            </a:r>
            <a:r>
              <a:rPr i="1" lang="sk" sz="1000">
                <a:solidFill>
                  <a:srgbClr val="313131"/>
                </a:solidFill>
                <a:latin typeface="Spectral"/>
                <a:ea typeface="Spectral"/>
                <a:cs typeface="Spectral"/>
                <a:sym typeface="Spectral"/>
              </a:rPr>
              <a:t>Nude - 40N</a:t>
            </a:r>
            <a:r>
              <a:rPr lang="sk" sz="1000">
                <a:solidFill>
                  <a:srgbClr val="313131"/>
                </a:solidFill>
                <a:latin typeface="Spectral"/>
                <a:ea typeface="Spectral"/>
                <a:cs typeface="Spectral"/>
                <a:sym typeface="Spectral"/>
              </a:rPr>
              <a:t>, 1925, photograph, gelatin silver print on paper.</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Clr>
                <a:schemeClr val="dk1"/>
              </a:buClr>
              <a:buSzPts val="1100"/>
              <a:buFont typeface="Arial"/>
              <a:buNone/>
            </a:pPr>
            <a:r>
              <a:rPr lang="sk" sz="1000">
                <a:solidFill>
                  <a:srgbClr val="313131"/>
                </a:solidFill>
                <a:latin typeface="Spectral"/>
                <a:ea typeface="Spectral"/>
                <a:cs typeface="Spectral"/>
                <a:sym typeface="Spectral"/>
              </a:rPr>
              <a:t>Edward Weston, </a:t>
            </a:r>
            <a:r>
              <a:rPr i="1" lang="sk" sz="1000">
                <a:solidFill>
                  <a:srgbClr val="313131"/>
                </a:solidFill>
                <a:latin typeface="Spectral"/>
                <a:ea typeface="Spectral"/>
                <a:cs typeface="Spectral"/>
                <a:sym typeface="Spectral"/>
              </a:rPr>
              <a:t>Nude - 41N</a:t>
            </a:r>
            <a:r>
              <a:rPr lang="sk" sz="1000">
                <a:solidFill>
                  <a:srgbClr val="313131"/>
                </a:solidFill>
                <a:latin typeface="Spectral"/>
                <a:ea typeface="Spectral"/>
                <a:cs typeface="Spectral"/>
                <a:sym typeface="Spectral"/>
              </a:rPr>
              <a:t>, 1925, photograph, gelatin silver print on paper.</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Clr>
                <a:schemeClr val="dk1"/>
              </a:buClr>
              <a:buSzPts val="1100"/>
              <a:buFont typeface="Arial"/>
              <a:buNone/>
            </a:pPr>
            <a:r>
              <a:rPr lang="sk" sz="1000">
                <a:solidFill>
                  <a:srgbClr val="313131"/>
                </a:solidFill>
                <a:latin typeface="Spectral"/>
                <a:ea typeface="Spectral"/>
                <a:cs typeface="Spectral"/>
                <a:sym typeface="Spectral"/>
              </a:rPr>
              <a:t>Kiyohiko Komura, </a:t>
            </a:r>
            <a:r>
              <a:rPr i="1" lang="sk" sz="1000">
                <a:solidFill>
                  <a:srgbClr val="313131"/>
                </a:solidFill>
                <a:latin typeface="Spectral"/>
                <a:ea typeface="Spectral"/>
                <a:cs typeface="Spectral"/>
                <a:sym typeface="Spectral"/>
              </a:rPr>
              <a:t>Untitled</a:t>
            </a:r>
            <a:r>
              <a:rPr lang="sk" sz="1000">
                <a:solidFill>
                  <a:srgbClr val="313131"/>
                </a:solidFill>
                <a:latin typeface="Spectral"/>
                <a:ea typeface="Spectral"/>
                <a:cs typeface="Spectral"/>
                <a:sym typeface="Spectral"/>
              </a:rPr>
              <a:t>, c. 1950, photograph, gelatin silver print on paper, 23, 8 × 23, 8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Kiyohiko Komura, </a:t>
            </a:r>
            <a:r>
              <a:rPr i="1" lang="sk" sz="1000">
                <a:solidFill>
                  <a:srgbClr val="313131"/>
                </a:solidFill>
                <a:latin typeface="Spectral"/>
                <a:ea typeface="Spectral"/>
                <a:cs typeface="Spectral"/>
                <a:sym typeface="Spectral"/>
              </a:rPr>
              <a:t>Two Abstract Forms</a:t>
            </a:r>
            <a:r>
              <a:rPr lang="sk" sz="1000">
                <a:solidFill>
                  <a:srgbClr val="313131"/>
                </a:solidFill>
                <a:latin typeface="Spectral"/>
                <a:ea typeface="Spectral"/>
                <a:cs typeface="Spectral"/>
                <a:sym typeface="Spectral"/>
              </a:rPr>
              <a:t>, c. 1950, photograph, gelatin silver print on paper, 24, 1 × 24, 1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Clr>
                <a:schemeClr val="dk1"/>
              </a:buClr>
              <a:buSzPts val="1100"/>
              <a:buFont typeface="Arial"/>
              <a:buNone/>
            </a:pPr>
            <a:r>
              <a:rPr lang="sk" sz="1000">
                <a:solidFill>
                  <a:srgbClr val="313131"/>
                </a:solidFill>
                <a:latin typeface="Spectral"/>
                <a:ea typeface="Spectral"/>
                <a:cs typeface="Spectral"/>
                <a:sym typeface="Spectral"/>
              </a:rPr>
              <a:t>Huguette Caland,</a:t>
            </a:r>
            <a:r>
              <a:rPr i="1" lang="sk" sz="1000">
                <a:solidFill>
                  <a:srgbClr val="313131"/>
                </a:solidFill>
                <a:latin typeface="Spectral"/>
                <a:ea typeface="Spectral"/>
                <a:cs typeface="Spectral"/>
                <a:sym typeface="Spectral"/>
              </a:rPr>
              <a:t> Body Parts</a:t>
            </a:r>
            <a:r>
              <a:rPr lang="sk" sz="1000">
                <a:solidFill>
                  <a:srgbClr val="313131"/>
                </a:solidFill>
                <a:latin typeface="Spectral"/>
                <a:ea typeface="Spectral"/>
                <a:cs typeface="Spectral"/>
                <a:sym typeface="Spectral"/>
              </a:rPr>
              <a:t>, 1973, oil paint on canvas, 120,2 x 120,2 cm, Tate, London.</a:t>
            </a:r>
            <a:endParaRPr sz="11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Clr>
                <a:schemeClr val="dk1"/>
              </a:buClr>
              <a:buSzPts val="1100"/>
              <a:buFont typeface="Arial"/>
              <a:buNone/>
            </a:pPr>
            <a:r>
              <a:t/>
            </a:r>
            <a:endParaRPr sz="1100">
              <a:solidFill>
                <a:schemeClr val="dk1"/>
              </a:solidFill>
              <a:latin typeface="Spectral"/>
              <a:ea typeface="Spectral"/>
              <a:cs typeface="Spectral"/>
              <a:sym typeface="Spectral"/>
            </a:endParaRPr>
          </a:p>
          <a:p>
            <a:pPr indent="0" lvl="0" marL="0" rtl="0" algn="just">
              <a:lnSpc>
                <a:spcPct val="150000"/>
              </a:lnSpc>
              <a:spcBef>
                <a:spcPts val="800"/>
              </a:spcBef>
              <a:spcAft>
                <a:spcPts val="0"/>
              </a:spcAft>
              <a:buClr>
                <a:schemeClr val="dk1"/>
              </a:buClr>
              <a:buSzPts val="1100"/>
              <a:buFont typeface="Arial"/>
              <a:buNone/>
            </a:pPr>
            <a:r>
              <a:t/>
            </a:r>
            <a:endParaRPr sz="1100">
              <a:solidFill>
                <a:schemeClr val="dk1"/>
              </a:solidFill>
              <a:latin typeface="Spectral"/>
              <a:ea typeface="Spectral"/>
              <a:cs typeface="Spectral"/>
              <a:sym typeface="Spectral"/>
            </a:endParaRPr>
          </a:p>
          <a:p>
            <a:pPr indent="0" lvl="0" marL="0" rtl="0" algn="l">
              <a:spcBef>
                <a:spcPts val="800"/>
              </a:spcBef>
              <a:spcAft>
                <a:spcPts val="0"/>
              </a:spcAft>
              <a:buNone/>
            </a:pPr>
            <a:r>
              <a:t/>
            </a:r>
            <a:endParaRPr>
              <a:latin typeface="Spectral"/>
              <a:ea typeface="Spectral"/>
              <a:cs typeface="Spectral"/>
              <a:sym typeface="Spectral"/>
            </a:endParaRPr>
          </a:p>
        </p:txBody>
      </p:sp>
      <p:cxnSp>
        <p:nvCxnSpPr>
          <p:cNvPr id="308" name="Google Shape;308;p38"/>
          <p:cNvCxnSpPr/>
          <p:nvPr/>
        </p:nvCxnSpPr>
        <p:spPr>
          <a:xfrm>
            <a:off x="496950" y="885425"/>
            <a:ext cx="4048800" cy="0"/>
          </a:xfrm>
          <a:prstGeom prst="straightConnector1">
            <a:avLst/>
          </a:prstGeom>
          <a:noFill/>
          <a:ln cap="flat" cmpd="sng" w="9525">
            <a:solidFill>
              <a:srgbClr val="FF00FF"/>
            </a:solidFill>
            <a:prstDash val="solid"/>
            <a:round/>
            <a:headEnd len="med" w="med" type="none"/>
            <a:tailEnd len="med" w="med"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9"/>
          <p:cNvSpPr txBox="1"/>
          <p:nvPr/>
        </p:nvSpPr>
        <p:spPr>
          <a:xfrm>
            <a:off x="486000" y="445025"/>
            <a:ext cx="7441800" cy="52128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sk" sz="2000">
                <a:solidFill>
                  <a:srgbClr val="FF00FF"/>
                </a:solidFill>
                <a:latin typeface="Spectral"/>
                <a:ea typeface="Spectral"/>
                <a:cs typeface="Spectral"/>
                <a:sym typeface="Spectral"/>
              </a:rPr>
              <a:t>Materiální místnost “ONO”</a:t>
            </a:r>
            <a:endParaRPr sz="2000">
              <a:solidFill>
                <a:srgbClr val="FF00FF"/>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Barbara Hepworth, </a:t>
            </a:r>
            <a:r>
              <a:rPr i="1" lang="sk" sz="1000">
                <a:solidFill>
                  <a:srgbClr val="313131"/>
                </a:solidFill>
                <a:latin typeface="Spectral"/>
                <a:ea typeface="Spectral"/>
                <a:cs typeface="Spectral"/>
                <a:sym typeface="Spectral"/>
              </a:rPr>
              <a:t>Image II</a:t>
            </a:r>
            <a:r>
              <a:rPr lang="sk" sz="1000">
                <a:solidFill>
                  <a:srgbClr val="313131"/>
                </a:solidFill>
                <a:latin typeface="Spectral"/>
                <a:ea typeface="Spectral"/>
                <a:cs typeface="Spectral"/>
                <a:sym typeface="Spectral"/>
              </a:rPr>
              <a:t>, 1960, marble on wooden base, 82,9x 74,0 x 58,5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Barbara Hepworth, </a:t>
            </a:r>
            <a:r>
              <a:rPr i="1" lang="sk" sz="1000">
                <a:solidFill>
                  <a:srgbClr val="313131"/>
                </a:solidFill>
                <a:latin typeface="Spectral"/>
                <a:ea typeface="Spectral"/>
                <a:cs typeface="Spectral"/>
                <a:sym typeface="Spectral"/>
              </a:rPr>
              <a:t>Two Forms, </a:t>
            </a:r>
            <a:r>
              <a:rPr lang="sk" sz="1000">
                <a:solidFill>
                  <a:srgbClr val="313131"/>
                </a:solidFill>
                <a:latin typeface="Spectral"/>
                <a:ea typeface="Spectral"/>
                <a:cs typeface="Spectral"/>
                <a:sym typeface="Spectral"/>
              </a:rPr>
              <a:t>1933, alabaster on limestone base, 26 x 29, 6 x 17, 6 cm, Tate, London.</a:t>
            </a:r>
            <a:endParaRPr sz="1000">
              <a:solidFill>
                <a:srgbClr val="313131"/>
              </a:solidFill>
              <a:latin typeface="Spectral"/>
              <a:ea typeface="Spectral"/>
              <a:cs typeface="Spectral"/>
              <a:sym typeface="Spectral"/>
            </a:endParaRPr>
          </a:p>
          <a:p>
            <a:pPr indent="0" lvl="0" marL="0" rtl="0" algn="just">
              <a:spcBef>
                <a:spcPts val="800"/>
              </a:spcBef>
              <a:spcAft>
                <a:spcPts val="0"/>
              </a:spcAft>
              <a:buNone/>
            </a:pPr>
            <a:r>
              <a:rPr lang="sk" sz="1000">
                <a:solidFill>
                  <a:srgbClr val="313131"/>
                </a:solidFill>
                <a:latin typeface="Spectral"/>
                <a:ea typeface="Spectral"/>
                <a:cs typeface="Spectral"/>
                <a:sym typeface="Spectral"/>
              </a:rPr>
              <a:t>Barbara Hepworth, </a:t>
            </a:r>
            <a:r>
              <a:rPr i="1" lang="sk" sz="1000">
                <a:solidFill>
                  <a:srgbClr val="313131"/>
                </a:solidFill>
                <a:latin typeface="Spectral"/>
                <a:ea typeface="Spectral"/>
                <a:cs typeface="Spectral"/>
                <a:sym typeface="Spectral"/>
              </a:rPr>
              <a:t>Tides I</a:t>
            </a:r>
            <a:r>
              <a:rPr lang="sk" sz="1000">
                <a:solidFill>
                  <a:srgbClr val="313131"/>
                </a:solidFill>
                <a:latin typeface="Spectral"/>
                <a:ea typeface="Spectral"/>
                <a:cs typeface="Spectral"/>
                <a:sym typeface="Spectral"/>
              </a:rPr>
              <a:t>, 1946, holly, 33,7x 63,2 x 29,8 cm, Tate, London.  </a:t>
            </a:r>
            <a:endParaRPr sz="1000">
              <a:solidFill>
                <a:srgbClr val="313131"/>
              </a:solidFill>
              <a:latin typeface="Spectral"/>
              <a:ea typeface="Spectral"/>
              <a:cs typeface="Spectral"/>
              <a:sym typeface="Spectral"/>
            </a:endParaRPr>
          </a:p>
          <a:p>
            <a:pPr indent="0" lvl="0" marL="0" rtl="0" algn="just">
              <a:spcBef>
                <a:spcPts val="0"/>
              </a:spcBef>
              <a:spcAft>
                <a:spcPts val="0"/>
              </a:spcAft>
              <a:buNone/>
            </a:pPr>
            <a:r>
              <a:t/>
            </a:r>
            <a:endParaRPr sz="1000">
              <a:solidFill>
                <a:srgbClr val="313131"/>
              </a:solidFill>
              <a:latin typeface="Spectral"/>
              <a:ea typeface="Spectral"/>
              <a:cs typeface="Spectral"/>
              <a:sym typeface="Spectral"/>
            </a:endParaRPr>
          </a:p>
          <a:p>
            <a:pPr indent="0" lvl="0" marL="0" rtl="0" algn="just">
              <a:lnSpc>
                <a:spcPct val="150000"/>
              </a:lnSpc>
              <a:spcBef>
                <a:spcPts val="0"/>
              </a:spcBef>
              <a:spcAft>
                <a:spcPts val="0"/>
              </a:spcAft>
              <a:buNone/>
            </a:pPr>
            <a:r>
              <a:rPr lang="sk" sz="1000">
                <a:solidFill>
                  <a:srgbClr val="313131"/>
                </a:solidFill>
                <a:latin typeface="Spectral"/>
                <a:ea typeface="Spectral"/>
                <a:cs typeface="Spectral"/>
                <a:sym typeface="Spectral"/>
              </a:rPr>
              <a:t>Jean Arp, </a:t>
            </a:r>
            <a:r>
              <a:rPr i="1" lang="sk" sz="1000">
                <a:solidFill>
                  <a:srgbClr val="313131"/>
                </a:solidFill>
                <a:latin typeface="Spectral"/>
                <a:ea typeface="Spectral"/>
                <a:cs typeface="Spectral"/>
                <a:sym typeface="Spectral"/>
              </a:rPr>
              <a:t>Pagoda Fruit</a:t>
            </a:r>
            <a:r>
              <a:rPr lang="sk" sz="1000">
                <a:solidFill>
                  <a:srgbClr val="313131"/>
                </a:solidFill>
                <a:latin typeface="Spectral"/>
                <a:ea typeface="Spectral"/>
                <a:cs typeface="Spectral"/>
                <a:sym typeface="Spectral"/>
              </a:rPr>
              <a:t>, 1949, bronze, 88,9 × 67,9 × 76,2 cm, Tate, London. </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Jean Arp, </a:t>
            </a:r>
            <a:r>
              <a:rPr i="1" lang="sk" sz="1000">
                <a:solidFill>
                  <a:srgbClr val="313131"/>
                </a:solidFill>
                <a:latin typeface="Spectral"/>
                <a:ea typeface="Spectral"/>
                <a:cs typeface="Spectral"/>
                <a:sym typeface="Spectral"/>
              </a:rPr>
              <a:t>Winged Being</a:t>
            </a:r>
            <a:r>
              <a:rPr lang="sk" sz="1000">
                <a:solidFill>
                  <a:srgbClr val="313131"/>
                </a:solidFill>
                <a:latin typeface="Spectral"/>
                <a:ea typeface="Spectral"/>
                <a:cs typeface="Spectral"/>
                <a:sym typeface="Spectral"/>
              </a:rPr>
              <a:t>, 1961, plaster, 140 × 35 × 30 cm, Tate, London. </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Maria Bartuszová, </a:t>
            </a:r>
            <a:r>
              <a:rPr i="1" lang="sk" sz="1000">
                <a:solidFill>
                  <a:srgbClr val="313131"/>
                </a:solidFill>
                <a:latin typeface="Spectral"/>
                <a:ea typeface="Spectral"/>
                <a:cs typeface="Spectral"/>
                <a:sym typeface="Spectral"/>
              </a:rPr>
              <a:t>Untitled (Drop), </a:t>
            </a:r>
            <a:r>
              <a:rPr lang="sk" sz="1000">
                <a:solidFill>
                  <a:srgbClr val="313131"/>
                </a:solidFill>
                <a:latin typeface="Spectral"/>
                <a:ea typeface="Spectral"/>
                <a:cs typeface="Spectral"/>
                <a:sym typeface="Spectral"/>
              </a:rPr>
              <a:t>1963-4, 43 x 16 x 15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Maria Bartuszová, </a:t>
            </a:r>
            <a:r>
              <a:rPr i="1" lang="sk" sz="1000">
                <a:solidFill>
                  <a:srgbClr val="313131"/>
                </a:solidFill>
                <a:latin typeface="Spectral"/>
                <a:ea typeface="Spectral"/>
                <a:cs typeface="Spectral"/>
                <a:sym typeface="Spectral"/>
              </a:rPr>
              <a:t>Folded relief II, </a:t>
            </a:r>
            <a:r>
              <a:rPr lang="sk" sz="1000">
                <a:solidFill>
                  <a:srgbClr val="313131"/>
                </a:solidFill>
                <a:latin typeface="Spectral"/>
                <a:ea typeface="Spectral"/>
                <a:cs typeface="Spectral"/>
                <a:sym typeface="Spectral"/>
              </a:rPr>
              <a:t>1966, plaster, 15 x 31, 5 x 34 cm,  Tate, London. </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Maria Bartuszová, </a:t>
            </a:r>
            <a:r>
              <a:rPr i="1" lang="sk" sz="1000">
                <a:solidFill>
                  <a:srgbClr val="313131"/>
                </a:solidFill>
                <a:latin typeface="Spectral"/>
                <a:ea typeface="Spectral"/>
                <a:cs typeface="Spectral"/>
                <a:sym typeface="Spectral"/>
              </a:rPr>
              <a:t>Folded figure, </a:t>
            </a:r>
            <a:r>
              <a:rPr lang="sk" sz="1000">
                <a:solidFill>
                  <a:srgbClr val="313131"/>
                </a:solidFill>
                <a:latin typeface="Spectral"/>
                <a:ea typeface="Spectral"/>
                <a:cs typeface="Spectral"/>
                <a:sym typeface="Spectral"/>
              </a:rPr>
              <a:t>1965, plaster, 15 x 18 x 24 cm,  Tate, London. </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Maria Bartuszová, </a:t>
            </a:r>
            <a:r>
              <a:rPr i="1" lang="sk" sz="1000">
                <a:solidFill>
                  <a:srgbClr val="313131"/>
                </a:solidFill>
                <a:latin typeface="Spectral"/>
                <a:ea typeface="Spectral"/>
                <a:cs typeface="Spectral"/>
                <a:sym typeface="Spectral"/>
              </a:rPr>
              <a:t>Untitled, </a:t>
            </a:r>
            <a:r>
              <a:rPr lang="sk" sz="1000">
                <a:solidFill>
                  <a:srgbClr val="313131"/>
                </a:solidFill>
                <a:latin typeface="Spectral"/>
                <a:ea typeface="Spectral"/>
                <a:cs typeface="Spectral"/>
                <a:sym typeface="Spectral"/>
              </a:rPr>
              <a:t>1985, plaster, string and hessian,  105 x 134 x 39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Eva Hesse, </a:t>
            </a:r>
            <a:r>
              <a:rPr i="1" lang="sk" sz="1000">
                <a:solidFill>
                  <a:srgbClr val="313131"/>
                </a:solidFill>
                <a:latin typeface="Spectral"/>
                <a:ea typeface="Spectral"/>
                <a:cs typeface="Spectral"/>
                <a:sym typeface="Spectral"/>
              </a:rPr>
              <a:t>Untitled, </a:t>
            </a:r>
            <a:r>
              <a:rPr lang="sk" sz="1000">
                <a:solidFill>
                  <a:srgbClr val="313131"/>
                </a:solidFill>
                <a:latin typeface="Spectral"/>
                <a:ea typeface="Spectral"/>
                <a:cs typeface="Spectral"/>
                <a:sym typeface="Spectral"/>
              </a:rPr>
              <a:t>1966, enamel, papier-caché, rubber, 76 x 3,6 x 3,6 cm, Hauser&amp;Wirth, Zurich.</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Louis Bourgeois, </a:t>
            </a:r>
            <a:r>
              <a:rPr i="1" lang="sk" sz="1000">
                <a:solidFill>
                  <a:srgbClr val="313131"/>
                </a:solidFill>
                <a:latin typeface="Spectral"/>
                <a:ea typeface="Spectral"/>
                <a:cs typeface="Spectral"/>
                <a:sym typeface="Spectral"/>
              </a:rPr>
              <a:t>Nature Study</a:t>
            </a:r>
            <a:r>
              <a:rPr lang="sk" sz="1000">
                <a:solidFill>
                  <a:srgbClr val="313131"/>
                </a:solidFill>
                <a:latin typeface="Spectral"/>
                <a:ea typeface="Spectral"/>
                <a:cs typeface="Spectral"/>
                <a:sym typeface="Spectral"/>
              </a:rPr>
              <a:t>, 1986, bronze, silver nitrate patina,  15,2 × 25, 4 × 17,8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t/>
            </a:r>
            <a:endParaRPr sz="1000">
              <a:solidFill>
                <a:schemeClr val="dk1"/>
              </a:solidFill>
              <a:latin typeface="Spectral"/>
              <a:ea typeface="Spectral"/>
              <a:cs typeface="Spectral"/>
              <a:sym typeface="Spectral"/>
            </a:endParaRPr>
          </a:p>
          <a:p>
            <a:pPr indent="0" lvl="0" marL="0" rtl="0" algn="just">
              <a:lnSpc>
                <a:spcPct val="150000"/>
              </a:lnSpc>
              <a:spcBef>
                <a:spcPts val="800"/>
              </a:spcBef>
              <a:spcAft>
                <a:spcPts val="0"/>
              </a:spcAft>
              <a:buNone/>
            </a:pPr>
            <a:r>
              <a:t/>
            </a:r>
            <a:endParaRPr sz="1000">
              <a:solidFill>
                <a:schemeClr val="dk1"/>
              </a:solidFill>
              <a:latin typeface="Spectral"/>
              <a:ea typeface="Spectral"/>
              <a:cs typeface="Spectral"/>
              <a:sym typeface="Spectral"/>
            </a:endParaRPr>
          </a:p>
          <a:p>
            <a:pPr indent="0" lvl="0" marL="0" rtl="0" algn="l">
              <a:spcBef>
                <a:spcPts val="800"/>
              </a:spcBef>
              <a:spcAft>
                <a:spcPts val="0"/>
              </a:spcAft>
              <a:buNone/>
            </a:pPr>
            <a:r>
              <a:t/>
            </a:r>
            <a:endParaRPr sz="1000">
              <a:latin typeface="Spectral"/>
              <a:ea typeface="Spectral"/>
              <a:cs typeface="Spectral"/>
              <a:sym typeface="Spectr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0"/>
          <p:cNvSpPr txBox="1"/>
          <p:nvPr/>
        </p:nvSpPr>
        <p:spPr>
          <a:xfrm>
            <a:off x="494650" y="246200"/>
            <a:ext cx="8162400" cy="59877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sk" sz="2000">
                <a:solidFill>
                  <a:srgbClr val="FF00FF"/>
                </a:solidFill>
                <a:latin typeface="Spectral"/>
                <a:ea typeface="Spectral"/>
                <a:cs typeface="Spectral"/>
                <a:sym typeface="Spectral"/>
              </a:rPr>
              <a:t>Sociologická místnost “ONI”</a:t>
            </a:r>
            <a:endParaRPr sz="2000">
              <a:solidFill>
                <a:srgbClr val="FF00FF"/>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Nan Goldin, </a:t>
            </a:r>
            <a:r>
              <a:rPr i="1" lang="sk" sz="1000">
                <a:solidFill>
                  <a:srgbClr val="313131"/>
                </a:solidFill>
                <a:latin typeface="Spectral"/>
                <a:ea typeface="Spectral"/>
                <a:cs typeface="Spectral"/>
                <a:sym typeface="Spectral"/>
              </a:rPr>
              <a:t>Misty and Jimmy Paulette in a taxi, NYC</a:t>
            </a:r>
            <a:r>
              <a:rPr lang="sk" sz="1000">
                <a:solidFill>
                  <a:srgbClr val="313131"/>
                </a:solidFill>
                <a:latin typeface="Spectral"/>
                <a:ea typeface="Spectral"/>
                <a:cs typeface="Spectral"/>
                <a:sym typeface="Spectral"/>
              </a:rPr>
              <a:t>, 1991, photograph, dye destruction print on paper mounted on board</a:t>
            </a:r>
            <a:r>
              <a:rPr lang="sk" sz="1150">
                <a:solidFill>
                  <a:srgbClr val="313131"/>
                </a:solidFill>
                <a:latin typeface="Spectral"/>
                <a:ea typeface="Spectral"/>
                <a:cs typeface="Spectral"/>
                <a:sym typeface="Spectral"/>
              </a:rPr>
              <a:t>, </a:t>
            </a:r>
            <a:r>
              <a:rPr lang="sk" sz="1000">
                <a:solidFill>
                  <a:srgbClr val="313131"/>
                </a:solidFill>
                <a:latin typeface="Spectral"/>
                <a:ea typeface="Spectral"/>
                <a:cs typeface="Spectral"/>
                <a:sym typeface="Spectral"/>
              </a:rPr>
              <a:t> 69,5 × 101,5 cm, Tate, London.</a:t>
            </a:r>
            <a:endParaRPr sz="1000">
              <a:solidFill>
                <a:srgbClr val="313131"/>
              </a:solidFill>
              <a:latin typeface="Spectral"/>
              <a:ea typeface="Spectral"/>
              <a:cs typeface="Spectral"/>
              <a:sym typeface="Spectral"/>
            </a:endParaRPr>
          </a:p>
          <a:p>
            <a:pPr indent="0" lvl="0" marL="0" rtl="0" algn="just">
              <a:spcBef>
                <a:spcPts val="800"/>
              </a:spcBef>
              <a:spcAft>
                <a:spcPts val="0"/>
              </a:spcAft>
              <a:buNone/>
            </a:pPr>
            <a:r>
              <a:rPr lang="sk" sz="1000">
                <a:solidFill>
                  <a:srgbClr val="313131"/>
                </a:solidFill>
                <a:latin typeface="Spectral"/>
                <a:ea typeface="Spectral"/>
                <a:cs typeface="Spectral"/>
                <a:sym typeface="Spectral"/>
              </a:rPr>
              <a:t>Nan Goldin,</a:t>
            </a:r>
            <a:r>
              <a:rPr i="1" lang="sk" sz="1000">
                <a:solidFill>
                  <a:srgbClr val="313131"/>
                </a:solidFill>
                <a:latin typeface="Spectral"/>
                <a:ea typeface="Spectral"/>
                <a:cs typeface="Spectral"/>
                <a:sym typeface="Spectral"/>
              </a:rPr>
              <a:t> Jimmy Paulette and Tabboo! undressing, NYC,</a:t>
            </a:r>
            <a:r>
              <a:rPr lang="sk" sz="1000">
                <a:solidFill>
                  <a:srgbClr val="313131"/>
                </a:solidFill>
                <a:latin typeface="Spectral"/>
                <a:ea typeface="Spectral"/>
                <a:cs typeface="Spectral"/>
                <a:sym typeface="Spectral"/>
              </a:rPr>
              <a:t> 1991, photograph, dye destruction print on paper mounted on board, 101, 5 × 69, 5 cm, Tate, London.</a:t>
            </a:r>
            <a:endParaRPr sz="1000">
              <a:solidFill>
                <a:srgbClr val="313131"/>
              </a:solidFill>
              <a:latin typeface="Spectral"/>
              <a:ea typeface="Spectral"/>
              <a:cs typeface="Spectral"/>
              <a:sym typeface="Spectral"/>
            </a:endParaRPr>
          </a:p>
          <a:p>
            <a:pPr indent="0" lvl="0" marL="0" rtl="0" algn="just">
              <a:spcBef>
                <a:spcPts val="0"/>
              </a:spcBef>
              <a:spcAft>
                <a:spcPts val="0"/>
              </a:spcAft>
              <a:buNone/>
            </a:pPr>
            <a:r>
              <a:t/>
            </a:r>
            <a:endParaRPr sz="1000">
              <a:solidFill>
                <a:srgbClr val="313131"/>
              </a:solidFill>
              <a:latin typeface="Spectral"/>
              <a:ea typeface="Spectral"/>
              <a:cs typeface="Spectral"/>
              <a:sym typeface="Spectral"/>
            </a:endParaRPr>
          </a:p>
          <a:p>
            <a:pPr indent="0" lvl="0" marL="0" rtl="0" algn="just">
              <a:spcBef>
                <a:spcPts val="0"/>
              </a:spcBef>
              <a:spcAft>
                <a:spcPts val="0"/>
              </a:spcAft>
              <a:buNone/>
            </a:pPr>
            <a:r>
              <a:rPr lang="sk" sz="1000">
                <a:solidFill>
                  <a:srgbClr val="313131"/>
                </a:solidFill>
                <a:latin typeface="Spectral"/>
                <a:ea typeface="Spectral"/>
                <a:cs typeface="Spectral"/>
                <a:sym typeface="Spectral"/>
              </a:rPr>
              <a:t>Mark Rothko, </a:t>
            </a:r>
            <a:r>
              <a:rPr i="1" lang="sk" sz="1000">
                <a:solidFill>
                  <a:srgbClr val="313131"/>
                </a:solidFill>
                <a:latin typeface="Spectral"/>
                <a:ea typeface="Spectral"/>
                <a:cs typeface="Spectral"/>
                <a:sym typeface="Spectral"/>
              </a:rPr>
              <a:t>Untitled</a:t>
            </a:r>
            <a:r>
              <a:rPr lang="sk" sz="1000">
                <a:solidFill>
                  <a:srgbClr val="313131"/>
                </a:solidFill>
                <a:latin typeface="Spectral"/>
                <a:ea typeface="Spectral"/>
                <a:cs typeface="Spectral"/>
                <a:sym typeface="Spectral"/>
              </a:rPr>
              <a:t>, c. 1946-47, oil paint on canvas, 100 x 70 cm, Tate, London.</a:t>
            </a:r>
            <a:endParaRPr sz="1000">
              <a:solidFill>
                <a:srgbClr val="313131"/>
              </a:solidFill>
              <a:latin typeface="Spectral"/>
              <a:ea typeface="Spectral"/>
              <a:cs typeface="Spectral"/>
              <a:sym typeface="Spectral"/>
            </a:endParaRPr>
          </a:p>
          <a:p>
            <a:pPr indent="0" lvl="0" marL="0" rtl="0" algn="just">
              <a:spcBef>
                <a:spcPts val="0"/>
              </a:spcBef>
              <a:spcAft>
                <a:spcPts val="0"/>
              </a:spcAft>
              <a:buNone/>
            </a:pPr>
            <a:r>
              <a:t/>
            </a:r>
            <a:endParaRPr sz="1000">
              <a:solidFill>
                <a:srgbClr val="313131"/>
              </a:solidFill>
              <a:latin typeface="Spectral"/>
              <a:ea typeface="Spectral"/>
              <a:cs typeface="Spectral"/>
              <a:sym typeface="Spectral"/>
            </a:endParaRPr>
          </a:p>
          <a:p>
            <a:pPr indent="0" lvl="0" marL="0" rtl="0" algn="just">
              <a:lnSpc>
                <a:spcPct val="150000"/>
              </a:lnSpc>
              <a:spcBef>
                <a:spcPts val="0"/>
              </a:spcBef>
              <a:spcAft>
                <a:spcPts val="0"/>
              </a:spcAft>
              <a:buNone/>
            </a:pPr>
            <a:r>
              <a:rPr lang="sk" sz="1000">
                <a:solidFill>
                  <a:srgbClr val="313131"/>
                </a:solidFill>
                <a:latin typeface="Spectral"/>
                <a:ea typeface="Spectral"/>
                <a:cs typeface="Spectral"/>
                <a:sym typeface="Spectral"/>
              </a:rPr>
              <a:t>Cindy Sherman, </a:t>
            </a:r>
            <a:r>
              <a:rPr i="1" lang="sk" sz="1000">
                <a:solidFill>
                  <a:srgbClr val="313131"/>
                </a:solidFill>
                <a:latin typeface="Spectral"/>
                <a:ea typeface="Spectral"/>
                <a:cs typeface="Spectral"/>
                <a:sym typeface="Spectral"/>
              </a:rPr>
              <a:t>Untitled Film Still #27</a:t>
            </a:r>
            <a:r>
              <a:rPr lang="sk" sz="1000">
                <a:solidFill>
                  <a:srgbClr val="313131"/>
                </a:solidFill>
                <a:latin typeface="Spectral"/>
                <a:ea typeface="Spectral"/>
                <a:cs typeface="Spectral"/>
                <a:sym typeface="Spectral"/>
              </a:rPr>
              <a:t>, 1979, reprinted 1998, photograph, gelatin silver print on paper,</a:t>
            </a:r>
            <a:r>
              <a:rPr lang="sk" sz="1150">
                <a:solidFill>
                  <a:srgbClr val="313131"/>
                </a:solidFill>
                <a:latin typeface="Spectral"/>
                <a:ea typeface="Spectral"/>
                <a:cs typeface="Spectral"/>
                <a:sym typeface="Spectral"/>
              </a:rPr>
              <a:t> </a:t>
            </a:r>
            <a:r>
              <a:rPr lang="sk" sz="1000">
                <a:solidFill>
                  <a:srgbClr val="313131"/>
                </a:solidFill>
                <a:latin typeface="Spectral"/>
                <a:ea typeface="Spectral"/>
                <a:cs typeface="Spectral"/>
                <a:sym typeface="Spectral"/>
              </a:rPr>
              <a:t> 97,5 × 68,3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Wolfgang Tillmans, </a:t>
            </a:r>
            <a:r>
              <a:rPr i="1" lang="sk" sz="1000">
                <a:solidFill>
                  <a:srgbClr val="313131"/>
                </a:solidFill>
                <a:latin typeface="Spectral"/>
                <a:ea typeface="Spectral"/>
                <a:cs typeface="Spectral"/>
                <a:sym typeface="Spectral"/>
              </a:rPr>
              <a:t>Für Immer Burgen</a:t>
            </a:r>
            <a:r>
              <a:rPr lang="sk" sz="1000">
                <a:solidFill>
                  <a:srgbClr val="313131"/>
                </a:solidFill>
                <a:latin typeface="Spectral"/>
                <a:ea typeface="Spectral"/>
                <a:cs typeface="Spectral"/>
                <a:sym typeface="Spectral"/>
              </a:rPr>
              <a:t>, 1997, photograph, colour, chromogenic print, on paper,</a:t>
            </a:r>
            <a:r>
              <a:rPr lang="sk" sz="1150">
                <a:solidFill>
                  <a:srgbClr val="313131"/>
                </a:solidFill>
                <a:latin typeface="Spectral"/>
                <a:ea typeface="Spectral"/>
                <a:cs typeface="Spectral"/>
                <a:sym typeface="Spectral"/>
              </a:rPr>
              <a:t> </a:t>
            </a:r>
            <a:r>
              <a:rPr lang="sk" sz="1000">
                <a:solidFill>
                  <a:srgbClr val="313131"/>
                </a:solidFill>
                <a:latin typeface="Spectral"/>
                <a:ea typeface="Spectral"/>
                <a:cs typeface="Spectral"/>
                <a:sym typeface="Spectral"/>
              </a:rPr>
              <a:t> 30, 5 x 40, 6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Wolfgang Tillmans, The Cock (Kiss), 2002, photograph, colour, chromogenic print, on paper, 30 x 40cm,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Wolfgang Tillmans, Alex, 1997, photograph, colour, chromogenic print, on paper, 61 x 51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Wolfgang Tillmans,</a:t>
            </a:r>
            <a:r>
              <a:rPr i="1" lang="sk" sz="1000">
                <a:solidFill>
                  <a:srgbClr val="313131"/>
                </a:solidFill>
                <a:latin typeface="Spectral"/>
                <a:ea typeface="Spectral"/>
                <a:cs typeface="Spectral"/>
                <a:sym typeface="Spectral"/>
              </a:rPr>
              <a:t> Stilleben Markstrasse</a:t>
            </a:r>
            <a:r>
              <a:rPr lang="sk" sz="1000">
                <a:solidFill>
                  <a:srgbClr val="313131"/>
                </a:solidFill>
                <a:latin typeface="Spectral"/>
                <a:ea typeface="Spectral"/>
                <a:cs typeface="Spectral"/>
                <a:sym typeface="Spectral"/>
              </a:rPr>
              <a:t>, 1997,  photograph, colour, chromogenic print, on paper, 30,5 x 40, 6cm,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Tracey Emin, </a:t>
            </a:r>
            <a:r>
              <a:rPr i="1" lang="sk" sz="1000">
                <a:solidFill>
                  <a:srgbClr val="313131"/>
                </a:solidFill>
                <a:latin typeface="Spectral"/>
                <a:ea typeface="Spectral"/>
                <a:cs typeface="Spectral"/>
                <a:sym typeface="Spectral"/>
              </a:rPr>
              <a:t>My Bed</a:t>
            </a:r>
            <a:r>
              <a:rPr lang="sk" sz="1000">
                <a:solidFill>
                  <a:srgbClr val="313131"/>
                </a:solidFill>
                <a:latin typeface="Spectral"/>
                <a:ea typeface="Spectral"/>
                <a:cs typeface="Spectral"/>
                <a:sym typeface="Spectral"/>
              </a:rPr>
              <a:t>, 1997, Margate</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Tracey Emin, </a:t>
            </a:r>
            <a:r>
              <a:rPr i="1" lang="sk" sz="1000">
                <a:solidFill>
                  <a:srgbClr val="313131"/>
                </a:solidFill>
                <a:latin typeface="Spectral"/>
                <a:ea typeface="Spectral"/>
                <a:cs typeface="Spectral"/>
                <a:sym typeface="Spectral"/>
              </a:rPr>
              <a:t>My Bed</a:t>
            </a:r>
            <a:r>
              <a:rPr lang="sk" sz="1000">
                <a:solidFill>
                  <a:srgbClr val="313131"/>
                </a:solidFill>
                <a:latin typeface="Spectral"/>
                <a:ea typeface="Spectral"/>
                <a:cs typeface="Spectral"/>
                <a:sym typeface="Spectral"/>
              </a:rPr>
              <a:t>, 1998, box frame, mattress, linens, pillows and various objects</a:t>
            </a:r>
            <a:r>
              <a:rPr lang="sk" sz="1150">
                <a:solidFill>
                  <a:srgbClr val="313131"/>
                </a:solidFill>
                <a:latin typeface="Spectral"/>
                <a:ea typeface="Spectral"/>
                <a:cs typeface="Spectral"/>
                <a:sym typeface="Spectral"/>
              </a:rPr>
              <a:t>, </a:t>
            </a:r>
            <a:r>
              <a:rPr lang="sk" sz="1000">
                <a:solidFill>
                  <a:srgbClr val="313131"/>
                </a:solidFill>
                <a:latin typeface="Spectral"/>
                <a:ea typeface="Spectral"/>
                <a:cs typeface="Spectral"/>
                <a:sym typeface="Spectral"/>
              </a:rPr>
              <a:t> Tate - Lent by The Duerckheim Collection 2015 on long term,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t/>
            </a:r>
            <a:endParaRPr b="1" sz="1200">
              <a:solidFill>
                <a:schemeClr val="dk1"/>
              </a:solidFill>
              <a:latin typeface="Spectral"/>
              <a:ea typeface="Spectral"/>
              <a:cs typeface="Spectral"/>
              <a:sym typeface="Spectral"/>
            </a:endParaRPr>
          </a:p>
          <a:p>
            <a:pPr indent="0" lvl="0" marL="0" rtl="0" algn="just">
              <a:lnSpc>
                <a:spcPct val="150000"/>
              </a:lnSpc>
              <a:spcBef>
                <a:spcPts val="800"/>
              </a:spcBef>
              <a:spcAft>
                <a:spcPts val="0"/>
              </a:spcAft>
              <a:buNone/>
            </a:pPr>
            <a:r>
              <a:t/>
            </a:r>
            <a:endParaRPr sz="1000">
              <a:solidFill>
                <a:schemeClr val="dk1"/>
              </a:solidFill>
              <a:latin typeface="Spectral"/>
              <a:ea typeface="Spectral"/>
              <a:cs typeface="Spectral"/>
              <a:sym typeface="Spectral"/>
            </a:endParaRPr>
          </a:p>
          <a:p>
            <a:pPr indent="0" lvl="0" marL="0" rtl="0" algn="just">
              <a:lnSpc>
                <a:spcPct val="150000"/>
              </a:lnSpc>
              <a:spcBef>
                <a:spcPts val="800"/>
              </a:spcBef>
              <a:spcAft>
                <a:spcPts val="0"/>
              </a:spcAft>
              <a:buNone/>
            </a:pPr>
            <a:r>
              <a:t/>
            </a:r>
            <a:endParaRPr sz="1000">
              <a:solidFill>
                <a:schemeClr val="dk1"/>
              </a:solidFill>
              <a:latin typeface="Spectral"/>
              <a:ea typeface="Spectral"/>
              <a:cs typeface="Spectral"/>
              <a:sym typeface="Spectral"/>
            </a:endParaRPr>
          </a:p>
          <a:p>
            <a:pPr indent="0" lvl="0" marL="0" rtl="0" algn="l">
              <a:spcBef>
                <a:spcPts val="800"/>
              </a:spcBef>
              <a:spcAft>
                <a:spcPts val="0"/>
              </a:spcAft>
              <a:buNone/>
            </a:pPr>
            <a:r>
              <a:t/>
            </a:r>
            <a:endParaRPr sz="1000">
              <a:latin typeface="Spectral"/>
              <a:ea typeface="Spectral"/>
              <a:cs typeface="Spectral"/>
              <a:sym typeface="Spectr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1"/>
          <p:cNvSpPr txBox="1"/>
          <p:nvPr/>
        </p:nvSpPr>
        <p:spPr>
          <a:xfrm>
            <a:off x="494650" y="246200"/>
            <a:ext cx="8817000" cy="65538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sk" sz="2000">
                <a:solidFill>
                  <a:srgbClr val="FF00FF"/>
                </a:solidFill>
                <a:latin typeface="Spectral"/>
                <a:ea typeface="Spectral"/>
                <a:cs typeface="Spectral"/>
                <a:sym typeface="Spectral"/>
              </a:rPr>
              <a:t>Psychologická místnost “JÁ”</a:t>
            </a:r>
            <a:endParaRPr sz="2000">
              <a:solidFill>
                <a:srgbClr val="FF00FF"/>
              </a:solidFill>
              <a:latin typeface="Spectral"/>
              <a:ea typeface="Spectral"/>
              <a:cs typeface="Spectral"/>
              <a:sym typeface="Spectral"/>
            </a:endParaRPr>
          </a:p>
          <a:p>
            <a:pPr indent="0" lvl="0" marL="0" rtl="0" algn="just">
              <a:lnSpc>
                <a:spcPct val="150000"/>
              </a:lnSpc>
              <a:spcBef>
                <a:spcPts val="800"/>
              </a:spcBef>
              <a:spcAft>
                <a:spcPts val="0"/>
              </a:spcAft>
              <a:buClr>
                <a:schemeClr val="dk1"/>
              </a:buClr>
              <a:buSzPts val="1100"/>
              <a:buFont typeface="Arial"/>
              <a:buNone/>
            </a:pPr>
            <a:r>
              <a:rPr lang="sk" sz="1000">
                <a:solidFill>
                  <a:srgbClr val="313131"/>
                </a:solidFill>
                <a:latin typeface="Spectral"/>
                <a:ea typeface="Spectral"/>
                <a:cs typeface="Spectral"/>
                <a:sym typeface="Spectral"/>
              </a:rPr>
              <a:t>Dora Maar, </a:t>
            </a:r>
            <a:r>
              <a:rPr i="1" lang="sk" sz="1000">
                <a:solidFill>
                  <a:srgbClr val="313131"/>
                </a:solidFill>
                <a:latin typeface="Spectral"/>
                <a:ea typeface="Spectral"/>
                <a:cs typeface="Spectral"/>
                <a:sym typeface="Spectral"/>
              </a:rPr>
              <a:t>Model in Swimsuit</a:t>
            </a:r>
            <a:r>
              <a:rPr lang="sk" sz="1000">
                <a:solidFill>
                  <a:srgbClr val="313131"/>
                </a:solidFill>
                <a:latin typeface="Spectral"/>
                <a:ea typeface="Spectral"/>
                <a:cs typeface="Spectral"/>
                <a:sym typeface="Spectral"/>
              </a:rPr>
              <a:t>, 1936, gelatin silver on paper, 19,ý x 16, 7 cm, The J Paul Getty Museum, Los Angels.</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Nan Goldin, </a:t>
            </a:r>
            <a:r>
              <a:rPr i="1" lang="sk" sz="1000">
                <a:solidFill>
                  <a:srgbClr val="313131"/>
                </a:solidFill>
                <a:latin typeface="Spectral"/>
                <a:ea typeface="Spectral"/>
                <a:cs typeface="Spectral"/>
                <a:sym typeface="Spectral"/>
              </a:rPr>
              <a:t>Nan one month after being battered</a:t>
            </a:r>
            <a:r>
              <a:rPr lang="sk" sz="1000">
                <a:solidFill>
                  <a:srgbClr val="313131"/>
                </a:solidFill>
                <a:latin typeface="Spectral"/>
                <a:ea typeface="Spectral"/>
                <a:cs typeface="Spectral"/>
                <a:sym typeface="Spectral"/>
              </a:rPr>
              <a:t>, 1984, photograph, dye destruction print on paper mounted on board , 69, 5 × 101, 5 cm, Tate, London.</a:t>
            </a:r>
            <a:endParaRPr sz="1000">
              <a:solidFill>
                <a:srgbClr val="313131"/>
              </a:solidFill>
              <a:latin typeface="Spectral"/>
              <a:ea typeface="Spectral"/>
              <a:cs typeface="Spectral"/>
              <a:sym typeface="Spectral"/>
            </a:endParaRPr>
          </a:p>
          <a:p>
            <a:pPr indent="0" lvl="0" marL="0" rtl="0" algn="just">
              <a:lnSpc>
                <a:spcPct val="107916"/>
              </a:lnSpc>
              <a:spcBef>
                <a:spcPts val="800"/>
              </a:spcBef>
              <a:spcAft>
                <a:spcPts val="0"/>
              </a:spcAft>
              <a:buNone/>
            </a:pPr>
            <a:r>
              <a:rPr lang="sk" sz="1000">
                <a:solidFill>
                  <a:srgbClr val="313131"/>
                </a:solidFill>
                <a:latin typeface="Spectral"/>
                <a:ea typeface="Spectral"/>
                <a:cs typeface="Spectral"/>
                <a:sym typeface="Spectral"/>
              </a:rPr>
              <a:t>Andy Warhol, </a:t>
            </a:r>
            <a:r>
              <a:rPr i="1" lang="sk" sz="1000">
                <a:solidFill>
                  <a:srgbClr val="313131"/>
                </a:solidFill>
                <a:latin typeface="Spectral"/>
                <a:ea typeface="Spectral"/>
                <a:cs typeface="Spectral"/>
                <a:sym typeface="Spectral"/>
              </a:rPr>
              <a:t>Self-portrait in Drag</a:t>
            </a:r>
            <a:r>
              <a:rPr lang="sk" sz="1000">
                <a:solidFill>
                  <a:srgbClr val="313131"/>
                </a:solidFill>
                <a:latin typeface="Spectral"/>
                <a:ea typeface="Spectral"/>
                <a:cs typeface="Spectral"/>
                <a:sym typeface="Spectral"/>
              </a:rPr>
              <a:t>, 1981, dye diffusion transfer print (Polaroid), 9.4 x 7.3 cm, Solomon R. Guggenheim Museum, New York.</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Cindy Sherman, </a:t>
            </a:r>
            <a:r>
              <a:rPr i="1" lang="sk" sz="1000">
                <a:solidFill>
                  <a:srgbClr val="313131"/>
                </a:solidFill>
                <a:latin typeface="Spectral"/>
                <a:ea typeface="Spectral"/>
                <a:cs typeface="Spectral"/>
                <a:sym typeface="Spectral"/>
              </a:rPr>
              <a:t>Untitled #353</a:t>
            </a:r>
            <a:r>
              <a:rPr lang="sk" sz="1000">
                <a:solidFill>
                  <a:srgbClr val="313131"/>
                </a:solidFill>
                <a:latin typeface="Spectral"/>
                <a:ea typeface="Spectral"/>
                <a:cs typeface="Spectral"/>
                <a:sym typeface="Spectral"/>
              </a:rPr>
              <a:t>, 2000, chromogenic print,  91.4 × 61 cm, The Broad, Los Angels.</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Man Ray, Rrose Sélavy, 1923, gelatin silver print, 22.1 × 17.6 cm, J. Paul Getty Museum, Los Angels.</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Clr>
                <a:schemeClr val="dk1"/>
              </a:buClr>
              <a:buSzPts val="1100"/>
              <a:buFont typeface="Arial"/>
              <a:buNone/>
            </a:pPr>
            <a:r>
              <a:rPr lang="sk" sz="1000">
                <a:solidFill>
                  <a:srgbClr val="313131"/>
                </a:solidFill>
                <a:latin typeface="Spectral"/>
                <a:ea typeface="Spectral"/>
                <a:cs typeface="Spectral"/>
                <a:sym typeface="Spectral"/>
              </a:rPr>
              <a:t>Gilbert George, </a:t>
            </a:r>
            <a:r>
              <a:rPr i="1" lang="sk" sz="1000">
                <a:solidFill>
                  <a:srgbClr val="313131"/>
                </a:solidFill>
                <a:latin typeface="Spectral"/>
                <a:ea typeface="Spectral"/>
                <a:cs typeface="Spectral"/>
                <a:sym typeface="Spectral"/>
              </a:rPr>
              <a:t>Portrait of the artist as a young men</a:t>
            </a:r>
            <a:r>
              <a:rPr lang="sk" sz="1000">
                <a:solidFill>
                  <a:srgbClr val="313131"/>
                </a:solidFill>
                <a:latin typeface="Spectral"/>
                <a:ea typeface="Spectral"/>
                <a:cs typeface="Spectral"/>
                <a:sym typeface="Spectral"/>
              </a:rPr>
              <a:t>, 1972, video, monitor, black and white and sound (mono),  duration: 7 min,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Helen Frankenthaler, </a:t>
            </a:r>
            <a:r>
              <a:rPr i="1" lang="sk" sz="1000">
                <a:solidFill>
                  <a:srgbClr val="313131"/>
                </a:solidFill>
                <a:latin typeface="Spectral"/>
                <a:ea typeface="Spectral"/>
                <a:cs typeface="Spectral"/>
                <a:sym typeface="Spectral"/>
              </a:rPr>
              <a:t>Reflections IX</a:t>
            </a:r>
            <a:r>
              <a:rPr lang="sk" sz="1000">
                <a:solidFill>
                  <a:srgbClr val="313131"/>
                </a:solidFill>
                <a:latin typeface="Spectral"/>
                <a:ea typeface="Spectral"/>
                <a:cs typeface="Spectral"/>
                <a:sym typeface="Spectral"/>
              </a:rPr>
              <a:t>, 1995, lithograph on paper,  50,4 × 37,2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Helen Frankenthaler, </a:t>
            </a:r>
            <a:r>
              <a:rPr i="1" lang="sk" sz="1000">
                <a:solidFill>
                  <a:srgbClr val="313131"/>
                </a:solidFill>
                <a:latin typeface="Spectral"/>
                <a:ea typeface="Spectral"/>
                <a:cs typeface="Spectral"/>
                <a:sym typeface="Spectral"/>
              </a:rPr>
              <a:t>Reflections VI</a:t>
            </a:r>
            <a:r>
              <a:rPr lang="sk" sz="1000">
                <a:solidFill>
                  <a:srgbClr val="313131"/>
                </a:solidFill>
                <a:latin typeface="Spectral"/>
                <a:ea typeface="Spectral"/>
                <a:cs typeface="Spectral"/>
                <a:sym typeface="Spectral"/>
              </a:rPr>
              <a:t>, 1995, lithograph on paper, 42, 8 × 33, 7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Helen Frankenthaler, </a:t>
            </a:r>
            <a:r>
              <a:rPr i="1" lang="sk" sz="1000">
                <a:solidFill>
                  <a:srgbClr val="313131"/>
                </a:solidFill>
                <a:latin typeface="Spectral"/>
                <a:ea typeface="Spectral"/>
                <a:cs typeface="Spectral"/>
                <a:sym typeface="Spectral"/>
              </a:rPr>
              <a:t>Reflections VII</a:t>
            </a:r>
            <a:r>
              <a:rPr lang="sk" sz="1000">
                <a:solidFill>
                  <a:srgbClr val="313131"/>
                </a:solidFill>
                <a:latin typeface="Spectral"/>
                <a:ea typeface="Spectral"/>
                <a:cs typeface="Spectral"/>
                <a:sym typeface="Spectral"/>
              </a:rPr>
              <a:t>, 1995, lithograph on paper,  29, 1 × 40, 2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Helen Frankenthaler, </a:t>
            </a:r>
            <a:r>
              <a:rPr i="1" lang="sk" sz="1000">
                <a:solidFill>
                  <a:srgbClr val="313131"/>
                </a:solidFill>
                <a:latin typeface="Spectral"/>
                <a:ea typeface="Spectral"/>
                <a:cs typeface="Spectral"/>
                <a:sym typeface="Spectral"/>
              </a:rPr>
              <a:t>Reflections VIII</a:t>
            </a:r>
            <a:r>
              <a:rPr lang="sk" sz="1000">
                <a:solidFill>
                  <a:srgbClr val="313131"/>
                </a:solidFill>
                <a:latin typeface="Spectral"/>
                <a:ea typeface="Spectral"/>
                <a:cs typeface="Spectral"/>
                <a:sym typeface="Spectral"/>
              </a:rPr>
              <a:t>, 1995, lithograph on paper,  40, 2 × 30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Helen Frankenthaler, </a:t>
            </a:r>
            <a:r>
              <a:rPr i="1" lang="sk" sz="1000">
                <a:solidFill>
                  <a:srgbClr val="313131"/>
                </a:solidFill>
                <a:latin typeface="Spectral"/>
                <a:ea typeface="Spectral"/>
                <a:cs typeface="Spectral"/>
                <a:sym typeface="Spectral"/>
              </a:rPr>
              <a:t>Reflections X</a:t>
            </a:r>
            <a:r>
              <a:rPr lang="sk" sz="1000">
                <a:solidFill>
                  <a:srgbClr val="313131"/>
                </a:solidFill>
                <a:latin typeface="Spectral"/>
                <a:ea typeface="Spectral"/>
                <a:cs typeface="Spectral"/>
                <a:sym typeface="Spectral"/>
              </a:rPr>
              <a:t>, 1995, lithograph on paper , 37, 6 × 30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t/>
            </a:r>
            <a:endParaRPr sz="1000">
              <a:solidFill>
                <a:schemeClr val="dk1"/>
              </a:solidFill>
              <a:latin typeface="Spectral"/>
              <a:ea typeface="Spectral"/>
              <a:cs typeface="Spectral"/>
              <a:sym typeface="Spectral"/>
            </a:endParaRPr>
          </a:p>
          <a:p>
            <a:pPr indent="0" lvl="0" marL="0" rtl="0" algn="just">
              <a:lnSpc>
                <a:spcPct val="150000"/>
              </a:lnSpc>
              <a:spcBef>
                <a:spcPts val="800"/>
              </a:spcBef>
              <a:spcAft>
                <a:spcPts val="0"/>
              </a:spcAft>
              <a:buNone/>
            </a:pPr>
            <a:r>
              <a:t/>
            </a:r>
            <a:endParaRPr b="1" sz="1100">
              <a:solidFill>
                <a:schemeClr val="dk1"/>
              </a:solidFill>
              <a:latin typeface="Spectral"/>
              <a:ea typeface="Spectral"/>
              <a:cs typeface="Spectral"/>
              <a:sym typeface="Spectral"/>
            </a:endParaRPr>
          </a:p>
          <a:p>
            <a:pPr indent="0" lvl="0" marL="0" rtl="0" algn="just">
              <a:lnSpc>
                <a:spcPct val="150000"/>
              </a:lnSpc>
              <a:spcBef>
                <a:spcPts val="800"/>
              </a:spcBef>
              <a:spcAft>
                <a:spcPts val="0"/>
              </a:spcAft>
              <a:buNone/>
            </a:pPr>
            <a:r>
              <a:t/>
            </a:r>
            <a:endParaRPr b="1" sz="1100">
              <a:solidFill>
                <a:schemeClr val="dk1"/>
              </a:solidFill>
              <a:latin typeface="Spectral"/>
              <a:ea typeface="Spectral"/>
              <a:cs typeface="Spectral"/>
              <a:sym typeface="Spectral"/>
            </a:endParaRPr>
          </a:p>
          <a:p>
            <a:pPr indent="0" lvl="0" marL="0" rtl="0" algn="just">
              <a:lnSpc>
                <a:spcPct val="150000"/>
              </a:lnSpc>
              <a:spcBef>
                <a:spcPts val="800"/>
              </a:spcBef>
              <a:spcAft>
                <a:spcPts val="0"/>
              </a:spcAft>
              <a:buNone/>
            </a:pPr>
            <a:r>
              <a:t/>
            </a:r>
            <a:endParaRPr sz="1000">
              <a:solidFill>
                <a:schemeClr val="dk1"/>
              </a:solidFill>
              <a:latin typeface="Spectral"/>
              <a:ea typeface="Spectral"/>
              <a:cs typeface="Spectral"/>
              <a:sym typeface="Spectral"/>
            </a:endParaRPr>
          </a:p>
          <a:p>
            <a:pPr indent="0" lvl="0" marL="0" rtl="0" algn="just">
              <a:lnSpc>
                <a:spcPct val="150000"/>
              </a:lnSpc>
              <a:spcBef>
                <a:spcPts val="800"/>
              </a:spcBef>
              <a:spcAft>
                <a:spcPts val="0"/>
              </a:spcAft>
              <a:buNone/>
            </a:pPr>
            <a:r>
              <a:t/>
            </a:r>
            <a:endParaRPr sz="1000">
              <a:solidFill>
                <a:schemeClr val="dk1"/>
              </a:solidFill>
              <a:latin typeface="Spectral"/>
              <a:ea typeface="Spectral"/>
              <a:cs typeface="Spectral"/>
              <a:sym typeface="Spectral"/>
            </a:endParaRPr>
          </a:p>
          <a:p>
            <a:pPr indent="0" lvl="0" marL="0" rtl="0" algn="l">
              <a:spcBef>
                <a:spcPts val="800"/>
              </a:spcBef>
              <a:spcAft>
                <a:spcPts val="0"/>
              </a:spcAft>
              <a:buNone/>
            </a:pPr>
            <a:r>
              <a:t/>
            </a:r>
            <a:endParaRPr sz="1000">
              <a:latin typeface="Spectral"/>
              <a:ea typeface="Spectral"/>
              <a:cs typeface="Spectral"/>
              <a:sym typeface="Spectr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214875"/>
            <a:ext cx="8520600" cy="7065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k">
                <a:solidFill>
                  <a:srgbClr val="FF00FF"/>
                </a:solidFill>
                <a:highlight>
                  <a:schemeClr val="lt1"/>
                </a:highlight>
                <a:latin typeface="Spectral"/>
                <a:ea typeface="Spectral"/>
                <a:cs typeface="Spectral"/>
                <a:sym typeface="Spectral"/>
              </a:rPr>
              <a:t>TATE MODERN St. Ives</a:t>
            </a:r>
            <a:endParaRPr>
              <a:solidFill>
                <a:srgbClr val="FF00FF"/>
              </a:solidFill>
            </a:endParaRPr>
          </a:p>
        </p:txBody>
      </p:sp>
      <p:pic>
        <p:nvPicPr>
          <p:cNvPr id="71" name="Google Shape;71;p15"/>
          <p:cNvPicPr preferRelativeResize="0"/>
          <p:nvPr/>
        </p:nvPicPr>
        <p:blipFill>
          <a:blip r:embed="rId3">
            <a:alphaModFix/>
          </a:blip>
          <a:stretch>
            <a:fillRect/>
          </a:stretch>
        </p:blipFill>
        <p:spPr>
          <a:xfrm>
            <a:off x="826300" y="1385888"/>
            <a:ext cx="2200275" cy="2828925"/>
          </a:xfrm>
          <a:prstGeom prst="rect">
            <a:avLst/>
          </a:prstGeom>
          <a:noFill/>
          <a:ln>
            <a:noFill/>
          </a:ln>
        </p:spPr>
      </p:pic>
      <p:pic>
        <p:nvPicPr>
          <p:cNvPr id="72" name="Google Shape;72;p15"/>
          <p:cNvPicPr preferRelativeResize="0"/>
          <p:nvPr/>
        </p:nvPicPr>
        <p:blipFill>
          <a:blip r:embed="rId4">
            <a:alphaModFix/>
          </a:blip>
          <a:stretch>
            <a:fillRect/>
          </a:stretch>
        </p:blipFill>
        <p:spPr>
          <a:xfrm>
            <a:off x="3375525" y="1385900"/>
            <a:ext cx="4700357" cy="2828925"/>
          </a:xfrm>
          <a:prstGeom prst="rect">
            <a:avLst/>
          </a:prstGeom>
          <a:noFill/>
          <a:ln>
            <a:noFill/>
          </a:ln>
        </p:spPr>
      </p:pic>
      <p:cxnSp>
        <p:nvCxnSpPr>
          <p:cNvPr id="73" name="Google Shape;73;p15"/>
          <p:cNvCxnSpPr/>
          <p:nvPr/>
        </p:nvCxnSpPr>
        <p:spPr>
          <a:xfrm>
            <a:off x="311700" y="862575"/>
            <a:ext cx="4524600" cy="9900"/>
          </a:xfrm>
          <a:prstGeom prst="straightConnector1">
            <a:avLst/>
          </a:prstGeom>
          <a:noFill/>
          <a:ln cap="flat" cmpd="sng" w="9525">
            <a:solidFill>
              <a:srgbClr val="FF00FF"/>
            </a:solidFill>
            <a:prstDash val="solid"/>
            <a:round/>
            <a:headEnd len="med" w="med" type="none"/>
            <a:tailEnd len="med" w="med"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2"/>
          <p:cNvSpPr txBox="1"/>
          <p:nvPr/>
        </p:nvSpPr>
        <p:spPr>
          <a:xfrm>
            <a:off x="502525" y="466025"/>
            <a:ext cx="8372400" cy="36633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sk" sz="2000">
                <a:solidFill>
                  <a:srgbClr val="FF00FF"/>
                </a:solidFill>
                <a:latin typeface="Spectral"/>
                <a:ea typeface="Spectral"/>
                <a:cs typeface="Spectral"/>
                <a:sym typeface="Spectral"/>
              </a:rPr>
              <a:t>Psychologická místnost “JÁ”</a:t>
            </a:r>
            <a:endParaRPr sz="2000">
              <a:solidFill>
                <a:srgbClr val="FF00FF"/>
              </a:solidFill>
              <a:latin typeface="Spectral"/>
              <a:ea typeface="Spectral"/>
              <a:cs typeface="Spectral"/>
              <a:sym typeface="Spectral"/>
            </a:endParaRPr>
          </a:p>
          <a:p>
            <a:pPr indent="0" lvl="0" marL="0" rtl="0" algn="just">
              <a:lnSpc>
                <a:spcPct val="150000"/>
              </a:lnSpc>
              <a:spcBef>
                <a:spcPts val="800"/>
              </a:spcBef>
              <a:spcAft>
                <a:spcPts val="0"/>
              </a:spcAft>
              <a:buClr>
                <a:schemeClr val="dk1"/>
              </a:buClr>
              <a:buSzPts val="1100"/>
              <a:buFont typeface="Arial"/>
              <a:buNone/>
            </a:pPr>
            <a:r>
              <a:rPr lang="sk" sz="1000">
                <a:solidFill>
                  <a:srgbClr val="313131"/>
                </a:solidFill>
                <a:latin typeface="Spectral"/>
                <a:ea typeface="Spectral"/>
                <a:cs typeface="Spectral"/>
                <a:sym typeface="Spectral"/>
              </a:rPr>
              <a:t>Louis Bourgeois, </a:t>
            </a:r>
            <a:r>
              <a:rPr i="1" lang="sk" sz="1000">
                <a:solidFill>
                  <a:srgbClr val="313131"/>
                </a:solidFill>
                <a:latin typeface="Spectral"/>
                <a:ea typeface="Spectral"/>
                <a:cs typeface="Spectral"/>
                <a:sym typeface="Spectral"/>
              </a:rPr>
              <a:t>Amoeba</a:t>
            </a:r>
            <a:r>
              <a:rPr lang="sk" sz="1000">
                <a:solidFill>
                  <a:srgbClr val="313131"/>
                </a:solidFill>
                <a:latin typeface="Spectral"/>
                <a:ea typeface="Spectral"/>
                <a:cs typeface="Spectral"/>
                <a:sym typeface="Spectral"/>
              </a:rPr>
              <a:t>, 1963-65, bronze, 91, 6 × 69, 4 × 30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Georgia O’Keeffe, </a:t>
            </a:r>
            <a:r>
              <a:rPr i="1" lang="sk" sz="1000">
                <a:solidFill>
                  <a:srgbClr val="313131"/>
                </a:solidFill>
                <a:latin typeface="Spectral"/>
                <a:ea typeface="Spectral"/>
                <a:cs typeface="Spectral"/>
                <a:sym typeface="Spectral"/>
              </a:rPr>
              <a:t>Abstraction</a:t>
            </a:r>
            <a:r>
              <a:rPr lang="sk" sz="1000">
                <a:solidFill>
                  <a:srgbClr val="313131"/>
                </a:solidFill>
                <a:latin typeface="Spectral"/>
                <a:ea typeface="Spectral"/>
                <a:cs typeface="Spectral"/>
                <a:sym typeface="Spectral"/>
              </a:rPr>
              <a:t>, 1946, 1979-1978, white lacquered bronze, 91,44 x 91,44 x 11,43 cm, Georiga O‘Keeffe museum, Santa Fe.</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Georgia O’Keeffe, </a:t>
            </a:r>
            <a:r>
              <a:rPr i="1" lang="sk" sz="1000">
                <a:solidFill>
                  <a:srgbClr val="313131"/>
                </a:solidFill>
                <a:latin typeface="Spectral"/>
                <a:ea typeface="Spectral"/>
                <a:cs typeface="Spectral"/>
                <a:sym typeface="Spectral"/>
              </a:rPr>
              <a:t>Abstraction 6/10</a:t>
            </a:r>
            <a:r>
              <a:rPr lang="sk" sz="1000">
                <a:solidFill>
                  <a:srgbClr val="313131"/>
                </a:solidFill>
                <a:latin typeface="Spectral"/>
                <a:ea typeface="Spectral"/>
                <a:cs typeface="Spectral"/>
                <a:sym typeface="Spectral"/>
              </a:rPr>
              <a:t>, 1979−80, white lacquered bronze, 25,4 x 25,4 x 3,80 cm, Georiga O‘Keeffe museum, Santa Fe.</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Eva Hesse, </a:t>
            </a:r>
            <a:r>
              <a:rPr i="1" lang="sk" sz="1000">
                <a:solidFill>
                  <a:srgbClr val="313131"/>
                </a:solidFill>
                <a:latin typeface="Spectral"/>
                <a:ea typeface="Spectral"/>
                <a:cs typeface="Spectral"/>
                <a:sym typeface="Spectral"/>
              </a:rPr>
              <a:t>Contingent</a:t>
            </a:r>
            <a:r>
              <a:rPr lang="sk" sz="1000">
                <a:solidFill>
                  <a:srgbClr val="313131"/>
                </a:solidFill>
                <a:latin typeface="Spectral"/>
                <a:ea typeface="Spectral"/>
                <a:cs typeface="Spectral"/>
                <a:sym typeface="Spectral"/>
              </a:rPr>
              <a:t>,1969, cheesecloth, latex, fibreglass , 350 x 630 x109 cm, National Gallery of Australia, Sydney.</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Barbara Hepworth</a:t>
            </a:r>
            <a:r>
              <a:rPr b="1" lang="sk" sz="1000">
                <a:solidFill>
                  <a:srgbClr val="313131"/>
                </a:solidFill>
                <a:latin typeface="Spectral"/>
                <a:ea typeface="Spectral"/>
                <a:cs typeface="Spectral"/>
                <a:sym typeface="Spectral"/>
              </a:rPr>
              <a:t>, </a:t>
            </a:r>
            <a:r>
              <a:rPr i="1" lang="sk" sz="1000">
                <a:solidFill>
                  <a:srgbClr val="313131"/>
                </a:solidFill>
                <a:latin typeface="Spectral"/>
                <a:ea typeface="Spectral"/>
                <a:cs typeface="Spectral"/>
                <a:sym typeface="Spectral"/>
              </a:rPr>
              <a:t>Coré</a:t>
            </a:r>
            <a:r>
              <a:rPr b="1" lang="sk" sz="1000">
                <a:solidFill>
                  <a:srgbClr val="313131"/>
                </a:solidFill>
                <a:latin typeface="Spectral"/>
                <a:ea typeface="Spectral"/>
                <a:cs typeface="Spectral"/>
                <a:sym typeface="Spectral"/>
              </a:rPr>
              <a:t>,</a:t>
            </a:r>
            <a:r>
              <a:rPr lang="sk" sz="1000">
                <a:solidFill>
                  <a:srgbClr val="313131"/>
                </a:solidFill>
                <a:latin typeface="Spectral"/>
                <a:ea typeface="Spectral"/>
                <a:cs typeface="Spectral"/>
                <a:sym typeface="Spectral"/>
              </a:rPr>
              <a:t> 1955-6, bronze, 79, 50 x 46 x 36 cm, Tate, London. </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Barbara Hepworth,</a:t>
            </a:r>
            <a:r>
              <a:rPr i="1" lang="sk" sz="1000">
                <a:solidFill>
                  <a:srgbClr val="313131"/>
                </a:solidFill>
                <a:latin typeface="Spectral"/>
                <a:ea typeface="Spectral"/>
                <a:cs typeface="Spectral"/>
                <a:sym typeface="Spectral"/>
              </a:rPr>
              <a:t> Seated figure</a:t>
            </a:r>
            <a:r>
              <a:rPr lang="sk" sz="1000">
                <a:solidFill>
                  <a:srgbClr val="313131"/>
                </a:solidFill>
                <a:latin typeface="Spectral"/>
                <a:ea typeface="Spectral"/>
                <a:cs typeface="Spectral"/>
                <a:sym typeface="Spectral"/>
              </a:rPr>
              <a:t>, 1932-3, lignum vitae, 35, 6 × 26, 7 × 21, 6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Barbara Hepworth,</a:t>
            </a:r>
            <a:r>
              <a:rPr i="1" lang="sk" sz="1000">
                <a:solidFill>
                  <a:srgbClr val="313131"/>
                </a:solidFill>
                <a:latin typeface="Spectral"/>
                <a:ea typeface="Spectral"/>
                <a:cs typeface="Spectral"/>
                <a:sym typeface="Spectral"/>
              </a:rPr>
              <a:t> Mother and child</a:t>
            </a:r>
            <a:r>
              <a:rPr lang="sk" sz="1000">
                <a:solidFill>
                  <a:srgbClr val="313131"/>
                </a:solidFill>
                <a:latin typeface="Spectral"/>
                <a:ea typeface="Spectral"/>
                <a:cs typeface="Spectral"/>
                <a:sym typeface="Spectral"/>
              </a:rPr>
              <a:t>, 1934,  cumberland alabaster on marble base,</a:t>
            </a:r>
            <a:r>
              <a:rPr lang="sk" sz="1150">
                <a:solidFill>
                  <a:srgbClr val="313131"/>
                </a:solidFill>
                <a:latin typeface="Spectral"/>
                <a:ea typeface="Spectral"/>
                <a:cs typeface="Spectral"/>
                <a:sym typeface="Spectral"/>
              </a:rPr>
              <a:t> </a:t>
            </a:r>
            <a:r>
              <a:rPr lang="sk" sz="1000">
                <a:solidFill>
                  <a:srgbClr val="313131"/>
                </a:solidFill>
                <a:latin typeface="Spectral"/>
                <a:ea typeface="Spectral"/>
                <a:cs typeface="Spectral"/>
                <a:sym typeface="Spectral"/>
              </a:rPr>
              <a:t>23 × 45, 5 × 18, 9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0"/>
              </a:spcAft>
              <a:buNone/>
            </a:pPr>
            <a:r>
              <a:rPr lang="sk" sz="1000">
                <a:solidFill>
                  <a:srgbClr val="313131"/>
                </a:solidFill>
                <a:latin typeface="Spectral"/>
                <a:ea typeface="Spectral"/>
                <a:cs typeface="Spectral"/>
                <a:sym typeface="Spectral"/>
              </a:rPr>
              <a:t>Henry Moore, </a:t>
            </a:r>
            <a:r>
              <a:rPr i="1" lang="sk" sz="1000">
                <a:solidFill>
                  <a:srgbClr val="313131"/>
                </a:solidFill>
                <a:latin typeface="Spectral"/>
                <a:ea typeface="Spectral"/>
                <a:cs typeface="Spectral"/>
                <a:sym typeface="Spectral"/>
              </a:rPr>
              <a:t>Recumbent Figure</a:t>
            </a:r>
            <a:r>
              <a:rPr lang="sk" sz="1000">
                <a:solidFill>
                  <a:srgbClr val="313131"/>
                </a:solidFill>
                <a:latin typeface="Spectral"/>
                <a:ea typeface="Spectral"/>
                <a:cs typeface="Spectral"/>
                <a:sym typeface="Spectral"/>
              </a:rPr>
              <a:t>, 1938, green Hornton stone</a:t>
            </a:r>
            <a:r>
              <a:rPr lang="sk" sz="1150">
                <a:solidFill>
                  <a:srgbClr val="313131"/>
                </a:solidFill>
                <a:latin typeface="Spectral"/>
                <a:ea typeface="Spectral"/>
                <a:cs typeface="Spectral"/>
                <a:sym typeface="Spectral"/>
              </a:rPr>
              <a:t>, </a:t>
            </a:r>
            <a:r>
              <a:rPr lang="sk" sz="1000">
                <a:solidFill>
                  <a:srgbClr val="313131"/>
                </a:solidFill>
                <a:latin typeface="Spectral"/>
                <a:ea typeface="Spectral"/>
                <a:cs typeface="Spectral"/>
                <a:sym typeface="Spectral"/>
              </a:rPr>
              <a:t>88, 9 × 132, 7 × 73, 7 cm, Tate, London.</a:t>
            </a:r>
            <a:endParaRPr sz="1000">
              <a:solidFill>
                <a:srgbClr val="313131"/>
              </a:solidFill>
              <a:latin typeface="Spectral"/>
              <a:ea typeface="Spectral"/>
              <a:cs typeface="Spectral"/>
              <a:sym typeface="Spectral"/>
            </a:endParaRPr>
          </a:p>
          <a:p>
            <a:pPr indent="0" lvl="0" marL="0" rtl="0" algn="just">
              <a:lnSpc>
                <a:spcPct val="150000"/>
              </a:lnSpc>
              <a:spcBef>
                <a:spcPts val="800"/>
              </a:spcBef>
              <a:spcAft>
                <a:spcPts val="800"/>
              </a:spcAft>
              <a:buNone/>
            </a:pPr>
            <a:r>
              <a:rPr lang="sk" sz="1000">
                <a:solidFill>
                  <a:srgbClr val="313131"/>
                </a:solidFill>
                <a:latin typeface="Spectral"/>
                <a:ea typeface="Spectral"/>
                <a:cs typeface="Spectral"/>
                <a:sym typeface="Spectral"/>
              </a:rPr>
              <a:t>Henry Moore, </a:t>
            </a:r>
            <a:r>
              <a:rPr i="1" lang="sk" sz="1000">
                <a:solidFill>
                  <a:srgbClr val="313131"/>
                </a:solidFill>
                <a:latin typeface="Spectral"/>
                <a:ea typeface="Spectral"/>
                <a:cs typeface="Spectral"/>
                <a:sym typeface="Spectral"/>
              </a:rPr>
              <a:t>Reclining Figure</a:t>
            </a:r>
            <a:r>
              <a:rPr lang="sk" sz="1000">
                <a:solidFill>
                  <a:srgbClr val="313131"/>
                </a:solidFill>
                <a:latin typeface="Spectral"/>
                <a:ea typeface="Spectral"/>
                <a:cs typeface="Spectral"/>
                <a:sym typeface="Spectral"/>
              </a:rPr>
              <a:t>, 1939, lead on wooden base</a:t>
            </a:r>
            <a:r>
              <a:rPr lang="sk" sz="1150">
                <a:solidFill>
                  <a:srgbClr val="313131"/>
                </a:solidFill>
                <a:latin typeface="Spectral"/>
                <a:ea typeface="Spectral"/>
                <a:cs typeface="Spectral"/>
                <a:sym typeface="Spectral"/>
              </a:rPr>
              <a:t>, </a:t>
            </a:r>
            <a:r>
              <a:rPr lang="sk" sz="1000">
                <a:solidFill>
                  <a:srgbClr val="313131"/>
                </a:solidFill>
                <a:latin typeface="Spectral"/>
                <a:ea typeface="Spectral"/>
                <a:cs typeface="Spectral"/>
                <a:sym typeface="Spectral"/>
              </a:rPr>
              <a:t>17 × 33 × 13, 4 cm, Tate, London.</a:t>
            </a:r>
            <a:endParaRPr sz="1000">
              <a:latin typeface="Spectral"/>
              <a:ea typeface="Spectral"/>
              <a:cs typeface="Spectral"/>
              <a:sym typeface="Spectr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79" name="Google Shape;79;p16"/>
          <p:cNvPicPr preferRelativeResize="0"/>
          <p:nvPr/>
        </p:nvPicPr>
        <p:blipFill>
          <a:blip r:embed="rId3">
            <a:alphaModFix/>
          </a:blip>
          <a:stretch>
            <a:fillRect/>
          </a:stretch>
        </p:blipFill>
        <p:spPr>
          <a:xfrm>
            <a:off x="152400" y="200475"/>
            <a:ext cx="8839204" cy="42512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7"/>
          <p:cNvPicPr preferRelativeResize="0"/>
          <p:nvPr/>
        </p:nvPicPr>
        <p:blipFill>
          <a:blip r:embed="rId3">
            <a:alphaModFix/>
          </a:blip>
          <a:stretch>
            <a:fillRect/>
          </a:stretch>
        </p:blipFill>
        <p:spPr>
          <a:xfrm>
            <a:off x="848725" y="195713"/>
            <a:ext cx="3513025" cy="4752077"/>
          </a:xfrm>
          <a:prstGeom prst="rect">
            <a:avLst/>
          </a:prstGeom>
          <a:noFill/>
          <a:ln>
            <a:noFill/>
          </a:ln>
        </p:spPr>
      </p:pic>
      <p:pic>
        <p:nvPicPr>
          <p:cNvPr id="85" name="Google Shape;85;p17"/>
          <p:cNvPicPr preferRelativeResize="0"/>
          <p:nvPr/>
        </p:nvPicPr>
        <p:blipFill>
          <a:blip r:embed="rId4">
            <a:alphaModFix/>
          </a:blip>
          <a:stretch>
            <a:fillRect/>
          </a:stretch>
        </p:blipFill>
        <p:spPr>
          <a:xfrm>
            <a:off x="4440824" y="195737"/>
            <a:ext cx="3513025" cy="475206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latin typeface="Spectral"/>
              <a:ea typeface="Spectral"/>
              <a:cs typeface="Spectral"/>
              <a:sym typeface="Spectral"/>
            </a:endParaRPr>
          </a:p>
          <a:p>
            <a:pPr indent="0" lvl="0" marL="0" rtl="0" algn="l">
              <a:spcBef>
                <a:spcPts val="1200"/>
              </a:spcBef>
              <a:spcAft>
                <a:spcPts val="0"/>
              </a:spcAft>
              <a:buNone/>
            </a:pPr>
            <a:r>
              <a:t/>
            </a:r>
            <a:endParaRPr>
              <a:latin typeface="Spectral"/>
              <a:ea typeface="Spectral"/>
              <a:cs typeface="Spectral"/>
              <a:sym typeface="Spectral"/>
            </a:endParaRPr>
          </a:p>
          <a:p>
            <a:pPr indent="0" lvl="0" marL="0" rtl="0" algn="l">
              <a:spcBef>
                <a:spcPts val="1200"/>
              </a:spcBef>
              <a:spcAft>
                <a:spcPts val="0"/>
              </a:spcAft>
              <a:buNone/>
            </a:pPr>
            <a:r>
              <a:t/>
            </a:r>
            <a:endParaRPr>
              <a:latin typeface="Spectral"/>
              <a:ea typeface="Spectral"/>
              <a:cs typeface="Spectral"/>
              <a:sym typeface="Spectral"/>
            </a:endParaRPr>
          </a:p>
          <a:p>
            <a:pPr indent="0" lvl="0" marL="0" rtl="0" algn="l">
              <a:spcBef>
                <a:spcPts val="1200"/>
              </a:spcBef>
              <a:spcAft>
                <a:spcPts val="0"/>
              </a:spcAft>
              <a:buNone/>
            </a:pPr>
            <a:r>
              <a:t/>
            </a:r>
            <a:endParaRPr>
              <a:latin typeface="Spectral"/>
              <a:ea typeface="Spectral"/>
              <a:cs typeface="Spectral"/>
              <a:sym typeface="Spectral"/>
            </a:endParaRPr>
          </a:p>
          <a:p>
            <a:pPr indent="0" lvl="0" marL="0" rtl="0" algn="l">
              <a:spcBef>
                <a:spcPts val="1200"/>
              </a:spcBef>
              <a:spcAft>
                <a:spcPts val="1200"/>
              </a:spcAft>
              <a:buNone/>
            </a:pPr>
            <a:r>
              <a:t/>
            </a:r>
            <a:endParaRPr>
              <a:latin typeface="Spectral"/>
              <a:ea typeface="Spectral"/>
              <a:cs typeface="Spectral"/>
              <a:sym typeface="Spectral"/>
            </a:endParaRPr>
          </a:p>
        </p:txBody>
      </p:sp>
      <p:pic>
        <p:nvPicPr>
          <p:cNvPr id="91" name="Google Shape;91;p18"/>
          <p:cNvPicPr preferRelativeResize="0"/>
          <p:nvPr/>
        </p:nvPicPr>
        <p:blipFill>
          <a:blip r:embed="rId3">
            <a:alphaModFix/>
          </a:blip>
          <a:stretch>
            <a:fillRect/>
          </a:stretch>
        </p:blipFill>
        <p:spPr>
          <a:xfrm>
            <a:off x="4085175" y="0"/>
            <a:ext cx="3582475" cy="3582475"/>
          </a:xfrm>
          <a:prstGeom prst="rect">
            <a:avLst/>
          </a:prstGeom>
          <a:noFill/>
          <a:ln>
            <a:noFill/>
          </a:ln>
        </p:spPr>
      </p:pic>
      <p:pic>
        <p:nvPicPr>
          <p:cNvPr id="92" name="Google Shape;92;p18"/>
          <p:cNvPicPr preferRelativeResize="0"/>
          <p:nvPr/>
        </p:nvPicPr>
        <p:blipFill rotWithShape="1">
          <a:blip r:embed="rId4">
            <a:alphaModFix/>
          </a:blip>
          <a:srcRect b="0" l="0" r="0" t="0"/>
          <a:stretch/>
        </p:blipFill>
        <p:spPr>
          <a:xfrm>
            <a:off x="6857201" y="1798475"/>
            <a:ext cx="2200674" cy="3345025"/>
          </a:xfrm>
          <a:prstGeom prst="rect">
            <a:avLst/>
          </a:prstGeom>
          <a:noFill/>
          <a:ln>
            <a:noFill/>
          </a:ln>
        </p:spPr>
      </p:pic>
      <p:pic>
        <p:nvPicPr>
          <p:cNvPr id="93" name="Google Shape;93;p18"/>
          <p:cNvPicPr preferRelativeResize="0"/>
          <p:nvPr/>
        </p:nvPicPr>
        <p:blipFill>
          <a:blip r:embed="rId5">
            <a:alphaModFix/>
          </a:blip>
          <a:stretch>
            <a:fillRect/>
          </a:stretch>
        </p:blipFill>
        <p:spPr>
          <a:xfrm>
            <a:off x="66825" y="0"/>
            <a:ext cx="2648391" cy="3582474"/>
          </a:xfrm>
          <a:prstGeom prst="rect">
            <a:avLst/>
          </a:prstGeom>
          <a:noFill/>
          <a:ln>
            <a:noFill/>
          </a:ln>
        </p:spPr>
      </p:pic>
      <p:pic>
        <p:nvPicPr>
          <p:cNvPr id="94" name="Google Shape;94;p18"/>
          <p:cNvPicPr preferRelativeResize="0"/>
          <p:nvPr/>
        </p:nvPicPr>
        <p:blipFill>
          <a:blip r:embed="rId6">
            <a:alphaModFix/>
          </a:blip>
          <a:stretch>
            <a:fillRect/>
          </a:stretch>
        </p:blipFill>
        <p:spPr>
          <a:xfrm>
            <a:off x="2046400" y="1762787"/>
            <a:ext cx="2525602" cy="34164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idx="1" type="body"/>
          </p:nvPr>
        </p:nvSpPr>
        <p:spPr>
          <a:xfrm>
            <a:off x="311700" y="1060675"/>
            <a:ext cx="8201100" cy="3416400"/>
          </a:xfrm>
          <a:prstGeom prst="rect">
            <a:avLst/>
          </a:prstGeom>
        </p:spPr>
        <p:txBody>
          <a:bodyPr anchorCtr="0" anchor="t" bIns="91425" lIns="91425" spcFirstLastPara="1" rIns="91425" wrap="square" tIns="91425">
            <a:normAutofit fontScale="85000" lnSpcReduction="20000"/>
          </a:bodyPr>
          <a:lstStyle/>
          <a:p>
            <a:pPr indent="0" lvl="0" marL="0" rtl="0" algn="just">
              <a:spcBef>
                <a:spcPts val="1200"/>
              </a:spcBef>
              <a:spcAft>
                <a:spcPts val="0"/>
              </a:spcAft>
              <a:buClr>
                <a:schemeClr val="dk1"/>
              </a:buClr>
              <a:buSzPct val="61111"/>
              <a:buFont typeface="Arial"/>
              <a:buNone/>
            </a:pPr>
            <a:r>
              <a:rPr lang="sk">
                <a:solidFill>
                  <a:srgbClr val="313131"/>
                </a:solidFill>
                <a:latin typeface="Spectral"/>
                <a:ea typeface="Spectral"/>
                <a:cs typeface="Spectral"/>
                <a:sym typeface="Spectral"/>
              </a:rPr>
              <a:t>Výstava pojednávajúca o </a:t>
            </a:r>
            <a:r>
              <a:rPr i="1" lang="sk">
                <a:solidFill>
                  <a:srgbClr val="313131"/>
                </a:solidFill>
                <a:latin typeface="Spectral"/>
                <a:ea typeface="Spectral"/>
                <a:cs typeface="Spectral"/>
                <a:sym typeface="Spectral"/>
              </a:rPr>
              <a:t>Fluidite</a:t>
            </a:r>
            <a:r>
              <a:rPr lang="sk">
                <a:solidFill>
                  <a:srgbClr val="313131"/>
                </a:solidFill>
                <a:latin typeface="Spectral"/>
                <a:ea typeface="Spectral"/>
                <a:cs typeface="Spectral"/>
                <a:sym typeface="Spectral"/>
              </a:rPr>
              <a:t> zohľadňuje umeleckú tvorbu autoriek a autorov, ktorých prístupy, koncepty a umelecká produkcia rozoberá tento pojem na úrovni genderovej, filozofickej, či sexuálnej. Zároveň však prostredníctvom prezentovaných umelkýň a umelcov má za snahu nahliadnuť na takzvanú fluiditu formy a nazrieť aj na materiálnu rôznorodosť diel. Pestrosť foriem a médii, rovnako ako názorová škála je kurátorským kolektívom vnímaná za najrozsiehlejšiu práve v období 20. storočia, kde sa fluidita ukotvuje aj po vedeckej stránke. V troch výstavných miesnostiach nazvaných “ONO”, “ONI” a “JA” sa od fluidity materiálu, posúva výstava k jej ponímaniu v spoločenskom kontexte až ku fluditite individuálnej (autorskej).</a:t>
            </a:r>
            <a:endParaRPr>
              <a:solidFill>
                <a:srgbClr val="313131"/>
              </a:solidFill>
              <a:latin typeface="Spectral"/>
              <a:ea typeface="Spectral"/>
              <a:cs typeface="Spectral"/>
              <a:sym typeface="Spectral"/>
            </a:endParaRPr>
          </a:p>
          <a:p>
            <a:pPr indent="0" lvl="0" marL="0" rtl="0" algn="just">
              <a:spcBef>
                <a:spcPts val="1200"/>
              </a:spcBef>
              <a:spcAft>
                <a:spcPts val="1200"/>
              </a:spcAft>
              <a:buNone/>
            </a:pPr>
            <a:r>
              <a:rPr lang="sk">
                <a:solidFill>
                  <a:srgbClr val="313131"/>
                </a:solidFill>
                <a:latin typeface="Spectral"/>
                <a:ea typeface="Spectral"/>
                <a:cs typeface="Spectral"/>
                <a:sym typeface="Spectral"/>
              </a:rPr>
              <a:t>Skrz exponáty vytvorené v zábere storočia minulého budú predstavené myšlienky, názory a koncepty, ktoré diváka majú viesť ku vlastnému premýšľaniu nad týmto pojmom. Snaha o inkluzivitu názorov je podporená výberom autoriek a autorov, ktorí tvorili v rozdielnych dekádach a s rôznorodým zázemím či ideologickým pozadím.</a:t>
            </a:r>
            <a:endParaRPr>
              <a:solidFill>
                <a:srgbClr val="313131"/>
              </a:solidFill>
              <a:latin typeface="Spectral"/>
              <a:ea typeface="Spectral"/>
              <a:cs typeface="Spectral"/>
              <a:sym typeface="Spectral"/>
            </a:endParaRPr>
          </a:p>
        </p:txBody>
      </p:sp>
      <p:sp>
        <p:nvSpPr>
          <p:cNvPr id="100" name="Google Shape;100;p19"/>
          <p:cNvSpPr txBox="1"/>
          <p:nvPr/>
        </p:nvSpPr>
        <p:spPr>
          <a:xfrm>
            <a:off x="311700" y="221475"/>
            <a:ext cx="6772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2800">
                <a:solidFill>
                  <a:srgbClr val="FF00FF"/>
                </a:solidFill>
                <a:latin typeface="Spectral"/>
                <a:ea typeface="Spectral"/>
                <a:cs typeface="Spectral"/>
                <a:sym typeface="Spectral"/>
              </a:rPr>
              <a:t>FLUIDITA / úvodný text</a:t>
            </a:r>
            <a:endParaRPr sz="2800">
              <a:solidFill>
                <a:srgbClr val="FF00FF"/>
              </a:solidFill>
              <a:latin typeface="Spectral"/>
              <a:ea typeface="Spectral"/>
              <a:cs typeface="Spectral"/>
              <a:sym typeface="Spectral"/>
            </a:endParaRPr>
          </a:p>
        </p:txBody>
      </p:sp>
      <p:cxnSp>
        <p:nvCxnSpPr>
          <p:cNvPr id="101" name="Google Shape;101;p19"/>
          <p:cNvCxnSpPr/>
          <p:nvPr/>
        </p:nvCxnSpPr>
        <p:spPr>
          <a:xfrm flipH="1" rot="10800000">
            <a:off x="311700" y="853275"/>
            <a:ext cx="5049300" cy="9300"/>
          </a:xfrm>
          <a:prstGeom prst="straightConnector1">
            <a:avLst/>
          </a:prstGeom>
          <a:noFill/>
          <a:ln cap="flat" cmpd="sng" w="9525">
            <a:solidFill>
              <a:srgbClr val="FF00FF"/>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20"/>
          <p:cNvPicPr preferRelativeResize="0"/>
          <p:nvPr/>
        </p:nvPicPr>
        <p:blipFill>
          <a:blip r:embed="rId3">
            <a:alphaModFix/>
          </a:blip>
          <a:stretch>
            <a:fillRect/>
          </a:stretch>
        </p:blipFill>
        <p:spPr>
          <a:xfrm>
            <a:off x="174075" y="134500"/>
            <a:ext cx="1703750" cy="2543699"/>
          </a:xfrm>
          <a:prstGeom prst="rect">
            <a:avLst/>
          </a:prstGeom>
          <a:noFill/>
          <a:ln>
            <a:noFill/>
          </a:ln>
        </p:spPr>
      </p:pic>
      <p:pic>
        <p:nvPicPr>
          <p:cNvPr id="107" name="Google Shape;107;p20"/>
          <p:cNvPicPr preferRelativeResize="0"/>
          <p:nvPr/>
        </p:nvPicPr>
        <p:blipFill>
          <a:blip r:embed="rId4">
            <a:alphaModFix/>
          </a:blip>
          <a:stretch>
            <a:fillRect/>
          </a:stretch>
        </p:blipFill>
        <p:spPr>
          <a:xfrm>
            <a:off x="2039188" y="293795"/>
            <a:ext cx="1621900" cy="2225106"/>
          </a:xfrm>
          <a:prstGeom prst="rect">
            <a:avLst/>
          </a:prstGeom>
          <a:noFill/>
          <a:ln>
            <a:noFill/>
          </a:ln>
        </p:spPr>
      </p:pic>
      <p:pic>
        <p:nvPicPr>
          <p:cNvPr id="108" name="Google Shape;108;p20"/>
          <p:cNvPicPr preferRelativeResize="0"/>
          <p:nvPr/>
        </p:nvPicPr>
        <p:blipFill>
          <a:blip r:embed="rId5">
            <a:alphaModFix/>
          </a:blip>
          <a:stretch>
            <a:fillRect/>
          </a:stretch>
        </p:blipFill>
        <p:spPr>
          <a:xfrm>
            <a:off x="7144925" y="2707423"/>
            <a:ext cx="1621900" cy="2023779"/>
          </a:xfrm>
          <a:prstGeom prst="rect">
            <a:avLst/>
          </a:prstGeom>
          <a:noFill/>
          <a:ln>
            <a:noFill/>
          </a:ln>
        </p:spPr>
      </p:pic>
      <p:pic>
        <p:nvPicPr>
          <p:cNvPr id="109" name="Google Shape;109;p20"/>
          <p:cNvPicPr preferRelativeResize="0"/>
          <p:nvPr/>
        </p:nvPicPr>
        <p:blipFill>
          <a:blip r:embed="rId6">
            <a:alphaModFix/>
          </a:blip>
          <a:stretch>
            <a:fillRect/>
          </a:stretch>
        </p:blipFill>
        <p:spPr>
          <a:xfrm>
            <a:off x="5818050" y="196975"/>
            <a:ext cx="3202701" cy="2213050"/>
          </a:xfrm>
          <a:prstGeom prst="rect">
            <a:avLst/>
          </a:prstGeom>
          <a:noFill/>
          <a:ln>
            <a:noFill/>
          </a:ln>
        </p:spPr>
      </p:pic>
      <p:pic>
        <p:nvPicPr>
          <p:cNvPr id="110" name="Google Shape;110;p20"/>
          <p:cNvPicPr preferRelativeResize="0"/>
          <p:nvPr/>
        </p:nvPicPr>
        <p:blipFill>
          <a:blip r:embed="rId7">
            <a:alphaModFix/>
          </a:blip>
          <a:stretch>
            <a:fillRect/>
          </a:stretch>
        </p:blipFill>
        <p:spPr>
          <a:xfrm>
            <a:off x="5324999" y="2855500"/>
            <a:ext cx="1605401" cy="1875698"/>
          </a:xfrm>
          <a:prstGeom prst="rect">
            <a:avLst/>
          </a:prstGeom>
          <a:noFill/>
          <a:ln>
            <a:noFill/>
          </a:ln>
        </p:spPr>
      </p:pic>
      <p:pic>
        <p:nvPicPr>
          <p:cNvPr id="111" name="Google Shape;111;p20"/>
          <p:cNvPicPr preferRelativeResize="0"/>
          <p:nvPr/>
        </p:nvPicPr>
        <p:blipFill rotWithShape="1">
          <a:blip r:embed="rId8">
            <a:alphaModFix/>
          </a:blip>
          <a:srcRect b="129040" l="1760" r="-1760" t="-129040"/>
          <a:stretch/>
        </p:blipFill>
        <p:spPr>
          <a:xfrm>
            <a:off x="3251962" y="784787"/>
            <a:ext cx="1965410" cy="1842251"/>
          </a:xfrm>
          <a:prstGeom prst="rect">
            <a:avLst/>
          </a:prstGeom>
          <a:noFill/>
          <a:ln>
            <a:noFill/>
          </a:ln>
        </p:spPr>
      </p:pic>
      <p:pic>
        <p:nvPicPr>
          <p:cNvPr id="112" name="Google Shape;112;p20"/>
          <p:cNvPicPr preferRelativeResize="0"/>
          <p:nvPr/>
        </p:nvPicPr>
        <p:blipFill>
          <a:blip r:embed="rId9">
            <a:alphaModFix/>
          </a:blip>
          <a:stretch>
            <a:fillRect/>
          </a:stretch>
        </p:blipFill>
        <p:spPr>
          <a:xfrm>
            <a:off x="3963325" y="645250"/>
            <a:ext cx="1809900" cy="2587675"/>
          </a:xfrm>
          <a:prstGeom prst="rect">
            <a:avLst/>
          </a:prstGeom>
          <a:noFill/>
          <a:ln>
            <a:noFill/>
          </a:ln>
        </p:spPr>
      </p:pic>
      <p:sp>
        <p:nvSpPr>
          <p:cNvPr id="113" name="Google Shape;113;p20"/>
          <p:cNvSpPr txBox="1"/>
          <p:nvPr/>
        </p:nvSpPr>
        <p:spPr>
          <a:xfrm>
            <a:off x="174075" y="3120775"/>
            <a:ext cx="3694500" cy="2142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sk" sz="1540">
                <a:solidFill>
                  <a:srgbClr val="FF3FD8"/>
                </a:solidFill>
                <a:latin typeface="Spectral"/>
                <a:ea typeface="Spectral"/>
                <a:cs typeface="Spectral"/>
                <a:sym typeface="Spectral"/>
              </a:rPr>
              <a:t>SEZNAM UMĚLCŮ</a:t>
            </a:r>
            <a:endParaRPr sz="1540">
              <a:solidFill>
                <a:srgbClr val="FF3FD8"/>
              </a:solidFill>
              <a:latin typeface="Spectral"/>
              <a:ea typeface="Spectral"/>
              <a:cs typeface="Spectral"/>
              <a:sym typeface="Spectral"/>
            </a:endParaRPr>
          </a:p>
          <a:p>
            <a:pPr indent="0" lvl="0" marL="0" rtl="0" algn="just">
              <a:lnSpc>
                <a:spcPct val="115000"/>
              </a:lnSpc>
              <a:spcBef>
                <a:spcPts val="1200"/>
              </a:spcBef>
              <a:spcAft>
                <a:spcPts val="0"/>
              </a:spcAft>
              <a:buNone/>
            </a:pPr>
            <a:r>
              <a:rPr lang="sk" sz="1340">
                <a:solidFill>
                  <a:srgbClr val="313131"/>
                </a:solidFill>
                <a:latin typeface="Spectral"/>
                <a:ea typeface="Spectral"/>
                <a:cs typeface="Spectral"/>
                <a:sym typeface="Spectral"/>
              </a:rPr>
              <a:t>Barbara Hepworth (1903-1975),</a:t>
            </a:r>
            <a:r>
              <a:rPr lang="sk" sz="1340">
                <a:solidFill>
                  <a:srgbClr val="313131"/>
                </a:solidFill>
                <a:latin typeface="Spectral"/>
                <a:ea typeface="Spectral"/>
                <a:cs typeface="Spectral"/>
                <a:sym typeface="Spectral"/>
              </a:rPr>
              <a:t> </a:t>
            </a:r>
            <a:r>
              <a:rPr lang="sk" sz="1340">
                <a:solidFill>
                  <a:srgbClr val="313131"/>
                </a:solidFill>
                <a:latin typeface="Spectral"/>
                <a:ea typeface="Spectral"/>
                <a:cs typeface="Spectral"/>
                <a:sym typeface="Spectral"/>
              </a:rPr>
              <a:t>Maria Bartuszova (1936-1996), Eva Hesse (1936-1970), Jean Arp (1886-1966), Henry Moore (1898 - 1986), Louise Bougeois (1911-2010), Tracey Emin (1963)</a:t>
            </a:r>
            <a:endParaRPr sz="1340">
              <a:solidFill>
                <a:srgbClr val="313131"/>
              </a:solidFill>
              <a:latin typeface="Spectral"/>
              <a:ea typeface="Spectral"/>
              <a:cs typeface="Spectral"/>
              <a:sym typeface="Spectral"/>
            </a:endParaRPr>
          </a:p>
          <a:p>
            <a:pPr indent="0" lvl="0" marL="0" rtl="0" algn="just">
              <a:lnSpc>
                <a:spcPct val="115000"/>
              </a:lnSpc>
              <a:spcBef>
                <a:spcPts val="1200"/>
              </a:spcBef>
              <a:spcAft>
                <a:spcPts val="1200"/>
              </a:spcAft>
              <a:buNone/>
            </a:pPr>
            <a:r>
              <a:t/>
            </a:r>
            <a:endParaRPr sz="1240">
              <a:solidFill>
                <a:srgbClr val="313131"/>
              </a:solidFill>
              <a:latin typeface="Spectral"/>
              <a:ea typeface="Spectral"/>
              <a:cs typeface="Spectral"/>
              <a:sym typeface="Spectr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txBox="1"/>
          <p:nvPr>
            <p:ph idx="1" type="body"/>
          </p:nvPr>
        </p:nvSpPr>
        <p:spPr>
          <a:xfrm>
            <a:off x="410950" y="3731400"/>
            <a:ext cx="5117700" cy="1308000"/>
          </a:xfrm>
          <a:prstGeom prst="rect">
            <a:avLst/>
          </a:prstGeom>
        </p:spPr>
        <p:txBody>
          <a:bodyPr anchorCtr="0" anchor="t" bIns="91425" lIns="91425" spcFirstLastPara="1" rIns="91425" wrap="square" tIns="91425">
            <a:normAutofit/>
          </a:bodyPr>
          <a:lstStyle/>
          <a:p>
            <a:pPr indent="0" lvl="0" marL="0" rtl="0" algn="just">
              <a:spcBef>
                <a:spcPts val="0"/>
              </a:spcBef>
              <a:spcAft>
                <a:spcPts val="1200"/>
              </a:spcAft>
              <a:buClr>
                <a:schemeClr val="dk1"/>
              </a:buClr>
              <a:buSzPts val="1100"/>
              <a:buFont typeface="Arial"/>
              <a:buNone/>
            </a:pPr>
            <a:r>
              <a:rPr lang="sk" sz="1300">
                <a:solidFill>
                  <a:srgbClr val="313131"/>
                </a:solidFill>
                <a:latin typeface="Spectral"/>
                <a:ea typeface="Spectral"/>
                <a:cs typeface="Spectral"/>
                <a:sym typeface="Spectral"/>
              </a:rPr>
              <a:t>Georgia O'Keeffe (1887-1986), Helen Frankenthaler (1928-2011), Huguette Caland (1931-2019), Mark Rothko (1903-1970) </a:t>
            </a:r>
            <a:endParaRPr sz="1300">
              <a:solidFill>
                <a:srgbClr val="313131"/>
              </a:solidFill>
              <a:latin typeface="Spectral"/>
              <a:ea typeface="Spectral"/>
              <a:cs typeface="Spectral"/>
              <a:sym typeface="Spectral"/>
            </a:endParaRPr>
          </a:p>
        </p:txBody>
      </p:sp>
      <p:pic>
        <p:nvPicPr>
          <p:cNvPr id="119" name="Google Shape;119;p21"/>
          <p:cNvPicPr preferRelativeResize="0"/>
          <p:nvPr/>
        </p:nvPicPr>
        <p:blipFill>
          <a:blip r:embed="rId3">
            <a:alphaModFix/>
          </a:blip>
          <a:stretch>
            <a:fillRect/>
          </a:stretch>
        </p:blipFill>
        <p:spPr>
          <a:xfrm>
            <a:off x="2692400" y="158610"/>
            <a:ext cx="2539151" cy="1950878"/>
          </a:xfrm>
          <a:prstGeom prst="rect">
            <a:avLst/>
          </a:prstGeom>
          <a:noFill/>
          <a:ln>
            <a:noFill/>
          </a:ln>
        </p:spPr>
      </p:pic>
      <p:pic>
        <p:nvPicPr>
          <p:cNvPr id="120" name="Google Shape;120;p21"/>
          <p:cNvPicPr preferRelativeResize="0"/>
          <p:nvPr/>
        </p:nvPicPr>
        <p:blipFill rotWithShape="1">
          <a:blip r:embed="rId4">
            <a:alphaModFix/>
          </a:blip>
          <a:srcRect b="-5610" l="11930" r="-11930" t="5610"/>
          <a:stretch/>
        </p:blipFill>
        <p:spPr>
          <a:xfrm>
            <a:off x="4056285" y="1800775"/>
            <a:ext cx="2319026" cy="1541950"/>
          </a:xfrm>
          <a:prstGeom prst="rect">
            <a:avLst/>
          </a:prstGeom>
          <a:noFill/>
          <a:ln>
            <a:noFill/>
          </a:ln>
        </p:spPr>
      </p:pic>
      <p:pic>
        <p:nvPicPr>
          <p:cNvPr id="121" name="Google Shape;121;p21"/>
          <p:cNvPicPr preferRelativeResize="0"/>
          <p:nvPr/>
        </p:nvPicPr>
        <p:blipFill>
          <a:blip r:embed="rId5">
            <a:alphaModFix/>
          </a:blip>
          <a:stretch>
            <a:fillRect/>
          </a:stretch>
        </p:blipFill>
        <p:spPr>
          <a:xfrm>
            <a:off x="366750" y="536875"/>
            <a:ext cx="2063674" cy="2505899"/>
          </a:xfrm>
          <a:prstGeom prst="rect">
            <a:avLst/>
          </a:prstGeom>
          <a:noFill/>
          <a:ln>
            <a:noFill/>
          </a:ln>
        </p:spPr>
      </p:pic>
      <p:pic>
        <p:nvPicPr>
          <p:cNvPr id="122" name="Google Shape;122;p21"/>
          <p:cNvPicPr preferRelativeResize="0"/>
          <p:nvPr/>
        </p:nvPicPr>
        <p:blipFill>
          <a:blip r:embed="rId6">
            <a:alphaModFix/>
          </a:blip>
          <a:stretch>
            <a:fillRect/>
          </a:stretch>
        </p:blipFill>
        <p:spPr>
          <a:xfrm>
            <a:off x="6624813" y="2334675"/>
            <a:ext cx="2063675" cy="2505900"/>
          </a:xfrm>
          <a:prstGeom prst="rect">
            <a:avLst/>
          </a:prstGeom>
          <a:noFill/>
          <a:ln>
            <a:noFill/>
          </a:ln>
        </p:spPr>
      </p:pic>
      <p:pic>
        <p:nvPicPr>
          <p:cNvPr id="123" name="Google Shape;123;p21"/>
          <p:cNvPicPr preferRelativeResize="0"/>
          <p:nvPr/>
        </p:nvPicPr>
        <p:blipFill>
          <a:blip r:embed="rId7">
            <a:alphaModFix/>
          </a:blip>
          <a:stretch>
            <a:fillRect/>
          </a:stretch>
        </p:blipFill>
        <p:spPr>
          <a:xfrm>
            <a:off x="6286538" y="137212"/>
            <a:ext cx="1996801" cy="1993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