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27" roundtripDataSignature="AMtx7mjuCPXAfQtrvfuZ3IFnXvcHKacW2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7" Type="http://customschemas.google.com/relationships/presentationmetadata" Target="metadata"/><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11" Type="http://schemas.openxmlformats.org/officeDocument/2006/relationships/slide" Target="slides/slide7.xml"/><Relationship Id="rId10" Type="http://schemas.openxmlformats.org/officeDocument/2006/relationships/slide" Target="slides/slide6.xml"/><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2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p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cfc17092ba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cfc17092b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cfc17092ba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9" name="Google Shape;249;gcfc17092ba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cfc17092ba_2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cfc17092ba_2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cfc17092ba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cfc17092ba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Úvodní snímek" type="title">
  <p:cSld name="TITLE">
    <p:spTree>
      <p:nvGrpSpPr>
        <p:cNvPr id="11" name="Shape 11"/>
        <p:cNvGrpSpPr/>
        <p:nvPr/>
      </p:nvGrpSpPr>
      <p:grpSpPr>
        <a:xfrm>
          <a:off x="0" y="0"/>
          <a:ext cx="0" cy="0"/>
          <a:chOff x="0" y="0"/>
          <a:chExt cx="0" cy="0"/>
        </a:xfrm>
      </p:grpSpPr>
      <p:sp>
        <p:nvSpPr>
          <p:cNvPr id="12" name="Google Shape;12;p3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svislý text" type="vertTx">
  <p:cSld name="VERTICAL_TEXT">
    <p:spTree>
      <p:nvGrpSpPr>
        <p:cNvPr id="68" name="Shape 68"/>
        <p:cNvGrpSpPr/>
        <p:nvPr/>
      </p:nvGrpSpPr>
      <p:grpSpPr>
        <a:xfrm>
          <a:off x="0" y="0"/>
          <a:ext cx="0" cy="0"/>
          <a:chOff x="0" y="0"/>
          <a:chExt cx="0" cy="0"/>
        </a:xfrm>
      </p:grpSpPr>
      <p:sp>
        <p:nvSpPr>
          <p:cNvPr id="69" name="Google Shape;69;p4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40"/>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4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4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4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vislý nadpis a text" type="vertTitleAndTx">
  <p:cSld name="VERTICAL_TITLE_AND_VERTICAL_TEXT">
    <p:spTree>
      <p:nvGrpSpPr>
        <p:cNvPr id="74" name="Shape 74"/>
        <p:cNvGrpSpPr/>
        <p:nvPr/>
      </p:nvGrpSpPr>
      <p:grpSpPr>
        <a:xfrm>
          <a:off x="0" y="0"/>
          <a:ext cx="0" cy="0"/>
          <a:chOff x="0" y="0"/>
          <a:chExt cx="0" cy="0"/>
        </a:xfrm>
      </p:grpSpPr>
      <p:sp>
        <p:nvSpPr>
          <p:cNvPr id="75" name="Google Shape;75;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80" name="Shape 80"/>
        <p:cNvGrpSpPr/>
        <p:nvPr/>
      </p:nvGrpSpPr>
      <p:grpSpPr>
        <a:xfrm>
          <a:off x="0" y="0"/>
          <a:ext cx="0" cy="0"/>
          <a:chOff x="0" y="0"/>
          <a:chExt cx="0" cy="0"/>
        </a:xfrm>
      </p:grpSpPr>
      <p:sp>
        <p:nvSpPr>
          <p:cNvPr id="81" name="Google Shape;81;gcfc17092ba_2_63"/>
          <p:cNvSpPr txBox="1"/>
          <p:nvPr>
            <p:ph type="title"/>
          </p:nvPr>
        </p:nvSpPr>
        <p:spPr>
          <a:xfrm>
            <a:off x="415600" y="593367"/>
            <a:ext cx="11360700" cy="763500"/>
          </a:xfrm>
          <a:prstGeom prst="rect">
            <a:avLst/>
          </a:prstGeom>
        </p:spPr>
        <p:txBody>
          <a:bodyPr anchorCtr="0" anchor="ctr" bIns="45700" lIns="91425" spcFirstLastPara="1" rIns="91425" wrap="square" tIns="45700">
            <a:normAutofit/>
          </a:bodyPr>
          <a:lstStyle>
            <a:lvl1pPr lvl="0" rtl="0">
              <a:spcBef>
                <a:spcPts val="0"/>
              </a:spcBef>
              <a:spcAft>
                <a:spcPts val="0"/>
              </a:spcAft>
              <a:buSzPts val="4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2" name="Google Shape;82;gcfc17092ba_2_63"/>
          <p:cNvSpPr txBox="1"/>
          <p:nvPr>
            <p:ph idx="1" type="body"/>
          </p:nvPr>
        </p:nvSpPr>
        <p:spPr>
          <a:xfrm>
            <a:off x="415600" y="1536633"/>
            <a:ext cx="11360700" cy="4555200"/>
          </a:xfrm>
          <a:prstGeom prst="rect">
            <a:avLst/>
          </a:prstGeom>
        </p:spPr>
        <p:txBody>
          <a:bodyPr anchorCtr="0" anchor="t" bIns="45700" lIns="91425" spcFirstLastPara="1" rIns="91425" wrap="square" tIns="45700">
            <a:normAutofit/>
          </a:bodyPr>
          <a:lstStyle>
            <a:lvl1pPr indent="-406400" lvl="0" marL="457200" rtl="0">
              <a:spcBef>
                <a:spcPts val="1000"/>
              </a:spcBef>
              <a:spcAft>
                <a:spcPts val="0"/>
              </a:spcAft>
              <a:buSzPts val="2800"/>
              <a:buChar char="•"/>
              <a:defRPr/>
            </a:lvl1pPr>
            <a:lvl2pPr indent="-381000" lvl="1" marL="914400" rtl="0">
              <a:spcBef>
                <a:spcPts val="500"/>
              </a:spcBef>
              <a:spcAft>
                <a:spcPts val="0"/>
              </a:spcAft>
              <a:buSzPts val="2400"/>
              <a:buChar char="•"/>
              <a:defRPr/>
            </a:lvl2pPr>
            <a:lvl3pPr indent="-355600" lvl="2" marL="1371600" rtl="0">
              <a:spcBef>
                <a:spcPts val="500"/>
              </a:spcBef>
              <a:spcAft>
                <a:spcPts val="0"/>
              </a:spcAft>
              <a:buSzPts val="2000"/>
              <a:buChar char="•"/>
              <a:defRPr/>
            </a:lvl3pPr>
            <a:lvl4pPr indent="-342900" lvl="3" marL="1828800" rtl="0">
              <a:spcBef>
                <a:spcPts val="500"/>
              </a:spcBef>
              <a:spcAft>
                <a:spcPts val="0"/>
              </a:spcAft>
              <a:buSzPts val="1800"/>
              <a:buChar char="•"/>
              <a:defRPr/>
            </a:lvl4pPr>
            <a:lvl5pPr indent="-342900" lvl="4" marL="2286000" rtl="0">
              <a:spcBef>
                <a:spcPts val="500"/>
              </a:spcBef>
              <a:spcAft>
                <a:spcPts val="0"/>
              </a:spcAft>
              <a:buSzPts val="1800"/>
              <a:buChar char="•"/>
              <a:defRPr/>
            </a:lvl5pPr>
            <a:lvl6pPr indent="-342900" lvl="5" marL="2743200" rtl="0">
              <a:spcBef>
                <a:spcPts val="500"/>
              </a:spcBef>
              <a:spcAft>
                <a:spcPts val="0"/>
              </a:spcAft>
              <a:buSzPts val="1800"/>
              <a:buChar char="•"/>
              <a:defRPr/>
            </a:lvl6pPr>
            <a:lvl7pPr indent="-342900" lvl="6" marL="3200400" rtl="0">
              <a:spcBef>
                <a:spcPts val="500"/>
              </a:spcBef>
              <a:spcAft>
                <a:spcPts val="0"/>
              </a:spcAft>
              <a:buSzPts val="1800"/>
              <a:buChar char="•"/>
              <a:defRPr/>
            </a:lvl7pPr>
            <a:lvl8pPr indent="-342900" lvl="7" marL="3657600" rtl="0">
              <a:spcBef>
                <a:spcPts val="500"/>
              </a:spcBef>
              <a:spcAft>
                <a:spcPts val="0"/>
              </a:spcAft>
              <a:buSzPts val="1800"/>
              <a:buChar char="•"/>
              <a:defRPr/>
            </a:lvl8pPr>
            <a:lvl9pPr indent="-342900" lvl="8" marL="4114800" rtl="0">
              <a:spcBef>
                <a:spcPts val="500"/>
              </a:spcBef>
              <a:spcAft>
                <a:spcPts val="0"/>
              </a:spcAft>
              <a:buSzPts val="1800"/>
              <a:buChar char="•"/>
              <a:defRPr/>
            </a:lvl9pPr>
          </a:lstStyle>
          <a:p/>
        </p:txBody>
      </p:sp>
      <p:sp>
        <p:nvSpPr>
          <p:cNvPr id="83" name="Google Shape;83;gcfc17092ba_2_63"/>
          <p:cNvSpPr txBox="1"/>
          <p:nvPr>
            <p:ph idx="12" type="sldNum"/>
          </p:nvPr>
        </p:nvSpPr>
        <p:spPr>
          <a:xfrm>
            <a:off x="11296610" y="6217622"/>
            <a:ext cx="731700" cy="524700"/>
          </a:xfrm>
          <a:prstGeom prst="rect">
            <a:avLst/>
          </a:prstGeom>
        </p:spPr>
        <p:txBody>
          <a:bodyPr anchorCtr="0" anchor="ctr" bIns="45700" lIns="91425" spcFirstLastPara="1" rIns="91425" wrap="square" tIns="4570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dpis a obsah" type="obj">
  <p:cSld name="OBJECT">
    <p:spTree>
      <p:nvGrpSpPr>
        <p:cNvPr id="17" name="Shape 17"/>
        <p:cNvGrpSpPr/>
        <p:nvPr/>
      </p:nvGrpSpPr>
      <p:grpSpPr>
        <a:xfrm>
          <a:off x="0" y="0"/>
          <a:ext cx="0" cy="0"/>
          <a:chOff x="0" y="0"/>
          <a:chExt cx="0" cy="0"/>
        </a:xfrm>
      </p:grpSpPr>
      <p:sp>
        <p:nvSpPr>
          <p:cNvPr id="18" name="Google Shape;18;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3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Záhlaví oddílu" type="secHead">
  <p:cSld name="SECTION_HEADER">
    <p:spTree>
      <p:nvGrpSpPr>
        <p:cNvPr id="23" name="Shape 23"/>
        <p:cNvGrpSpPr/>
        <p:nvPr/>
      </p:nvGrpSpPr>
      <p:grpSpPr>
        <a:xfrm>
          <a:off x="0" y="0"/>
          <a:ext cx="0" cy="0"/>
          <a:chOff x="0" y="0"/>
          <a:chExt cx="0" cy="0"/>
        </a:xfrm>
      </p:grpSpPr>
      <p:sp>
        <p:nvSpPr>
          <p:cNvPr id="24" name="Google Shape;24;p33"/>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33"/>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26" name="Google Shape;26;p3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3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3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va obsahy" type="twoObj">
  <p:cSld name="TWO_OBJECTS">
    <p:spTree>
      <p:nvGrpSpPr>
        <p:cNvPr id="29" name="Shape 29"/>
        <p:cNvGrpSpPr/>
        <p:nvPr/>
      </p:nvGrpSpPr>
      <p:grpSpPr>
        <a:xfrm>
          <a:off x="0" y="0"/>
          <a:ext cx="0" cy="0"/>
          <a:chOff x="0" y="0"/>
          <a:chExt cx="0" cy="0"/>
        </a:xfrm>
      </p:grpSpPr>
      <p:sp>
        <p:nvSpPr>
          <p:cNvPr id="30" name="Google Shape;30;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34"/>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34"/>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ovnání" type="twoTxTwoObj">
  <p:cSld name="TWO_OBJECTS_WITH_TEXT">
    <p:spTree>
      <p:nvGrpSpPr>
        <p:cNvPr id="36" name="Shape 36"/>
        <p:cNvGrpSpPr/>
        <p:nvPr/>
      </p:nvGrpSpPr>
      <p:grpSpPr>
        <a:xfrm>
          <a:off x="0" y="0"/>
          <a:ext cx="0" cy="0"/>
          <a:chOff x="0" y="0"/>
          <a:chExt cx="0" cy="0"/>
        </a:xfrm>
      </p:grpSpPr>
      <p:sp>
        <p:nvSpPr>
          <p:cNvPr id="37" name="Google Shape;37;p35"/>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35"/>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35"/>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5"/>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35"/>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Jenom nadpis" type="titleOnly">
  <p:cSld name="TITLE_ONLY">
    <p:spTree>
      <p:nvGrpSpPr>
        <p:cNvPr id="45" name="Shape 45"/>
        <p:cNvGrpSpPr/>
        <p:nvPr/>
      </p:nvGrpSpPr>
      <p:grpSpPr>
        <a:xfrm>
          <a:off x="0" y="0"/>
          <a:ext cx="0" cy="0"/>
          <a:chOff x="0" y="0"/>
          <a:chExt cx="0" cy="0"/>
        </a:xfrm>
      </p:grpSpPr>
      <p:sp>
        <p:nvSpPr>
          <p:cNvPr id="46" name="Google Shape;46;p3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ázdný" type="blank">
  <p:cSld name="BLANK">
    <p:spTree>
      <p:nvGrpSpPr>
        <p:cNvPr id="50" name="Shape 50"/>
        <p:cNvGrpSpPr/>
        <p:nvPr/>
      </p:nvGrpSpPr>
      <p:grpSpPr>
        <a:xfrm>
          <a:off x="0" y="0"/>
          <a:ext cx="0" cy="0"/>
          <a:chOff x="0" y="0"/>
          <a:chExt cx="0" cy="0"/>
        </a:xfrm>
      </p:grpSpPr>
      <p:sp>
        <p:nvSpPr>
          <p:cNvPr id="51" name="Google Shape;51;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sah s titulkem" type="objTx">
  <p:cSld name="OBJECT_WITH_CAPTION_TEXT">
    <p:spTree>
      <p:nvGrpSpPr>
        <p:cNvPr id="54" name="Shape 54"/>
        <p:cNvGrpSpPr/>
        <p:nvPr/>
      </p:nvGrpSpPr>
      <p:grpSpPr>
        <a:xfrm>
          <a:off x="0" y="0"/>
          <a:ext cx="0" cy="0"/>
          <a:chOff x="0" y="0"/>
          <a:chExt cx="0" cy="0"/>
        </a:xfrm>
      </p:grpSpPr>
      <p:sp>
        <p:nvSpPr>
          <p:cNvPr id="55" name="Google Shape;55;p38"/>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38"/>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38"/>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brázek s titulkem" type="picTx">
  <p:cSld name="PICTURE_WITH_CAPTION_TEXT">
    <p:spTree>
      <p:nvGrpSpPr>
        <p:cNvPr id="61" name="Shape 61"/>
        <p:cNvGrpSpPr/>
        <p:nvPr/>
      </p:nvGrpSpPr>
      <p:grpSpPr>
        <a:xfrm>
          <a:off x="0" y="0"/>
          <a:ext cx="0" cy="0"/>
          <a:chOff x="0" y="0"/>
          <a:chExt cx="0" cy="0"/>
        </a:xfrm>
      </p:grpSpPr>
      <p:sp>
        <p:nvSpPr>
          <p:cNvPr id="62" name="Google Shape;62;p3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39"/>
          <p:cNvSpPr/>
          <p:nvPr>
            <p:ph idx="2" type="pic"/>
          </p:nvPr>
        </p:nvSpPr>
        <p:spPr>
          <a:xfrm>
            <a:off x="5183188" y="987425"/>
            <a:ext cx="6172200" cy="4873625"/>
          </a:xfrm>
          <a:prstGeom prst="rect">
            <a:avLst/>
          </a:prstGeom>
          <a:noFill/>
          <a:ln>
            <a:noFill/>
          </a:ln>
        </p:spPr>
      </p:sp>
      <p:sp>
        <p:nvSpPr>
          <p:cNvPr id="64" name="Google Shape;64;p39"/>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cs-CZ"/>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3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3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 name="Google Shape;8;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cs-CZ"/>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jpg"/><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6.jp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8.jpg"/><Relationship Id="rId4" Type="http://schemas.openxmlformats.org/officeDocument/2006/relationships/image" Target="../media/image31.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jpg"/><Relationship Id="rId4" Type="http://schemas.openxmlformats.org/officeDocument/2006/relationships/image" Target="../media/image23.jpg"/><Relationship Id="rId5" Type="http://schemas.openxmlformats.org/officeDocument/2006/relationships/image" Target="../media/image2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1.jpg"/><Relationship Id="rId4" Type="http://schemas.openxmlformats.org/officeDocument/2006/relationships/image" Target="../media/image20.jpg"/><Relationship Id="rId5" Type="http://schemas.openxmlformats.org/officeDocument/2006/relationships/image" Target="../media/image3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8.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6.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jp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7.png"/><Relationship Id="rId4" Type="http://schemas.openxmlformats.org/officeDocument/2006/relationships/image" Target="../media/image35.png"/><Relationship Id="rId5"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5.jpg"/><Relationship Id="rId4" Type="http://schemas.openxmlformats.org/officeDocument/2006/relationships/image" Target="../media/image10.jpg"/><Relationship Id="rId5" Type="http://schemas.openxmlformats.org/officeDocument/2006/relationships/image" Target="../media/image1.jpg"/><Relationship Id="rId6" Type="http://schemas.openxmlformats.org/officeDocument/2006/relationships/image" Target="../media/image3.jpg"/><Relationship Id="rId7" Type="http://schemas.openxmlformats.org/officeDocument/2006/relationships/image" Target="../media/image17.jpg"/><Relationship Id="rId8"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14.png"/><Relationship Id="rId4" Type="http://schemas.openxmlformats.org/officeDocument/2006/relationships/image" Target="../media/image8.jpg"/><Relationship Id="rId5" Type="http://schemas.openxmlformats.org/officeDocument/2006/relationships/image" Target="../media/image12.png"/><Relationship Id="rId6" Type="http://schemas.openxmlformats.org/officeDocument/2006/relationships/image" Target="../media/image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Times New Roman"/>
              <a:buNone/>
            </a:pPr>
            <a:r>
              <a:rPr lang="cs-CZ">
                <a:latin typeface="Times New Roman"/>
                <a:ea typeface="Times New Roman"/>
                <a:cs typeface="Times New Roman"/>
                <a:sym typeface="Times New Roman"/>
              </a:rPr>
              <a:t>Fragmenty Těla</a:t>
            </a:r>
            <a:endParaRPr/>
          </a:p>
        </p:txBody>
      </p:sp>
      <p:sp>
        <p:nvSpPr>
          <p:cNvPr id="89" name="Google Shape;89;p1"/>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0"/>
              </a:spcBef>
              <a:spcAft>
                <a:spcPts val="0"/>
              </a:spcAft>
              <a:buClr>
                <a:schemeClr val="dk1"/>
              </a:buClr>
              <a:buSzPts val="2400"/>
              <a:buNone/>
            </a:pPr>
            <a:r>
              <a:rPr lang="cs-CZ">
                <a:latin typeface="Times New Roman"/>
                <a:ea typeface="Times New Roman"/>
                <a:cs typeface="Times New Roman"/>
                <a:sym typeface="Times New Roman"/>
              </a:rPr>
              <a:t>Ondrová, Jandová, Kadlčíková, Daňková, Lisáková, Kratochvílová</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1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Eva Kmentová</a:t>
            </a:r>
            <a:endParaRPr/>
          </a:p>
        </p:txBody>
      </p:sp>
      <p:pic>
        <p:nvPicPr>
          <p:cNvPr descr="Obsah obrázku zeď, interiér, kámen&#10;&#10;Popis byl vytvořen automaticky" id="159" name="Google Shape;159;p10"/>
          <p:cNvPicPr preferRelativeResize="0"/>
          <p:nvPr>
            <p:ph idx="1" type="body"/>
          </p:nvPr>
        </p:nvPicPr>
        <p:blipFill rotWithShape="1">
          <a:blip r:embed="rId3">
            <a:alphaModFix/>
          </a:blip>
          <a:srcRect b="0" l="0" r="0" t="0"/>
          <a:stretch/>
        </p:blipFill>
        <p:spPr>
          <a:xfrm>
            <a:off x="2432264" y="1705929"/>
            <a:ext cx="2502019" cy="4351338"/>
          </a:xfrm>
          <a:prstGeom prst="rect">
            <a:avLst/>
          </a:prstGeom>
          <a:noFill/>
          <a:ln>
            <a:noFill/>
          </a:ln>
        </p:spPr>
      </p:pic>
      <p:pic>
        <p:nvPicPr>
          <p:cNvPr descr="Obsah obrázku text, exteriér, staré&#10;&#10;Popis byl vytvořen automaticky" id="160" name="Google Shape;160;p10"/>
          <p:cNvPicPr preferRelativeResize="0"/>
          <p:nvPr/>
        </p:nvPicPr>
        <p:blipFill rotWithShape="1">
          <a:blip r:embed="rId4">
            <a:alphaModFix/>
          </a:blip>
          <a:srcRect b="0" l="0" r="0" t="0"/>
          <a:stretch/>
        </p:blipFill>
        <p:spPr>
          <a:xfrm>
            <a:off x="7257718" y="1690688"/>
            <a:ext cx="2609297" cy="4366579"/>
          </a:xfrm>
          <a:prstGeom prst="rect">
            <a:avLst/>
          </a:prstGeom>
          <a:noFill/>
          <a:ln>
            <a:noFill/>
          </a:ln>
        </p:spPr>
      </p:pic>
      <p:sp>
        <p:nvSpPr>
          <p:cNvPr id="161" name="Google Shape;161;p10"/>
          <p:cNvSpPr txBox="1"/>
          <p:nvPr/>
        </p:nvSpPr>
        <p:spPr>
          <a:xfrm>
            <a:off x="5138714" y="4470119"/>
            <a:ext cx="1091965"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cs-CZ" sz="1600" u="none" cap="none" strike="noStrike">
                <a:solidFill>
                  <a:schemeClr val="dk1"/>
                </a:solidFill>
                <a:latin typeface="Times New Roman"/>
                <a:ea typeface="Times New Roman"/>
                <a:cs typeface="Times New Roman"/>
                <a:sym typeface="Times New Roman"/>
              </a:rPr>
              <a:t>Eva Kmentová, </a:t>
            </a:r>
            <a:r>
              <a:rPr b="0" i="1" lang="cs-CZ" sz="1600" u="none" cap="none" strike="noStrike">
                <a:solidFill>
                  <a:schemeClr val="dk1"/>
                </a:solidFill>
                <a:latin typeface="Times New Roman"/>
                <a:ea typeface="Times New Roman"/>
                <a:cs typeface="Times New Roman"/>
                <a:sym typeface="Times New Roman"/>
              </a:rPr>
              <a:t>Marie</a:t>
            </a:r>
            <a:r>
              <a:rPr b="0" i="0" lang="cs-CZ" sz="1600" u="none" cap="none" strike="noStrike">
                <a:solidFill>
                  <a:schemeClr val="dk1"/>
                </a:solidFill>
                <a:latin typeface="Times New Roman"/>
                <a:ea typeface="Times New Roman"/>
                <a:cs typeface="Times New Roman"/>
                <a:sym typeface="Times New Roman"/>
              </a:rPr>
              <a:t>, 1967, 140x50x35cm</a:t>
            </a:r>
            <a:endParaRPr/>
          </a:p>
        </p:txBody>
      </p:sp>
      <p:sp>
        <p:nvSpPr>
          <p:cNvPr id="162" name="Google Shape;162;p10"/>
          <p:cNvSpPr txBox="1"/>
          <p:nvPr/>
        </p:nvSpPr>
        <p:spPr>
          <a:xfrm>
            <a:off x="9962707" y="4980049"/>
            <a:ext cx="1391093" cy="107721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Times New Roman"/>
                <a:ea typeface="Times New Roman"/>
                <a:cs typeface="Times New Roman"/>
                <a:sym typeface="Times New Roman"/>
              </a:rPr>
              <a:t>Eva Kmentová, </a:t>
            </a:r>
            <a:r>
              <a:rPr i="1" lang="cs-CZ" sz="1600">
                <a:solidFill>
                  <a:schemeClr val="dk1"/>
                </a:solidFill>
                <a:latin typeface="Times New Roman"/>
                <a:ea typeface="Times New Roman"/>
                <a:cs typeface="Times New Roman"/>
                <a:sym typeface="Times New Roman"/>
              </a:rPr>
              <a:t>Eva</a:t>
            </a:r>
            <a:r>
              <a:rPr lang="cs-CZ" sz="1600">
                <a:solidFill>
                  <a:schemeClr val="dk1"/>
                </a:solidFill>
                <a:latin typeface="Times New Roman"/>
                <a:ea typeface="Times New Roman"/>
                <a:cs typeface="Times New Roman"/>
                <a:sym typeface="Times New Roman"/>
              </a:rPr>
              <a:t>, 1967, 135x50x35cm</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11"/>
          <p:cNvSpPr txBox="1"/>
          <p:nvPr>
            <p:ph type="title"/>
          </p:nvPr>
        </p:nvSpPr>
        <p:spPr>
          <a:xfrm>
            <a:off x="1437597" y="5359739"/>
            <a:ext cx="3782786" cy="14532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2000"/>
              <a:buFont typeface="Times New Roman"/>
              <a:buNone/>
            </a:pPr>
            <a:r>
              <a:rPr lang="cs-CZ" sz="2000">
                <a:latin typeface="Times New Roman"/>
                <a:ea typeface="Times New Roman"/>
                <a:cs typeface="Times New Roman"/>
                <a:sym typeface="Times New Roman"/>
              </a:rPr>
              <a:t>Eva Kmentová, </a:t>
            </a:r>
            <a:r>
              <a:rPr i="1" lang="cs-CZ" sz="2000">
                <a:latin typeface="Times New Roman"/>
                <a:ea typeface="Times New Roman"/>
                <a:cs typeface="Times New Roman"/>
                <a:sym typeface="Times New Roman"/>
              </a:rPr>
              <a:t>Torzo strachu</a:t>
            </a:r>
            <a:r>
              <a:rPr lang="cs-CZ" sz="2000">
                <a:latin typeface="Times New Roman"/>
                <a:ea typeface="Times New Roman"/>
                <a:cs typeface="Times New Roman"/>
                <a:sym typeface="Times New Roman"/>
              </a:rPr>
              <a:t>, 1963, 89 cm</a:t>
            </a:r>
            <a:endParaRPr/>
          </a:p>
        </p:txBody>
      </p:sp>
      <p:pic>
        <p:nvPicPr>
          <p:cNvPr id="168" name="Google Shape;168;p11"/>
          <p:cNvPicPr preferRelativeResize="0"/>
          <p:nvPr>
            <p:ph idx="1" type="body"/>
          </p:nvPr>
        </p:nvPicPr>
        <p:blipFill rotWithShape="1">
          <a:blip r:embed="rId3">
            <a:alphaModFix/>
          </a:blip>
          <a:srcRect b="0" l="0" r="0" t="0"/>
          <a:stretch/>
        </p:blipFill>
        <p:spPr>
          <a:xfrm>
            <a:off x="1437597" y="1253331"/>
            <a:ext cx="2410503" cy="4351338"/>
          </a:xfrm>
          <a:prstGeom prst="rect">
            <a:avLst/>
          </a:prstGeom>
          <a:noFill/>
          <a:ln>
            <a:noFill/>
          </a:ln>
        </p:spPr>
      </p:pic>
      <p:pic>
        <p:nvPicPr>
          <p:cNvPr id="169" name="Google Shape;169;p11"/>
          <p:cNvPicPr preferRelativeResize="0"/>
          <p:nvPr/>
        </p:nvPicPr>
        <p:blipFill rotWithShape="1">
          <a:blip r:embed="rId4">
            <a:alphaModFix/>
          </a:blip>
          <a:srcRect b="0" l="0" r="0" t="0"/>
          <a:stretch/>
        </p:blipFill>
        <p:spPr>
          <a:xfrm>
            <a:off x="5385573" y="1123497"/>
            <a:ext cx="5998984" cy="4352921"/>
          </a:xfrm>
          <a:prstGeom prst="rect">
            <a:avLst/>
          </a:prstGeom>
          <a:noFill/>
          <a:ln>
            <a:noFill/>
          </a:ln>
        </p:spPr>
      </p:pic>
      <p:sp>
        <p:nvSpPr>
          <p:cNvPr id="170" name="Google Shape;170;p11"/>
          <p:cNvSpPr txBox="1"/>
          <p:nvPr/>
        </p:nvSpPr>
        <p:spPr>
          <a:xfrm>
            <a:off x="6971619" y="5717029"/>
            <a:ext cx="7478485" cy="369332"/>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0" i="0" lang="cs-CZ" sz="1800" u="none" cap="none" strike="noStrike">
                <a:solidFill>
                  <a:srgbClr val="000000"/>
                </a:solidFill>
                <a:latin typeface="Times New Roman"/>
                <a:ea typeface="Times New Roman"/>
                <a:cs typeface="Times New Roman"/>
                <a:sym typeface="Times New Roman"/>
              </a:rPr>
              <a:t>Eva Kmentová, </a:t>
            </a:r>
            <a:r>
              <a:rPr b="0" i="1" lang="cs-CZ" sz="1800" u="none" cap="none" strike="noStrike">
                <a:solidFill>
                  <a:srgbClr val="000000"/>
                </a:solidFill>
                <a:latin typeface="Times New Roman"/>
                <a:ea typeface="Times New Roman"/>
                <a:cs typeface="Times New Roman"/>
                <a:sym typeface="Times New Roman"/>
              </a:rPr>
              <a:t>pupek světa</a:t>
            </a:r>
            <a:r>
              <a:rPr b="0" i="0" lang="cs-CZ" sz="1800" u="none" cap="none" strike="noStrike">
                <a:solidFill>
                  <a:srgbClr val="000000"/>
                </a:solidFill>
                <a:latin typeface="Times New Roman"/>
                <a:ea typeface="Times New Roman"/>
                <a:cs typeface="Times New Roman"/>
                <a:sym typeface="Times New Roman"/>
              </a:rPr>
              <a:t>, 1972, 19x25,5 cm</a:t>
            </a:r>
            <a:endParaRPr sz="18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2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Marie Tomanová, ze série </a:t>
            </a:r>
            <a:r>
              <a:rPr i="1" lang="cs-CZ">
                <a:latin typeface="Times New Roman"/>
                <a:ea typeface="Times New Roman"/>
                <a:cs typeface="Times New Roman"/>
                <a:sym typeface="Times New Roman"/>
              </a:rPr>
              <a:t>Self Portraiture</a:t>
            </a:r>
            <a:r>
              <a:rPr lang="cs-CZ">
                <a:latin typeface="Times New Roman"/>
                <a:ea typeface="Times New Roman"/>
                <a:cs typeface="Times New Roman"/>
                <a:sym typeface="Times New Roman"/>
              </a:rPr>
              <a:t>, od r. 2016</a:t>
            </a:r>
            <a:endParaRPr/>
          </a:p>
        </p:txBody>
      </p:sp>
      <p:pic>
        <p:nvPicPr>
          <p:cNvPr descr="Obsah obrázku obloha, skála, osoba, exteriér&#10;&#10;Popis byl vytvořen automaticky" id="176" name="Google Shape;176;p22"/>
          <p:cNvPicPr preferRelativeResize="0"/>
          <p:nvPr>
            <p:ph idx="1" type="body"/>
          </p:nvPr>
        </p:nvPicPr>
        <p:blipFill rotWithShape="1">
          <a:blip r:embed="rId3">
            <a:alphaModFix/>
          </a:blip>
          <a:srcRect b="0" l="0" r="0" t="0"/>
          <a:stretch/>
        </p:blipFill>
        <p:spPr>
          <a:xfrm>
            <a:off x="939901" y="2208175"/>
            <a:ext cx="4996749" cy="3331166"/>
          </a:xfrm>
          <a:prstGeom prst="rect">
            <a:avLst/>
          </a:prstGeom>
          <a:noFill/>
          <a:ln>
            <a:noFill/>
          </a:ln>
        </p:spPr>
      </p:pic>
      <p:pic>
        <p:nvPicPr>
          <p:cNvPr descr="Obsah obrázku obloha, exteriér, strom, rostlina&#10;&#10;Popis byl vytvořen automaticky" id="177" name="Google Shape;177;p22"/>
          <p:cNvPicPr preferRelativeResize="0"/>
          <p:nvPr/>
        </p:nvPicPr>
        <p:blipFill rotWithShape="1">
          <a:blip r:embed="rId4">
            <a:alphaModFix/>
          </a:blip>
          <a:srcRect b="0" l="0" r="0" t="0"/>
          <a:stretch/>
        </p:blipFill>
        <p:spPr>
          <a:xfrm>
            <a:off x="6446541" y="2208175"/>
            <a:ext cx="4996749" cy="3331166"/>
          </a:xfrm>
          <a:prstGeom prst="rect">
            <a:avLst/>
          </a:prstGeom>
          <a:noFill/>
          <a:ln>
            <a:noFill/>
          </a:ln>
        </p:spPr>
      </p:pic>
      <p:sp>
        <p:nvSpPr>
          <p:cNvPr id="178" name="Google Shape;178;p22"/>
          <p:cNvSpPr txBox="1"/>
          <p:nvPr/>
        </p:nvSpPr>
        <p:spPr>
          <a:xfrm>
            <a:off x="1041991" y="5943600"/>
            <a:ext cx="5135525"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rgbClr val="262626"/>
                </a:solidFill>
                <a:latin typeface="Times New Roman"/>
                <a:ea typeface="Times New Roman"/>
                <a:cs typeface="Times New Roman"/>
                <a:sym typeface="Times New Roman"/>
              </a:rPr>
              <a:t>Přibližné rozměry</a:t>
            </a:r>
            <a:r>
              <a:rPr lang="cs-CZ" sz="1600">
                <a:solidFill>
                  <a:srgbClr val="262626"/>
                </a:solidFill>
                <a:latin typeface="Times New Roman"/>
                <a:ea typeface="Times New Roman"/>
                <a:cs typeface="Times New Roman"/>
                <a:sym typeface="Times New Roman"/>
              </a:rPr>
              <a:t> 100x120 cm</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Times New Roman"/>
              <a:buNone/>
            </a:pPr>
            <a:r>
              <a:rPr b="0" i="0" lang="cs-CZ" sz="4400" u="none" cap="none" strike="noStrike">
                <a:solidFill>
                  <a:srgbClr val="000000"/>
                </a:solidFill>
                <a:latin typeface="Times New Roman"/>
                <a:ea typeface="Times New Roman"/>
                <a:cs typeface="Times New Roman"/>
                <a:sym typeface="Times New Roman"/>
              </a:rPr>
              <a:t>Marie Tomanová, ze série </a:t>
            </a:r>
            <a:r>
              <a:rPr b="0" i="1" lang="cs-CZ" sz="4400" u="none" cap="none" strike="noStrike">
                <a:solidFill>
                  <a:srgbClr val="000000"/>
                </a:solidFill>
                <a:latin typeface="Times New Roman"/>
                <a:ea typeface="Times New Roman"/>
                <a:cs typeface="Times New Roman"/>
                <a:sym typeface="Times New Roman"/>
              </a:rPr>
              <a:t>Self Portraiture</a:t>
            </a:r>
            <a:r>
              <a:rPr b="0" i="0" lang="cs-CZ" sz="4400" u="none" cap="none" strike="noStrike">
                <a:solidFill>
                  <a:srgbClr val="000000"/>
                </a:solidFill>
                <a:latin typeface="Times New Roman"/>
                <a:ea typeface="Times New Roman"/>
                <a:cs typeface="Times New Roman"/>
                <a:sym typeface="Times New Roman"/>
              </a:rPr>
              <a:t>, od r. 2016</a:t>
            </a:r>
            <a:endParaRPr/>
          </a:p>
        </p:txBody>
      </p:sp>
      <p:pic>
        <p:nvPicPr>
          <p:cNvPr descr="Obsah obrázku skála, exteriér, tráva, příroda&#10;&#10;Popis byl vytvořen automaticky" id="184" name="Google Shape;184;p23"/>
          <p:cNvPicPr preferRelativeResize="0"/>
          <p:nvPr>
            <p:ph idx="1" type="body"/>
          </p:nvPr>
        </p:nvPicPr>
        <p:blipFill rotWithShape="1">
          <a:blip r:embed="rId3">
            <a:alphaModFix/>
          </a:blip>
          <a:srcRect b="0" l="0" r="0" t="0"/>
          <a:stretch/>
        </p:blipFill>
        <p:spPr>
          <a:xfrm>
            <a:off x="838200" y="2389150"/>
            <a:ext cx="4757517" cy="3171678"/>
          </a:xfrm>
          <a:prstGeom prst="rect">
            <a:avLst/>
          </a:prstGeom>
          <a:noFill/>
          <a:ln>
            <a:noFill/>
          </a:ln>
        </p:spPr>
      </p:pic>
      <p:pic>
        <p:nvPicPr>
          <p:cNvPr descr="Obsah obrázku skála, obloha, exteriér, voda&#10;&#10;Popis byl vytvořen automaticky" id="185" name="Google Shape;185;p23"/>
          <p:cNvPicPr preferRelativeResize="0"/>
          <p:nvPr/>
        </p:nvPicPr>
        <p:blipFill rotWithShape="1">
          <a:blip r:embed="rId4">
            <a:alphaModFix/>
          </a:blip>
          <a:srcRect b="0" l="0" r="0" t="0"/>
          <a:stretch/>
        </p:blipFill>
        <p:spPr>
          <a:xfrm>
            <a:off x="6430591" y="2389150"/>
            <a:ext cx="4757517" cy="317167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Times New Roman"/>
              <a:buNone/>
            </a:pPr>
            <a:r>
              <a:rPr b="0" i="0" lang="cs-CZ" sz="4400" u="none" cap="none" strike="noStrike">
                <a:solidFill>
                  <a:srgbClr val="000000"/>
                </a:solidFill>
                <a:latin typeface="Times New Roman"/>
                <a:ea typeface="Times New Roman"/>
                <a:cs typeface="Times New Roman"/>
                <a:sym typeface="Times New Roman"/>
              </a:rPr>
              <a:t>Marie Tomanová, ze série </a:t>
            </a:r>
            <a:r>
              <a:rPr b="0" i="1" lang="cs-CZ" sz="4400" u="none" cap="none" strike="noStrike">
                <a:solidFill>
                  <a:srgbClr val="000000"/>
                </a:solidFill>
                <a:latin typeface="Times New Roman"/>
                <a:ea typeface="Times New Roman"/>
                <a:cs typeface="Times New Roman"/>
                <a:sym typeface="Times New Roman"/>
              </a:rPr>
              <a:t>Self Portraiture</a:t>
            </a:r>
            <a:r>
              <a:rPr b="0" i="0" lang="cs-CZ" sz="4400" u="none" cap="none" strike="noStrike">
                <a:solidFill>
                  <a:srgbClr val="000000"/>
                </a:solidFill>
                <a:latin typeface="Times New Roman"/>
                <a:ea typeface="Times New Roman"/>
                <a:cs typeface="Times New Roman"/>
                <a:sym typeface="Times New Roman"/>
              </a:rPr>
              <a:t>, od r. 2016</a:t>
            </a:r>
            <a:endParaRPr/>
          </a:p>
        </p:txBody>
      </p:sp>
      <p:pic>
        <p:nvPicPr>
          <p:cNvPr descr="Obsah obrázku tráva, exteriér, strom, osoba&#10;&#10;Popis byl vytvořen automaticky" id="191" name="Google Shape;191;p24"/>
          <p:cNvPicPr preferRelativeResize="0"/>
          <p:nvPr>
            <p:ph idx="1" type="body"/>
          </p:nvPr>
        </p:nvPicPr>
        <p:blipFill rotWithShape="1">
          <a:blip r:embed="rId3">
            <a:alphaModFix/>
          </a:blip>
          <a:srcRect b="0" l="0" r="0" t="0"/>
          <a:stretch/>
        </p:blipFill>
        <p:spPr>
          <a:xfrm>
            <a:off x="479441" y="2833614"/>
            <a:ext cx="3494389" cy="2334252"/>
          </a:xfrm>
          <a:prstGeom prst="rect">
            <a:avLst/>
          </a:prstGeom>
          <a:noFill/>
          <a:ln>
            <a:noFill/>
          </a:ln>
        </p:spPr>
      </p:pic>
      <p:pic>
        <p:nvPicPr>
          <p:cNvPr descr="Obsah obrázku skála, kámen&#10;&#10;Popis byl vytvořen automaticky" id="192" name="Google Shape;192;p24"/>
          <p:cNvPicPr preferRelativeResize="0"/>
          <p:nvPr/>
        </p:nvPicPr>
        <p:blipFill rotWithShape="1">
          <a:blip r:embed="rId4">
            <a:alphaModFix/>
          </a:blip>
          <a:srcRect b="0" l="0" r="0" t="0"/>
          <a:stretch/>
        </p:blipFill>
        <p:spPr>
          <a:xfrm>
            <a:off x="4348805" y="2833614"/>
            <a:ext cx="3494390" cy="2334252"/>
          </a:xfrm>
          <a:prstGeom prst="rect">
            <a:avLst/>
          </a:prstGeom>
          <a:noFill/>
          <a:ln>
            <a:noFill/>
          </a:ln>
        </p:spPr>
      </p:pic>
      <p:pic>
        <p:nvPicPr>
          <p:cNvPr descr="Obsah obrázku květina, rostlina&#10;&#10;Popis byl vytvořen automaticky" id="193" name="Google Shape;193;p24"/>
          <p:cNvPicPr preferRelativeResize="0"/>
          <p:nvPr/>
        </p:nvPicPr>
        <p:blipFill rotWithShape="1">
          <a:blip r:embed="rId5">
            <a:alphaModFix/>
          </a:blip>
          <a:srcRect b="0" l="0" r="0" t="0"/>
          <a:stretch/>
        </p:blipFill>
        <p:spPr>
          <a:xfrm>
            <a:off x="8218169" y="2844372"/>
            <a:ext cx="3494390" cy="232959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id="198" name="Google Shape;198;p2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Joan Semmel, ze série </a:t>
            </a:r>
            <a:r>
              <a:rPr i="1" lang="cs-CZ">
                <a:latin typeface="Times New Roman"/>
                <a:ea typeface="Times New Roman"/>
                <a:cs typeface="Times New Roman"/>
                <a:sym typeface="Times New Roman"/>
              </a:rPr>
              <a:t>Transparencies</a:t>
            </a:r>
            <a:r>
              <a:rPr lang="cs-CZ">
                <a:latin typeface="Times New Roman"/>
                <a:ea typeface="Times New Roman"/>
                <a:cs typeface="Times New Roman"/>
                <a:sym typeface="Times New Roman"/>
              </a:rPr>
              <a:t> 2011-2014</a:t>
            </a:r>
            <a:endParaRPr/>
          </a:p>
        </p:txBody>
      </p:sp>
      <p:pic>
        <p:nvPicPr>
          <p:cNvPr descr="Obsah obrázku malování&#10;&#10;Popis byl vytvořen automaticky" id="199" name="Google Shape;199;p21"/>
          <p:cNvPicPr preferRelativeResize="0"/>
          <p:nvPr>
            <p:ph idx="1" type="body"/>
          </p:nvPr>
        </p:nvPicPr>
        <p:blipFill rotWithShape="1">
          <a:blip r:embed="rId3">
            <a:alphaModFix/>
          </a:blip>
          <a:srcRect b="0" l="0" r="0" t="0"/>
          <a:stretch/>
        </p:blipFill>
        <p:spPr>
          <a:xfrm>
            <a:off x="376168" y="2337276"/>
            <a:ext cx="3734026" cy="2979003"/>
          </a:xfrm>
          <a:prstGeom prst="rect">
            <a:avLst/>
          </a:prstGeom>
          <a:noFill/>
          <a:ln>
            <a:noFill/>
          </a:ln>
        </p:spPr>
      </p:pic>
      <p:pic>
        <p:nvPicPr>
          <p:cNvPr id="200" name="Google Shape;200;p21"/>
          <p:cNvPicPr preferRelativeResize="0"/>
          <p:nvPr/>
        </p:nvPicPr>
        <p:blipFill rotWithShape="1">
          <a:blip r:embed="rId4">
            <a:alphaModFix/>
          </a:blip>
          <a:srcRect b="0" l="0" r="0" t="0"/>
          <a:stretch/>
        </p:blipFill>
        <p:spPr>
          <a:xfrm>
            <a:off x="4260114" y="1912172"/>
            <a:ext cx="2925029" cy="4058653"/>
          </a:xfrm>
          <a:prstGeom prst="rect">
            <a:avLst/>
          </a:prstGeom>
          <a:noFill/>
          <a:ln>
            <a:noFill/>
          </a:ln>
        </p:spPr>
      </p:pic>
      <p:pic>
        <p:nvPicPr>
          <p:cNvPr descr="Obsah obrázku interiér, zelená, zelenina&#10;&#10;Popis byl vytvořen automaticky" id="201" name="Google Shape;201;p21"/>
          <p:cNvPicPr preferRelativeResize="0"/>
          <p:nvPr/>
        </p:nvPicPr>
        <p:blipFill rotWithShape="1">
          <a:blip r:embed="rId5">
            <a:alphaModFix/>
          </a:blip>
          <a:srcRect b="5222" l="2353" r="445" t="3443"/>
          <a:stretch/>
        </p:blipFill>
        <p:spPr>
          <a:xfrm>
            <a:off x="7335063" y="2037944"/>
            <a:ext cx="4666158" cy="3306726"/>
          </a:xfrm>
          <a:prstGeom prst="rect">
            <a:avLst/>
          </a:prstGeom>
          <a:noFill/>
          <a:ln>
            <a:noFill/>
          </a:ln>
        </p:spPr>
      </p:pic>
      <p:sp>
        <p:nvSpPr>
          <p:cNvPr id="202" name="Google Shape;202;p21"/>
          <p:cNvSpPr txBox="1"/>
          <p:nvPr/>
        </p:nvSpPr>
        <p:spPr>
          <a:xfrm>
            <a:off x="467833" y="5720316"/>
            <a:ext cx="30576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Times New Roman"/>
                <a:ea typeface="Times New Roman"/>
                <a:cs typeface="Times New Roman"/>
                <a:sym typeface="Times New Roman"/>
              </a:rPr>
              <a:t>Joan Semmel, </a:t>
            </a:r>
            <a:r>
              <a:rPr i="1" lang="cs-CZ" sz="1600">
                <a:solidFill>
                  <a:schemeClr val="dk1"/>
                </a:solidFill>
                <a:latin typeface="Times New Roman"/>
                <a:ea typeface="Times New Roman"/>
                <a:cs typeface="Times New Roman"/>
                <a:sym typeface="Times New Roman"/>
              </a:rPr>
              <a:t>Blue Embrace</a:t>
            </a:r>
            <a:r>
              <a:rPr lang="cs-CZ" sz="1600">
                <a:solidFill>
                  <a:schemeClr val="dk1"/>
                </a:solidFill>
                <a:latin typeface="Times New Roman"/>
                <a:ea typeface="Times New Roman"/>
                <a:cs typeface="Times New Roman"/>
                <a:sym typeface="Times New Roman"/>
              </a:rPr>
              <a:t>, 152x122cm</a:t>
            </a:r>
            <a:endParaRPr/>
          </a:p>
        </p:txBody>
      </p:sp>
      <p:sp>
        <p:nvSpPr>
          <p:cNvPr id="203" name="Google Shape;203;p21"/>
          <p:cNvSpPr txBox="1"/>
          <p:nvPr/>
        </p:nvSpPr>
        <p:spPr>
          <a:xfrm>
            <a:off x="4567237" y="6160695"/>
            <a:ext cx="3057600" cy="5850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Times New Roman"/>
                <a:ea typeface="Times New Roman"/>
                <a:cs typeface="Times New Roman"/>
                <a:sym typeface="Times New Roman"/>
              </a:rPr>
              <a:t>Joan Semmel, </a:t>
            </a:r>
            <a:r>
              <a:rPr i="1" lang="cs-CZ" sz="1600">
                <a:solidFill>
                  <a:schemeClr val="dk1"/>
                </a:solidFill>
                <a:latin typeface="Times New Roman"/>
                <a:ea typeface="Times New Roman"/>
                <a:cs typeface="Times New Roman"/>
                <a:sym typeface="Times New Roman"/>
              </a:rPr>
              <a:t>Open Hand</a:t>
            </a:r>
            <a:r>
              <a:rPr lang="cs-CZ" sz="1600">
                <a:solidFill>
                  <a:schemeClr val="dk1"/>
                </a:solidFill>
                <a:latin typeface="Times New Roman"/>
                <a:ea typeface="Times New Roman"/>
                <a:cs typeface="Times New Roman"/>
                <a:sym typeface="Times New Roman"/>
              </a:rPr>
              <a:t>, 168x122cm</a:t>
            </a:r>
            <a:endParaRPr/>
          </a:p>
        </p:txBody>
      </p:sp>
      <p:sp>
        <p:nvSpPr>
          <p:cNvPr id="204" name="Google Shape;204;p21"/>
          <p:cNvSpPr txBox="1"/>
          <p:nvPr/>
        </p:nvSpPr>
        <p:spPr>
          <a:xfrm>
            <a:off x="8027581" y="5592726"/>
            <a:ext cx="3326219" cy="338554"/>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Times New Roman"/>
                <a:ea typeface="Times New Roman"/>
                <a:cs typeface="Times New Roman"/>
                <a:sym typeface="Times New Roman"/>
              </a:rPr>
              <a:t>Joan Semmel, </a:t>
            </a:r>
            <a:r>
              <a:rPr i="1" lang="cs-CZ" sz="1600">
                <a:solidFill>
                  <a:schemeClr val="dk1"/>
                </a:solidFill>
                <a:latin typeface="Times New Roman"/>
                <a:ea typeface="Times New Roman"/>
                <a:cs typeface="Times New Roman"/>
                <a:sym typeface="Times New Roman"/>
              </a:rPr>
              <a:t>Yellow Sky</a:t>
            </a:r>
            <a:r>
              <a:rPr lang="cs-CZ" sz="1600">
                <a:solidFill>
                  <a:schemeClr val="dk1"/>
                </a:solidFill>
                <a:latin typeface="Times New Roman"/>
                <a:ea typeface="Times New Roman"/>
                <a:cs typeface="Times New Roman"/>
                <a:sym typeface="Times New Roman"/>
              </a:rPr>
              <a:t>, 120x180cm</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p2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Anna Mendieta, ze </a:t>
            </a:r>
            <a:r>
              <a:rPr i="1" lang="cs-CZ">
                <a:latin typeface="Times New Roman"/>
                <a:ea typeface="Times New Roman"/>
                <a:cs typeface="Times New Roman"/>
                <a:sym typeface="Times New Roman"/>
              </a:rPr>
              <a:t>Silueta series</a:t>
            </a:r>
            <a:r>
              <a:rPr lang="cs-CZ">
                <a:latin typeface="Times New Roman"/>
                <a:ea typeface="Times New Roman"/>
                <a:cs typeface="Times New Roman"/>
                <a:sym typeface="Times New Roman"/>
              </a:rPr>
              <a:t>, 1973-77, 49,21x68,26x2,54 cm</a:t>
            </a:r>
            <a:endParaRPr/>
          </a:p>
        </p:txBody>
      </p:sp>
      <p:pic>
        <p:nvPicPr>
          <p:cNvPr descr="Obsah obrázku text&#10;&#10;Popis byl vytvořen automaticky" id="210" name="Google Shape;210;p25"/>
          <p:cNvPicPr preferRelativeResize="0"/>
          <p:nvPr>
            <p:ph idx="1" type="body"/>
          </p:nvPr>
        </p:nvPicPr>
        <p:blipFill rotWithShape="1">
          <a:blip r:embed="rId3">
            <a:alphaModFix/>
          </a:blip>
          <a:srcRect b="0" l="0" r="0" t="0"/>
          <a:stretch/>
        </p:blipFill>
        <p:spPr>
          <a:xfrm>
            <a:off x="-639726" y="1690688"/>
            <a:ext cx="10515600" cy="4271962"/>
          </a:xfrm>
          <a:prstGeom prst="rect">
            <a:avLst/>
          </a:prstGeom>
          <a:noFill/>
          <a:ln>
            <a:noFill/>
          </a:ln>
        </p:spPr>
      </p:pic>
      <p:pic>
        <p:nvPicPr>
          <p:cNvPr id="211" name="Google Shape;211;p25"/>
          <p:cNvPicPr preferRelativeResize="0"/>
          <p:nvPr/>
        </p:nvPicPr>
        <p:blipFill rotWithShape="1">
          <a:blip r:embed="rId4">
            <a:alphaModFix/>
          </a:blip>
          <a:srcRect b="0" l="0" r="0" t="0"/>
          <a:stretch/>
        </p:blipFill>
        <p:spPr>
          <a:xfrm>
            <a:off x="6712442" y="1690688"/>
            <a:ext cx="2828506" cy="4271962"/>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p2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Times New Roman"/>
              <a:buNone/>
            </a:pPr>
            <a:r>
              <a:rPr b="0" i="0" lang="cs-CZ" sz="4400" u="none" cap="none" strike="noStrike">
                <a:solidFill>
                  <a:srgbClr val="000000"/>
                </a:solidFill>
                <a:latin typeface="Times New Roman"/>
                <a:ea typeface="Times New Roman"/>
                <a:cs typeface="Times New Roman"/>
                <a:sym typeface="Times New Roman"/>
              </a:rPr>
              <a:t>Anna Mendieta, ze </a:t>
            </a:r>
            <a:r>
              <a:rPr b="0" i="1" lang="cs-CZ" sz="4400" u="none" cap="none" strike="noStrike">
                <a:solidFill>
                  <a:srgbClr val="000000"/>
                </a:solidFill>
                <a:latin typeface="Times New Roman"/>
                <a:ea typeface="Times New Roman"/>
                <a:cs typeface="Times New Roman"/>
                <a:sym typeface="Times New Roman"/>
              </a:rPr>
              <a:t>Silueta series</a:t>
            </a:r>
            <a:r>
              <a:rPr b="0" i="0" lang="cs-CZ" sz="4400" u="none" cap="none" strike="noStrike">
                <a:solidFill>
                  <a:srgbClr val="000000"/>
                </a:solidFill>
                <a:latin typeface="Times New Roman"/>
                <a:ea typeface="Times New Roman"/>
                <a:cs typeface="Times New Roman"/>
                <a:sym typeface="Times New Roman"/>
              </a:rPr>
              <a:t>, 1976-78</a:t>
            </a:r>
            <a:endParaRPr/>
          </a:p>
        </p:txBody>
      </p:sp>
      <p:pic>
        <p:nvPicPr>
          <p:cNvPr id="217" name="Google Shape;217;p27"/>
          <p:cNvPicPr preferRelativeResize="0"/>
          <p:nvPr>
            <p:ph idx="1" type="body"/>
          </p:nvPr>
        </p:nvPicPr>
        <p:blipFill rotWithShape="1">
          <a:blip r:embed="rId3">
            <a:alphaModFix/>
          </a:blip>
          <a:srcRect b="0" l="0" r="0" t="0"/>
          <a:stretch/>
        </p:blipFill>
        <p:spPr>
          <a:xfrm>
            <a:off x="2554256" y="1410955"/>
            <a:ext cx="6664172" cy="526293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28"/>
          <p:cNvSpPr txBox="1"/>
          <p:nvPr>
            <p:ph type="title"/>
          </p:nvPr>
        </p:nvSpPr>
        <p:spPr>
          <a:xfrm>
            <a:off x="4824919" y="4997302"/>
            <a:ext cx="1416392" cy="1679944"/>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1600"/>
              <a:buFont typeface="Times New Roman"/>
              <a:buNone/>
            </a:pPr>
            <a:r>
              <a:rPr b="0" i="0" lang="cs-CZ" sz="1600" u="none" cap="none" strike="noStrike">
                <a:solidFill>
                  <a:srgbClr val="000000"/>
                </a:solidFill>
                <a:latin typeface="Times New Roman"/>
                <a:ea typeface="Times New Roman"/>
                <a:cs typeface="Times New Roman"/>
                <a:sym typeface="Times New Roman"/>
              </a:rPr>
              <a:t>Anna Mendieta, ze Silueta series, 1973-77, 50,48x 66,99x2,54cm</a:t>
            </a:r>
            <a:endParaRPr sz="1600"/>
          </a:p>
        </p:txBody>
      </p:sp>
      <p:pic>
        <p:nvPicPr>
          <p:cNvPr id="223" name="Google Shape;223;p28"/>
          <p:cNvPicPr preferRelativeResize="0"/>
          <p:nvPr>
            <p:ph idx="1" type="body"/>
          </p:nvPr>
        </p:nvPicPr>
        <p:blipFill rotWithShape="1">
          <a:blip r:embed="rId3">
            <a:alphaModFix/>
          </a:blip>
          <a:srcRect b="0" l="0" r="0" t="0"/>
          <a:stretch/>
        </p:blipFill>
        <p:spPr>
          <a:xfrm>
            <a:off x="820100" y="648586"/>
            <a:ext cx="4004819" cy="5751661"/>
          </a:xfrm>
          <a:prstGeom prst="rect">
            <a:avLst/>
          </a:prstGeom>
          <a:noFill/>
          <a:ln>
            <a:noFill/>
          </a:ln>
        </p:spPr>
      </p:pic>
      <p:pic>
        <p:nvPicPr>
          <p:cNvPr descr="Obsah obrázku text&#10;&#10;Popis byl vytvořen automaticky" id="224" name="Google Shape;224;p28"/>
          <p:cNvPicPr preferRelativeResize="0"/>
          <p:nvPr/>
        </p:nvPicPr>
        <p:blipFill rotWithShape="1">
          <a:blip r:embed="rId4">
            <a:alphaModFix/>
          </a:blip>
          <a:srcRect b="0" l="0" r="0" t="0"/>
          <a:stretch/>
        </p:blipFill>
        <p:spPr>
          <a:xfrm>
            <a:off x="6241311" y="659218"/>
            <a:ext cx="4627473" cy="5751661"/>
          </a:xfrm>
          <a:prstGeom prst="rect">
            <a:avLst/>
          </a:prstGeom>
          <a:noFill/>
          <a:ln>
            <a:noFill/>
          </a:ln>
        </p:spPr>
      </p:pic>
      <p:sp>
        <p:nvSpPr>
          <p:cNvPr id="225" name="Google Shape;225;p28"/>
          <p:cNvSpPr txBox="1"/>
          <p:nvPr/>
        </p:nvSpPr>
        <p:spPr>
          <a:xfrm>
            <a:off x="10696354" y="4997302"/>
            <a:ext cx="1105786" cy="156966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Times New Roman"/>
                <a:ea typeface="Times New Roman"/>
                <a:cs typeface="Times New Roman"/>
                <a:sym typeface="Times New Roman"/>
              </a:rPr>
              <a:t>Anna Mendieta, ze Silueta series, 66,99x50,48x2,54cm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p2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000000"/>
              </a:buClr>
              <a:buSzPts val="4400"/>
              <a:buFont typeface="Times New Roman"/>
              <a:buNone/>
            </a:pPr>
            <a:r>
              <a:rPr b="0" i="0" lang="cs-CZ" sz="4400" u="none" cap="none" strike="noStrike">
                <a:solidFill>
                  <a:srgbClr val="000000"/>
                </a:solidFill>
                <a:latin typeface="Times New Roman"/>
                <a:ea typeface="Times New Roman"/>
                <a:cs typeface="Times New Roman"/>
                <a:sym typeface="Times New Roman"/>
              </a:rPr>
              <a:t>Anna Mendieta, Heart of rock with blood, ze </a:t>
            </a:r>
            <a:r>
              <a:rPr b="0" i="1" lang="cs-CZ" sz="4400" u="none" cap="none" strike="noStrike">
                <a:solidFill>
                  <a:srgbClr val="000000"/>
                </a:solidFill>
                <a:latin typeface="Times New Roman"/>
                <a:ea typeface="Times New Roman"/>
                <a:cs typeface="Times New Roman"/>
                <a:sym typeface="Times New Roman"/>
              </a:rPr>
              <a:t>Silueta series</a:t>
            </a:r>
            <a:r>
              <a:rPr b="0" i="0" lang="cs-CZ" sz="4400" u="none" cap="none" strike="noStrike">
                <a:solidFill>
                  <a:srgbClr val="000000"/>
                </a:solidFill>
                <a:latin typeface="Times New Roman"/>
                <a:ea typeface="Times New Roman"/>
                <a:cs typeface="Times New Roman"/>
                <a:sym typeface="Times New Roman"/>
              </a:rPr>
              <a:t>, 1975, 20,3x25,4cm</a:t>
            </a:r>
            <a:endParaRPr/>
          </a:p>
        </p:txBody>
      </p:sp>
      <p:pic>
        <p:nvPicPr>
          <p:cNvPr descr="Obsah obrázku exteriér, příroda, hora, otvor&#10;&#10;Popis byl vytvořen automaticky" id="231" name="Google Shape;231;p29"/>
          <p:cNvPicPr preferRelativeResize="0"/>
          <p:nvPr>
            <p:ph idx="1" type="body"/>
          </p:nvPr>
        </p:nvPicPr>
        <p:blipFill rotWithShape="1">
          <a:blip r:embed="rId3">
            <a:alphaModFix/>
          </a:blip>
          <a:srcRect b="0" l="0" r="0" t="0"/>
          <a:stretch/>
        </p:blipFill>
        <p:spPr>
          <a:xfrm>
            <a:off x="838200" y="2032941"/>
            <a:ext cx="5762625" cy="4000500"/>
          </a:xfrm>
          <a:prstGeom prst="rect">
            <a:avLst/>
          </a:prstGeom>
          <a:noFill/>
          <a:ln>
            <a:noFill/>
          </a:ln>
        </p:spPr>
      </p:pic>
      <p:pic>
        <p:nvPicPr>
          <p:cNvPr id="232" name="Google Shape;232;p29"/>
          <p:cNvPicPr preferRelativeResize="0"/>
          <p:nvPr/>
        </p:nvPicPr>
        <p:blipFill rotWithShape="1">
          <a:blip r:embed="rId4">
            <a:alphaModFix/>
          </a:blip>
          <a:srcRect b="0" l="0" r="0" t="0"/>
          <a:stretch/>
        </p:blipFill>
        <p:spPr>
          <a:xfrm>
            <a:off x="8052239" y="1911599"/>
            <a:ext cx="1871634" cy="424318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sp>
        <p:nvSpPr>
          <p:cNvPr id="94" name="Google Shape;94;p2"/>
          <p:cNvSpPr txBox="1"/>
          <p:nvPr>
            <p:ph type="title"/>
          </p:nvPr>
        </p:nvSpPr>
        <p:spPr>
          <a:xfrm>
            <a:off x="838200" y="32259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Úvodní text výstavy</a:t>
            </a:r>
            <a:endParaRPr/>
          </a:p>
        </p:txBody>
      </p:sp>
      <p:sp>
        <p:nvSpPr>
          <p:cNvPr id="95" name="Google Shape;95;p2"/>
          <p:cNvSpPr txBox="1"/>
          <p:nvPr/>
        </p:nvSpPr>
        <p:spPr>
          <a:xfrm>
            <a:off x="1052623" y="1839873"/>
            <a:ext cx="9984000" cy="3529800"/>
          </a:xfrm>
          <a:prstGeom prst="rect">
            <a:avLst/>
          </a:prstGeom>
          <a:noFill/>
          <a:ln>
            <a:noFill/>
          </a:ln>
        </p:spPr>
        <p:txBody>
          <a:bodyPr anchorCtr="0" anchor="t" bIns="45700" lIns="91425" spcFirstLastPara="1" rIns="91425" wrap="square" tIns="45700">
            <a:spAutoFit/>
          </a:bodyPr>
          <a:lstStyle/>
          <a:p>
            <a:pPr indent="0" lvl="0" marL="0" marR="0" rtl="0" algn="just">
              <a:lnSpc>
                <a:spcPct val="150000"/>
              </a:lnSpc>
              <a:spcBef>
                <a:spcPts val="0"/>
              </a:spcBef>
              <a:spcAft>
                <a:spcPts val="0"/>
              </a:spcAft>
              <a:buNone/>
            </a:pPr>
            <a:r>
              <a:rPr b="0" i="0" lang="cs-CZ" sz="1200" u="none" cap="none" strike="noStrike">
                <a:solidFill>
                  <a:schemeClr val="dk1"/>
                </a:solidFill>
                <a:latin typeface="Times New Roman"/>
                <a:ea typeface="Times New Roman"/>
                <a:cs typeface="Times New Roman"/>
                <a:sym typeface="Times New Roman"/>
              </a:rPr>
              <a:t>Výstava nesoucí název </a:t>
            </a:r>
            <a:r>
              <a:rPr b="0" i="1" lang="cs-CZ" sz="1200" u="none" cap="none" strike="noStrike">
                <a:solidFill>
                  <a:schemeClr val="dk1"/>
                </a:solidFill>
                <a:latin typeface="Times New Roman"/>
                <a:ea typeface="Times New Roman"/>
                <a:cs typeface="Times New Roman"/>
                <a:sym typeface="Times New Roman"/>
              </a:rPr>
              <a:t>Fragmenty těla</a:t>
            </a:r>
            <a:r>
              <a:rPr b="0" i="0" lang="cs-CZ" sz="1200" u="none" cap="none" strike="noStrike">
                <a:solidFill>
                  <a:schemeClr val="dk1"/>
                </a:solidFill>
                <a:latin typeface="Times New Roman"/>
                <a:ea typeface="Times New Roman"/>
                <a:cs typeface="Times New Roman"/>
                <a:sym typeface="Times New Roman"/>
              </a:rPr>
              <a:t> reinterpretuje klasické téma torza. Zabývá se jak fyzickou tak i psychickou neúplností. Stěžejními motivy se stala právě neúplnost, deformace, úlomky či samotný rozpad ženského těla v podání výhradně ženských autorek. </a:t>
            </a:r>
            <a:endParaRPr b="0" i="0" sz="1100" u="none" cap="none" strike="noStrike">
              <a:solidFill>
                <a:schemeClr val="dk1"/>
              </a:solidFill>
              <a:latin typeface="Calibri"/>
              <a:ea typeface="Calibri"/>
              <a:cs typeface="Calibri"/>
              <a:sym typeface="Calibri"/>
            </a:endParaRPr>
          </a:p>
          <a:p>
            <a:pPr indent="0" lvl="0" marL="0" marR="0" rtl="0" algn="just">
              <a:lnSpc>
                <a:spcPct val="150000"/>
              </a:lnSpc>
              <a:spcBef>
                <a:spcPts val="800"/>
              </a:spcBef>
              <a:spcAft>
                <a:spcPts val="0"/>
              </a:spcAft>
              <a:buNone/>
            </a:pPr>
            <a:r>
              <a:rPr b="0" i="0" lang="cs-CZ" sz="1200" u="none" cap="none" strike="noStrike">
                <a:solidFill>
                  <a:schemeClr val="dk1"/>
                </a:solidFill>
                <a:latin typeface="Times New Roman"/>
                <a:ea typeface="Times New Roman"/>
                <a:cs typeface="Times New Roman"/>
                <a:sym typeface="Times New Roman"/>
              </a:rPr>
              <a:t>Výstava vychází z tvorby trojice známých českých autorek Evy Kmentové, Věry Janouškové a Adrieny Šimotové a zaměřuje se na další české i světové umělkyně zabývající se fragmentací těla v období od 2. poloviny 20. století po současnost.  Práce s deformací těla nebo jeho fragmentací se stává nástrojem komunikace mezi autorkami a divákem. Výběr děl odráží různorodost kurátorské skupiny, která se na této výstavě podílela.</a:t>
            </a:r>
            <a:endParaRPr b="0" i="0" sz="1100" u="none" cap="none" strike="noStrike">
              <a:solidFill>
                <a:schemeClr val="dk1"/>
              </a:solidFill>
              <a:latin typeface="Calibri"/>
              <a:ea typeface="Calibri"/>
              <a:cs typeface="Calibri"/>
              <a:sym typeface="Calibri"/>
            </a:endParaRPr>
          </a:p>
          <a:p>
            <a:pPr indent="0" lvl="0" marL="0" marR="0" rtl="0" algn="just">
              <a:lnSpc>
                <a:spcPct val="150000"/>
              </a:lnSpc>
              <a:spcBef>
                <a:spcPts val="800"/>
              </a:spcBef>
              <a:spcAft>
                <a:spcPts val="0"/>
              </a:spcAft>
              <a:buNone/>
            </a:pPr>
            <a:r>
              <a:rPr b="0" i="0" lang="cs-CZ" sz="1200" u="none" cap="none" strike="noStrike">
                <a:solidFill>
                  <a:schemeClr val="dk1"/>
                </a:solidFill>
                <a:latin typeface="Times New Roman"/>
                <a:ea typeface="Times New Roman"/>
                <a:cs typeface="Times New Roman"/>
                <a:sym typeface="Times New Roman"/>
              </a:rPr>
              <a:t>Na základě různých uměleckých přístupů počáteční trojice autorek je výstava rozdělena do tří ramen. První rameno vychází z tvorby Adrieny Šimotové, kterou můžeme charakterizovat užitím pojmů jako je prchavost, jemnost či melancholie, dále však také poddajnost nebo nestálost.  Adriena Šimotová se od 70. let 20. století zabývala zobrazováním lidského těla na papír. Ten vrstvila, mačkala a někdy také zbarvovala. Pojmy prchavost a melancholie jsou klíčové i pro fotografie američanky Francesci Woodman. Ve svých černobílých fotografiích, které zachycují ji samotnou v prázdném pokoji, zkoumá otázku vlastní identity, odcizení a samotu. Fragmentů těla  je docíleno pomocí zakrývání se nábytkem či jinými rekvizitami nebo zachycením postavy v pohybu. Mezi současné autorky patří fotografka Lissa Rivera. V sérii nazvané </a:t>
            </a:r>
            <a:r>
              <a:rPr b="0" i="1" lang="cs-CZ" sz="1200" u="none" cap="none" strike="noStrike">
                <a:solidFill>
                  <a:schemeClr val="dk1"/>
                </a:solidFill>
                <a:latin typeface="Times New Roman"/>
                <a:ea typeface="Times New Roman"/>
                <a:cs typeface="Times New Roman"/>
                <a:sym typeface="Times New Roman"/>
              </a:rPr>
              <a:t>Cabinet Secret</a:t>
            </a:r>
            <a:r>
              <a:rPr b="0" i="0" lang="cs-CZ" sz="1200" u="none" cap="none" strike="noStrike">
                <a:solidFill>
                  <a:schemeClr val="dk1"/>
                </a:solidFill>
                <a:latin typeface="Times New Roman"/>
                <a:ea typeface="Times New Roman"/>
                <a:cs typeface="Times New Roman"/>
                <a:sym typeface="Times New Roman"/>
              </a:rPr>
              <a:t> z roku 2008, pracuje s možností digitálních úprav, kdy deformuje své tělo na neúplné a rozpadlé.</a:t>
            </a:r>
            <a:endParaRPr b="0" i="0" sz="11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 name="Shape 236"/>
        <p:cNvGrpSpPr/>
        <p:nvPr/>
      </p:nvGrpSpPr>
      <p:grpSpPr>
        <a:xfrm>
          <a:off x="0" y="0"/>
          <a:ext cx="0" cy="0"/>
          <a:chOff x="0" y="0"/>
          <a:chExt cx="0" cy="0"/>
        </a:xfrm>
      </p:grpSpPr>
      <p:sp>
        <p:nvSpPr>
          <p:cNvPr id="237" name="Google Shape;237;p1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Návrh popisků pro jednotlivá ramena</a:t>
            </a:r>
            <a:endParaRPr/>
          </a:p>
        </p:txBody>
      </p:sp>
      <p:pic>
        <p:nvPicPr>
          <p:cNvPr id="238" name="Google Shape;238;p17"/>
          <p:cNvPicPr preferRelativeResize="0"/>
          <p:nvPr>
            <p:ph idx="1" type="body"/>
          </p:nvPr>
        </p:nvPicPr>
        <p:blipFill rotWithShape="1">
          <a:blip r:embed="rId3">
            <a:alphaModFix/>
          </a:blip>
          <a:srcRect b="0" l="0" r="0" t="0"/>
          <a:stretch/>
        </p:blipFill>
        <p:spPr>
          <a:xfrm>
            <a:off x="838200" y="1605517"/>
            <a:ext cx="8986500" cy="2897100"/>
          </a:xfrm>
          <a:prstGeom prst="rect">
            <a:avLst/>
          </a:prstGeom>
          <a:noFill/>
          <a:ln>
            <a:noFill/>
          </a:ln>
        </p:spPr>
      </p:pic>
      <p:pic>
        <p:nvPicPr>
          <p:cNvPr id="239" name="Google Shape;239;p17"/>
          <p:cNvPicPr preferRelativeResize="0"/>
          <p:nvPr/>
        </p:nvPicPr>
        <p:blipFill rotWithShape="1">
          <a:blip r:embed="rId4">
            <a:alphaModFix/>
          </a:blip>
          <a:srcRect b="0" l="0" r="0" t="0"/>
          <a:stretch/>
        </p:blipFill>
        <p:spPr>
          <a:xfrm>
            <a:off x="5135596" y="1598004"/>
            <a:ext cx="8986625" cy="2897067"/>
          </a:xfrm>
          <a:prstGeom prst="rect">
            <a:avLst/>
          </a:prstGeom>
          <a:noFill/>
          <a:ln>
            <a:noFill/>
          </a:ln>
        </p:spPr>
      </p:pic>
      <p:pic>
        <p:nvPicPr>
          <p:cNvPr id="240" name="Google Shape;240;p17"/>
          <p:cNvPicPr preferRelativeResize="0"/>
          <p:nvPr/>
        </p:nvPicPr>
        <p:blipFill rotWithShape="1">
          <a:blip r:embed="rId5">
            <a:alphaModFix/>
          </a:blip>
          <a:srcRect b="0" l="0" r="0" t="0"/>
          <a:stretch/>
        </p:blipFill>
        <p:spPr>
          <a:xfrm>
            <a:off x="-180683" y="4279416"/>
            <a:ext cx="8986627" cy="2897067"/>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gcfc17092ba_0_0"/>
          <p:cNvPicPr preferRelativeResize="0"/>
          <p:nvPr/>
        </p:nvPicPr>
        <p:blipFill>
          <a:blip r:embed="rId3">
            <a:alphaModFix/>
          </a:blip>
          <a:stretch>
            <a:fillRect/>
          </a:stretch>
        </p:blipFill>
        <p:spPr>
          <a:xfrm>
            <a:off x="2275650" y="1447325"/>
            <a:ext cx="7640699" cy="3963350"/>
          </a:xfrm>
          <a:prstGeom prst="rect">
            <a:avLst/>
          </a:prstGeom>
          <a:noFill/>
          <a:ln>
            <a:noFill/>
          </a:ln>
        </p:spPr>
      </p:pic>
      <p:sp>
        <p:nvSpPr>
          <p:cNvPr id="246" name="Google Shape;246;gcfc17092ba_0_0"/>
          <p:cNvSpPr txBox="1"/>
          <p:nvPr>
            <p:ph type="title"/>
          </p:nvPr>
        </p:nvSpPr>
        <p:spPr>
          <a:xfrm>
            <a:off x="771342" y="329083"/>
            <a:ext cx="11360700" cy="763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300"/>
              <a:buNone/>
            </a:pPr>
            <a:r>
              <a:rPr lang="cs-CZ">
                <a:latin typeface="Times New Roman"/>
                <a:ea typeface="Times New Roman"/>
                <a:cs typeface="Times New Roman"/>
                <a:sym typeface="Times New Roman"/>
              </a:rPr>
              <a:t>Odhad rozpočtu</a:t>
            </a:r>
            <a:endParaRPr>
              <a:latin typeface="Times New Roman"/>
              <a:ea typeface="Times New Roman"/>
              <a:cs typeface="Times New Roman"/>
              <a:sym typeface="Times New Roman"/>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cfc17092ba_0_7"/>
          <p:cNvPicPr preferRelativeResize="0"/>
          <p:nvPr/>
        </p:nvPicPr>
        <p:blipFill>
          <a:blip r:embed="rId3">
            <a:alphaModFix/>
          </a:blip>
          <a:stretch>
            <a:fillRect/>
          </a:stretch>
        </p:blipFill>
        <p:spPr>
          <a:xfrm>
            <a:off x="2289965" y="1821112"/>
            <a:ext cx="7612074" cy="3215775"/>
          </a:xfrm>
          <a:prstGeom prst="rect">
            <a:avLst/>
          </a:prstGeom>
          <a:noFill/>
          <a:ln>
            <a:noFill/>
          </a:ln>
        </p:spPr>
      </p:pic>
      <p:sp>
        <p:nvSpPr>
          <p:cNvPr id="252" name="Google Shape;252;gcfc17092ba_0_7"/>
          <p:cNvSpPr txBox="1"/>
          <p:nvPr>
            <p:ph type="title"/>
          </p:nvPr>
        </p:nvSpPr>
        <p:spPr>
          <a:xfrm>
            <a:off x="771342" y="329083"/>
            <a:ext cx="11360700" cy="763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SzPts val="1300"/>
              <a:buNone/>
            </a:pPr>
            <a:r>
              <a:rPr lang="cs-CZ">
                <a:latin typeface="Times New Roman"/>
                <a:ea typeface="Times New Roman"/>
                <a:cs typeface="Times New Roman"/>
                <a:sym typeface="Times New Roman"/>
              </a:rPr>
              <a:t>Odhad rozpočtu</a:t>
            </a:r>
            <a:endParaRPr>
              <a:latin typeface="Times New Roman"/>
              <a:ea typeface="Times New Roman"/>
              <a:cs typeface="Times New Roman"/>
              <a:sym typeface="Times New Roma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sp>
        <p:nvSpPr>
          <p:cNvPr id="100" name="Google Shape;100;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Úvodní text výstavy</a:t>
            </a:r>
            <a:endParaRPr/>
          </a:p>
        </p:txBody>
      </p:sp>
      <p:sp>
        <p:nvSpPr>
          <p:cNvPr id="101" name="Google Shape;101;p3"/>
          <p:cNvSpPr txBox="1"/>
          <p:nvPr>
            <p:ph idx="1" type="body"/>
          </p:nvPr>
        </p:nvSpPr>
        <p:spPr>
          <a:xfrm>
            <a:off x="838200" y="1825625"/>
            <a:ext cx="10515600" cy="4351200"/>
          </a:xfrm>
          <a:prstGeom prst="rect">
            <a:avLst/>
          </a:prstGeom>
          <a:noFill/>
          <a:ln>
            <a:noFill/>
          </a:ln>
        </p:spPr>
        <p:txBody>
          <a:bodyPr anchorCtr="0" anchor="t" bIns="45700" lIns="91425" spcFirstLastPara="1" rIns="91425" wrap="square" tIns="45700">
            <a:normAutofit/>
          </a:bodyPr>
          <a:lstStyle/>
          <a:p>
            <a:pPr indent="0" lvl="0" marL="0" rtl="0" algn="just">
              <a:lnSpc>
                <a:spcPct val="150000"/>
              </a:lnSpc>
              <a:spcBef>
                <a:spcPts val="0"/>
              </a:spcBef>
              <a:spcAft>
                <a:spcPts val="0"/>
              </a:spcAft>
              <a:buClr>
                <a:schemeClr val="dk1"/>
              </a:buClr>
              <a:buSzPts val="1200"/>
              <a:buNone/>
            </a:pPr>
            <a:r>
              <a:rPr lang="cs-CZ" sz="1200">
                <a:latin typeface="Times New Roman"/>
                <a:ea typeface="Times New Roman"/>
                <a:cs typeface="Times New Roman"/>
                <a:sym typeface="Times New Roman"/>
              </a:rPr>
              <a:t>Druhé rameno je inspirováno Evou Kmentovou a její prací s otisky jejího těla do sádry, které připomínají obrazy krajiny. Autorky představené v této skupině spojuje stopa v přírodě a v hmotě. Zvláštní přírodní scenérie také evokuje dílo americké umělkyně Joan Semmel, která maluje  záhyby svého nahého těla. Odlišným způsobem vytváří otisky svého těla kubánská umělkyně, Ana Mendieta. V sérii </a:t>
            </a:r>
            <a:r>
              <a:rPr i="1" lang="cs-CZ" sz="1200">
                <a:latin typeface="Times New Roman"/>
                <a:ea typeface="Times New Roman"/>
                <a:cs typeface="Times New Roman"/>
                <a:sym typeface="Times New Roman"/>
              </a:rPr>
              <a:t>Silueta series</a:t>
            </a:r>
            <a:r>
              <a:rPr lang="cs-CZ" sz="1200">
                <a:latin typeface="Times New Roman"/>
                <a:ea typeface="Times New Roman"/>
                <a:cs typeface="Times New Roman"/>
                <a:sym typeface="Times New Roman"/>
              </a:rPr>
              <a:t> z let 1973-1980, vytváří fotografické záznamy stopy svého těla v písku na pláži, na lesní cestě, nebo se metaforicky otiskne do kmene stromu, když se stane jeho součástí. Vedle Any Mendiety své tělo opuštěné v americké přírodě zaznamenává také česká fotografka Marie Tomanová působící v New Yorku.</a:t>
            </a:r>
            <a:endParaRPr sz="1100">
              <a:latin typeface="Calibri"/>
              <a:ea typeface="Calibri"/>
              <a:cs typeface="Calibri"/>
              <a:sym typeface="Calibri"/>
            </a:endParaRPr>
          </a:p>
          <a:p>
            <a:pPr indent="0" lvl="0" marL="0" rtl="0" algn="just">
              <a:lnSpc>
                <a:spcPct val="150000"/>
              </a:lnSpc>
              <a:spcBef>
                <a:spcPts val="1000"/>
              </a:spcBef>
              <a:spcAft>
                <a:spcPts val="0"/>
              </a:spcAft>
              <a:buClr>
                <a:schemeClr val="dk1"/>
              </a:buClr>
              <a:buSzPts val="1200"/>
              <a:buNone/>
            </a:pPr>
            <a:r>
              <a:rPr lang="cs-CZ" sz="1200">
                <a:latin typeface="Times New Roman"/>
                <a:ea typeface="Times New Roman"/>
                <a:cs typeface="Times New Roman"/>
                <a:sym typeface="Times New Roman"/>
              </a:rPr>
              <a:t>Věra Janoušková se stala podnětem pro třetí rameno výstavy. Autorka se zabývala převážně sochařskou tvorbou. Pracovala s nalezenými předměty, které technikou smaltu spojovala dohromady. Autorky volně navazující na Janouškovou charakterizuje určitá hravost díla a jeho členitost. Olga Čechová v asamblážích z roku 1984 nesoucích název </a:t>
            </a:r>
            <a:r>
              <a:rPr i="1" lang="cs-CZ" sz="1200">
                <a:latin typeface="Times New Roman"/>
                <a:ea typeface="Times New Roman"/>
                <a:cs typeface="Times New Roman"/>
                <a:sym typeface="Times New Roman"/>
              </a:rPr>
              <a:t>Ovázané</a:t>
            </a:r>
            <a:r>
              <a:rPr lang="cs-CZ" sz="1200">
                <a:latin typeface="Times New Roman"/>
                <a:ea typeface="Times New Roman"/>
                <a:cs typeface="Times New Roman"/>
                <a:sym typeface="Times New Roman"/>
              </a:rPr>
              <a:t> vytváří pomocí gázy fragmenty ženského těla. Další česká autorka Kateřina Vincourová ve své instalaci </a:t>
            </a:r>
            <a:r>
              <a:rPr i="1" lang="cs-CZ" sz="1200">
                <a:latin typeface="Times New Roman"/>
                <a:ea typeface="Times New Roman"/>
                <a:cs typeface="Times New Roman"/>
                <a:sym typeface="Times New Roman"/>
              </a:rPr>
              <a:t>Torzo </a:t>
            </a:r>
            <a:r>
              <a:rPr lang="cs-CZ" sz="1200">
                <a:latin typeface="Times New Roman"/>
                <a:ea typeface="Times New Roman"/>
                <a:cs typeface="Times New Roman"/>
                <a:sym typeface="Times New Roman"/>
              </a:rPr>
              <a:t>z roku 2010 kombinuje látku a dřevo a pracuje s členitostí hmoty v prostoru.  Poslední autorkou která volně navazuje na tvorbu Janouškové je Ida Vaculková. Její dílo spočívá ve skládání ženského těla pomocí jednotlivých barevně glazovaných keramických předmětů užitého umění.  </a:t>
            </a:r>
            <a:endParaRPr sz="1100">
              <a:latin typeface="Calibri"/>
              <a:ea typeface="Calibri"/>
              <a:cs typeface="Calibri"/>
              <a:sym typeface="Calibri"/>
            </a:endParaRPr>
          </a:p>
          <a:p>
            <a:pPr indent="0" lvl="0" marL="0" rtl="0" algn="just">
              <a:lnSpc>
                <a:spcPct val="150000"/>
              </a:lnSpc>
              <a:spcBef>
                <a:spcPts val="1000"/>
              </a:spcBef>
              <a:spcAft>
                <a:spcPts val="0"/>
              </a:spcAft>
              <a:buClr>
                <a:schemeClr val="dk1"/>
              </a:buClr>
              <a:buSzPts val="1200"/>
              <a:buNone/>
            </a:pPr>
            <a:r>
              <a:rPr lang="cs-CZ" sz="1200">
                <a:latin typeface="Times New Roman"/>
                <a:ea typeface="Times New Roman"/>
                <a:cs typeface="Times New Roman"/>
                <a:sym typeface="Times New Roman"/>
              </a:rPr>
              <a:t>Díky poměrně širokému výběru vystavujících autorek jsou na výstavě zastoupená různorodá výtvarná média, od sochy přes malbu, kresbu až k fotografii. Přestože jsou autorky, které tvořily v odlišných dobách, ve výstavě rozdělené do tří částí, jejich výtvarný jazyk a myšlenky se velmi často prolínají a navzájem doplňují. Jejich tvorba je příbuzná a můžeme v ní hledat mnoho společných rysů.</a:t>
            </a:r>
            <a:endParaRPr sz="1100">
              <a:latin typeface="Calibri"/>
              <a:ea typeface="Calibri"/>
              <a:cs typeface="Calibri"/>
              <a:sym typeface="Calibri"/>
            </a:endParaRPr>
          </a:p>
          <a:p>
            <a:pPr indent="-152400" lvl="0" marL="228600" rtl="0" algn="l">
              <a:lnSpc>
                <a:spcPct val="90000"/>
              </a:lnSpc>
              <a:spcBef>
                <a:spcPts val="1000"/>
              </a:spcBef>
              <a:spcAft>
                <a:spcPts val="0"/>
              </a:spcAft>
              <a:buClr>
                <a:schemeClr val="dk1"/>
              </a:buClr>
              <a:buSzPts val="1200"/>
              <a:buNone/>
            </a:pPr>
            <a:r>
              <a:t/>
            </a:r>
            <a:endParaRPr sz="12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Seznam autorek</a:t>
            </a:r>
            <a:endParaRPr/>
          </a:p>
        </p:txBody>
      </p:sp>
      <p:sp>
        <p:nvSpPr>
          <p:cNvPr id="107" name="Google Shape;107;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Clr>
                <a:schemeClr val="dk1"/>
              </a:buClr>
              <a:buSzPts val="1800"/>
              <a:buNone/>
            </a:pPr>
            <a:r>
              <a:rPr lang="cs-CZ" sz="1800">
                <a:latin typeface="Times New Roman"/>
                <a:ea typeface="Times New Roman"/>
                <a:cs typeface="Times New Roman"/>
                <a:sym typeface="Times New Roman"/>
              </a:rPr>
              <a:t>1. Rameno</a:t>
            </a:r>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Adriena Šimotová </a:t>
            </a:r>
            <a:r>
              <a:rPr b="0" lang="cs-CZ" sz="1200"/>
              <a:t> </a:t>
            </a:r>
            <a:endParaRPr sz="1800">
              <a:latin typeface="Times New Roman"/>
              <a:ea typeface="Times New Roman"/>
              <a:cs typeface="Times New Roman"/>
              <a:sym typeface="Times New Roman"/>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Lissa Rivera</a:t>
            </a:r>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Francesca Woodman</a:t>
            </a:r>
            <a:endParaRPr sz="1800">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ts val="1800"/>
              <a:buNone/>
            </a:pPr>
            <a:r>
              <a:t/>
            </a:r>
            <a:endParaRPr sz="1800">
              <a:latin typeface="Times New Roman"/>
              <a:ea typeface="Times New Roman"/>
              <a:cs typeface="Times New Roman"/>
              <a:sym typeface="Times New Roman"/>
            </a:endParaRPr>
          </a:p>
          <a:p>
            <a:pPr indent="0" lvl="0" marL="0" rtl="0" algn="l">
              <a:lnSpc>
                <a:spcPct val="90000"/>
              </a:lnSpc>
              <a:spcBef>
                <a:spcPts val="1000"/>
              </a:spcBef>
              <a:spcAft>
                <a:spcPts val="0"/>
              </a:spcAft>
              <a:buClr>
                <a:schemeClr val="dk1"/>
              </a:buClr>
              <a:buSzPts val="1800"/>
              <a:buNone/>
            </a:pPr>
            <a:r>
              <a:rPr lang="cs-CZ" sz="1800">
                <a:latin typeface="Times New Roman"/>
                <a:ea typeface="Times New Roman"/>
                <a:cs typeface="Times New Roman"/>
                <a:sym typeface="Times New Roman"/>
              </a:rPr>
              <a:t>2. Rameno</a:t>
            </a:r>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Eva Kmentová </a:t>
            </a:r>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Joan Semmel</a:t>
            </a:r>
            <a:endParaRPr sz="1800">
              <a:latin typeface="Times New Roman"/>
              <a:ea typeface="Times New Roman"/>
              <a:cs typeface="Times New Roman"/>
              <a:sym typeface="Times New Roman"/>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Anna Mendieta</a:t>
            </a:r>
            <a:endParaRPr sz="1800">
              <a:latin typeface="Times New Roman"/>
              <a:ea typeface="Times New Roman"/>
              <a:cs typeface="Times New Roman"/>
              <a:sym typeface="Times New Roman"/>
            </a:endParaRPr>
          </a:p>
          <a:p>
            <a:pPr indent="-228600" lvl="0" marL="228600" rtl="0" algn="l">
              <a:lnSpc>
                <a:spcPct val="90000"/>
              </a:lnSpc>
              <a:spcBef>
                <a:spcPts val="1000"/>
              </a:spcBef>
              <a:spcAft>
                <a:spcPts val="0"/>
              </a:spcAft>
              <a:buClr>
                <a:schemeClr val="dk1"/>
              </a:buClr>
              <a:buSzPts val="1800"/>
              <a:buChar char="•"/>
            </a:pPr>
            <a:r>
              <a:rPr lang="cs-CZ" sz="1800">
                <a:latin typeface="Times New Roman"/>
                <a:ea typeface="Times New Roman"/>
                <a:cs typeface="Times New Roman"/>
                <a:sym typeface="Times New Roman"/>
              </a:rPr>
              <a:t>Marie Tomanová</a:t>
            </a:r>
            <a:endParaRPr/>
          </a:p>
          <a:p>
            <a:pPr indent="0" lvl="0" marL="0" rtl="0" algn="l">
              <a:lnSpc>
                <a:spcPct val="90000"/>
              </a:lnSpc>
              <a:spcBef>
                <a:spcPts val="1000"/>
              </a:spcBef>
              <a:spcAft>
                <a:spcPts val="0"/>
              </a:spcAft>
              <a:buClr>
                <a:schemeClr val="dk1"/>
              </a:buClr>
              <a:buSzPts val="1200"/>
              <a:buNone/>
            </a:pPr>
            <a:r>
              <a:rPr b="0" lang="cs-CZ" sz="1200"/>
              <a:t> </a:t>
            </a:r>
            <a:endParaRPr sz="1800">
              <a:latin typeface="Times New Roman"/>
              <a:ea typeface="Times New Roman"/>
              <a:cs typeface="Times New Roman"/>
              <a:sym typeface="Times New Roman"/>
            </a:endParaRPr>
          </a:p>
        </p:txBody>
      </p:sp>
      <p:sp>
        <p:nvSpPr>
          <p:cNvPr id="108" name="Google Shape;108;p4"/>
          <p:cNvSpPr txBox="1"/>
          <p:nvPr/>
        </p:nvSpPr>
        <p:spPr>
          <a:xfrm>
            <a:off x="6096000" y="1825625"/>
            <a:ext cx="4712501" cy="2120068"/>
          </a:xfrm>
          <a:prstGeom prst="rect">
            <a:avLst/>
          </a:prstGeom>
          <a:noFill/>
          <a:ln>
            <a:noFill/>
          </a:ln>
        </p:spPr>
        <p:txBody>
          <a:bodyPr anchorCtr="0" anchor="t" bIns="45700" lIns="91425" spcFirstLastPara="1" rIns="91425" wrap="square" tIns="45700">
            <a:spAutoFit/>
          </a:bodyPr>
          <a:lstStyle/>
          <a:p>
            <a:pPr indent="0" lvl="0" marL="0" marR="0" rtl="0" algn="l">
              <a:lnSpc>
                <a:spcPct val="150000"/>
              </a:lnSpc>
              <a:spcBef>
                <a:spcPts val="0"/>
              </a:spcBef>
              <a:spcAft>
                <a:spcPts val="0"/>
              </a:spcAft>
              <a:buNone/>
            </a:pPr>
            <a:r>
              <a:rPr b="0" i="0" lang="cs-CZ" sz="1800" u="none" cap="none" strike="noStrike">
                <a:solidFill>
                  <a:schemeClr val="dk1"/>
                </a:solidFill>
                <a:latin typeface="Times New Roman"/>
                <a:ea typeface="Times New Roman"/>
                <a:cs typeface="Times New Roman"/>
                <a:sym typeface="Times New Roman"/>
              </a:rPr>
              <a:t>3. Rameno</a:t>
            </a:r>
            <a:endParaRPr/>
          </a:p>
          <a:p>
            <a:pPr indent="-285750" lvl="0" marL="285750" marR="0" rtl="0" algn="l">
              <a:lnSpc>
                <a:spcPct val="150000"/>
              </a:lnSpc>
              <a:spcBef>
                <a:spcPts val="0"/>
              </a:spcBef>
              <a:spcAft>
                <a:spcPts val="0"/>
              </a:spcAft>
              <a:buClr>
                <a:schemeClr val="dk1"/>
              </a:buClr>
              <a:buSzPts val="1800"/>
              <a:buFont typeface="Arial"/>
              <a:buChar char="•"/>
            </a:pPr>
            <a:r>
              <a:rPr b="0" i="0" lang="cs-CZ" sz="1800" u="none" cap="none" strike="noStrike">
                <a:solidFill>
                  <a:schemeClr val="dk1"/>
                </a:solidFill>
                <a:latin typeface="Times New Roman"/>
                <a:ea typeface="Times New Roman"/>
                <a:cs typeface="Times New Roman"/>
                <a:sym typeface="Times New Roman"/>
              </a:rPr>
              <a:t>Věra Janoušková</a:t>
            </a:r>
            <a:endParaRPr/>
          </a:p>
          <a:p>
            <a:pPr indent="-285750" lvl="0" marL="285750" marR="0" rtl="0" algn="l">
              <a:lnSpc>
                <a:spcPct val="150000"/>
              </a:lnSpc>
              <a:spcBef>
                <a:spcPts val="0"/>
              </a:spcBef>
              <a:spcAft>
                <a:spcPts val="0"/>
              </a:spcAft>
              <a:buClr>
                <a:schemeClr val="dk1"/>
              </a:buClr>
              <a:buSzPts val="1800"/>
              <a:buFont typeface="Arial"/>
              <a:buChar char="•"/>
            </a:pPr>
            <a:r>
              <a:rPr b="0" i="0" lang="cs-CZ" sz="1800" u="none" cap="none" strike="noStrike">
                <a:solidFill>
                  <a:schemeClr val="dk1"/>
                </a:solidFill>
                <a:latin typeface="Times New Roman"/>
                <a:ea typeface="Times New Roman"/>
                <a:cs typeface="Times New Roman"/>
                <a:sym typeface="Times New Roman"/>
              </a:rPr>
              <a:t>Olga Čechová</a:t>
            </a:r>
            <a:endParaRPr/>
          </a:p>
          <a:p>
            <a:pPr indent="-285750" lvl="0" marL="285750" marR="0" rtl="0" algn="l">
              <a:lnSpc>
                <a:spcPct val="150000"/>
              </a:lnSpc>
              <a:spcBef>
                <a:spcPts val="0"/>
              </a:spcBef>
              <a:spcAft>
                <a:spcPts val="0"/>
              </a:spcAft>
              <a:buClr>
                <a:schemeClr val="dk1"/>
              </a:buClr>
              <a:buSzPts val="1800"/>
              <a:buFont typeface="Arial"/>
              <a:buChar char="•"/>
            </a:pPr>
            <a:r>
              <a:rPr b="0" i="0" lang="cs-CZ" sz="1800" u="none" cap="none" strike="noStrike">
                <a:solidFill>
                  <a:schemeClr val="dk1"/>
                </a:solidFill>
                <a:latin typeface="Times New Roman"/>
                <a:ea typeface="Times New Roman"/>
                <a:cs typeface="Times New Roman"/>
                <a:sym typeface="Times New Roman"/>
              </a:rPr>
              <a:t>Ida Vaculková</a:t>
            </a:r>
            <a:endParaRPr b="0" i="0" sz="1800" u="none" cap="none" strike="noStrike">
              <a:solidFill>
                <a:schemeClr val="dk1"/>
              </a:solidFill>
              <a:latin typeface="Times New Roman"/>
              <a:ea typeface="Times New Roman"/>
              <a:cs typeface="Times New Roman"/>
              <a:sym typeface="Times New Roman"/>
            </a:endParaRPr>
          </a:p>
          <a:p>
            <a:pPr indent="-285750" lvl="0" marL="285750" marR="0" rtl="0" algn="l">
              <a:lnSpc>
                <a:spcPct val="150000"/>
              </a:lnSpc>
              <a:spcBef>
                <a:spcPts val="0"/>
              </a:spcBef>
              <a:spcAft>
                <a:spcPts val="0"/>
              </a:spcAft>
              <a:buClr>
                <a:schemeClr val="dk1"/>
              </a:buClr>
              <a:buSzPts val="1800"/>
              <a:buFont typeface="Arial"/>
              <a:buChar char="•"/>
            </a:pPr>
            <a:r>
              <a:rPr b="0" i="0" lang="cs-CZ" sz="1800" u="none" cap="none" strike="noStrike">
                <a:solidFill>
                  <a:schemeClr val="dk1"/>
                </a:solidFill>
                <a:latin typeface="Times New Roman"/>
                <a:ea typeface="Times New Roman"/>
                <a:cs typeface="Times New Roman"/>
                <a:sym typeface="Times New Roman"/>
              </a:rPr>
              <a:t>Kateřina Vincourová</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pic>
        <p:nvPicPr>
          <p:cNvPr id="113" name="Google Shape;113;p7"/>
          <p:cNvPicPr preferRelativeResize="0"/>
          <p:nvPr/>
        </p:nvPicPr>
        <p:blipFill>
          <a:blip r:embed="rId3">
            <a:alphaModFix/>
          </a:blip>
          <a:stretch>
            <a:fillRect/>
          </a:stretch>
        </p:blipFill>
        <p:spPr>
          <a:xfrm>
            <a:off x="1179900" y="152400"/>
            <a:ext cx="9832197" cy="655319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gcfc17092ba_2_67"/>
          <p:cNvSpPr txBox="1"/>
          <p:nvPr>
            <p:ph type="title"/>
          </p:nvPr>
        </p:nvSpPr>
        <p:spPr>
          <a:xfrm>
            <a:off x="1134967" y="149233"/>
            <a:ext cx="11360700" cy="763500"/>
          </a:xfrm>
          <a:prstGeom prst="rect">
            <a:avLst/>
          </a:prstGeom>
        </p:spPr>
        <p:txBody>
          <a:bodyPr anchorCtr="0" anchor="ctr" bIns="45700" lIns="91425" spcFirstLastPara="1" rIns="91425" wrap="square" tIns="45700">
            <a:noAutofit/>
          </a:bodyPr>
          <a:lstStyle/>
          <a:p>
            <a:pPr indent="-514350" lvl="0" marL="609600" rtl="0" algn="l">
              <a:spcBef>
                <a:spcPts val="0"/>
              </a:spcBef>
              <a:spcAft>
                <a:spcPts val="0"/>
              </a:spcAft>
              <a:buSzPts val="3300"/>
              <a:buFont typeface="Times New Roman"/>
              <a:buAutoNum type="arabicPeriod"/>
            </a:pPr>
            <a:r>
              <a:rPr lang="cs-CZ" sz="3300">
                <a:latin typeface="Times New Roman"/>
                <a:ea typeface="Times New Roman"/>
                <a:cs typeface="Times New Roman"/>
                <a:sym typeface="Times New Roman"/>
              </a:rPr>
              <a:t>rameno</a:t>
            </a:r>
            <a:endParaRPr sz="3300">
              <a:latin typeface="Times New Roman"/>
              <a:ea typeface="Times New Roman"/>
              <a:cs typeface="Times New Roman"/>
              <a:sym typeface="Times New Roman"/>
            </a:endParaRPr>
          </a:p>
          <a:p>
            <a:pPr indent="0" lvl="0" marL="0" rtl="0" algn="l">
              <a:spcBef>
                <a:spcPts val="0"/>
              </a:spcBef>
              <a:spcAft>
                <a:spcPts val="0"/>
              </a:spcAft>
              <a:buSzPts val="1300"/>
              <a:buNone/>
            </a:pPr>
            <a:r>
              <a:t/>
            </a:r>
            <a:endParaRPr sz="1600">
              <a:latin typeface="Times New Roman"/>
              <a:ea typeface="Times New Roman"/>
              <a:cs typeface="Times New Roman"/>
              <a:sym typeface="Times New Roman"/>
            </a:endParaRPr>
          </a:p>
        </p:txBody>
      </p:sp>
      <p:pic>
        <p:nvPicPr>
          <p:cNvPr id="119" name="Google Shape;119;gcfc17092ba_2_67"/>
          <p:cNvPicPr preferRelativeResize="0"/>
          <p:nvPr/>
        </p:nvPicPr>
        <p:blipFill rotWithShape="1">
          <a:blip r:embed="rId3">
            <a:alphaModFix/>
          </a:blip>
          <a:srcRect b="0" l="0" r="0" t="0"/>
          <a:stretch/>
        </p:blipFill>
        <p:spPr>
          <a:xfrm>
            <a:off x="415600" y="3534633"/>
            <a:ext cx="2571959" cy="2780502"/>
          </a:xfrm>
          <a:prstGeom prst="rect">
            <a:avLst/>
          </a:prstGeom>
          <a:noFill/>
          <a:ln>
            <a:noFill/>
          </a:ln>
        </p:spPr>
      </p:pic>
      <p:pic>
        <p:nvPicPr>
          <p:cNvPr id="120" name="Google Shape;120;gcfc17092ba_2_67"/>
          <p:cNvPicPr preferRelativeResize="0"/>
          <p:nvPr/>
        </p:nvPicPr>
        <p:blipFill rotWithShape="1">
          <a:blip r:embed="rId4">
            <a:alphaModFix/>
          </a:blip>
          <a:srcRect b="12323" l="3306" r="0" t="9035"/>
          <a:stretch/>
        </p:blipFill>
        <p:spPr>
          <a:xfrm>
            <a:off x="175800" y="1021267"/>
            <a:ext cx="3763600" cy="2066167"/>
          </a:xfrm>
          <a:prstGeom prst="rect">
            <a:avLst/>
          </a:prstGeom>
          <a:noFill/>
          <a:ln>
            <a:noFill/>
          </a:ln>
        </p:spPr>
      </p:pic>
      <p:sp>
        <p:nvSpPr>
          <p:cNvPr id="121" name="Google Shape;121;gcfc17092ba_2_67"/>
          <p:cNvSpPr txBox="1"/>
          <p:nvPr/>
        </p:nvSpPr>
        <p:spPr>
          <a:xfrm>
            <a:off x="299133" y="6356333"/>
            <a:ext cx="3763500" cy="369300"/>
          </a:xfrm>
          <a:prstGeom prst="rect">
            <a:avLst/>
          </a:prstGeom>
          <a:noFill/>
          <a:ln>
            <a:noFill/>
          </a:ln>
        </p:spPr>
        <p:txBody>
          <a:bodyPr anchorCtr="0" anchor="t" bIns="60925" lIns="121900" spcFirstLastPara="1" rIns="121900" wrap="square" tIns="60925">
            <a:spAutoFit/>
          </a:bodyPr>
          <a:lstStyle/>
          <a:p>
            <a:pPr indent="0" lvl="0" marL="0" marR="0" rtl="0" algn="l">
              <a:spcBef>
                <a:spcPts val="0"/>
              </a:spcBef>
              <a:spcAft>
                <a:spcPts val="0"/>
              </a:spcAft>
              <a:buNone/>
            </a:pPr>
            <a:r>
              <a:rPr b="0" i="0" lang="cs-CZ" sz="1600" u="none" cap="none" strike="noStrike">
                <a:solidFill>
                  <a:srgbClr val="000000"/>
                </a:solidFill>
                <a:latin typeface="Times New Roman"/>
                <a:ea typeface="Times New Roman"/>
                <a:cs typeface="Times New Roman"/>
                <a:sym typeface="Times New Roman"/>
              </a:rPr>
              <a:t>Adriena Šimotová, </a:t>
            </a:r>
            <a:r>
              <a:rPr i="1" lang="cs-CZ" sz="1600">
                <a:latin typeface="Times New Roman"/>
                <a:ea typeface="Times New Roman"/>
                <a:cs typeface="Times New Roman"/>
                <a:sym typeface="Times New Roman"/>
              </a:rPr>
              <a:t>Orant, </a:t>
            </a:r>
            <a:r>
              <a:rPr lang="cs-CZ" sz="1600">
                <a:latin typeface="Times New Roman"/>
                <a:ea typeface="Times New Roman"/>
                <a:cs typeface="Times New Roman"/>
                <a:sym typeface="Times New Roman"/>
              </a:rPr>
              <a:t>1987</a:t>
            </a:r>
            <a:endParaRPr sz="1600"/>
          </a:p>
        </p:txBody>
      </p:sp>
      <p:sp>
        <p:nvSpPr>
          <p:cNvPr id="122" name="Google Shape;122;gcfc17092ba_2_67"/>
          <p:cNvSpPr txBox="1"/>
          <p:nvPr/>
        </p:nvSpPr>
        <p:spPr>
          <a:xfrm>
            <a:off x="107900" y="3001033"/>
            <a:ext cx="4999500" cy="4926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cs-CZ" sz="1600">
                <a:solidFill>
                  <a:schemeClr val="dk1"/>
                </a:solidFill>
                <a:latin typeface="Times New Roman"/>
                <a:ea typeface="Times New Roman"/>
                <a:cs typeface="Times New Roman"/>
                <a:sym typeface="Times New Roman"/>
              </a:rPr>
              <a:t>Adriena Šimotová, </a:t>
            </a:r>
            <a:r>
              <a:rPr i="1" lang="cs-CZ" sz="1600">
                <a:solidFill>
                  <a:schemeClr val="dk1"/>
                </a:solidFill>
                <a:latin typeface="Times New Roman"/>
                <a:ea typeface="Times New Roman"/>
                <a:cs typeface="Times New Roman"/>
                <a:sym typeface="Times New Roman"/>
              </a:rPr>
              <a:t>Co zbylo z anděla, </a:t>
            </a:r>
            <a:r>
              <a:rPr lang="cs-CZ" sz="1600">
                <a:solidFill>
                  <a:schemeClr val="dk1"/>
                </a:solidFill>
                <a:latin typeface="Times New Roman"/>
                <a:ea typeface="Times New Roman"/>
                <a:cs typeface="Times New Roman"/>
                <a:sym typeface="Times New Roman"/>
              </a:rPr>
              <a:t>1979</a:t>
            </a:r>
            <a:endParaRPr sz="1600">
              <a:latin typeface="Times New Roman"/>
              <a:ea typeface="Times New Roman"/>
              <a:cs typeface="Times New Roman"/>
              <a:sym typeface="Times New Roman"/>
            </a:endParaRPr>
          </a:p>
        </p:txBody>
      </p:sp>
      <p:pic>
        <p:nvPicPr>
          <p:cNvPr descr="Obsah obrázku zeď, interiér, postel&#10;&#10;Popis byl vytvořen automaticky" id="123" name="Google Shape;123;gcfc17092ba_2_67"/>
          <p:cNvPicPr preferRelativeResize="0"/>
          <p:nvPr>
            <p:ph idx="1" type="body"/>
          </p:nvPr>
        </p:nvPicPr>
        <p:blipFill rotWithShape="1">
          <a:blip r:embed="rId5">
            <a:alphaModFix/>
          </a:blip>
          <a:srcRect b="0" l="0" r="0" t="0"/>
          <a:stretch/>
        </p:blipFill>
        <p:spPr>
          <a:xfrm>
            <a:off x="4092024" y="1021275"/>
            <a:ext cx="3617100" cy="2563500"/>
          </a:xfrm>
          <a:prstGeom prst="rect">
            <a:avLst/>
          </a:prstGeom>
          <a:noFill/>
          <a:ln>
            <a:noFill/>
          </a:ln>
        </p:spPr>
      </p:pic>
      <p:pic>
        <p:nvPicPr>
          <p:cNvPr descr="Obsah obrázku zeď, patro&#10;&#10;Popis byl vytvořen automaticky" id="124" name="Google Shape;124;gcfc17092ba_2_67"/>
          <p:cNvPicPr preferRelativeResize="0"/>
          <p:nvPr/>
        </p:nvPicPr>
        <p:blipFill rotWithShape="1">
          <a:blip r:embed="rId6">
            <a:alphaModFix/>
          </a:blip>
          <a:srcRect b="0" l="0" r="0" t="0"/>
          <a:stretch/>
        </p:blipFill>
        <p:spPr>
          <a:xfrm>
            <a:off x="8125667" y="912817"/>
            <a:ext cx="2803530" cy="2780500"/>
          </a:xfrm>
          <a:prstGeom prst="rect">
            <a:avLst/>
          </a:prstGeom>
          <a:noFill/>
          <a:ln>
            <a:noFill/>
          </a:ln>
        </p:spPr>
      </p:pic>
      <p:pic>
        <p:nvPicPr>
          <p:cNvPr descr="Obsah obrázku osoba, žena, interiér, dívka&#10;&#10;Popis byl vytvořen automaticky" id="125" name="Google Shape;125;gcfc17092ba_2_67"/>
          <p:cNvPicPr preferRelativeResize="0"/>
          <p:nvPr/>
        </p:nvPicPr>
        <p:blipFill rotWithShape="1">
          <a:blip r:embed="rId7">
            <a:alphaModFix/>
          </a:blip>
          <a:srcRect b="0" l="0" r="0" t="0"/>
          <a:stretch/>
        </p:blipFill>
        <p:spPr>
          <a:xfrm>
            <a:off x="4092106" y="3778686"/>
            <a:ext cx="3617054" cy="2536459"/>
          </a:xfrm>
          <a:prstGeom prst="rect">
            <a:avLst/>
          </a:prstGeom>
          <a:noFill/>
          <a:ln>
            <a:noFill/>
          </a:ln>
        </p:spPr>
      </p:pic>
      <p:sp>
        <p:nvSpPr>
          <p:cNvPr id="126" name="Google Shape;126;gcfc17092ba_2_67"/>
          <p:cNvSpPr txBox="1"/>
          <p:nvPr/>
        </p:nvSpPr>
        <p:spPr>
          <a:xfrm>
            <a:off x="4194600" y="6353933"/>
            <a:ext cx="3617100" cy="468000"/>
          </a:xfrm>
          <a:prstGeom prst="rect">
            <a:avLst/>
          </a:prstGeom>
          <a:noFill/>
          <a:ln>
            <a:noFill/>
          </a:ln>
        </p:spPr>
        <p:txBody>
          <a:bodyPr anchorCtr="0" anchor="ctr" bIns="121900" lIns="121900" spcFirstLastPara="1" rIns="121900" wrap="square" tIns="121900">
            <a:spAutoFit/>
          </a:bodyPr>
          <a:lstStyle/>
          <a:p>
            <a:pPr indent="0" lvl="0" marL="0" rtl="0" algn="l">
              <a:lnSpc>
                <a:spcPct val="90000"/>
              </a:lnSpc>
              <a:spcBef>
                <a:spcPts val="0"/>
              </a:spcBef>
              <a:spcAft>
                <a:spcPts val="0"/>
              </a:spcAft>
              <a:buClr>
                <a:schemeClr val="dk1"/>
              </a:buClr>
              <a:buSzPts val="4400"/>
              <a:buFont typeface="Times New Roman"/>
              <a:buNone/>
            </a:pPr>
            <a:r>
              <a:rPr lang="cs-CZ" sz="1600">
                <a:solidFill>
                  <a:schemeClr val="dk1"/>
                </a:solidFill>
                <a:latin typeface="Times New Roman"/>
                <a:ea typeface="Times New Roman"/>
                <a:cs typeface="Times New Roman"/>
                <a:sym typeface="Times New Roman"/>
              </a:rPr>
              <a:t> Lissa Rivera, </a:t>
            </a:r>
            <a:r>
              <a:rPr i="1" lang="cs-CZ" sz="1600">
                <a:solidFill>
                  <a:schemeClr val="dk1"/>
                </a:solidFill>
                <a:latin typeface="Times New Roman"/>
                <a:ea typeface="Times New Roman"/>
                <a:cs typeface="Times New Roman"/>
                <a:sym typeface="Times New Roman"/>
              </a:rPr>
              <a:t>Cabinet Secret, </a:t>
            </a:r>
            <a:r>
              <a:rPr lang="cs-CZ" sz="1600">
                <a:solidFill>
                  <a:schemeClr val="dk1"/>
                </a:solidFill>
                <a:latin typeface="Times New Roman"/>
                <a:ea typeface="Times New Roman"/>
                <a:cs typeface="Times New Roman"/>
                <a:sym typeface="Times New Roman"/>
              </a:rPr>
              <a:t>2008</a:t>
            </a:r>
            <a:endParaRPr sz="1600"/>
          </a:p>
        </p:txBody>
      </p:sp>
      <p:pic>
        <p:nvPicPr>
          <p:cNvPr id="127" name="Google Shape;127;gcfc17092ba_2_67"/>
          <p:cNvPicPr preferRelativeResize="0"/>
          <p:nvPr/>
        </p:nvPicPr>
        <p:blipFill>
          <a:blip r:embed="rId8">
            <a:alphaModFix/>
          </a:blip>
          <a:stretch>
            <a:fillRect/>
          </a:stretch>
        </p:blipFill>
        <p:spPr>
          <a:xfrm>
            <a:off x="8241468" y="3697489"/>
            <a:ext cx="2687734" cy="2698845"/>
          </a:xfrm>
          <a:prstGeom prst="rect">
            <a:avLst/>
          </a:prstGeom>
          <a:noFill/>
          <a:ln>
            <a:noFill/>
          </a:ln>
        </p:spPr>
      </p:pic>
      <p:sp>
        <p:nvSpPr>
          <p:cNvPr id="128" name="Google Shape;128;gcfc17092ba_2_67"/>
          <p:cNvSpPr txBox="1"/>
          <p:nvPr/>
        </p:nvSpPr>
        <p:spPr>
          <a:xfrm>
            <a:off x="8075001" y="6418733"/>
            <a:ext cx="3495300" cy="33870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cs-CZ" sz="1600">
                <a:solidFill>
                  <a:schemeClr val="dk1"/>
                </a:solidFill>
                <a:latin typeface="Times New Roman"/>
                <a:ea typeface="Times New Roman"/>
                <a:cs typeface="Times New Roman"/>
                <a:sym typeface="Times New Roman"/>
              </a:rPr>
              <a:t>Francesca Woodman</a:t>
            </a:r>
            <a:r>
              <a:rPr i="1" lang="cs-CZ" sz="1600">
                <a:solidFill>
                  <a:schemeClr val="dk1"/>
                </a:solidFill>
                <a:latin typeface="Times New Roman"/>
                <a:ea typeface="Times New Roman"/>
                <a:cs typeface="Times New Roman"/>
                <a:sym typeface="Times New Roman"/>
              </a:rPr>
              <a:t>, Space</a:t>
            </a:r>
            <a:r>
              <a:rPr baseline="30000" i="1" lang="cs-CZ" sz="1600">
                <a:solidFill>
                  <a:schemeClr val="dk1"/>
                </a:solidFill>
                <a:latin typeface="Times New Roman"/>
                <a:ea typeface="Times New Roman"/>
                <a:cs typeface="Times New Roman"/>
                <a:sym typeface="Times New Roman"/>
              </a:rPr>
              <a:t>2</a:t>
            </a:r>
            <a:r>
              <a:rPr i="1" lang="cs-CZ" sz="1600">
                <a:solidFill>
                  <a:schemeClr val="dk1"/>
                </a:solidFill>
                <a:latin typeface="Times New Roman"/>
                <a:ea typeface="Times New Roman"/>
                <a:cs typeface="Times New Roman"/>
                <a:sym typeface="Times New Roman"/>
              </a:rPr>
              <a:t>,</a:t>
            </a:r>
            <a:r>
              <a:rPr lang="cs-CZ" sz="1600">
                <a:solidFill>
                  <a:schemeClr val="dk1"/>
                </a:solidFill>
                <a:latin typeface="Times New Roman"/>
                <a:ea typeface="Times New Roman"/>
                <a:cs typeface="Times New Roman"/>
                <a:sym typeface="Times New Roman"/>
              </a:rPr>
              <a:t> 1976</a:t>
            </a:r>
            <a:endParaRPr sz="16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gcfc17092ba_2_0"/>
          <p:cNvSpPr txBox="1"/>
          <p:nvPr>
            <p:ph type="title"/>
          </p:nvPr>
        </p:nvSpPr>
        <p:spPr>
          <a:xfrm>
            <a:off x="1121200" y="149200"/>
            <a:ext cx="11360700" cy="763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cs-CZ" sz="3300">
                <a:latin typeface="Times New Roman"/>
                <a:ea typeface="Times New Roman"/>
                <a:cs typeface="Times New Roman"/>
                <a:sym typeface="Times New Roman"/>
              </a:rPr>
              <a:t>3.   rameno</a:t>
            </a:r>
            <a:endParaRPr sz="3300">
              <a:latin typeface="Times New Roman"/>
              <a:ea typeface="Times New Roman"/>
              <a:cs typeface="Times New Roman"/>
              <a:sym typeface="Times New Roman"/>
            </a:endParaRPr>
          </a:p>
          <a:p>
            <a:pPr indent="0" lvl="0" marL="0" rtl="0" algn="l">
              <a:spcBef>
                <a:spcPts val="0"/>
              </a:spcBef>
              <a:spcAft>
                <a:spcPts val="0"/>
              </a:spcAft>
              <a:buSzPts val="1300"/>
              <a:buNone/>
            </a:pPr>
            <a:r>
              <a:t/>
            </a:r>
            <a:endParaRPr sz="1600">
              <a:latin typeface="Times New Roman"/>
              <a:ea typeface="Times New Roman"/>
              <a:cs typeface="Times New Roman"/>
              <a:sym typeface="Times New Roman"/>
            </a:endParaRPr>
          </a:p>
        </p:txBody>
      </p:sp>
      <p:pic>
        <p:nvPicPr>
          <p:cNvPr id="134" name="Google Shape;134;gcfc17092ba_2_0"/>
          <p:cNvPicPr preferRelativeResize="0"/>
          <p:nvPr/>
        </p:nvPicPr>
        <p:blipFill rotWithShape="1">
          <a:blip r:embed="rId3">
            <a:alphaModFix/>
          </a:blip>
          <a:srcRect b="0" l="0" r="0" t="0"/>
          <a:stretch/>
        </p:blipFill>
        <p:spPr>
          <a:xfrm>
            <a:off x="433633" y="1477500"/>
            <a:ext cx="2499600" cy="3743100"/>
          </a:xfrm>
          <a:prstGeom prst="rect">
            <a:avLst/>
          </a:prstGeom>
          <a:noFill/>
          <a:ln>
            <a:noFill/>
          </a:ln>
        </p:spPr>
      </p:pic>
      <p:pic>
        <p:nvPicPr>
          <p:cNvPr descr="Obsah obrázku pohovka, interiér, polštář, malování&#10;&#10;Popis byl vytvořen automaticky" id="135" name="Google Shape;135;gcfc17092ba_2_0"/>
          <p:cNvPicPr preferRelativeResize="0"/>
          <p:nvPr/>
        </p:nvPicPr>
        <p:blipFill rotWithShape="1">
          <a:blip r:embed="rId4">
            <a:alphaModFix/>
          </a:blip>
          <a:srcRect b="0" l="0" r="0" t="0"/>
          <a:stretch/>
        </p:blipFill>
        <p:spPr>
          <a:xfrm>
            <a:off x="3248536" y="1472236"/>
            <a:ext cx="2760033" cy="3753634"/>
          </a:xfrm>
          <a:prstGeom prst="rect">
            <a:avLst/>
          </a:prstGeom>
          <a:noFill/>
          <a:ln>
            <a:noFill/>
          </a:ln>
        </p:spPr>
      </p:pic>
      <p:pic>
        <p:nvPicPr>
          <p:cNvPr id="136" name="Google Shape;136;gcfc17092ba_2_0"/>
          <p:cNvPicPr preferRelativeResize="0"/>
          <p:nvPr/>
        </p:nvPicPr>
        <p:blipFill rotWithShape="1">
          <a:blip r:embed="rId5">
            <a:alphaModFix/>
          </a:blip>
          <a:srcRect b="0" l="0" r="0" t="0"/>
          <a:stretch/>
        </p:blipFill>
        <p:spPr>
          <a:xfrm>
            <a:off x="6323866" y="1473283"/>
            <a:ext cx="2499600" cy="3751500"/>
          </a:xfrm>
          <a:prstGeom prst="rect">
            <a:avLst/>
          </a:prstGeom>
          <a:noFill/>
          <a:ln>
            <a:noFill/>
          </a:ln>
        </p:spPr>
      </p:pic>
      <p:pic>
        <p:nvPicPr>
          <p:cNvPr id="137" name="Google Shape;137;gcfc17092ba_2_0"/>
          <p:cNvPicPr preferRelativeResize="0"/>
          <p:nvPr/>
        </p:nvPicPr>
        <p:blipFill rotWithShape="1">
          <a:blip r:embed="rId6">
            <a:alphaModFix/>
          </a:blip>
          <a:srcRect b="0" l="0" r="0" t="0"/>
          <a:stretch/>
        </p:blipFill>
        <p:spPr>
          <a:xfrm>
            <a:off x="9187429" y="1472267"/>
            <a:ext cx="2499600" cy="3753600"/>
          </a:xfrm>
          <a:prstGeom prst="rect">
            <a:avLst/>
          </a:prstGeom>
          <a:noFill/>
          <a:ln>
            <a:noFill/>
          </a:ln>
        </p:spPr>
      </p:pic>
      <p:sp>
        <p:nvSpPr>
          <p:cNvPr id="138" name="Google Shape;138;gcfc17092ba_2_0"/>
          <p:cNvSpPr txBox="1"/>
          <p:nvPr/>
        </p:nvSpPr>
        <p:spPr>
          <a:xfrm>
            <a:off x="433833" y="5220700"/>
            <a:ext cx="24996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Clr>
                <a:schemeClr val="dk1"/>
              </a:buClr>
              <a:buFont typeface="Arial"/>
              <a:buNone/>
            </a:pPr>
            <a:r>
              <a:rPr lang="cs-CZ" sz="1600">
                <a:solidFill>
                  <a:schemeClr val="dk1"/>
                </a:solidFill>
                <a:latin typeface="Times New Roman"/>
                <a:ea typeface="Times New Roman"/>
                <a:cs typeface="Times New Roman"/>
                <a:sym typeface="Times New Roman"/>
              </a:rPr>
              <a:t>Věra Janoušková, </a:t>
            </a:r>
            <a:r>
              <a:rPr i="1" lang="cs-CZ" sz="1600">
                <a:solidFill>
                  <a:schemeClr val="dk1"/>
                </a:solidFill>
                <a:latin typeface="Times New Roman"/>
                <a:ea typeface="Times New Roman"/>
                <a:cs typeface="Times New Roman"/>
                <a:sym typeface="Times New Roman"/>
              </a:rPr>
              <a:t>Anděl</a:t>
            </a:r>
            <a:r>
              <a:rPr lang="cs-CZ" sz="1600">
                <a:solidFill>
                  <a:schemeClr val="dk1"/>
                </a:solidFill>
                <a:latin typeface="Times New Roman"/>
                <a:ea typeface="Times New Roman"/>
                <a:cs typeface="Times New Roman"/>
                <a:sym typeface="Times New Roman"/>
              </a:rPr>
              <a:t>, 1976</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p:txBody>
      </p:sp>
      <p:sp>
        <p:nvSpPr>
          <p:cNvPr id="139" name="Google Shape;139;gcfc17092ba_2_0"/>
          <p:cNvSpPr txBox="1"/>
          <p:nvPr/>
        </p:nvSpPr>
        <p:spPr>
          <a:xfrm>
            <a:off x="3248533" y="5220700"/>
            <a:ext cx="24996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cs-CZ" sz="1600">
                <a:solidFill>
                  <a:schemeClr val="dk1"/>
                </a:solidFill>
                <a:latin typeface="Times New Roman"/>
                <a:ea typeface="Times New Roman"/>
                <a:cs typeface="Times New Roman"/>
                <a:sym typeface="Times New Roman"/>
              </a:rPr>
              <a:t>Olga Čechová, Torzo, 1984</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p:txBody>
      </p:sp>
      <p:sp>
        <p:nvSpPr>
          <p:cNvPr id="140" name="Google Shape;140;gcfc17092ba_2_0"/>
          <p:cNvSpPr txBox="1"/>
          <p:nvPr/>
        </p:nvSpPr>
        <p:spPr>
          <a:xfrm>
            <a:off x="6323867" y="5220700"/>
            <a:ext cx="2499600" cy="12315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cs-CZ" sz="1600">
                <a:solidFill>
                  <a:schemeClr val="dk1"/>
                </a:solidFill>
                <a:latin typeface="Times New Roman"/>
                <a:ea typeface="Times New Roman"/>
                <a:cs typeface="Times New Roman"/>
                <a:sym typeface="Times New Roman"/>
              </a:rPr>
              <a:t>Ida Vaculková, </a:t>
            </a:r>
            <a:r>
              <a:rPr i="1" lang="cs-CZ" sz="1600">
                <a:solidFill>
                  <a:schemeClr val="dk1"/>
                </a:solidFill>
                <a:latin typeface="Times New Roman"/>
                <a:ea typeface="Times New Roman"/>
                <a:cs typeface="Times New Roman"/>
                <a:sym typeface="Times New Roman"/>
              </a:rPr>
              <a:t>Žena – Callipyge</a:t>
            </a:r>
            <a:r>
              <a:rPr lang="cs-CZ" sz="1600">
                <a:solidFill>
                  <a:schemeClr val="dk1"/>
                </a:solidFill>
                <a:latin typeface="Times New Roman"/>
                <a:ea typeface="Times New Roman"/>
                <a:cs typeface="Times New Roman"/>
                <a:sym typeface="Times New Roman"/>
              </a:rPr>
              <a:t>, 1992</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p:txBody>
      </p:sp>
      <p:sp>
        <p:nvSpPr>
          <p:cNvPr id="141" name="Google Shape;141;gcfc17092ba_2_0"/>
          <p:cNvSpPr txBox="1"/>
          <p:nvPr/>
        </p:nvSpPr>
        <p:spPr>
          <a:xfrm>
            <a:off x="9187433" y="5220700"/>
            <a:ext cx="2499600" cy="985200"/>
          </a:xfrm>
          <a:prstGeom prst="rect">
            <a:avLst/>
          </a:prstGeom>
          <a:noFill/>
          <a:ln>
            <a:noFill/>
          </a:ln>
        </p:spPr>
        <p:txBody>
          <a:bodyPr anchorCtr="0" anchor="t" bIns="121900" lIns="121900" spcFirstLastPara="1" rIns="121900" wrap="square" tIns="121900">
            <a:spAutoFit/>
          </a:bodyPr>
          <a:lstStyle/>
          <a:p>
            <a:pPr indent="0" lvl="0" marL="0" rtl="0" algn="l">
              <a:spcBef>
                <a:spcPts val="0"/>
              </a:spcBef>
              <a:spcAft>
                <a:spcPts val="0"/>
              </a:spcAft>
              <a:buNone/>
            </a:pPr>
            <a:r>
              <a:rPr lang="cs-CZ" sz="1600">
                <a:solidFill>
                  <a:schemeClr val="dk1"/>
                </a:solidFill>
                <a:latin typeface="Times New Roman"/>
                <a:ea typeface="Times New Roman"/>
                <a:cs typeface="Times New Roman"/>
                <a:sym typeface="Times New Roman"/>
              </a:rPr>
              <a:t>Kateřina Vincourová, Torzo, 2010-11</a:t>
            </a:r>
            <a:endParaRPr sz="1600">
              <a:solidFill>
                <a:schemeClr val="dk1"/>
              </a:solidFill>
              <a:latin typeface="Times New Roman"/>
              <a:ea typeface="Times New Roman"/>
              <a:cs typeface="Times New Roman"/>
              <a:sym typeface="Times New Roman"/>
            </a:endParaRPr>
          </a:p>
          <a:p>
            <a:pPr indent="0" lvl="0" marL="0" rtl="0" algn="l">
              <a:spcBef>
                <a:spcPts val="0"/>
              </a:spcBef>
              <a:spcAft>
                <a:spcPts val="0"/>
              </a:spcAft>
              <a:buNone/>
            </a:pPr>
            <a:r>
              <a:t/>
            </a:r>
            <a:endParaRPr sz="1600">
              <a:solidFill>
                <a:schemeClr val="dk1"/>
              </a:solidFill>
              <a:latin typeface="Times New Roman"/>
              <a:ea typeface="Times New Roman"/>
              <a:cs typeface="Times New Roman"/>
              <a:sym typeface="Times New Roma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pic>
        <p:nvPicPr>
          <p:cNvPr id="146" name="Google Shape;146;p8"/>
          <p:cNvPicPr preferRelativeResize="0"/>
          <p:nvPr/>
        </p:nvPicPr>
        <p:blipFill rotWithShape="1">
          <a:blip r:embed="rId3">
            <a:alphaModFix/>
          </a:blip>
          <a:srcRect b="45053" l="32482" r="33347" t="10922"/>
          <a:stretch/>
        </p:blipFill>
        <p:spPr>
          <a:xfrm>
            <a:off x="2304143" y="226325"/>
            <a:ext cx="7583718" cy="6511773"/>
          </a:xfrm>
          <a:prstGeom prst="rect">
            <a:avLst/>
          </a:prstGeom>
          <a:noFill/>
          <a:ln>
            <a:noFill/>
          </a:ln>
        </p:spPr>
      </p:pic>
      <p:sp>
        <p:nvSpPr>
          <p:cNvPr id="147" name="Google Shape;147;p8"/>
          <p:cNvSpPr txBox="1"/>
          <p:nvPr>
            <p:ph type="title"/>
          </p:nvPr>
        </p:nvSpPr>
        <p:spPr>
          <a:xfrm>
            <a:off x="1134967" y="149233"/>
            <a:ext cx="11360700" cy="763500"/>
          </a:xfrm>
          <a:prstGeom prst="rect">
            <a:avLst/>
          </a:prstGeom>
        </p:spPr>
        <p:txBody>
          <a:bodyPr anchorCtr="0" anchor="ctr" bIns="45700" lIns="91425" spcFirstLastPara="1" rIns="91425" wrap="square" tIns="45700">
            <a:noAutofit/>
          </a:bodyPr>
          <a:lstStyle/>
          <a:p>
            <a:pPr indent="0" lvl="0" marL="0" rtl="0" algn="l">
              <a:spcBef>
                <a:spcPts val="0"/>
              </a:spcBef>
              <a:spcAft>
                <a:spcPts val="0"/>
              </a:spcAft>
              <a:buNone/>
            </a:pPr>
            <a:r>
              <a:rPr lang="cs-CZ" sz="3300">
                <a:latin typeface="Times New Roman"/>
                <a:ea typeface="Times New Roman"/>
                <a:cs typeface="Times New Roman"/>
                <a:sym typeface="Times New Roman"/>
              </a:rPr>
              <a:t>2.	 </a:t>
            </a:r>
            <a:r>
              <a:rPr lang="cs-CZ" sz="3300">
                <a:latin typeface="Times New Roman"/>
                <a:ea typeface="Times New Roman"/>
                <a:cs typeface="Times New Roman"/>
                <a:sym typeface="Times New Roman"/>
              </a:rPr>
              <a:t>rameno</a:t>
            </a:r>
            <a:endParaRPr sz="3300">
              <a:latin typeface="Times New Roman"/>
              <a:ea typeface="Times New Roman"/>
              <a:cs typeface="Times New Roman"/>
              <a:sym typeface="Times New Roman"/>
            </a:endParaRPr>
          </a:p>
          <a:p>
            <a:pPr indent="0" lvl="0" marL="0" rtl="0" algn="l">
              <a:spcBef>
                <a:spcPts val="0"/>
              </a:spcBef>
              <a:spcAft>
                <a:spcPts val="0"/>
              </a:spcAft>
              <a:buSzPts val="1300"/>
              <a:buNone/>
            </a:pPr>
            <a:r>
              <a:t/>
            </a:r>
            <a:endParaRPr sz="1600">
              <a:latin typeface="Times New Roman"/>
              <a:ea typeface="Times New Roman"/>
              <a:cs typeface="Times New Roman"/>
              <a:sym typeface="Times New Roma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9"/>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Times New Roman"/>
              <a:buNone/>
            </a:pPr>
            <a:r>
              <a:rPr lang="cs-CZ">
                <a:latin typeface="Times New Roman"/>
                <a:ea typeface="Times New Roman"/>
                <a:cs typeface="Times New Roman"/>
                <a:sym typeface="Times New Roman"/>
              </a:rPr>
              <a:t>Eva Kmentová, </a:t>
            </a:r>
            <a:r>
              <a:rPr i="1" lang="cs-CZ">
                <a:latin typeface="Times New Roman"/>
                <a:ea typeface="Times New Roman"/>
                <a:cs typeface="Times New Roman"/>
                <a:sym typeface="Times New Roman"/>
              </a:rPr>
              <a:t>Lidské vejce</a:t>
            </a:r>
            <a:r>
              <a:rPr lang="cs-CZ">
                <a:latin typeface="Times New Roman"/>
                <a:ea typeface="Times New Roman"/>
                <a:cs typeface="Times New Roman"/>
                <a:sym typeface="Times New Roman"/>
              </a:rPr>
              <a:t>, 1968, 80x60x65 cm</a:t>
            </a:r>
            <a:endParaRPr/>
          </a:p>
        </p:txBody>
      </p:sp>
      <p:pic>
        <p:nvPicPr>
          <p:cNvPr id="153" name="Google Shape;153;p9"/>
          <p:cNvPicPr preferRelativeResize="0"/>
          <p:nvPr>
            <p:ph idx="1" type="body"/>
          </p:nvPr>
        </p:nvPicPr>
        <p:blipFill rotWithShape="1">
          <a:blip r:embed="rId3">
            <a:alphaModFix/>
          </a:blip>
          <a:srcRect b="0" l="0" r="0" t="0"/>
          <a:stretch/>
        </p:blipFill>
        <p:spPr>
          <a:xfrm>
            <a:off x="3744343" y="1825625"/>
            <a:ext cx="4703313" cy="4351338"/>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otiv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2021-11-20T17:35:23Z</dcterms:created>
  <dc:creator>Magdalena Daňková</dc:creator>
</cp:coreProperties>
</file>