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25" autoAdjust="0"/>
  </p:normalViewPr>
  <p:slideViewPr>
    <p:cSldViewPr>
      <p:cViewPr varScale="1">
        <p:scale>
          <a:sx n="102" d="100"/>
          <a:sy n="102" d="100"/>
        </p:scale>
        <p:origin x="-7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4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12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21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34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6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12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3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14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9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55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22A30-9438-483E-A38D-19027E6B1447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7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zfDzgBlNTv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Maďaři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2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Maďary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Do r. 1918</a:t>
            </a:r>
          </a:p>
          <a:p>
            <a:pPr>
              <a:buFontTx/>
              <a:buChar char="-"/>
            </a:pPr>
            <a:r>
              <a:rPr lang="cs-CZ" dirty="0" smtClean="0"/>
              <a:t>součástí Rakousko-Uherska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našem území jedinci </a:t>
            </a:r>
            <a:r>
              <a:rPr lang="cs-CZ" dirty="0" smtClean="0">
                <a:sym typeface="Wingdings" panose="05000000000000000000" pitchFamily="2" charset="2"/>
              </a:rPr>
              <a:t>armádní služba</a:t>
            </a: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1. republika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p</a:t>
            </a:r>
            <a:r>
              <a:rPr lang="cs-CZ" dirty="0" smtClean="0">
                <a:sym typeface="Wingdings" panose="05000000000000000000" pitchFamily="2" charset="2"/>
              </a:rPr>
              <a:t>o r. 1920 (vymezení hranic Maďarska) značný počet na území cizího státu – J a V Slovensko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m</a:t>
            </a:r>
            <a:r>
              <a:rPr lang="cs-CZ" dirty="0" smtClean="0">
                <a:sym typeface="Wingdings" panose="05000000000000000000" pitchFamily="2" charset="2"/>
              </a:rPr>
              <a:t>igrace pracovní</a:t>
            </a:r>
          </a:p>
          <a:p>
            <a:pPr>
              <a:buFontTx/>
              <a:buChar char="-"/>
            </a:pP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1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1945-1949</a:t>
            </a:r>
          </a:p>
          <a:p>
            <a:pPr>
              <a:buFontTx/>
              <a:buChar char="-"/>
            </a:pPr>
            <a:r>
              <a:rPr lang="cs-CZ" dirty="0" smtClean="0"/>
              <a:t>Košický vládní program =&gt; ztráta občanství, konfiskace majetku, odsuny do českého pohraničí </a:t>
            </a:r>
          </a:p>
          <a:p>
            <a:pPr>
              <a:buFontTx/>
              <a:buChar char="-"/>
            </a:pPr>
            <a:r>
              <a:rPr lang="cs-CZ" dirty="0" smtClean="0"/>
              <a:t>politická (nedobrovolná) migrace</a:t>
            </a:r>
          </a:p>
          <a:p>
            <a:pPr>
              <a:buFontTx/>
              <a:buChar char="-"/>
            </a:pPr>
            <a:r>
              <a:rPr lang="cs-CZ" dirty="0" smtClean="0"/>
              <a:t>jako důvod uváděn nábor pracovních sil, ve skutečnosti snaha o řešení etnického problému</a:t>
            </a:r>
          </a:p>
          <a:p>
            <a:pPr>
              <a:buFontTx/>
              <a:buChar char="-"/>
            </a:pPr>
            <a:r>
              <a:rPr lang="cs-CZ" dirty="0" smtClean="0"/>
              <a:t>50 tisíc Maďarů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eslovakizace</a:t>
            </a:r>
          </a:p>
          <a:p>
            <a:pPr>
              <a:buFontTx/>
              <a:buChar char="-"/>
            </a:pPr>
            <a:r>
              <a:rPr lang="cs-CZ" dirty="0" smtClean="0"/>
              <a:t>1948 navrácení občanských práv </a:t>
            </a:r>
            <a:r>
              <a:rPr lang="cs-CZ" dirty="0" smtClean="0">
                <a:sym typeface="Wingdings" panose="05000000000000000000" pitchFamily="2" charset="2"/>
              </a:rPr>
              <a:t> 95% zpět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5% = základ pro „českou“ část menšiny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4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smtClean="0"/>
              <a:t>János </a:t>
            </a:r>
            <a:r>
              <a:rPr lang="cs-CZ" dirty="0" err="1" smtClean="0"/>
              <a:t>Esterházy</a:t>
            </a:r>
            <a:r>
              <a:rPr lang="cs-CZ" dirty="0" smtClean="0"/>
              <a:t> </a:t>
            </a:r>
            <a:r>
              <a:rPr lang="cs-CZ" dirty="0" smtClean="0"/>
              <a:t>– † </a:t>
            </a:r>
            <a:r>
              <a:rPr lang="cs-CZ" dirty="0" smtClean="0"/>
              <a:t>1957 v </a:t>
            </a:r>
            <a:r>
              <a:rPr lang="cs-CZ" dirty="0" err="1" smtClean="0"/>
              <a:t>mírovské</a:t>
            </a:r>
            <a:r>
              <a:rPr lang="cs-CZ" dirty="0" smtClean="0"/>
              <a:t> věznici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1968 zákonem oficiálně uznaná menšina</a:t>
            </a:r>
          </a:p>
          <a:p>
            <a:endParaRPr lang="cs-CZ" dirty="0" smtClean="0"/>
          </a:p>
          <a:p>
            <a:r>
              <a:rPr lang="cs-CZ" dirty="0" smtClean="0"/>
              <a:t>90.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migrace pracovní, studenti</a:t>
            </a:r>
          </a:p>
          <a:p>
            <a:pPr>
              <a:buFontTx/>
              <a:buChar char="-"/>
            </a:pPr>
            <a:r>
              <a:rPr lang="cs-CZ" dirty="0" smtClean="0"/>
              <a:t>„maďarská“ část menšiny</a:t>
            </a:r>
          </a:p>
          <a:p>
            <a:pPr>
              <a:buFontTx/>
              <a:buChar char="-"/>
            </a:pPr>
            <a:r>
              <a:rPr lang="cs-CZ" dirty="0" smtClean="0"/>
              <a:t>ze Slovenska, Maďarska i jiných 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1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obchodníci, živnostníci, SŠ a VŠ vzdělání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míšené i endogamní sňatky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ejsou regionálně koncentrovaní, města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ysoká integrace </a:t>
            </a:r>
            <a:r>
              <a:rPr lang="cs-CZ" dirty="0" smtClean="0">
                <a:sym typeface="Wingdings" panose="05000000000000000000" pitchFamily="2" charset="2"/>
              </a:rPr>
              <a:t> středoevropanství, občanské vědomí </a:t>
            </a:r>
          </a:p>
        </p:txBody>
      </p:sp>
    </p:spTree>
    <p:extLst>
      <p:ext uri="{BB962C8B-B14F-4D97-AF65-F5344CB8AC3E}">
        <p14:creationId xmlns:p14="http://schemas.microsoft.com/office/powerpoint/2010/main" val="33848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1980 i 1991</a:t>
            </a:r>
            <a:r>
              <a:rPr lang="cs-CZ" dirty="0" smtClean="0">
                <a:sym typeface="Wingdings" panose="05000000000000000000" pitchFamily="2" charset="2"/>
              </a:rPr>
              <a:t>: </a:t>
            </a:r>
            <a:r>
              <a:rPr lang="cs-CZ" dirty="0">
                <a:sym typeface="Wingdings" panose="05000000000000000000" pitchFamily="2" charset="2"/>
              </a:rPr>
              <a:t>cca 20 </a:t>
            </a:r>
            <a:r>
              <a:rPr lang="cs-CZ" dirty="0" smtClean="0">
                <a:sym typeface="Wingdings" panose="05000000000000000000" pitchFamily="2" charset="2"/>
              </a:rPr>
              <a:t>tisíc; </a:t>
            </a:r>
            <a:r>
              <a:rPr lang="cs-CZ" dirty="0" smtClean="0"/>
              <a:t>2011</a:t>
            </a:r>
            <a:r>
              <a:rPr lang="cs-CZ" dirty="0"/>
              <a:t>: </a:t>
            </a:r>
            <a:r>
              <a:rPr lang="cs-CZ" dirty="0" smtClean="0"/>
              <a:t>9.365</a:t>
            </a:r>
          </a:p>
          <a:p>
            <a:pPr>
              <a:buFontTx/>
              <a:buChar char="-"/>
            </a:pPr>
            <a:r>
              <a:rPr lang="cs-CZ" dirty="0" smtClean="0"/>
              <a:t>2021: 5.969 + 5.214 </a:t>
            </a:r>
            <a:r>
              <a:rPr lang="cs-CZ" dirty="0" smtClean="0"/>
              <a:t>(+ česká 2.698), odhad </a:t>
            </a:r>
            <a:r>
              <a:rPr lang="cs-CZ" dirty="0" smtClean="0"/>
              <a:t>menšiny </a:t>
            </a:r>
            <a:r>
              <a:rPr lang="cs-CZ" dirty="0" smtClean="0"/>
              <a:t>19–20 tisíc; </a:t>
            </a:r>
            <a:r>
              <a:rPr lang="cs-CZ" dirty="0" err="1" smtClean="0"/>
              <a:t>JmK</a:t>
            </a:r>
            <a:r>
              <a:rPr lang="cs-CZ" dirty="0" smtClean="0"/>
              <a:t> 642 + 472                                         Praha 1.479 + 1.530; Brno 357 + 61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1/2020</a:t>
            </a:r>
            <a:r>
              <a:rPr lang="cs-CZ" dirty="0" smtClean="0"/>
              <a:t>: ca 7.700 trvalý nebo přechodný pobyt</a:t>
            </a:r>
          </a:p>
          <a:p>
            <a:pPr>
              <a:buFontTx/>
              <a:buChar char="-"/>
            </a:pPr>
            <a:r>
              <a:rPr lang="cs-CZ" dirty="0" smtClean="0"/>
              <a:t>7/2022: ca 10.000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9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etnické povědomí </a:t>
            </a:r>
            <a:r>
              <a:rPr lang="cs-CZ" dirty="0" smtClean="0">
                <a:sym typeface="Wingdings" panose="05000000000000000000" pitchFamily="2" charset="2"/>
              </a:rPr>
              <a:t>v rámci rodiny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j</a:t>
            </a:r>
            <a:r>
              <a:rPr lang="cs-CZ" dirty="0" smtClean="0">
                <a:sym typeface="Wingdings" panose="05000000000000000000" pitchFamily="2" charset="2"/>
              </a:rPr>
              <a:t>azyk: obvykle bilingvní</a:t>
            </a: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hudba, tanec: </a:t>
            </a:r>
            <a:r>
              <a:rPr lang="cs-CZ" dirty="0" err="1" smtClean="0"/>
              <a:t>čapáše</a:t>
            </a:r>
            <a:r>
              <a:rPr lang="cs-CZ" dirty="0" smtClean="0"/>
              <a:t>, čardáše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www.youtube.com/watch?v=zfDzgBlNTvw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strava: paprika, perkelt, </a:t>
            </a:r>
            <a:r>
              <a:rPr lang="cs-CZ" dirty="0" err="1" smtClean="0"/>
              <a:t>karhonya</a:t>
            </a:r>
            <a:r>
              <a:rPr lang="cs-CZ" dirty="0" smtClean="0"/>
              <a:t>, </a:t>
            </a:r>
            <a:r>
              <a:rPr lang="cs-CZ" dirty="0" err="1" smtClean="0"/>
              <a:t>halaszlé</a:t>
            </a:r>
            <a:endParaRPr lang="cs-CZ" dirty="0"/>
          </a:p>
        </p:txBody>
      </p:sp>
      <p:sp>
        <p:nvSpPr>
          <p:cNvPr id="2" name="AutoShape 4" descr="Výsledek obrázku pro perkelt"/>
          <p:cNvSpPr>
            <a:spLocks noChangeAspect="1" noChangeArrowheads="1"/>
          </p:cNvSpPr>
          <p:nvPr/>
        </p:nvSpPr>
        <p:spPr bwMode="auto">
          <a:xfrm>
            <a:off x="155575" y="-2224088"/>
            <a:ext cx="6200775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5148063" cy="386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7" descr="Výsledek obrázku pro halászl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24" b="3376"/>
          <a:stretch/>
        </p:blipFill>
        <p:spPr bwMode="auto">
          <a:xfrm>
            <a:off x="5148064" y="2960036"/>
            <a:ext cx="3995936" cy="38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52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Vysokoškolský kroužek svatého Jiří (Praha, 1925)</a:t>
            </a:r>
          </a:p>
          <a:p>
            <a:pPr>
              <a:buFontTx/>
              <a:buChar char="-"/>
            </a:pPr>
            <a:r>
              <a:rPr lang="cs-CZ" dirty="0" err="1" smtClean="0"/>
              <a:t>Sarló</a:t>
            </a:r>
            <a:r>
              <a:rPr lang="cs-CZ" dirty="0" smtClean="0"/>
              <a:t> (= srp; Praha, 1928): levicové hnutí</a:t>
            </a:r>
          </a:p>
          <a:p>
            <a:pPr>
              <a:buFontTx/>
              <a:buChar char="-"/>
            </a:pPr>
            <a:r>
              <a:rPr lang="cs-CZ" dirty="0" err="1" smtClean="0"/>
              <a:t>Corvina</a:t>
            </a:r>
            <a:r>
              <a:rPr lang="cs-CZ" dirty="0" smtClean="0"/>
              <a:t> (Brno, 1921): studenti techniky</a:t>
            </a:r>
          </a:p>
          <a:p>
            <a:pPr>
              <a:buFontTx/>
              <a:buChar char="-"/>
            </a:pPr>
            <a:r>
              <a:rPr lang="cs-CZ" dirty="0" err="1" smtClean="0"/>
              <a:t>Kafedik</a:t>
            </a:r>
            <a:r>
              <a:rPr lang="cs-CZ" dirty="0" smtClean="0"/>
              <a:t> (Brno, 1969): Studentský </a:t>
            </a:r>
            <a:r>
              <a:rPr lang="cs-CZ" dirty="0"/>
              <a:t>klub Ference </a:t>
            </a:r>
            <a:r>
              <a:rPr lang="cs-CZ" dirty="0" err="1"/>
              <a:t>Kazinczyho</a:t>
            </a:r>
            <a:r>
              <a:rPr lang="cs-CZ" dirty="0"/>
              <a:t> </a:t>
            </a:r>
            <a:r>
              <a:rPr lang="cs-CZ" dirty="0" smtClean="0"/>
              <a:t>(spisovatel)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Svaz </a:t>
            </a:r>
            <a:r>
              <a:rPr lang="cs-CZ" dirty="0"/>
              <a:t>Maďarů žijících v českých zemích </a:t>
            </a:r>
            <a:r>
              <a:rPr lang="cs-CZ" dirty="0" smtClean="0"/>
              <a:t>(Praha, 1990): </a:t>
            </a:r>
            <a:r>
              <a:rPr lang="cs-CZ" dirty="0"/>
              <a:t>později pobočky ve městech =&gt;</a:t>
            </a:r>
          </a:p>
          <a:p>
            <a:pPr>
              <a:buFontTx/>
              <a:buChar char="-"/>
            </a:pPr>
            <a:r>
              <a:rPr lang="cs-CZ" dirty="0"/>
              <a:t>Svaz Maďarů – Brno (1993): zachování a rozvoj kultury, jazyka, tradic, prezentace maďarské kultury, rozvoj česko-maďarských vztahů =&gt; Maďarské kulturní a informační centrum, Dny maďarské kultury; kateřinské zábavy</a:t>
            </a:r>
          </a:p>
          <a:p>
            <a:pPr>
              <a:buFontTx/>
              <a:buChar char="-"/>
            </a:pPr>
            <a:r>
              <a:rPr lang="cs-CZ" dirty="0"/>
              <a:t>Soubor K</a:t>
            </a:r>
            <a:r>
              <a:rPr lang="hu-HU" dirty="0"/>
              <a:t>őris </a:t>
            </a:r>
            <a:r>
              <a:rPr lang="hu-HU" dirty="0" smtClean="0"/>
              <a:t>(Brno, 2007)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4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Badatelé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Tomáš Dvořák – historie po 1945</a:t>
            </a:r>
          </a:p>
          <a:p>
            <a:r>
              <a:rPr lang="cs-CZ" dirty="0" smtClean="0"/>
              <a:t>Jakub Holas, Helena Nosková, Robert Pejša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6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361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Maďaři</vt:lpstr>
      <vt:lpstr>Historie kontaktů s Maďary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Badatelé a 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Maďaři</dc:title>
  <dc:creator>mzm</dc:creator>
  <cp:lastModifiedBy>Jana Poláková</cp:lastModifiedBy>
  <cp:revision>23</cp:revision>
  <dcterms:created xsi:type="dcterms:W3CDTF">2018-03-15T14:24:48Z</dcterms:created>
  <dcterms:modified xsi:type="dcterms:W3CDTF">2022-10-10T05:56:33Z</dcterms:modified>
</cp:coreProperties>
</file>