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5" r:id="rId6"/>
    <p:sldId id="262" r:id="rId7"/>
    <p:sldId id="260" r:id="rId8"/>
    <p:sldId id="261" r:id="rId9"/>
    <p:sldId id="263" r:id="rId10"/>
    <p:sldId id="264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9" autoAdjust="0"/>
    <p:restoredTop sz="86364" autoAdjust="0"/>
  </p:normalViewPr>
  <p:slideViewPr>
    <p:cSldViewPr>
      <p:cViewPr varScale="1">
        <p:scale>
          <a:sx n="57" d="100"/>
          <a:sy n="57" d="100"/>
        </p:scale>
        <p:origin x="-54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23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3FD0D-190A-491C-ABAC-C496649D5E45}" type="datetimeFigureOut">
              <a:rPr lang="cs-CZ" smtClean="0"/>
              <a:t>28.11.2022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E3D40-5C57-4824-AB91-147FC68BD3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1119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3FD0D-190A-491C-ABAC-C496649D5E45}" type="datetimeFigureOut">
              <a:rPr lang="cs-CZ" smtClean="0"/>
              <a:t>28.11.2022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E3D40-5C57-4824-AB91-147FC68BD3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599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3FD0D-190A-491C-ABAC-C496649D5E45}" type="datetimeFigureOut">
              <a:rPr lang="cs-CZ" smtClean="0"/>
              <a:t>28.11.2022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E3D40-5C57-4824-AB91-147FC68BD3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4327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3FD0D-190A-491C-ABAC-C496649D5E45}" type="datetimeFigureOut">
              <a:rPr lang="cs-CZ" smtClean="0"/>
              <a:t>28.11.2022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E3D40-5C57-4824-AB91-147FC68BD3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0344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3FD0D-190A-491C-ABAC-C496649D5E45}" type="datetimeFigureOut">
              <a:rPr lang="cs-CZ" smtClean="0"/>
              <a:t>28.11.2022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E3D40-5C57-4824-AB91-147FC68BD3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756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3FD0D-190A-491C-ABAC-C496649D5E45}" type="datetimeFigureOut">
              <a:rPr lang="cs-CZ" smtClean="0"/>
              <a:t>28.11.2022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E3D40-5C57-4824-AB91-147FC68BD3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3441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3FD0D-190A-491C-ABAC-C496649D5E45}" type="datetimeFigureOut">
              <a:rPr lang="cs-CZ" smtClean="0"/>
              <a:t>28.11.2022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E3D40-5C57-4824-AB91-147FC68BD3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4081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3FD0D-190A-491C-ABAC-C496649D5E45}" type="datetimeFigureOut">
              <a:rPr lang="cs-CZ" smtClean="0"/>
              <a:t>28.11.2022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E3D40-5C57-4824-AB91-147FC68BD3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3385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3FD0D-190A-491C-ABAC-C496649D5E45}" type="datetimeFigureOut">
              <a:rPr lang="cs-CZ" smtClean="0"/>
              <a:t>28.11.2022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E3D40-5C57-4824-AB91-147FC68BD3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867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3FD0D-190A-491C-ABAC-C496649D5E45}" type="datetimeFigureOut">
              <a:rPr lang="cs-CZ" smtClean="0"/>
              <a:t>28.11.2022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E3D40-5C57-4824-AB91-147FC68BD3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447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3FD0D-190A-491C-ABAC-C496649D5E45}" type="datetimeFigureOut">
              <a:rPr lang="cs-CZ" smtClean="0"/>
              <a:t>28.11.2022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E3D40-5C57-4824-AB91-147FC68BD3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8292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83FD0D-190A-491C-ABAC-C496649D5E45}" type="datetimeFigureOut">
              <a:rPr lang="cs-CZ" smtClean="0"/>
              <a:t>28.11.2022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7E3D40-5C57-4824-AB91-147FC68BD3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045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ct24.ceskatelevize.cz/svet/3302203-rusu-v-cesku-behem-poslednich-let-pribyvalo-ted-sleduji-jak-se-krize-vyvine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fcbtfUsnTBc" TargetMode="External"/><Relationship Id="rId2" Type="http://schemas.openxmlformats.org/officeDocument/2006/relationships/hyperlink" Target="https://www.youtube.com/watch?v=Ej5y6DN0CR4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Rusové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46353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 a badatelé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Anastasie Kopřivová – 1. migrační vlna</a:t>
            </a:r>
          </a:p>
          <a:p>
            <a:r>
              <a:rPr lang="cs-CZ" dirty="0" smtClean="0"/>
              <a:t>Igor </a:t>
            </a:r>
            <a:r>
              <a:rPr lang="cs-CZ" dirty="0" err="1" smtClean="0"/>
              <a:t>Zolotarev</a:t>
            </a:r>
            <a:r>
              <a:rPr lang="cs-CZ" dirty="0" smtClean="0"/>
              <a:t>, Karel Sládek</a:t>
            </a:r>
          </a:p>
          <a:p>
            <a:r>
              <a:rPr lang="cs-CZ" dirty="0" err="1"/>
              <a:t>PřF</a:t>
            </a:r>
            <a:r>
              <a:rPr lang="cs-CZ" dirty="0"/>
              <a:t> </a:t>
            </a:r>
            <a:r>
              <a:rPr lang="cs-CZ" dirty="0" smtClean="0"/>
              <a:t>UK, katedra sociální demografie a </a:t>
            </a:r>
            <a:r>
              <a:rPr lang="cs-CZ" dirty="0" err="1" smtClean="0"/>
              <a:t>regio</a:t>
            </a:r>
            <a:r>
              <a:rPr lang="cs-CZ" smtClean="0"/>
              <a:t>- nálního</a:t>
            </a:r>
            <a:r>
              <a:rPr lang="cs-CZ" dirty="0" smtClean="0"/>
              <a:t> rozvoje </a:t>
            </a:r>
            <a:r>
              <a:rPr lang="cs-CZ" dirty="0"/>
              <a:t>– </a:t>
            </a:r>
            <a:r>
              <a:rPr lang="cs-CZ" dirty="0" smtClean="0"/>
              <a:t>Dušan Drbohlav, Klára Fiedlerová, Eva Janská</a:t>
            </a:r>
          </a:p>
          <a:p>
            <a:r>
              <a:rPr lang="cs-CZ" dirty="0" smtClean="0"/>
              <a:t>cizinci.cz – migrace, imigrace, integrace, vztahy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0650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 kontaktů s Rusy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republika</a:t>
            </a:r>
          </a:p>
          <a:p>
            <a:pPr>
              <a:buFontTx/>
              <a:buChar char="-"/>
            </a:pPr>
            <a:r>
              <a:rPr lang="cs-CZ" dirty="0" smtClean="0"/>
              <a:t>po bolševické revoluci politická migrace </a:t>
            </a:r>
            <a:r>
              <a:rPr lang="cs-CZ" dirty="0" smtClean="0">
                <a:sym typeface="Wingdings" panose="05000000000000000000" pitchFamily="2" charset="2"/>
              </a:rPr>
              <a:t> </a:t>
            </a:r>
            <a:r>
              <a:rPr lang="cs-CZ" dirty="0" smtClean="0"/>
              <a:t>šlechta, inteligence</a:t>
            </a:r>
          </a:p>
          <a:p>
            <a:pPr>
              <a:buFontTx/>
              <a:buChar char="-"/>
            </a:pPr>
            <a:r>
              <a:rPr lang="cs-CZ" dirty="0" smtClean="0">
                <a:sym typeface="Wingdings" panose="05000000000000000000" pitchFamily="2" charset="2"/>
              </a:rPr>
              <a:t>Ruská pomocná akce</a:t>
            </a:r>
            <a:r>
              <a:rPr lang="cs-CZ" dirty="0" smtClean="0"/>
              <a:t> (max. 25 tisíc osob): zajištění bydlení, stravy, zdravotní péče, vzdělání, kultury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385460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r>
              <a:rPr lang="cs-CZ" dirty="0" smtClean="0"/>
              <a:t>2. polovina 20. století</a:t>
            </a:r>
          </a:p>
          <a:p>
            <a:pPr>
              <a:buFontTx/>
              <a:buChar char="-"/>
            </a:pPr>
            <a:r>
              <a:rPr lang="cs-CZ" dirty="0" smtClean="0"/>
              <a:t>po 2. světové válce část ruské emigrace odvlečena zpět do SSSR</a:t>
            </a:r>
          </a:p>
          <a:p>
            <a:pPr>
              <a:buFontTx/>
              <a:buChar char="-"/>
            </a:pPr>
            <a:r>
              <a:rPr lang="cs-CZ" dirty="0" smtClean="0"/>
              <a:t>do r. 1989 odborníci (pedagogové), smíšená manželství x armáda SSSR (115 tisíc)</a:t>
            </a:r>
          </a:p>
          <a:p>
            <a:pPr>
              <a:buFontTx/>
              <a:buChar char="-"/>
            </a:pPr>
            <a:r>
              <a:rPr lang="cs-CZ" dirty="0" smtClean="0"/>
              <a:t>po r. 1991 ekonomická a politická; výjimečně historické vazby rodiny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Po r. 2000</a:t>
            </a:r>
          </a:p>
          <a:p>
            <a:pPr>
              <a:buFontTx/>
              <a:buChar char="-"/>
            </a:pPr>
            <a:r>
              <a:rPr lang="cs-CZ" dirty="0" smtClean="0"/>
              <a:t>migrace ekonomická a „existenční“, studenti</a:t>
            </a:r>
          </a:p>
        </p:txBody>
      </p:sp>
    </p:spTree>
    <p:extLst>
      <p:ext uri="{BB962C8B-B14F-4D97-AF65-F5344CB8AC3E}">
        <p14:creationId xmlns:p14="http://schemas.microsoft.com/office/powerpoint/2010/main" val="492022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Charakteristika menšiny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dirty="0" smtClean="0"/>
              <a:t>střední věková skupina, rodiny s dětmi</a:t>
            </a:r>
          </a:p>
          <a:p>
            <a:pPr>
              <a:buFontTx/>
              <a:buChar char="-"/>
            </a:pPr>
            <a:r>
              <a:rPr lang="cs-CZ" dirty="0" smtClean="0"/>
              <a:t>skupina do 25 let rychlý nárůst</a:t>
            </a:r>
          </a:p>
          <a:p>
            <a:pPr>
              <a:buFontTx/>
              <a:buChar char="-"/>
            </a:pPr>
            <a:r>
              <a:rPr lang="cs-CZ" dirty="0"/>
              <a:t>výrazná koncentrace v Praze (60%), K. Vary</a:t>
            </a:r>
          </a:p>
          <a:p>
            <a:pPr>
              <a:buFontTx/>
              <a:buChar char="-"/>
            </a:pPr>
            <a:r>
              <a:rPr lang="cs-CZ" dirty="0" smtClean="0"/>
              <a:t>SŠ a VŠ vzdělání, podnikatelé (kontakty              s Ruskem), etnická ekonomika x ruská mafie</a:t>
            </a:r>
          </a:p>
          <a:p>
            <a:pPr>
              <a:buFontTx/>
              <a:buChar char="-"/>
            </a:pPr>
            <a:r>
              <a:rPr lang="cs-CZ" dirty="0" smtClean="0"/>
              <a:t>přesun fyzického domova x emotivní vztah       k vlasti</a:t>
            </a:r>
          </a:p>
        </p:txBody>
      </p:sp>
    </p:spTree>
    <p:extLst>
      <p:ext uri="{BB962C8B-B14F-4D97-AF65-F5344CB8AC3E}">
        <p14:creationId xmlns:p14="http://schemas.microsoft.com/office/powerpoint/2010/main" val="1246927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>
              <a:buFontTx/>
              <a:buChar char="-"/>
            </a:pPr>
            <a:r>
              <a:rPr lang="cs-CZ" dirty="0"/>
              <a:t>pasivní zájem o české veřejné a spolkové dění</a:t>
            </a:r>
          </a:p>
          <a:p>
            <a:pPr>
              <a:buFontTx/>
              <a:buChar char="-"/>
            </a:pPr>
            <a:r>
              <a:rPr lang="cs-CZ" dirty="0"/>
              <a:t>vysoká uzavřenost komunity (ženy)</a:t>
            </a:r>
          </a:p>
          <a:p>
            <a:pPr>
              <a:buFontTx/>
              <a:buChar char="-"/>
            </a:pPr>
            <a:r>
              <a:rPr lang="cs-CZ" dirty="0" smtClean="0"/>
              <a:t>Rusové o sobě: pohostinnost</a:t>
            </a:r>
            <a:endParaRPr lang="cs-CZ" dirty="0"/>
          </a:p>
          <a:p>
            <a:pPr>
              <a:buFontTx/>
              <a:buChar char="-"/>
            </a:pPr>
            <a:r>
              <a:rPr lang="cs-CZ" dirty="0" smtClean="0"/>
              <a:t>Rusové o Č.: „antisovětismus</a:t>
            </a:r>
            <a:r>
              <a:rPr lang="cs-CZ" dirty="0"/>
              <a:t>“ </a:t>
            </a:r>
            <a:r>
              <a:rPr lang="cs-CZ" dirty="0">
                <a:sym typeface="Wingdings" panose="05000000000000000000" pitchFamily="2" charset="2"/>
              </a:rPr>
              <a:t> „</a:t>
            </a:r>
            <a:r>
              <a:rPr lang="cs-CZ" dirty="0" err="1">
                <a:sym typeface="Wingdings" panose="05000000000000000000" pitchFamily="2" charset="2"/>
              </a:rPr>
              <a:t>antirusismus</a:t>
            </a:r>
            <a:r>
              <a:rPr lang="cs-CZ" dirty="0">
                <a:sym typeface="Wingdings" panose="05000000000000000000" pitchFamily="2" charset="2"/>
              </a:rPr>
              <a:t>“, individualismus, přesnost</a:t>
            </a:r>
            <a:endParaRPr lang="cs-CZ" dirty="0"/>
          </a:p>
          <a:p>
            <a:pPr marL="0" indent="0">
              <a:buNone/>
            </a:pPr>
            <a:r>
              <a:rPr lang="cs-CZ" dirty="0">
                <a:hlinkClick r:id="rId2"/>
              </a:rPr>
              <a:t>https://ct24.ceskatelevize.cz/svet/3302203-rusu-v-cesku-behem-poslednich-let-pribyvalo-ted-sleduji-jak-se-krize-vyvine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4630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Statistické údaje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cs-CZ" dirty="0" smtClean="0"/>
              <a:t>před r. 1989: společně s Ukrajinci, 19 tisíc (1950), pokles </a:t>
            </a:r>
          </a:p>
          <a:p>
            <a:pPr>
              <a:buFontTx/>
              <a:buChar char="-"/>
            </a:pPr>
            <a:r>
              <a:rPr lang="cs-CZ" dirty="0" smtClean="0"/>
              <a:t>1991: 5.100; 2011: 17.872 </a:t>
            </a:r>
          </a:p>
          <a:p>
            <a:pPr>
              <a:buFontTx/>
              <a:buChar char="-"/>
            </a:pPr>
            <a:r>
              <a:rPr lang="cs-CZ" dirty="0" smtClean="0"/>
              <a:t>2021: 25.296 </a:t>
            </a:r>
            <a:r>
              <a:rPr lang="cs-CZ" dirty="0"/>
              <a:t>+ </a:t>
            </a:r>
            <a:r>
              <a:rPr lang="cs-CZ" dirty="0" smtClean="0"/>
              <a:t>7.545 (odhady menšiny 100 </a:t>
            </a:r>
            <a:r>
              <a:rPr lang="cs-CZ" dirty="0"/>
              <a:t>tisíc</a:t>
            </a:r>
            <a:r>
              <a:rPr lang="cs-CZ" dirty="0" smtClean="0"/>
              <a:t>); </a:t>
            </a:r>
            <a:r>
              <a:rPr lang="cs-CZ" dirty="0" err="1" smtClean="0"/>
              <a:t>JmK</a:t>
            </a:r>
            <a:r>
              <a:rPr lang="cs-CZ" dirty="0" smtClean="0"/>
              <a:t> 1.794 + 493; Praha 15.328 + 3.794; Brno 1.433</a:t>
            </a:r>
          </a:p>
          <a:p>
            <a:pPr>
              <a:buFontTx/>
              <a:buChar char="-"/>
            </a:pPr>
            <a:r>
              <a:rPr lang="cs-CZ" dirty="0" smtClean="0"/>
              <a:t>1/2020: ca 39.000 trvalý nebo přechodný pobyt</a:t>
            </a:r>
          </a:p>
          <a:p>
            <a:pPr>
              <a:buFontTx/>
              <a:buChar char="-"/>
            </a:pPr>
            <a:r>
              <a:rPr lang="cs-CZ" dirty="0" smtClean="0"/>
              <a:t>7/2022: ca 45.000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6133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Etnické identifikátory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dirty="0"/>
              <a:t>j</a:t>
            </a:r>
            <a:r>
              <a:rPr lang="cs-CZ" dirty="0" smtClean="0"/>
              <a:t>azyk: udržuje se v rodinách</a:t>
            </a:r>
          </a:p>
          <a:p>
            <a:pPr>
              <a:buFontTx/>
              <a:buChar char="-"/>
            </a:pPr>
            <a:r>
              <a:rPr lang="cs-CZ" dirty="0"/>
              <a:t>n</a:t>
            </a:r>
            <a:r>
              <a:rPr lang="cs-CZ" dirty="0" smtClean="0"/>
              <a:t>áboženství: pravoslavné, pocit propojení i pro ateisty</a:t>
            </a:r>
          </a:p>
          <a:p>
            <a:pPr>
              <a:buFontTx/>
              <a:buChar char="-"/>
            </a:pPr>
            <a:r>
              <a:rPr lang="cs-CZ" dirty="0"/>
              <a:t>z</a:t>
            </a:r>
            <a:r>
              <a:rPr lang="cs-CZ" dirty="0" smtClean="0"/>
              <a:t>vyky: kalendářní české a ruské (až tři vánoční oslavy, Velikonoce – kulič, MDŽ)</a:t>
            </a:r>
          </a:p>
          <a:p>
            <a:pPr>
              <a:buFontTx/>
              <a:buChar char="-"/>
            </a:pPr>
            <a:r>
              <a:rPr lang="cs-CZ" dirty="0" smtClean="0"/>
              <a:t>strava: pelmeně, boršč, šči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3563948" cy="3575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85" r="8978" b="185"/>
          <a:stretch/>
        </p:blipFill>
        <p:spPr bwMode="auto">
          <a:xfrm>
            <a:off x="3245753" y="3571810"/>
            <a:ext cx="5891672" cy="32861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333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Kulturní instituce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6584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cs-CZ" dirty="0" err="1" smtClean="0"/>
              <a:t>Očag</a:t>
            </a:r>
            <a:r>
              <a:rPr lang="cs-CZ" dirty="0" smtClean="0"/>
              <a:t> (= Krb, 1991 Praha – Ústí): navazuje na činnost za 1. republiky, pomoc příchozím ze zemí bývalého SSSR</a:t>
            </a:r>
          </a:p>
          <a:p>
            <a:pPr>
              <a:buFontTx/>
              <a:buChar char="-"/>
            </a:pPr>
            <a:r>
              <a:rPr lang="cs-CZ" dirty="0" smtClean="0"/>
              <a:t>Ruská tradice (Praha, 2001): vydavatelská činnost, šachový klub, výuka češtiny, časopis Ruské slovo</a:t>
            </a:r>
          </a:p>
          <a:p>
            <a:pPr>
              <a:buFontTx/>
              <a:buChar char="-"/>
            </a:pPr>
            <a:r>
              <a:rPr lang="cs-CZ" dirty="0" smtClean="0"/>
              <a:t>Folklorní sdružení přátel ruské a ukrajinské kultury </a:t>
            </a:r>
            <a:r>
              <a:rPr lang="cs-CZ" dirty="0" err="1" smtClean="0"/>
              <a:t>Sudaruška</a:t>
            </a:r>
            <a:r>
              <a:rPr lang="cs-CZ" dirty="0" smtClean="0"/>
              <a:t> (Brno, 2003): uchování ruské a ukrajinské kultury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411021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hlinkClick r:id="rId2"/>
              </a:rPr>
              <a:t>https://www.youtube.com/watch?v=Ej5y6DN0CR4</a:t>
            </a:r>
            <a:r>
              <a:rPr lang="cs-CZ" dirty="0"/>
              <a:t> </a:t>
            </a:r>
          </a:p>
          <a:p>
            <a:pPr>
              <a:buFontTx/>
              <a:buChar char="-"/>
            </a:pPr>
            <a:r>
              <a:rPr lang="cs-CZ" dirty="0" smtClean="0"/>
              <a:t>Ruský </a:t>
            </a:r>
            <a:r>
              <a:rPr lang="cs-CZ" dirty="0"/>
              <a:t>kulturně osvětový spolek (Brno, 2006): ruskojazyční občané, kurzy ruštiny, prezentace tradiční i soudobé kultury, akce pro děti a dospělé; Den vítězství, Ruské jaro na Moravě (21. 3. – 31. 5. 2018)</a:t>
            </a:r>
          </a:p>
          <a:p>
            <a:pPr marL="0" indent="0">
              <a:buNone/>
            </a:pPr>
            <a:r>
              <a:rPr lang="cs-CZ" dirty="0" smtClean="0">
                <a:hlinkClick r:id="rId3"/>
              </a:rPr>
              <a:t>https</a:t>
            </a:r>
            <a:r>
              <a:rPr lang="cs-CZ" dirty="0">
                <a:hlinkClick r:id="rId3"/>
              </a:rPr>
              <a:t>://www.youtube.com/watch?v=fcbtfUsnTBc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4998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527</TotalTime>
  <Words>439</Words>
  <Application>Microsoft Office PowerPoint</Application>
  <PresentationFormat>Předvádění na obrazovce (4:3)</PresentationFormat>
  <Paragraphs>47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systému Office</vt:lpstr>
      <vt:lpstr>Rusové</vt:lpstr>
      <vt:lpstr>Historie kontaktů s Rusy</vt:lpstr>
      <vt:lpstr>Prezentace aplikace PowerPoint</vt:lpstr>
      <vt:lpstr>Charakteristika menšiny</vt:lpstr>
      <vt:lpstr>Prezentace aplikace PowerPoint</vt:lpstr>
      <vt:lpstr>Statistické údaje</vt:lpstr>
      <vt:lpstr>Etnické identifikátory</vt:lpstr>
      <vt:lpstr>Kulturní instituce</vt:lpstr>
      <vt:lpstr>Prezentace aplikace PowerPoint</vt:lpstr>
      <vt:lpstr>Literatura a badatelé</vt:lpstr>
    </vt:vector>
  </TitlesOfParts>
  <Company>mzm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Rusové</dc:title>
  <dc:creator>mzm</dc:creator>
  <cp:lastModifiedBy>Jana Poláková</cp:lastModifiedBy>
  <cp:revision>29</cp:revision>
  <dcterms:created xsi:type="dcterms:W3CDTF">2018-04-06T06:33:12Z</dcterms:created>
  <dcterms:modified xsi:type="dcterms:W3CDTF">2022-11-28T08:11:43Z</dcterms:modified>
</cp:coreProperties>
</file>