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6" r:id="rId4"/>
    <p:sldId id="265" r:id="rId5"/>
    <p:sldId id="264" r:id="rId6"/>
    <p:sldId id="257" r:id="rId7"/>
    <p:sldId id="258" r:id="rId8"/>
    <p:sldId id="259" r:id="rId9"/>
    <p:sldId id="260" r:id="rId10"/>
    <p:sldId id="261" r:id="rId11"/>
    <p:sldId id="268" r:id="rId12"/>
    <p:sldId id="262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2"/>
          </a:solidFill>
        </a:fill>
      </a:tcStyle>
    </a:wholeTbl>
    <a:band2H>
      <a:tcTxStyle/>
      <a:tcStyle>
        <a:tcBdr/>
        <a:fill>
          <a:solidFill>
            <a:srgbClr val="E6E6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CD"/>
          </a:solidFill>
        </a:fill>
      </a:tcStyle>
    </a:wholeTbl>
    <a:band2H>
      <a:tcTxStyle/>
      <a:tcStyle>
        <a:tcBdr/>
        <a:fill>
          <a:solidFill>
            <a:srgbClr val="E6F2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CAD4"/>
          </a:solidFill>
        </a:fill>
      </a:tcStyle>
    </a:wholeTbl>
    <a:band2H>
      <a:tcTxStyle/>
      <a:tcStyle>
        <a:tcBdr/>
        <a:fill>
          <a:solidFill>
            <a:srgbClr val="F3E6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2D573B-7C46-584D-8351-483FCDEEB518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ECC9433-2B86-4F4C-AD96-864F58C5618C}">
      <dgm:prSet phldrT="[Text]"/>
      <dgm:spPr/>
      <dgm:t>
        <a:bodyPr/>
        <a:lstStyle/>
        <a:p>
          <a:r>
            <a:rPr lang="cs-CZ" dirty="0"/>
            <a:t>Denotativní</a:t>
          </a:r>
        </a:p>
      </dgm:t>
    </dgm:pt>
    <dgm:pt modelId="{8D23A47C-1F33-A543-BF3F-C57D2729FDFF}" type="parTrans" cxnId="{7771B292-AF45-2F44-BC94-A44B70A6D4E0}">
      <dgm:prSet/>
      <dgm:spPr/>
      <dgm:t>
        <a:bodyPr/>
        <a:lstStyle/>
        <a:p>
          <a:endParaRPr lang="cs-CZ"/>
        </a:p>
      </dgm:t>
    </dgm:pt>
    <dgm:pt modelId="{3662C946-E9FE-5E4A-9FA9-A9C5A39DEB51}" type="sibTrans" cxnId="{7771B292-AF45-2F44-BC94-A44B70A6D4E0}">
      <dgm:prSet/>
      <dgm:spPr/>
      <dgm:t>
        <a:bodyPr/>
        <a:lstStyle/>
        <a:p>
          <a:endParaRPr lang="cs-CZ"/>
        </a:p>
      </dgm:t>
    </dgm:pt>
    <dgm:pt modelId="{A55BC8B9-7F69-3945-9BCC-B06F51971377}">
      <dgm:prSet phldrT="[Text]"/>
      <dgm:spPr/>
      <dgm:t>
        <a:bodyPr/>
        <a:lstStyle/>
        <a:p>
          <a:r>
            <a:rPr lang="cs-CZ" dirty="0"/>
            <a:t>Expresivní</a:t>
          </a:r>
        </a:p>
      </dgm:t>
    </dgm:pt>
    <dgm:pt modelId="{64A06A8F-9BF7-0B4B-8792-75980441ABE0}" type="parTrans" cxnId="{87B7B124-7FDA-C440-820E-94C1195AD73D}">
      <dgm:prSet/>
      <dgm:spPr/>
      <dgm:t>
        <a:bodyPr/>
        <a:lstStyle/>
        <a:p>
          <a:endParaRPr lang="cs-CZ"/>
        </a:p>
      </dgm:t>
    </dgm:pt>
    <dgm:pt modelId="{1EB841E0-7B7C-E74D-A085-4C966024FA7A}" type="sibTrans" cxnId="{87B7B124-7FDA-C440-820E-94C1195AD73D}">
      <dgm:prSet/>
      <dgm:spPr/>
      <dgm:t>
        <a:bodyPr/>
        <a:lstStyle/>
        <a:p>
          <a:endParaRPr lang="cs-CZ"/>
        </a:p>
      </dgm:t>
    </dgm:pt>
    <dgm:pt modelId="{1145A570-C8BD-8645-B1B3-AD7A8DF424B8}">
      <dgm:prSet phldrT="[Text]"/>
      <dgm:spPr/>
      <dgm:t>
        <a:bodyPr/>
        <a:lstStyle/>
        <a:p>
          <a:r>
            <a:rPr lang="cs-CZ" dirty="0"/>
            <a:t>Dekorativní</a:t>
          </a:r>
        </a:p>
      </dgm:t>
    </dgm:pt>
    <dgm:pt modelId="{C6422CFB-7569-BC47-A927-F177F611C27E}" type="parTrans" cxnId="{C305E154-DF26-614C-931B-C31BFA1A9460}">
      <dgm:prSet/>
      <dgm:spPr/>
      <dgm:t>
        <a:bodyPr/>
        <a:lstStyle/>
        <a:p>
          <a:endParaRPr lang="cs-CZ"/>
        </a:p>
      </dgm:t>
    </dgm:pt>
    <dgm:pt modelId="{FE8FF3FE-B1FD-AE48-8467-16636D02FDD4}" type="sibTrans" cxnId="{C305E154-DF26-614C-931B-C31BFA1A9460}">
      <dgm:prSet/>
      <dgm:spPr/>
      <dgm:t>
        <a:bodyPr/>
        <a:lstStyle/>
        <a:p>
          <a:endParaRPr lang="cs-CZ"/>
        </a:p>
      </dgm:t>
    </dgm:pt>
    <dgm:pt modelId="{32E268AE-72FE-7E4B-BF95-DA4D4029CC7E}">
      <dgm:prSet phldrT="[Text]"/>
      <dgm:spPr/>
      <dgm:t>
        <a:bodyPr/>
        <a:lstStyle/>
        <a:p>
          <a:r>
            <a:rPr lang="cs-CZ" dirty="0"/>
            <a:t>Symbolická</a:t>
          </a:r>
        </a:p>
      </dgm:t>
    </dgm:pt>
    <dgm:pt modelId="{44BF4981-B334-6C44-9574-ECA834FABE5F}" type="parTrans" cxnId="{924C622A-6AEB-8E42-9B53-DBDBBC4403D6}">
      <dgm:prSet/>
      <dgm:spPr/>
      <dgm:t>
        <a:bodyPr/>
        <a:lstStyle/>
        <a:p>
          <a:endParaRPr lang="cs-CZ"/>
        </a:p>
      </dgm:t>
    </dgm:pt>
    <dgm:pt modelId="{E5B84720-3B21-364A-8642-D35D13682A74}" type="sibTrans" cxnId="{924C622A-6AEB-8E42-9B53-DBDBBC4403D6}">
      <dgm:prSet/>
      <dgm:spPr/>
      <dgm:t>
        <a:bodyPr/>
        <a:lstStyle/>
        <a:p>
          <a:endParaRPr lang="cs-CZ"/>
        </a:p>
      </dgm:t>
    </dgm:pt>
    <dgm:pt modelId="{39176A9D-35E1-A948-B059-9B963D227DA9}" type="pres">
      <dgm:prSet presAssocID="{292D573B-7C46-584D-8351-483FCDEEB518}" presName="diagram" presStyleCnt="0">
        <dgm:presLayoutVars>
          <dgm:dir/>
          <dgm:resizeHandles val="exact"/>
        </dgm:presLayoutVars>
      </dgm:prSet>
      <dgm:spPr/>
    </dgm:pt>
    <dgm:pt modelId="{53398F47-8443-FE41-B521-FE69F554CF99}" type="pres">
      <dgm:prSet presAssocID="{1ECC9433-2B86-4F4C-AD96-864F58C5618C}" presName="node" presStyleLbl="node1" presStyleIdx="0" presStyleCnt="4">
        <dgm:presLayoutVars>
          <dgm:bulletEnabled val="1"/>
        </dgm:presLayoutVars>
      </dgm:prSet>
      <dgm:spPr/>
    </dgm:pt>
    <dgm:pt modelId="{B7E6141E-7003-8645-BA9C-B8CF3EF13BF0}" type="pres">
      <dgm:prSet presAssocID="{3662C946-E9FE-5E4A-9FA9-A9C5A39DEB51}" presName="sibTrans" presStyleCnt="0"/>
      <dgm:spPr/>
    </dgm:pt>
    <dgm:pt modelId="{9A2BFFF7-D1A8-D34A-B433-428DF2BB99D4}" type="pres">
      <dgm:prSet presAssocID="{A55BC8B9-7F69-3945-9BCC-B06F51971377}" presName="node" presStyleLbl="node1" presStyleIdx="1" presStyleCnt="4">
        <dgm:presLayoutVars>
          <dgm:bulletEnabled val="1"/>
        </dgm:presLayoutVars>
      </dgm:prSet>
      <dgm:spPr/>
    </dgm:pt>
    <dgm:pt modelId="{49D755C0-0D09-1F4D-9796-6AB55E55091A}" type="pres">
      <dgm:prSet presAssocID="{1EB841E0-7B7C-E74D-A085-4C966024FA7A}" presName="sibTrans" presStyleCnt="0"/>
      <dgm:spPr/>
    </dgm:pt>
    <dgm:pt modelId="{D03FEDF5-C8AA-724B-9A5F-D4EC741E8EF0}" type="pres">
      <dgm:prSet presAssocID="{1145A570-C8BD-8645-B1B3-AD7A8DF424B8}" presName="node" presStyleLbl="node1" presStyleIdx="2" presStyleCnt="4">
        <dgm:presLayoutVars>
          <dgm:bulletEnabled val="1"/>
        </dgm:presLayoutVars>
      </dgm:prSet>
      <dgm:spPr/>
    </dgm:pt>
    <dgm:pt modelId="{96BAD0BF-CC4F-6F44-8E23-AA19E61DCE15}" type="pres">
      <dgm:prSet presAssocID="{FE8FF3FE-B1FD-AE48-8467-16636D02FDD4}" presName="sibTrans" presStyleCnt="0"/>
      <dgm:spPr/>
    </dgm:pt>
    <dgm:pt modelId="{3D10A587-A79B-C64B-9BD6-9DE7DD777C69}" type="pres">
      <dgm:prSet presAssocID="{32E268AE-72FE-7E4B-BF95-DA4D4029CC7E}" presName="node" presStyleLbl="node1" presStyleIdx="3" presStyleCnt="4">
        <dgm:presLayoutVars>
          <dgm:bulletEnabled val="1"/>
        </dgm:presLayoutVars>
      </dgm:prSet>
      <dgm:spPr/>
    </dgm:pt>
  </dgm:ptLst>
  <dgm:cxnLst>
    <dgm:cxn modelId="{09518601-97AC-074C-ABB9-C47E13520431}" type="presOf" srcId="{292D573B-7C46-584D-8351-483FCDEEB518}" destId="{39176A9D-35E1-A948-B059-9B963D227DA9}" srcOrd="0" destOrd="0" presId="urn:microsoft.com/office/officeart/2005/8/layout/default"/>
    <dgm:cxn modelId="{EE0F9D01-A09D-C941-8BD8-2DF0C97001A6}" type="presOf" srcId="{1ECC9433-2B86-4F4C-AD96-864F58C5618C}" destId="{53398F47-8443-FE41-B521-FE69F554CF99}" srcOrd="0" destOrd="0" presId="urn:microsoft.com/office/officeart/2005/8/layout/default"/>
    <dgm:cxn modelId="{87B7B124-7FDA-C440-820E-94C1195AD73D}" srcId="{292D573B-7C46-584D-8351-483FCDEEB518}" destId="{A55BC8B9-7F69-3945-9BCC-B06F51971377}" srcOrd="1" destOrd="0" parTransId="{64A06A8F-9BF7-0B4B-8792-75980441ABE0}" sibTransId="{1EB841E0-7B7C-E74D-A085-4C966024FA7A}"/>
    <dgm:cxn modelId="{1322F528-3A4E-2145-ABAD-D9F0CED596A4}" type="presOf" srcId="{32E268AE-72FE-7E4B-BF95-DA4D4029CC7E}" destId="{3D10A587-A79B-C64B-9BD6-9DE7DD777C69}" srcOrd="0" destOrd="0" presId="urn:microsoft.com/office/officeart/2005/8/layout/default"/>
    <dgm:cxn modelId="{924C622A-6AEB-8E42-9B53-DBDBBC4403D6}" srcId="{292D573B-7C46-584D-8351-483FCDEEB518}" destId="{32E268AE-72FE-7E4B-BF95-DA4D4029CC7E}" srcOrd="3" destOrd="0" parTransId="{44BF4981-B334-6C44-9574-ECA834FABE5F}" sibTransId="{E5B84720-3B21-364A-8642-D35D13682A74}"/>
    <dgm:cxn modelId="{8407AF5C-8D34-5C4F-AE9D-BA8DB515936B}" type="presOf" srcId="{A55BC8B9-7F69-3945-9BCC-B06F51971377}" destId="{9A2BFFF7-D1A8-D34A-B433-428DF2BB99D4}" srcOrd="0" destOrd="0" presId="urn:microsoft.com/office/officeart/2005/8/layout/default"/>
    <dgm:cxn modelId="{C305E154-DF26-614C-931B-C31BFA1A9460}" srcId="{292D573B-7C46-584D-8351-483FCDEEB518}" destId="{1145A570-C8BD-8645-B1B3-AD7A8DF424B8}" srcOrd="2" destOrd="0" parTransId="{C6422CFB-7569-BC47-A927-F177F611C27E}" sibTransId="{FE8FF3FE-B1FD-AE48-8467-16636D02FDD4}"/>
    <dgm:cxn modelId="{7771B292-AF45-2F44-BC94-A44B70A6D4E0}" srcId="{292D573B-7C46-584D-8351-483FCDEEB518}" destId="{1ECC9433-2B86-4F4C-AD96-864F58C5618C}" srcOrd="0" destOrd="0" parTransId="{8D23A47C-1F33-A543-BF3F-C57D2729FDFF}" sibTransId="{3662C946-E9FE-5E4A-9FA9-A9C5A39DEB51}"/>
    <dgm:cxn modelId="{4684B7CD-8A1B-F148-B397-0385108BF259}" type="presOf" srcId="{1145A570-C8BD-8645-B1B3-AD7A8DF424B8}" destId="{D03FEDF5-C8AA-724B-9A5F-D4EC741E8EF0}" srcOrd="0" destOrd="0" presId="urn:microsoft.com/office/officeart/2005/8/layout/default"/>
    <dgm:cxn modelId="{ECD7095E-0F94-2A4A-8890-9159BB1829AD}" type="presParOf" srcId="{39176A9D-35E1-A948-B059-9B963D227DA9}" destId="{53398F47-8443-FE41-B521-FE69F554CF99}" srcOrd="0" destOrd="0" presId="urn:microsoft.com/office/officeart/2005/8/layout/default"/>
    <dgm:cxn modelId="{0B1BCCC3-3C1E-ED49-967A-4BB9D4240AB9}" type="presParOf" srcId="{39176A9D-35E1-A948-B059-9B963D227DA9}" destId="{B7E6141E-7003-8645-BA9C-B8CF3EF13BF0}" srcOrd="1" destOrd="0" presId="urn:microsoft.com/office/officeart/2005/8/layout/default"/>
    <dgm:cxn modelId="{CF55F5B9-5C40-F24A-B5AC-BF3DF43B84CB}" type="presParOf" srcId="{39176A9D-35E1-A948-B059-9B963D227DA9}" destId="{9A2BFFF7-D1A8-D34A-B433-428DF2BB99D4}" srcOrd="2" destOrd="0" presId="urn:microsoft.com/office/officeart/2005/8/layout/default"/>
    <dgm:cxn modelId="{C03E46A4-5370-C44E-AE95-868DB7103803}" type="presParOf" srcId="{39176A9D-35E1-A948-B059-9B963D227DA9}" destId="{49D755C0-0D09-1F4D-9796-6AB55E55091A}" srcOrd="3" destOrd="0" presId="urn:microsoft.com/office/officeart/2005/8/layout/default"/>
    <dgm:cxn modelId="{AFFCF4A1-41EC-6741-8A1F-AE36CE71D59C}" type="presParOf" srcId="{39176A9D-35E1-A948-B059-9B963D227DA9}" destId="{D03FEDF5-C8AA-724B-9A5F-D4EC741E8EF0}" srcOrd="4" destOrd="0" presId="urn:microsoft.com/office/officeart/2005/8/layout/default"/>
    <dgm:cxn modelId="{E26CE941-D61A-8B45-86F8-899F9BA42956}" type="presParOf" srcId="{39176A9D-35E1-A948-B059-9B963D227DA9}" destId="{96BAD0BF-CC4F-6F44-8E23-AA19E61DCE15}" srcOrd="5" destOrd="0" presId="urn:microsoft.com/office/officeart/2005/8/layout/default"/>
    <dgm:cxn modelId="{F3AB3E74-D935-7049-978D-6195204B8C17}" type="presParOf" srcId="{39176A9D-35E1-A948-B059-9B963D227DA9}" destId="{3D10A587-A79B-C64B-9BD6-9DE7DD777C6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398F47-8443-FE41-B521-FE69F554CF99}">
      <dsp:nvSpPr>
        <dsp:cNvPr id="0" name=""/>
        <dsp:cNvSpPr/>
      </dsp:nvSpPr>
      <dsp:spPr>
        <a:xfrm>
          <a:off x="859" y="154671"/>
          <a:ext cx="3351830" cy="2011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Denotativní</a:t>
          </a:r>
        </a:p>
      </dsp:txBody>
      <dsp:txXfrm>
        <a:off x="859" y="154671"/>
        <a:ext cx="3351830" cy="2011098"/>
      </dsp:txXfrm>
    </dsp:sp>
    <dsp:sp modelId="{9A2BFFF7-D1A8-D34A-B433-428DF2BB99D4}">
      <dsp:nvSpPr>
        <dsp:cNvPr id="0" name=""/>
        <dsp:cNvSpPr/>
      </dsp:nvSpPr>
      <dsp:spPr>
        <a:xfrm>
          <a:off x="3687873" y="154671"/>
          <a:ext cx="3351830" cy="2011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Expresivní</a:t>
          </a:r>
        </a:p>
      </dsp:txBody>
      <dsp:txXfrm>
        <a:off x="3687873" y="154671"/>
        <a:ext cx="3351830" cy="2011098"/>
      </dsp:txXfrm>
    </dsp:sp>
    <dsp:sp modelId="{D03FEDF5-C8AA-724B-9A5F-D4EC741E8EF0}">
      <dsp:nvSpPr>
        <dsp:cNvPr id="0" name=""/>
        <dsp:cNvSpPr/>
      </dsp:nvSpPr>
      <dsp:spPr>
        <a:xfrm>
          <a:off x="859" y="2500952"/>
          <a:ext cx="3351830" cy="2011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Dekorativní</a:t>
          </a:r>
        </a:p>
      </dsp:txBody>
      <dsp:txXfrm>
        <a:off x="859" y="2500952"/>
        <a:ext cx="3351830" cy="2011098"/>
      </dsp:txXfrm>
    </dsp:sp>
    <dsp:sp modelId="{3D10A587-A79B-C64B-9BD6-9DE7DD777C69}">
      <dsp:nvSpPr>
        <dsp:cNvPr id="0" name=""/>
        <dsp:cNvSpPr/>
      </dsp:nvSpPr>
      <dsp:spPr>
        <a:xfrm>
          <a:off x="3687873" y="2500952"/>
          <a:ext cx="3351830" cy="2011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Symbolická</a:t>
          </a:r>
        </a:p>
      </dsp:txBody>
      <dsp:txXfrm>
        <a:off x="3687873" y="2500952"/>
        <a:ext cx="3351830" cy="2011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3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1" cy="1171581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r>
              <a:t>Kliknutím vložíte nadpis</a:t>
            </a:r>
          </a:p>
        </p:txBody>
      </p:sp>
      <p:sp>
        <p:nvSpPr>
          <p:cNvPr id="1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11361601" cy="69849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/>
            </a:lvl1pPr>
            <a:lvl2pPr marL="0" indent="457200">
              <a:lnSpc>
                <a:spcPct val="114000"/>
              </a:lnSpc>
              <a:buClrTx/>
              <a:buSzTx/>
              <a:buFontTx/>
              <a:buNone/>
              <a:defRPr sz="2400"/>
            </a:lvl2pPr>
            <a:lvl3pPr>
              <a:lnSpc>
                <a:spcPct val="114000"/>
              </a:lnSpc>
              <a:buClrTx/>
              <a:buFontTx/>
              <a:defRPr sz="2400"/>
            </a:lvl3pPr>
            <a:lvl4pPr>
              <a:lnSpc>
                <a:spcPct val="114000"/>
              </a:lnSpc>
              <a:buClrTx/>
              <a:buFontTx/>
              <a:defRPr sz="2400"/>
            </a:lvl4pPr>
            <a:lvl5pPr>
              <a:lnSpc>
                <a:spcPct val="114000"/>
              </a:lnSpc>
              <a:buClrTx/>
              <a:buFontTx/>
              <a:defRPr sz="2400"/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5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0" y="414000"/>
            <a:ext cx="1546943" cy="10602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9996" y="718711"/>
            <a:ext cx="5220003" cy="32040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</a:lvl2pPr>
            <a:lvl3pPr>
              <a:lnSpc>
                <a:spcPct val="114000"/>
              </a:lnSpc>
              <a:buClrTx/>
              <a:buFontTx/>
            </a:lvl3pPr>
            <a:lvl4pPr>
              <a:lnSpc>
                <a:spcPct val="114000"/>
              </a:lnSpc>
              <a:buClrTx/>
              <a:buFontTx/>
            </a:lvl4pPr>
            <a:lvl5pPr>
              <a:lnSpc>
                <a:spcPct val="114000"/>
              </a:lnSpc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1" name="Zástupný symbol pro text 5"/>
          <p:cNvSpPr>
            <a:spLocks noGrp="1"/>
          </p:cNvSpPr>
          <p:nvPr>
            <p:ph type="body" sz="quarter" idx="21" hasCustomPrompt="1"/>
          </p:nvPr>
        </p:nvSpPr>
        <p:spPr>
          <a:xfrm>
            <a:off x="719998" y="4500000"/>
            <a:ext cx="5220001" cy="13319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112" name="Zástupný symbol pro text 13"/>
          <p:cNvSpPr>
            <a:spLocks noGrp="1"/>
          </p:cNvSpPr>
          <p:nvPr>
            <p:ph type="body" sz="quarter" idx="22" hasCustomPrompt="1"/>
          </p:nvPr>
        </p:nvSpPr>
        <p:spPr>
          <a:xfrm>
            <a:off x="720723" y="4068000"/>
            <a:ext cx="5220001" cy="3600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100" b="1"/>
            </a:lvl1pPr>
          </a:lstStyle>
          <a:p>
            <a:r>
              <a:t>Kliknutím vložíte text</a:t>
            </a:r>
          </a:p>
        </p:txBody>
      </p:sp>
      <p:sp>
        <p:nvSpPr>
          <p:cNvPr id="113" name="Zástupný symbol pro 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6251278" y="4500000"/>
            <a:ext cx="5220001" cy="13319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114" name="Zástupný symbol pro text 13"/>
          <p:cNvSpPr>
            <a:spLocks noGrp="1"/>
          </p:cNvSpPr>
          <p:nvPr>
            <p:ph type="body" sz="quarter" idx="24" hasCustomPrompt="1"/>
          </p:nvPr>
        </p:nvSpPr>
        <p:spPr>
          <a:xfrm>
            <a:off x="6252002" y="4068000"/>
            <a:ext cx="5220001" cy="3600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100" b="1"/>
            </a:lvl1pPr>
          </a:lstStyle>
          <a:p>
            <a:r>
              <a:t>Kliknutím vložíte text</a:t>
            </a:r>
          </a:p>
        </p:txBody>
      </p:sp>
      <p:pic>
        <p:nvPicPr>
          <p:cNvPr id="115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23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31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9" cy="1171581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r>
              <a:t>Kliknutím vložíte nadpis</a:t>
            </a:r>
          </a:p>
        </p:txBody>
      </p:sp>
      <p:sp>
        <p:nvSpPr>
          <p:cNvPr id="13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5246519" cy="69849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1pPr>
            <a:lvl2pPr marL="0" indent="45720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3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13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0" y="414000"/>
            <a:ext cx="1546943" cy="10602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Úvodní snímek - inverzní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2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1" cy="1171581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r>
              <a:t>Kliknutím vložíte nadpis</a:t>
            </a:r>
          </a:p>
        </p:txBody>
      </p:sp>
      <p:sp>
        <p:nvSpPr>
          <p:cNvPr id="14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11361601" cy="69849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45720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4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0" y="414000"/>
            <a:ext cx="1546942" cy="10602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ozdělovník (alternativní)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2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9" cy="1171581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r>
              <a:t>Kliknutím vložíte nadpis</a:t>
            </a:r>
          </a:p>
        </p:txBody>
      </p:sp>
      <p:sp>
        <p:nvSpPr>
          <p:cNvPr id="15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5246519" cy="69849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45720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54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155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0" y="414000"/>
            <a:ext cx="1546942" cy="10602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verzní s obrázkem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0" y="1"/>
            <a:ext cx="12192000" cy="5842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163" name="Obrázek 1" descr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5419" cy="593153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19999" y="6040794"/>
            <a:ext cx="8555978" cy="5108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lnSpc>
                <a:spcPts val="1800"/>
              </a:lnSpc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3pPr>
            <a:lvl4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4pPr>
            <a:lvl5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UNI ARTS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rafický objekt 5" descr="Grafický 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871" y="2021800"/>
            <a:ext cx="4106255" cy="2814399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UNI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Obrázek 6" descr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956" y="2298932"/>
            <a:ext cx="8725021" cy="2260134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24" name="Text úrovně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0725" y="1296001"/>
            <a:ext cx="10752139" cy="27157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2pPr>
            <a:lvl3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3pPr>
            <a:lvl4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4pPr>
            <a:lvl5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pic>
        <p:nvPicPr>
          <p:cNvPr id="3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2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43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9999" y="1701505"/>
            <a:ext cx="5220000" cy="4139999"/>
          </a:xfrm>
          <a:prstGeom prst="rect">
            <a:avLst/>
          </a:prstGeom>
        </p:spPr>
        <p:txBody>
          <a:bodyPr/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4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0725" y="1296001"/>
            <a:ext cx="5220000" cy="27157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2pPr>
            <a:lvl3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3pPr>
            <a:lvl4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4pPr>
            <a:lvl5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54" name="Zástupný symbol pro text 7"/>
          <p:cNvSpPr>
            <a:spLocks noGrp="1"/>
          </p:cNvSpPr>
          <p:nvPr>
            <p:ph type="body" sz="quarter" idx="21" hasCustomPrompt="1"/>
          </p:nvPr>
        </p:nvSpPr>
        <p:spPr>
          <a:xfrm>
            <a:off x="6251278" y="1290515"/>
            <a:ext cx="5220001" cy="271577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4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pic>
        <p:nvPicPr>
          <p:cNvPr id="55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6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347735" y="2596844"/>
            <a:ext cx="4125466" cy="3208442"/>
          </a:xfrm>
          <a:prstGeom prst="rect">
            <a:avLst/>
          </a:prstGeom>
        </p:spPr>
        <p:txBody>
          <a:bodyPr/>
          <a:lstStyle>
            <a:lvl1pPr marL="252000" indent="-180000">
              <a:defRPr sz="2000"/>
            </a:lvl1pPr>
            <a:lvl2pPr marL="504000" indent="-180000"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5" name="Zástupný symbol pro obrázek 7"/>
          <p:cNvSpPr>
            <a:spLocks noGrp="1"/>
          </p:cNvSpPr>
          <p:nvPr>
            <p:ph type="pic" sz="half" idx="21"/>
          </p:nvPr>
        </p:nvSpPr>
        <p:spPr>
          <a:xfrm>
            <a:off x="729509" y="1665288"/>
            <a:ext cx="6207791" cy="41399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Zástupný symbol pro text 7"/>
          <p:cNvSpPr>
            <a:spLocks noGrp="1"/>
          </p:cNvSpPr>
          <p:nvPr>
            <p:ph type="body" sz="quarter" idx="22" hasCustomPrompt="1"/>
          </p:nvPr>
        </p:nvSpPr>
        <p:spPr>
          <a:xfrm>
            <a:off x="720724" y="1296001"/>
            <a:ext cx="10752140" cy="271577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4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pic>
        <p:nvPicPr>
          <p:cNvPr id="67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39999" y="1692001"/>
            <a:ext cx="3311526" cy="22307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</a:lvl2pPr>
            <a:lvl3pPr>
              <a:lnSpc>
                <a:spcPct val="114000"/>
              </a:lnSpc>
              <a:buClrTx/>
              <a:buFontTx/>
            </a:lvl3pPr>
            <a:lvl4pPr>
              <a:lnSpc>
                <a:spcPct val="114000"/>
              </a:lnSpc>
              <a:buClrTx/>
              <a:buFontTx/>
            </a:lvl4pPr>
            <a:lvl5pPr>
              <a:lnSpc>
                <a:spcPct val="114000"/>
              </a:lnSpc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6" name="Zástupný symbol pro text 5"/>
          <p:cNvSpPr>
            <a:spLocks noGrp="1"/>
          </p:cNvSpPr>
          <p:nvPr>
            <p:ph type="body" sz="quarter" idx="21" hasCustomPrompt="1"/>
          </p:nvPr>
        </p:nvSpPr>
        <p:spPr>
          <a:xfrm>
            <a:off x="719998" y="4414270"/>
            <a:ext cx="3312002" cy="14277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7" name="Zástupný symbol pro text 5"/>
          <p:cNvSpPr>
            <a:spLocks noGrp="1"/>
          </p:cNvSpPr>
          <p:nvPr>
            <p:ph type="body" sz="quarter" idx="22" hasCustomPrompt="1"/>
          </p:nvPr>
        </p:nvSpPr>
        <p:spPr>
          <a:xfrm>
            <a:off x="4439999" y="4414270"/>
            <a:ext cx="3312001" cy="14277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8" name="Zástupný symbol pro 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8161200" y="4414270"/>
            <a:ext cx="3312001" cy="14277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9" name="Zástupný symbol pro text 13"/>
          <p:cNvSpPr>
            <a:spLocks noGrp="1"/>
          </p:cNvSpPr>
          <p:nvPr>
            <p:ph type="body" sz="quarter" idx="24" hasCustomPrompt="1"/>
          </p:nvPr>
        </p:nvSpPr>
        <p:spPr>
          <a:xfrm>
            <a:off x="720725" y="4025136"/>
            <a:ext cx="3311525" cy="216001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0" name="Zástupný symbol pro text 13"/>
          <p:cNvSpPr>
            <a:spLocks noGrp="1"/>
          </p:cNvSpPr>
          <p:nvPr>
            <p:ph type="body" sz="quarter" idx="25" hasCustomPrompt="1"/>
          </p:nvPr>
        </p:nvSpPr>
        <p:spPr>
          <a:xfrm>
            <a:off x="4440475" y="4025136"/>
            <a:ext cx="3311526" cy="216001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1" name="Zástupný symbol pro text 13"/>
          <p:cNvSpPr>
            <a:spLocks noGrp="1"/>
          </p:cNvSpPr>
          <p:nvPr>
            <p:ph type="body" sz="quarter" idx="26" hasCustomPrompt="1"/>
          </p:nvPr>
        </p:nvSpPr>
        <p:spPr>
          <a:xfrm>
            <a:off x="8161435" y="4025136"/>
            <a:ext cx="3311526" cy="216001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2" name="Zástupný symbol pro text 7"/>
          <p:cNvSpPr>
            <a:spLocks noGrp="1"/>
          </p:cNvSpPr>
          <p:nvPr>
            <p:ph type="body" sz="quarter" idx="27" hasCustomPrompt="1"/>
          </p:nvPr>
        </p:nvSpPr>
        <p:spPr>
          <a:xfrm>
            <a:off x="720724" y="1296001"/>
            <a:ext cx="10752140" cy="271577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4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sp>
        <p:nvSpPr>
          <p:cNvPr id="8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pic>
        <p:nvPicPr>
          <p:cNvPr id="8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92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719999" y="692150"/>
            <a:ext cx="10753202" cy="5139850"/>
          </a:xfrm>
          <a:prstGeom prst="rect">
            <a:avLst/>
          </a:prstGeom>
        </p:spPr>
        <p:txBody>
          <a:bodyPr/>
          <a:lstStyle>
            <a:lvl1pPr marL="0" indent="72000">
              <a:buClrTx/>
              <a:buSzTx/>
              <a:buFontTx/>
              <a:buNone/>
            </a:lvl1pPr>
            <a:lvl2pPr>
              <a:buClrTx/>
              <a:buFontTx/>
            </a:lvl2pPr>
            <a:lvl3pPr>
              <a:buClrTx/>
              <a:buFontTx/>
            </a:lvl3pPr>
            <a:lvl4pPr>
              <a:buClrTx/>
              <a:buFontTx/>
            </a:lvl4pPr>
            <a:lvl5pPr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93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1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pic>
        <p:nvPicPr>
          <p:cNvPr id="102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414000" y="6267592"/>
            <a:ext cx="182216" cy="17281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719999" y="719999"/>
            <a:ext cx="10753202" cy="4515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Kliknutím vložíte nadpis</a:t>
            </a:r>
          </a:p>
        </p:txBody>
      </p:sp>
      <p:sp>
        <p:nvSpPr>
          <p:cNvPr id="4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719999" y="1692001"/>
            <a:ext cx="10753202" cy="41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5" name="Obrázek 8" descr="Obrázek 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881276" y="6047999"/>
            <a:ext cx="867342" cy="594471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252000" marR="0" indent="-179999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Char char="̶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576000" marR="0" indent="-2520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Char char="̶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41600" marR="0" indent="-3556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Blip>
          <a:blip r:embed="rId20"/>
        </a:buBlip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U8949uj5YI&amp;t=39s" TargetMode="External"/><Relationship Id="rId2" Type="http://schemas.openxmlformats.org/officeDocument/2006/relationships/hyperlink" Target="https://youtu.be/watzMSbA0Cw?t=5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HfS9RUS3DI?t=1314" TargetMode="External"/><Relationship Id="rId2" Type="http://schemas.openxmlformats.org/officeDocument/2006/relationships/hyperlink" Target="https://youtu.be/DPt-4Nwght0?t=1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h7jFJ6zWw" TargetMode="External"/><Relationship Id="rId2" Type="http://schemas.openxmlformats.org/officeDocument/2006/relationships/hyperlink" Target="https://www.youtube.com/watch?v=pTf9T-yoD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ESe7U467v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aq67POlvWU" TargetMode="External"/><Relationship Id="rId2" Type="http://schemas.openxmlformats.org/officeDocument/2006/relationships/hyperlink" Target="https://youtu.be/a3lcGnMhvsA?t=6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CZN6nbd4pB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Zástupný objekt pre číslo snímky 2"/>
          <p:cNvSpPr txBox="1">
            <a:spLocks noGrp="1"/>
          </p:cNvSpPr>
          <p:nvPr>
            <p:ph type="sldNum" sz="quarter" idx="2"/>
          </p:nvPr>
        </p:nvSpPr>
        <p:spPr>
          <a:xfrm>
            <a:off x="414000" y="6267592"/>
            <a:ext cx="127001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191" name="Nadpis 3"/>
          <p:cNvSpPr txBox="1">
            <a:spLocks noGrp="1"/>
          </p:cNvSpPr>
          <p:nvPr>
            <p:ph type="ctrTitle"/>
          </p:nvPr>
        </p:nvSpPr>
        <p:spPr>
          <a:xfrm>
            <a:off x="398501" y="2257419"/>
            <a:ext cx="11361602" cy="1171581"/>
          </a:xfrm>
          <a:prstGeom prst="rect">
            <a:avLst/>
          </a:prstGeom>
        </p:spPr>
        <p:txBody>
          <a:bodyPr/>
          <a:lstStyle/>
          <a:p>
            <a:pPr defTabSz="630936">
              <a:lnSpc>
                <a:spcPts val="3000"/>
              </a:lnSpc>
              <a:defRPr sz="3036"/>
            </a:pPr>
            <a:r>
              <a:t>Rozbor filmového stylu: </a:t>
            </a:r>
            <a:br/>
            <a:br/>
            <a:endParaRPr/>
          </a:p>
        </p:txBody>
      </p:sp>
      <p:sp>
        <p:nvSpPr>
          <p:cNvPr id="192" name="Podnadpis 4"/>
          <p:cNvSpPr txBox="1">
            <a:spLocks noGrp="1"/>
          </p:cNvSpPr>
          <p:nvPr>
            <p:ph type="subTitle" sz="quarter" idx="1"/>
          </p:nvPr>
        </p:nvSpPr>
        <p:spPr>
          <a:xfrm>
            <a:off x="398501" y="4479251"/>
            <a:ext cx="11361602" cy="698498"/>
          </a:xfrm>
          <a:prstGeom prst="rect">
            <a:avLst/>
          </a:prstGeom>
        </p:spPr>
        <p:txBody>
          <a:bodyPr/>
          <a:lstStyle/>
          <a:p>
            <a:r>
              <a:t>Martin Kos (400598@muni.cz), Dan Krátký (dennykr@mail.muni.cz)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E09B9-1986-29F5-8CA9-1D6D33D0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Dekorativní funkce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633C49-AE64-6CD3-ADDD-F65D73207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 descr="Obsah obrázku budova, oltář&#10;&#10;Popis byl vytvořen automaticky">
            <a:extLst>
              <a:ext uri="{FF2B5EF4-FFF2-40B4-BE49-F238E27FC236}">
                <a16:creationId xmlns:a16="http://schemas.microsoft.com/office/drawing/2014/main" id="{179B0ED4-E050-3653-06FE-AE9A0703D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110548"/>
            <a:ext cx="7772400" cy="330290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42F0577-FB53-1D02-7549-043004AD72F2}"/>
              </a:ext>
            </a:extLst>
          </p:cNvPr>
          <p:cNvSpPr txBox="1"/>
          <p:nvPr/>
        </p:nvSpPr>
        <p:spPr>
          <a:xfrm>
            <a:off x="719399" y="1207869"/>
            <a:ext cx="985113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Styl utváří vlastní vzorce, často nezávislé na dramatické akci</a:t>
            </a:r>
          </a:p>
        </p:txBody>
      </p:sp>
    </p:spTree>
    <p:extLst>
      <p:ext uri="{BB962C8B-B14F-4D97-AF65-F5344CB8AC3E}">
        <p14:creationId xmlns:p14="http://schemas.microsoft.com/office/powerpoint/2010/main" val="197830594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E09B9-1986-29F5-8CA9-1D6D33D0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Dekorativní funkce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633C49-AE64-6CD3-ADDD-F65D73207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Hrdina</a:t>
            </a:r>
            <a:endParaRPr lang="cs-CZ" dirty="0"/>
          </a:p>
          <a:p>
            <a:r>
              <a:rPr lang="cs-CZ" dirty="0"/>
              <a:t>Duna?</a:t>
            </a:r>
          </a:p>
          <a:p>
            <a:endParaRPr lang="cs-CZ" dirty="0"/>
          </a:p>
          <a:p>
            <a:r>
              <a:rPr lang="cs-CZ" dirty="0"/>
              <a:t>Akce: </a:t>
            </a:r>
            <a:r>
              <a:rPr lang="cs-CZ" dirty="0">
                <a:hlinkClick r:id="rId3"/>
              </a:rPr>
              <a:t>Oldboy: </a:t>
            </a:r>
            <a:r>
              <a:rPr lang="cs-CZ" dirty="0"/>
              <a:t>dekorativní práce s kamerou</a:t>
            </a:r>
          </a:p>
        </p:txBody>
      </p:sp>
    </p:spTree>
    <p:extLst>
      <p:ext uri="{BB962C8B-B14F-4D97-AF65-F5344CB8AC3E}">
        <p14:creationId xmlns:p14="http://schemas.microsoft.com/office/powerpoint/2010/main" val="261666300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E09B9-1986-29F5-8CA9-1D6D33D0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Symbolická funkce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633C49-AE64-6CD3-ADDD-F65D73207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9" y="2265025"/>
            <a:ext cx="10753202" cy="4140000"/>
          </a:xfrm>
        </p:spPr>
        <p:txBody>
          <a:bodyPr/>
          <a:lstStyle/>
          <a:p>
            <a:r>
              <a:rPr lang="cs-CZ" dirty="0">
                <a:hlinkClick r:id="rId2"/>
              </a:rPr>
              <a:t>Na sever, severozápadní linkou</a:t>
            </a:r>
            <a:endParaRPr lang="cs-CZ" dirty="0"/>
          </a:p>
          <a:p>
            <a:r>
              <a:rPr lang="cs-CZ" dirty="0" err="1">
                <a:hlinkClick r:id="rId3"/>
              </a:rPr>
              <a:t>Ultraseven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DF42978-BB16-AFF3-05F7-780C11AFD011}"/>
              </a:ext>
            </a:extLst>
          </p:cNvPr>
          <p:cNvSpPr txBox="1"/>
          <p:nvPr/>
        </p:nvSpPr>
        <p:spPr>
          <a:xfrm>
            <a:off x="719999" y="1172912"/>
            <a:ext cx="1128972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Stylistickým postupům připisujeme abstraktní funkce, tematické nebo konceptuální</a:t>
            </a:r>
          </a:p>
        </p:txBody>
      </p:sp>
    </p:spTree>
    <p:extLst>
      <p:ext uri="{BB962C8B-B14F-4D97-AF65-F5344CB8AC3E}">
        <p14:creationId xmlns:p14="http://schemas.microsoft.com/office/powerpoint/2010/main" val="332772789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Zástupný symbol pro číslo snímku 2"/>
          <p:cNvSpPr txBox="1">
            <a:spLocks noGrp="1"/>
          </p:cNvSpPr>
          <p:nvPr>
            <p:ph type="sldNum" sz="quarter" idx="2"/>
          </p:nvPr>
        </p:nvSpPr>
        <p:spPr>
          <a:xfrm>
            <a:off x="414000" y="6267592"/>
            <a:ext cx="127001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36" name="Nadpis 3"/>
          <p:cNvSpPr txBox="1">
            <a:spLocks noGrp="1"/>
          </p:cNvSpPr>
          <p:nvPr>
            <p:ph type="title"/>
          </p:nvPr>
        </p:nvSpPr>
        <p:spPr>
          <a:xfrm>
            <a:off x="719999" y="719999"/>
            <a:ext cx="10753202" cy="451578"/>
          </a:xfrm>
          <a:prstGeom prst="rect">
            <a:avLst/>
          </a:prstGeom>
        </p:spPr>
        <p:txBody>
          <a:bodyPr/>
          <a:lstStyle>
            <a:lvl1pPr defTabSz="804672">
              <a:lnSpc>
                <a:spcPts val="3500"/>
              </a:lnSpc>
              <a:defRPr sz="3520"/>
            </a:lvl1pPr>
          </a:lstStyle>
          <a:p>
            <a:r>
              <a:rPr lang="cs-CZ" i="1" dirty="0"/>
              <a:t>Zjizvená tvář </a:t>
            </a:r>
            <a:r>
              <a:rPr lang="cs-CZ" dirty="0"/>
              <a:t>vs </a:t>
            </a:r>
            <a:r>
              <a:rPr lang="cs-CZ" i="1" dirty="0"/>
              <a:t>Poslední noc v Soho</a:t>
            </a:r>
            <a:endParaRPr i="1" dirty="0"/>
          </a:p>
        </p:txBody>
      </p:sp>
      <p:sp>
        <p:nvSpPr>
          <p:cNvPr id="237" name="Zástupný obsah 4"/>
          <p:cNvSpPr txBox="1">
            <a:spLocks noGrp="1"/>
          </p:cNvSpPr>
          <p:nvPr>
            <p:ph type="body" idx="1"/>
          </p:nvPr>
        </p:nvSpPr>
        <p:spPr>
          <a:xfrm>
            <a:off x="719999" y="1692002"/>
            <a:ext cx="10753202" cy="496443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cs-CZ" dirty="0"/>
              <a:t>Možné směry rozboru (</a:t>
            </a:r>
            <a:r>
              <a:rPr lang="cs-CZ" dirty="0" err="1"/>
              <a:t>mizanscéna</a:t>
            </a:r>
            <a:r>
              <a:rPr lang="cs-CZ" dirty="0"/>
              <a:t>, kamera, střih, zvuk)</a:t>
            </a:r>
          </a:p>
          <a:p>
            <a:r>
              <a:rPr lang="cs-CZ" dirty="0"/>
              <a:t>Problémy procesu analýzy</a:t>
            </a:r>
          </a:p>
          <a:p>
            <a:r>
              <a:rPr lang="cs-CZ" dirty="0"/>
              <a:t>Co se analyzuje lépe a proč?</a:t>
            </a:r>
          </a:p>
          <a:p>
            <a:r>
              <a:rPr lang="cs-CZ" dirty="0"/>
              <a:t>Komparace: přínos, nebo překážka při analyzování?</a:t>
            </a:r>
          </a:p>
          <a:p>
            <a:r>
              <a:rPr lang="cs-CZ" dirty="0"/>
              <a:t>Jak se odrazit od postřehů a jednotlivostí k vysledování vzorců a formulaci teze obecnějšího charakteru? A jak se nenechat příliš ovlivnit jedním excesivním prvkem (např. motiv kříže ve </a:t>
            </a:r>
            <a:r>
              <a:rPr lang="cs-CZ" i="1" dirty="0"/>
              <a:t>Zjizvené tváři</a:t>
            </a:r>
            <a:r>
              <a:rPr lang="cs-CZ" dirty="0"/>
              <a:t>) či nenechat infikovat svoje myšlení zpětně aplikovanými kategoriemi (např. film </a:t>
            </a:r>
            <a:r>
              <a:rPr lang="cs-CZ" dirty="0" err="1"/>
              <a:t>noir</a:t>
            </a:r>
            <a:r>
              <a:rPr lang="cs-CZ" dirty="0"/>
              <a:t>)?</a:t>
            </a:r>
          </a:p>
          <a:p>
            <a:r>
              <a:rPr lang="cs-CZ" dirty="0"/>
              <a:t>V jakých stylistických ohledech Poslední noc v Soho navazuje na Zjizvenou tvář a kdy se od stylu klasického Hollywoodu odklání?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06FDC-FDA5-21CD-E660-11BF01BD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Filmy k závěrečné analýze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1A73C72-488D-05BD-B1F6-0A928B2D8E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770" y="1396179"/>
            <a:ext cx="3046175" cy="4306531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EC496607-CEF9-6D05-1DA2-098DDEC09A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806" y="1396179"/>
            <a:ext cx="1684388" cy="5201786"/>
          </a:xfrm>
          <a:prstGeom prst="rect">
            <a:avLst/>
          </a:prstGeom>
        </p:spPr>
      </p:pic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1A93A402-FABF-EF4B-FE2D-DFAE5FBAA4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730" y="1396179"/>
            <a:ext cx="2902602" cy="430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8531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90031-842A-D629-3A9E-993B54D38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závěrečné analýzy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7C805F-E6E1-1638-6BD3-1F894B166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9" y="1692000"/>
            <a:ext cx="10753202" cy="4630141"/>
          </a:xfrm>
        </p:spPr>
        <p:txBody>
          <a:bodyPr>
            <a:normAutofit/>
          </a:bodyPr>
          <a:lstStyle/>
          <a:p>
            <a:r>
              <a:rPr lang="cs-CZ" dirty="0"/>
              <a:t>Ucelený písemný návrh analýzy stylu ke každému ze zadaných filmů na 2 normostrany; dohromady tedy 6 normostran (10800 znaků)</a:t>
            </a:r>
          </a:p>
          <a:p>
            <a:r>
              <a:rPr lang="cs-CZ" dirty="0"/>
              <a:t>Každý návrh musí splňovat parametry finálního výstupu a zahrnovat potenciálně nosnou tezi vysvětlující povahu daného filmu z hlediska práce se stylem, aby byla případná analýza realizovatelná</a:t>
            </a:r>
          </a:p>
          <a:p>
            <a:r>
              <a:rPr lang="cs-CZ" dirty="0"/>
              <a:t>K jednomu (námi vybranému) filmu rozpracovat předložený návrh do konečné podoby ve formě analytické statě na 10 normostran (18000 znaků)</a:t>
            </a:r>
          </a:p>
        </p:txBody>
      </p:sp>
    </p:spTree>
    <p:extLst>
      <p:ext uri="{BB962C8B-B14F-4D97-AF65-F5344CB8AC3E}">
        <p14:creationId xmlns:p14="http://schemas.microsoft.com/office/powerpoint/2010/main" val="245297865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2365C-18FE-33C2-71B5-A205FC8A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Formulace návrhu analýzy: teze, argumentace a směr výkladu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CB3590B-748B-73F9-BEAE-F6F53C153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117" y="1717587"/>
            <a:ext cx="8389765" cy="442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1809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414000" y="6267593"/>
            <a:ext cx="127001" cy="17281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94" name="Funkce složek filmového styl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31520">
              <a:lnSpc>
                <a:spcPts val="3500"/>
              </a:lnSpc>
              <a:defRPr sz="3520"/>
            </a:lvl1pPr>
          </a:lstStyle>
          <a:p>
            <a:r>
              <a:t>Funkce složek filmového stylu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1FBAF92-AA45-2FA3-3BA2-3A6EAD1A7C96}"/>
              </a:ext>
            </a:extLst>
          </p:cNvPr>
          <p:cNvSpPr txBox="1"/>
          <p:nvPr/>
        </p:nvSpPr>
        <p:spPr>
          <a:xfrm>
            <a:off x="541001" y="1385888"/>
            <a:ext cx="9543051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Nejsou definitivní, nechápat jako pevnou klasifikaci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-&gt; možný způsob uvažování nad filmovým stylem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cs-CZ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b="1" dirty="0"/>
              <a:t>Jaké funkce může plnit stylistický postup XY?</a:t>
            </a:r>
            <a:r>
              <a:rPr kumimoji="0" lang="cs-CZ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cs-CZ" b="1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Postup XY plní vícero funkcí, která je dominantní?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414000" y="6267593"/>
            <a:ext cx="127001" cy="17281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93" name="Zástupný symbol pro text 7"/>
          <p:cNvSpPr>
            <a:spLocks noGrp="1"/>
          </p:cNvSpPr>
          <p:nvPr>
            <p:ph type="body" idx="27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cs-CZ" dirty="0"/>
              <a:t>Nejsou definitivní, nechápat jako pevnou klasifikaci -&gt; možný způsob uvažování nad filmovým stylem</a:t>
            </a:r>
          </a:p>
        </p:txBody>
      </p:sp>
      <p:sp>
        <p:nvSpPr>
          <p:cNvPr id="194" name="Funkce složek filmového styl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31520">
              <a:lnSpc>
                <a:spcPts val="3500"/>
              </a:lnSpc>
              <a:defRPr sz="3520"/>
            </a:lvl1pPr>
          </a:lstStyle>
          <a:p>
            <a:r>
              <a:t>Funkce složek filmového stylu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316FC96-CCAB-E458-130E-ABFBF4AEAD4D}"/>
              </a:ext>
            </a:extLst>
          </p:cNvPr>
          <p:cNvGraphicFramePr/>
          <p:nvPr/>
        </p:nvGraphicFramePr>
        <p:xfrm>
          <a:off x="2575718" y="1692002"/>
          <a:ext cx="7040563" cy="4666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227335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E09B9-1986-29F5-8CA9-1D6D33D0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Denotativní funkce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633C49-AE64-6CD3-ADDD-F65D73207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399" y="2167489"/>
            <a:ext cx="10753202" cy="4140000"/>
          </a:xfrm>
        </p:spPr>
        <p:txBody>
          <a:bodyPr/>
          <a:lstStyle/>
          <a:p>
            <a:r>
              <a:rPr lang="cs-CZ" dirty="0">
                <a:hlinkClick r:id="rId2"/>
              </a:rPr>
              <a:t>Tři billboardy kousek za Ebbingem</a:t>
            </a:r>
            <a:r>
              <a:rPr lang="cs-CZ" dirty="0"/>
              <a:t>: přehledné sledování děje</a:t>
            </a:r>
          </a:p>
          <a:p>
            <a:r>
              <a:rPr lang="cs-CZ" dirty="0">
                <a:hlinkClick r:id="rId3"/>
              </a:rPr>
              <a:t>Úkryt</a:t>
            </a:r>
            <a:r>
              <a:rPr lang="cs-CZ" dirty="0"/>
              <a:t>: představení složitého prostoru</a:t>
            </a:r>
          </a:p>
          <a:p>
            <a:endParaRPr lang="cs-CZ" dirty="0"/>
          </a:p>
          <a:p>
            <a:r>
              <a:rPr lang="cs-CZ" dirty="0"/>
              <a:t>Akce: </a:t>
            </a:r>
            <a:r>
              <a:rPr lang="cs-CZ" dirty="0" err="1">
                <a:hlinkClick r:id="rId4"/>
              </a:rPr>
              <a:t>The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Protector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9970E0C-2E12-5070-6378-7A3716CBD9DA}"/>
              </a:ext>
            </a:extLst>
          </p:cNvPr>
          <p:cNvSpPr txBox="1"/>
          <p:nvPr/>
        </p:nvSpPr>
        <p:spPr>
          <a:xfrm>
            <a:off x="719399" y="1207869"/>
            <a:ext cx="985113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Popisná. Zprostředkovává informace důležité k chápání děje.</a:t>
            </a:r>
          </a:p>
        </p:txBody>
      </p:sp>
    </p:spTree>
    <p:extLst>
      <p:ext uri="{BB962C8B-B14F-4D97-AF65-F5344CB8AC3E}">
        <p14:creationId xmlns:p14="http://schemas.microsoft.com/office/powerpoint/2010/main" val="207400424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E09B9-1986-29F5-8CA9-1D6D33D0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Expresivní funkce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633C49-AE64-6CD3-ADDD-F65D73207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399" y="2325985"/>
            <a:ext cx="10753202" cy="4140000"/>
          </a:xfrm>
        </p:spPr>
        <p:txBody>
          <a:bodyPr/>
          <a:lstStyle/>
          <a:p>
            <a:r>
              <a:rPr lang="cs-CZ" dirty="0">
                <a:hlinkClick r:id="rId2"/>
              </a:rPr>
              <a:t>Interstellar:</a:t>
            </a:r>
            <a:r>
              <a:rPr lang="cs-CZ" dirty="0"/>
              <a:t> expresivní funkce hudby</a:t>
            </a:r>
            <a:endParaRPr lang="cs-CZ" dirty="0">
              <a:hlinkClick r:id="rId3"/>
            </a:endParaRPr>
          </a:p>
          <a:p>
            <a:r>
              <a:rPr lang="cs-CZ" dirty="0" err="1">
                <a:hlinkClick r:id="rId4"/>
              </a:rPr>
              <a:t>Insidious</a:t>
            </a:r>
            <a:r>
              <a:rPr lang="cs-CZ" dirty="0">
                <a:hlinkClick r:id="rId4"/>
              </a:rPr>
              <a:t>:</a:t>
            </a:r>
            <a:r>
              <a:rPr lang="cs-CZ" dirty="0"/>
              <a:t> expresivní kombinace hudby, střihu, inscenace a kamery</a:t>
            </a:r>
            <a:endParaRPr lang="cs-CZ" dirty="0">
              <a:hlinkClick r:id="rId3"/>
            </a:endParaRPr>
          </a:p>
          <a:p>
            <a:endParaRPr lang="cs-CZ" dirty="0">
              <a:hlinkClick r:id="rId3"/>
            </a:endParaRPr>
          </a:p>
          <a:p>
            <a:r>
              <a:rPr lang="cs-CZ" dirty="0"/>
              <a:t>Akce: </a:t>
            </a:r>
            <a:r>
              <a:rPr lang="cs-CZ" dirty="0">
                <a:hlinkClick r:id="rId3"/>
              </a:rPr>
              <a:t>The Raid 2</a:t>
            </a:r>
            <a:r>
              <a:rPr lang="cs-CZ" dirty="0"/>
              <a:t>: expresivně motivované pohyby kamery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77D2B45-A352-E7FB-C1E1-2590BDCAF96C}"/>
              </a:ext>
            </a:extLst>
          </p:cNvPr>
          <p:cNvSpPr txBox="1"/>
          <p:nvPr/>
        </p:nvSpPr>
        <p:spPr>
          <a:xfrm>
            <a:off x="719399" y="1207869"/>
            <a:ext cx="985113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Dodává expresivní rozměr scény a posiluje účinek na diváka</a:t>
            </a:r>
          </a:p>
        </p:txBody>
      </p:sp>
    </p:spTree>
    <p:extLst>
      <p:ext uri="{BB962C8B-B14F-4D97-AF65-F5344CB8AC3E}">
        <p14:creationId xmlns:p14="http://schemas.microsoft.com/office/powerpoint/2010/main" val="18006835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ezentace_MU_CZ">
  <a:themeElements>
    <a:clrScheme name="Prezentace_MU_CZ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FF"/>
      </a:hlink>
      <a:folHlink>
        <a:srgbClr val="FF00FF"/>
      </a:folHlink>
    </a:clrScheme>
    <a:fontScheme name="Prezentace_MU_CZ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zentace_MU_C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rezentace_MU_CZ">
  <a:themeElements>
    <a:clrScheme name="Prezentace_MU_CZ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FF"/>
      </a:hlink>
      <a:folHlink>
        <a:srgbClr val="FF00FF"/>
      </a:folHlink>
    </a:clrScheme>
    <a:fontScheme name="Prezentace_MU_CZ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zentace_MU_C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393</Words>
  <Application>Microsoft Office PowerPoint</Application>
  <PresentationFormat>Širokoúhlá obrazovka</PresentationFormat>
  <Paragraphs>56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Helvetica</vt:lpstr>
      <vt:lpstr>Prezentace_MU_CZ</vt:lpstr>
      <vt:lpstr>Rozbor filmového stylu:   </vt:lpstr>
      <vt:lpstr>Zjizvená tvář vs Poslední noc v Soho</vt:lpstr>
      <vt:lpstr>Filmy k závěrečné analýze</vt:lpstr>
      <vt:lpstr>Zadání závěrečné analýzy</vt:lpstr>
      <vt:lpstr>Formulace návrhu analýzy: teze, argumentace a směr výkladu</vt:lpstr>
      <vt:lpstr>Funkce složek filmového stylu</vt:lpstr>
      <vt:lpstr>Funkce složek filmového stylu</vt:lpstr>
      <vt:lpstr>Denotativní funkce</vt:lpstr>
      <vt:lpstr>Expresivní funkce</vt:lpstr>
      <vt:lpstr>Dekorativní funkce</vt:lpstr>
      <vt:lpstr>Dekorativní funkce</vt:lpstr>
      <vt:lpstr>Symbolická funkce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stylu:   </dc:title>
  <cp:lastModifiedBy>Martin Kos</cp:lastModifiedBy>
  <cp:revision>3</cp:revision>
  <dcterms:modified xsi:type="dcterms:W3CDTF">2022-12-02T14:07:34Z</dcterms:modified>
</cp:coreProperties>
</file>