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91" r:id="rId4"/>
    <p:sldId id="269" r:id="rId5"/>
    <p:sldId id="270" r:id="rId6"/>
    <p:sldId id="271" r:id="rId7"/>
    <p:sldId id="272" r:id="rId8"/>
    <p:sldId id="289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FA"/>
    <a:srgbClr val="C4FFC7"/>
    <a:srgbClr val="ACE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7"/>
  </p:normalViewPr>
  <p:slideViewPr>
    <p:cSldViewPr snapToGrid="0" snapToObjects="1">
      <p:cViewPr varScale="1">
        <p:scale>
          <a:sx n="114" d="100"/>
          <a:sy n="114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18311-B924-C142-8DD7-6AFDF5F4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E3C16-DDCB-1941-B5DA-700A89F7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9CE0E6-22B0-914E-A96D-4FFC16F6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C9B40-DF12-D24F-BCD9-6929D2FE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86D60-93B0-3442-BA14-C26EBA6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770FA-14C4-1146-9D67-6A467369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786DF2-5740-E64B-86B4-CC12A378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A0C86-766C-8048-8D14-1E568087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AF303-9B52-5347-8064-254915F3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E77F8-8124-654A-B6DA-8AE3E053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3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436DC3-DE23-CE48-B33D-56327D48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3D3AB7-E085-A646-942D-3492854B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D7C07-794C-B240-A102-AAD86332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F0227-EAA8-9146-B06D-1CFF010D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E6952-2506-884A-9A37-7DA056FD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464F5-775C-B640-9321-26EE0A9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AF21E-2FB1-7841-870E-72DBB82C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33AC4-F277-3B47-BE6E-DA338530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E2D5CD-9FA0-D94C-A0B8-BFD7EE92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F0418-8B73-6349-93DF-12F8142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90A91-5777-2948-8230-50A888D8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71E764-904B-AA4E-A65B-2970911E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19D91-EEA5-9341-9526-B561E4FF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FB274-4E1E-B343-9EBD-DC6ACD5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6C165-B052-9843-BD94-8EAFBD4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3F52-D3BF-5A4B-B4DD-37B9A5CB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2FBA2-95BE-2A43-9D0E-96F4E3C2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B3D505-E5E5-8F49-A774-8207957E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954B6-202C-C64F-A7B1-FDBD50B9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5F2F79-E158-7541-904D-1BE03DB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5FF3E-EFB8-824D-BE6C-519CDDB2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54DA-7EFC-594C-B6BB-0A48BD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E3992-4C30-B84A-AF72-D9EDA10F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3200E-5595-2E4B-8A90-FD4D2E4E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D2FB1F-6493-E74A-9B75-303FD725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E9A33A-D635-444C-87B0-8ACB7F6E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714E4-BDB7-6143-AD46-44C105E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3B02D7-10C0-B340-ADAA-99FBFEA4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A96483-8B29-8E4B-BFE5-1A88D5FB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B7942-AAF7-C74E-A8E4-239FA64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E36EDC-3A82-0B42-9242-7C63693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5EDA6-15DB-F24A-9F08-AB3FD253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E05C1F-1472-5A4D-9E7C-1CE7934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006FB0-D682-4C44-B1B9-650B12B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642AC5-4521-9E4B-99E4-F6CDB556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0E90B-DAC6-484E-B5E1-188E86A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3A51B-8906-2E4A-973C-6D5E9F6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E25A-6121-B54A-AA63-E5858EEF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631F55-B58D-DE43-9DCE-D7A60304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D5EA0-3DEB-9540-9535-7E2E26BB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F7324-B8DB-274B-B6F3-2AE1C298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23C76-6E9B-084B-8387-CDE15E3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E3929-A112-7F46-99A1-2A9831E6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430BDA-A520-3747-AB9A-3062F7E2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C0A26E-9EC5-C54A-A55E-384854B6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F70AD6-306F-2B47-92B2-FE8841F8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0E80F0-3631-2240-B497-9B4EF05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F8624-98F3-EC4D-94CD-1541A122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BD2702-7866-C74C-B6BD-2C262EBB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AACA1-2D20-0C4E-9B3B-73D1D653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7B3FD-D958-F54F-8560-072F3D40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6B6-417A-9F44-97A8-6A97445CB201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84167-6839-414C-84AC-CD9B215FB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F1B78-1A86-D34B-AE3D-65BB0A01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2B18-3D14-D542-9207-4A9C20862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5F2D7-43D9-DC4A-A4A8-4A68313F2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</a:t>
            </a:r>
          </a:p>
          <a:p>
            <a:r>
              <a:rPr lang="cs-CZ" dirty="0"/>
              <a:t>1. 12. 2022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61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21705-4249-E846-8BB5-62147B31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Změny v cenzurní komunikaci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79DEF-2B42-AA46-A665-7B3A6E81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Léta 1966–1967: na straně tvůrců i kritiky příklon k náročnějším, esteticky vyhraněným projektům, veristický impuls se už vyčerpal X dobovým požadavkům na uměleckou realističnost</a:t>
            </a:r>
          </a:p>
          <a:p>
            <a:r>
              <a:rPr lang="cs-CZ" dirty="0"/>
              <a:t>Alarmující, nezadržitelně klesající návštěvnost domácích filmů &gt;&gt; posílení hospodářských kritérií a požadavek nárůstu  žánrových, divácky atraktivních titulů. </a:t>
            </a:r>
          </a:p>
          <a:p>
            <a:r>
              <a:rPr lang="cs-CZ" dirty="0"/>
              <a:t>Náročné projekty autorů NV nadále důležité pro export</a:t>
            </a:r>
          </a:p>
          <a:p>
            <a:r>
              <a:rPr lang="cs-CZ" dirty="0"/>
              <a:t>Většina cenzurních omezení v letech 1966 a 1967 nově přichází od samotného vedení ČSF/FSB. Zároveň se zhoršují vztahy mezi vedením kinematografie a ÚV KSČ (kritika příliš samostatných TS bez centrálního dohledu)</a:t>
            </a:r>
          </a:p>
          <a:p>
            <a:r>
              <a:rPr lang="cs-CZ" dirty="0"/>
              <a:t>Ostřejší výhrady vůči individuálním projektům (</a:t>
            </a:r>
            <a:r>
              <a:rPr lang="cs-CZ" i="1" dirty="0"/>
              <a:t>Já, spravedlnost</a:t>
            </a:r>
            <a:r>
              <a:rPr lang="cs-CZ" dirty="0"/>
              <a:t>, r. Zbyněk Brynych; </a:t>
            </a:r>
            <a:r>
              <a:rPr lang="cs-CZ" i="1" dirty="0"/>
              <a:t>Stud</a:t>
            </a:r>
            <a:r>
              <a:rPr lang="cs-CZ" dirty="0"/>
              <a:t>, 1967, r. Ladislav </a:t>
            </a:r>
            <a:r>
              <a:rPr lang="cs-CZ" dirty="0" err="1"/>
              <a:t>Helge</a:t>
            </a:r>
            <a:r>
              <a:rPr lang="cs-CZ" dirty="0"/>
              <a:t>); pozastavení přípravné fáze postihlo například </a:t>
            </a:r>
            <a:r>
              <a:rPr lang="cs-CZ" i="1" dirty="0"/>
              <a:t>Případ pro začínajícího kata </a:t>
            </a:r>
            <a:r>
              <a:rPr lang="cs-CZ" dirty="0"/>
              <a:t>Pavla Juráčka, </a:t>
            </a:r>
            <a:r>
              <a:rPr lang="cs-CZ" i="1" dirty="0"/>
              <a:t>Žert</a:t>
            </a:r>
            <a:r>
              <a:rPr lang="cs-CZ" dirty="0"/>
              <a:t> Jaromila Jireše nebo </a:t>
            </a:r>
            <a:r>
              <a:rPr lang="cs-CZ" i="1" dirty="0"/>
              <a:t>Farářův konec </a:t>
            </a:r>
            <a:r>
              <a:rPr lang="cs-CZ" dirty="0"/>
              <a:t>Evalda Schorma.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35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5BA31-F8FB-0B48-BE9A-AD6FDC0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Důsledky symbolické i reálné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F8D3A-ADED-5E4A-9269-C7EB2EBB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Dva průkopnické filmy </a:t>
            </a:r>
            <a:r>
              <a:rPr lang="cs-CZ" dirty="0" err="1"/>
              <a:t>antirealistické</a:t>
            </a:r>
            <a:r>
              <a:rPr lang="cs-CZ" dirty="0"/>
              <a:t> linie NV: </a:t>
            </a:r>
            <a:r>
              <a:rPr lang="cs-CZ" i="1" dirty="0"/>
              <a:t>Sedmikrásky</a:t>
            </a:r>
            <a:r>
              <a:rPr lang="cs-CZ" dirty="0"/>
              <a:t> (opatrnost už ve fázi přípravy) a </a:t>
            </a:r>
            <a:r>
              <a:rPr lang="cs-CZ" i="1" dirty="0"/>
              <a:t>O slavnosti a hostech</a:t>
            </a:r>
          </a:p>
          <a:p>
            <a:r>
              <a:rPr lang="cs-CZ" dirty="0"/>
              <a:t>květen 1967: „Co to, prosím vás, v poslední době točíte za filmy?“ slavná interpelace poslance Jaroslava Pružince na půdě Národního shromáždění, která jako závadné vyzdvihla </a:t>
            </a:r>
            <a:r>
              <a:rPr lang="cs-CZ" i="1" dirty="0"/>
              <a:t>Sedmikrásky, O slavnosti a hostech, Mučedníky lásky</a:t>
            </a:r>
            <a:r>
              <a:rPr lang="cs-CZ" dirty="0"/>
              <a:t> a </a:t>
            </a:r>
            <a:r>
              <a:rPr lang="cs-CZ" i="1" dirty="0"/>
              <a:t>Hotel pro Cizince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 symbol útlaku vzkvétající tvorby 60.let</a:t>
            </a:r>
          </a:p>
          <a:p>
            <a:r>
              <a:rPr lang="cs-CZ" dirty="0"/>
              <a:t>Reakce FSB: ubývá debutantů – oproti rokům 1963 (9), 1965 (8) pokles na cca 3 ročně. Mladí tvůrci jsou hodnocení jako ideově nespolehliví a tíhnou k nesrozumitelným experimentům.</a:t>
            </a:r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9266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B8809-00A7-224B-901F-ED466636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i="1"/>
              <a:t>O slavnosti a hostech </a:t>
            </a:r>
            <a:r>
              <a:rPr lang="cs-CZ" sz="4000"/>
              <a:t>(1966, r. Jan Němec)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A80199-6B74-0245-A099-262FA992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600"/>
              <a:t>alegorická moralita, podobně jako další problémové filmy jako </a:t>
            </a:r>
            <a:r>
              <a:rPr lang="cs-CZ" sz="1600" i="1"/>
              <a:t>Sedmikrásky </a:t>
            </a:r>
            <a:r>
              <a:rPr lang="cs-CZ" sz="1600"/>
              <a:t>nebo </a:t>
            </a:r>
            <a:r>
              <a:rPr lang="cs-CZ" sz="1600" i="1"/>
              <a:t>Hoří má panenko</a:t>
            </a:r>
          </a:p>
          <a:p>
            <a:r>
              <a:rPr lang="cs-CZ" sz="1600"/>
              <a:t>Oproti </a:t>
            </a:r>
            <a:r>
              <a:rPr lang="cs-CZ" sz="1600" i="1"/>
              <a:t>Démantům noci </a:t>
            </a:r>
            <a:r>
              <a:rPr lang="cs-CZ" sz="1600"/>
              <a:t>statičtější film s důsledně prokomponovanými obrazy.</a:t>
            </a:r>
          </a:p>
          <a:p>
            <a:r>
              <a:rPr lang="cs-CZ" sz="1600"/>
              <a:t>Primárně fragmenty dialogů a herecká akce (neherci)</a:t>
            </a:r>
          </a:p>
          <a:p>
            <a:r>
              <a:rPr lang="cs-CZ" sz="1600"/>
              <a:t>Problémy nastávají až po dokončení &gt;&gt; scénář nedává tušit, jak bude výsledné dílo vypadat</a:t>
            </a:r>
          </a:p>
          <a:p>
            <a:r>
              <a:rPr lang="cs-CZ" sz="1600"/>
              <a:t>Leden 1966: proti filmu se ostře ohrazuje prezident Antonín Novotný a nařizuje vyhazov pro Jana Němce z FSB</a:t>
            </a:r>
          </a:p>
          <a:p>
            <a:r>
              <a:rPr lang="cs-CZ" sz="1600"/>
              <a:t>všechny další kroky vedou k eliminaci veřejného povědomí o filmu, včetně zákazu prodeje do zahraničí a účasti na festivalech</a:t>
            </a:r>
          </a:p>
          <a:p>
            <a:r>
              <a:rPr lang="cs-CZ" sz="1600"/>
              <a:t>Do standardní distribuce se dostává až na jaře roku 1968 (dva roky po dokončení)</a:t>
            </a:r>
          </a:p>
          <a:p>
            <a:endParaRPr lang="cs-CZ" sz="16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8AC13C-5B96-B64E-A955-F722D7B42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4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386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CE62C-DEA2-C047-9FF3-E4483B1C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cs-CZ" sz="3400" b="1" i="1" dirty="0"/>
              <a:t>Hoří, má panenko</a:t>
            </a:r>
            <a:br>
              <a:rPr lang="cs-CZ" sz="3400" b="1" i="1" dirty="0"/>
            </a:br>
            <a:br>
              <a:rPr lang="cs-CZ" sz="3400" dirty="0"/>
            </a:br>
            <a:r>
              <a:rPr lang="cs-CZ" sz="2400" dirty="0"/>
              <a:t>(1967, r. Miloš Forman)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A02487-B81C-4E7B-8230-D54D9E68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rmAutofit fontScale="85000" lnSpcReduction="10000"/>
          </a:bodyPr>
          <a:lstStyle/>
          <a:p>
            <a:r>
              <a:rPr lang="cs-CZ" dirty="0"/>
              <a:t>produkčně nejsložitější a nejnákladnější Formanův československý film</a:t>
            </a:r>
          </a:p>
          <a:p>
            <a:r>
              <a:rPr lang="cs-CZ" dirty="0"/>
              <a:t>dosavadní obraz Formana jako nejúspěšnějšího a nejméně konfliktního z NV se otřásá</a:t>
            </a:r>
          </a:p>
        </p:txBody>
      </p:sp>
      <p:pic>
        <p:nvPicPr>
          <p:cNvPr id="7" name="Obrázek 6" descr="Obsah obrázku jídlo, stůl&#10;&#10;Popis byl vytvořen automaticky">
            <a:extLst>
              <a:ext uri="{FF2B5EF4-FFF2-40B4-BE49-F238E27FC236}">
                <a16:creationId xmlns:a16="http://schemas.microsoft.com/office/drawing/2014/main" id="{E3E74AE8-2A6B-5040-9F33-806841EA0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65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Zástupný obsah 4" descr="Obsah obrázku podepsat, jídlo&#10;&#10;Popis byl vytvořen automaticky">
            <a:extLst>
              <a:ext uri="{FF2B5EF4-FFF2-40B4-BE49-F238E27FC236}">
                <a16:creationId xmlns:a16="http://schemas.microsoft.com/office/drawing/2014/main" id="{96271AC4-DE1C-FC47-A5D3-C97A4B730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2" r="5323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031CD-780A-E440-8C21-04C5E7F4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200" b="1" i="1" dirty="0"/>
              <a:t>Hoří, má panenko</a:t>
            </a:r>
          </a:p>
        </p:txBody>
      </p:sp>
      <p:pic>
        <p:nvPicPr>
          <p:cNvPr id="9" name="Obrázek 8" descr="Obsah obrázku osoba, interiér, oblečení, stojící&#10;&#10;Popis byl vytvořen automaticky">
            <a:extLst>
              <a:ext uri="{FF2B5EF4-FFF2-40B4-BE49-F238E27FC236}">
                <a16:creationId xmlns:a16="http://schemas.microsoft.com/office/drawing/2014/main" id="{DD30015F-8F9B-854D-A7C2-46F0E262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6" r="-1" b="295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223FC18-EAF6-9441-86CF-E3B01BC2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500"/>
              <a:t>Přípravnými fázemi projekt hladce prošel, stejně jako posuzováním kopie (bez negativní reakce) X ostrý odpor vůči filmu ze strany Československého svazu požární ochrany (ČSPO)</a:t>
            </a:r>
          </a:p>
          <a:p>
            <a:r>
              <a:rPr lang="cs-CZ" sz="1500"/>
              <a:t>Koprodukce s firmou Sostar film – Carlo Ponti – vkládá do projektu částku 110 000 USD &gt;&gt; rozhodnutí stran barevného filmu, celosvětová distribuce, nakonec odstupuj od smlouvy</a:t>
            </a:r>
          </a:p>
          <a:p>
            <a:r>
              <a:rPr lang="cs-CZ" sz="1500"/>
              <a:t>Premiéra 15. 12. 1967, předtím probíhá řada neoficiálních předpremiér</a:t>
            </a:r>
          </a:p>
          <a:p>
            <a:r>
              <a:rPr lang="cs-CZ" sz="1500"/>
              <a:t>„Tento film není proti požárníkům ani pro ně. Uniforma tu nehraje roli. Jde o každého z nás, o naše vlastnosti, o vztahy mezi lidmi v naší společnosti vůbec“ – titulek dosazený v březnu 1968</a:t>
            </a:r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320416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A6C37-CBDD-1D45-A4BC-87FBC42D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4480"/>
            <a:ext cx="3807187" cy="222807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Spory s ČSPO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EEC17-DAF6-DA42-BA61-D945A3A3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9" y="1843089"/>
            <a:ext cx="4394738" cy="4262432"/>
          </a:xfrm>
        </p:spPr>
        <p:txBody>
          <a:bodyPr>
            <a:noAutofit/>
          </a:bodyPr>
          <a:lstStyle/>
          <a:p>
            <a:r>
              <a:rPr lang="cs-CZ" sz="1800" dirty="0"/>
              <a:t>ČSPO doufá ve snímek popularizující požárnickou činnost, neboť paralelně řeší otázky výchovy a úbytku členstva</a:t>
            </a:r>
          </a:p>
          <a:p>
            <a:r>
              <a:rPr lang="cs-CZ" sz="1800" dirty="0"/>
              <a:t>V říjnu 1967 tiší ČSFO výhrady svazu tím, že jde o snímek určený zahraniční distribuci, který nebude doma promítán </a:t>
            </a:r>
          </a:p>
          <a:p>
            <a:r>
              <a:rPr lang="cs-CZ" sz="1800" dirty="0"/>
              <a:t>Požárníkům, </a:t>
            </a:r>
            <a:r>
              <a:rPr lang="cs-CZ" sz="1800" dirty="0" err="1"/>
              <a:t>resp.určitému</a:t>
            </a:r>
            <a:r>
              <a:rPr lang="cs-CZ" sz="1800" dirty="0"/>
              <a:t> typu lidí film nastavuje nemilosrdné zrcadlo. Trapností a přešlapů se dopouštěli i dospívající hrdinové, které omlouval věk a nadsázka &gt;&gt; V </a:t>
            </a:r>
            <a:r>
              <a:rPr lang="cs-CZ" sz="1800" i="1" dirty="0"/>
              <a:t>Hoří, má panenko </a:t>
            </a:r>
            <a:r>
              <a:rPr lang="cs-CZ" sz="1800" dirty="0"/>
              <a:t>namísto jedince alegorický kolektiv, sympatie vystřídal nemilosrdný výsměch </a:t>
            </a:r>
          </a:p>
          <a:p>
            <a:r>
              <a:rPr lang="cs-CZ" sz="1800" dirty="0"/>
              <a:t>Celá kauza ukazuje na širší problém společenské satiry v uměleckém filmu – mají na ni umělci právo nebo ne? &gt;&gt; signál o doznívajících představách o služebné roli umění ve společnosti </a:t>
            </a:r>
          </a:p>
        </p:txBody>
      </p:sp>
      <p:pic>
        <p:nvPicPr>
          <p:cNvPr id="5" name="Obrázek 4" descr="Obsah obrázku osoba, stůl, interiér, skupina&#10;&#10;Popis byl vytvořen automaticky">
            <a:extLst>
              <a:ext uri="{FF2B5EF4-FFF2-40B4-BE49-F238E27FC236}">
                <a16:creationId xmlns:a16="http://schemas.microsoft.com/office/drawing/2014/main" id="{008C8A44-AD0E-9047-BCBF-DEDAC3700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68" b="-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901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81F0FE-3B7B-8F4D-9CC4-0EFBD634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Hoří, má panenko</a:t>
            </a:r>
            <a:r>
              <a:rPr lang="cs-CZ" b="1" dirty="0"/>
              <a:t> (1966, r. Miloš Forman)</a:t>
            </a:r>
            <a:br>
              <a:rPr lang="cs-CZ" b="1" dirty="0"/>
            </a:br>
            <a:r>
              <a:rPr lang="cs-CZ" b="1" i="1" dirty="0"/>
              <a:t>Žert </a:t>
            </a:r>
            <a:r>
              <a:rPr lang="cs-CZ" b="1" dirty="0"/>
              <a:t>(1968, r. Jaromil Jireš)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ED0B14E-F90B-DD4F-A60A-776F540B34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6933" y="1825624"/>
            <a:ext cx="3000922" cy="4351338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501770E-B684-6D43-8751-CA70A6F41E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6894" y="1839913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0416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089C250-2E39-A146-A358-E319330B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1128712"/>
          </a:xfrm>
        </p:spPr>
        <p:txBody>
          <a:bodyPr/>
          <a:lstStyle/>
          <a:p>
            <a:pPr algn="ctr"/>
            <a:r>
              <a:rPr lang="cs-CZ" b="1" dirty="0"/>
              <a:t>Otázky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AD1D0C-DFA7-5F42-A0BF-C83E17DB9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171575"/>
            <a:ext cx="10682287" cy="5005388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Hoří, má panenko</a:t>
            </a:r>
          </a:p>
          <a:p>
            <a:pPr lvl="1"/>
            <a:r>
              <a:rPr lang="cs-CZ" dirty="0"/>
              <a:t>V jakých ohledech se poslední a nejambicióznější film Miloše Formana (a jeho spolupracovníků) liší od jeho předcházejících počinů?</a:t>
            </a:r>
          </a:p>
          <a:p>
            <a:pPr lvl="1"/>
            <a:r>
              <a:rPr lang="cs-CZ" dirty="0"/>
              <a:t>A naopak – které kontinuity se podle vás vinou napříč celou linií československé tvorby Miloše Formana?</a:t>
            </a:r>
          </a:p>
          <a:p>
            <a:pPr lvl="1"/>
            <a:r>
              <a:rPr lang="cs-CZ" dirty="0"/>
              <a:t>Film někdy bývá interpretovaný jako přesná karikatura české národní povahy. Abychom ale možné interpretace tohoto filmu vyvázali z lokálních souřadnic, která další, globálnější témata ve filmu vnímáte?</a:t>
            </a:r>
          </a:p>
          <a:p>
            <a:r>
              <a:rPr lang="cs-CZ" i="1" dirty="0"/>
              <a:t>Žert</a:t>
            </a:r>
          </a:p>
          <a:p>
            <a:pPr lvl="1"/>
            <a:r>
              <a:rPr lang="cs-CZ" dirty="0"/>
              <a:t>Po filmu Nikdo se nebude smát jde o další kunderovskou adaptaci, na jejímž scénáři spisovatel tentokrát spolupracoval spolu s režisérem. Jaký typ postavy, který českému prostředí jinak není vlastní, oběma snímky prochází?</a:t>
            </a:r>
          </a:p>
          <a:p>
            <a:pPr lvl="1"/>
            <a:r>
              <a:rPr lang="cs-CZ" dirty="0"/>
              <a:t>Všimněte si alespoň dvou výrazných stylových prostředků. Jakým způsobem s nimi Jireš pracuje a které rysy/témata nesená příběhem umocňují?</a:t>
            </a:r>
          </a:p>
          <a:p>
            <a:pPr lvl="1"/>
            <a:r>
              <a:rPr lang="cs-CZ" dirty="0"/>
              <a:t>Jakým způsobem ve filmu funguje folklor a prvky lidové kultury, včetně písní?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7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83B13-AA03-9947-8A8C-B01DBF9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Cenzura jako komunikace? Jako taktická hra? Jako forma PR?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07C08-D503-DA45-90D6-8202E2BA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Cenzura jako odvrácená, neviditelná strana „zlatých šedesátých“ </a:t>
            </a:r>
          </a:p>
          <a:p>
            <a:r>
              <a:rPr lang="cs-CZ" dirty="0"/>
              <a:t>Převažující negativní vnímání cenzury X forma komunikace, taktické hry a vyjednávání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Cenzura jako skrytý proces &gt;&gt; existují jen omezené písemné stopy a sporadická ústní svědectví</a:t>
            </a:r>
          </a:p>
          <a:p>
            <a:r>
              <a:rPr lang="cs-CZ" dirty="0"/>
              <a:t>Není výsadou jen totalitních vládnoucích systémů</a:t>
            </a:r>
          </a:p>
          <a:p>
            <a:r>
              <a:rPr lang="cs-CZ" dirty="0"/>
              <a:t>Koncept „rozptýlené cenzury“ (vč. autocenzury) + existence „strukturních mezer“</a:t>
            </a:r>
          </a:p>
          <a:p>
            <a:r>
              <a:rPr lang="cs-CZ" dirty="0"/>
              <a:t>Cenzura významy nejen eliminuje, ale též (spolu)vytváří</a:t>
            </a:r>
          </a:p>
          <a:p>
            <a:r>
              <a:rPr lang="cs-CZ" strike="sngStrike" dirty="0"/>
              <a:t>„cenzurní zásah“ </a:t>
            </a:r>
            <a:r>
              <a:rPr lang="cs-CZ" dirty="0"/>
              <a:t> X slovní spojení jako „administrativní zásah“, který provádí „pověřené orgány“, „organizační pracovníci“, „oficiální posuzovatelé“, kteří jednotlivá opatření „doporučují“</a:t>
            </a:r>
          </a:p>
        </p:txBody>
      </p:sp>
    </p:spTree>
    <p:extLst>
      <p:ext uri="{BB962C8B-B14F-4D97-AF65-F5344CB8AC3E}">
        <p14:creationId xmlns:p14="http://schemas.microsoft.com/office/powerpoint/2010/main" val="292842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85B4C-D35D-DE4A-A890-BECF6C8F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Filmové (interní) cenzurní orgány v 60.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77C9D-C5CC-6948-A101-F1E32DEA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 cenzurní komunikace vstupují: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/>
              <a:t>Ředitel ČSF</a:t>
            </a:r>
            <a:r>
              <a:rPr lang="cs-CZ" dirty="0"/>
              <a:t>: </a:t>
            </a:r>
            <a:r>
              <a:rPr lang="cs-CZ" b="1" dirty="0"/>
              <a:t>Alois Poledňák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(</a:t>
            </a:r>
            <a:r>
              <a:rPr lang="cs-CZ" dirty="0"/>
              <a:t>1959–1969)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/>
              <a:t>Ředitel FSB</a:t>
            </a:r>
            <a:r>
              <a:rPr lang="cs-CZ" dirty="0"/>
              <a:t>: na základě návrhů TS schvaloval scénáře, zahájení přípravných prací a výroby, rozpočty, obsazení hlavních tvůrčích pozic. Měl právo kdykoliv zhlédnout natočený materiál, schvalovat první kopii a de facto mohl rozhodovat o jakékoliv záležitosti ve studiu. V letech 1963–1969 na pozici </a:t>
            </a:r>
            <a:r>
              <a:rPr lang="cs-CZ" b="1" dirty="0"/>
              <a:t>Vlastimil </a:t>
            </a:r>
            <a:r>
              <a:rPr lang="cs-CZ" b="1" dirty="0" err="1"/>
              <a:t>Harnach</a:t>
            </a:r>
            <a:r>
              <a:rPr lang="cs-CZ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/>
              <a:t>Ústřední dramaturg</a:t>
            </a:r>
            <a:r>
              <a:rPr lang="cs-CZ" dirty="0"/>
              <a:t>: sleduje dramaturgickou činnost TS už ve fázi literární přípravy, ve spolupráci s TS připravuje dramaturgické a výrobní plány, posuzuje je z ideově-uměleckého hlediska, schvaluje scénáře chystaných snímků; může požadovat předvedení libovolné látky v kterémkoliv stadiu rozpracování, účastnit se jednání, projekcí natočeného materiálu a podávat návrhy na úpravy. V letech 1960–1968 na pozici </a:t>
            </a:r>
            <a:r>
              <a:rPr lang="cs-CZ" b="1" dirty="0"/>
              <a:t>Břetislav Kunc.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Cenzurní praxi mohli vykonávat také dramaturgové nebo šéfové TS odmítáním potenciálně rizikových látek.  </a:t>
            </a:r>
          </a:p>
        </p:txBody>
      </p:sp>
    </p:spTree>
    <p:extLst>
      <p:ext uri="{BB962C8B-B14F-4D97-AF65-F5344CB8AC3E}">
        <p14:creationId xmlns:p14="http://schemas.microsoft.com/office/powerpoint/2010/main" val="258625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0865C-1B79-4B42-9E17-49E8F0D2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Posilování decentralizace dramaturgie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FA24E-DA67-EF48-A72C-D536C53E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1959–1962: nad vývojem látek dohlíží </a:t>
            </a:r>
            <a:r>
              <a:rPr lang="cs-CZ" u="sng" dirty="0"/>
              <a:t>centrální</a:t>
            </a:r>
            <a:r>
              <a:rPr lang="cs-CZ" dirty="0"/>
              <a:t> </a:t>
            </a:r>
            <a:r>
              <a:rPr lang="cs-CZ" b="1" dirty="0"/>
              <a:t>Ideově-umělecká rada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&gt;&gt; její posudky jsou přísnější a víc tendenční + filmaři testují průchodnost různých námětů = pociťovaná dramaturgická krize; </a:t>
            </a:r>
            <a:r>
              <a:rPr lang="cs-CZ" dirty="0"/>
              <a:t>domácí film je umělecky nevýrazný, bez moderního výrazu, neideový.</a:t>
            </a:r>
          </a:p>
          <a:p>
            <a:r>
              <a:rPr lang="cs-CZ" dirty="0"/>
              <a:t>Únor 1962:  ČSF se stává samostatná výrobně hospodářskou jednotkou, příslušící v otázkách ideových pod ÚV KSČ </a:t>
            </a:r>
          </a:p>
          <a:p>
            <a:r>
              <a:rPr lang="cs-CZ" dirty="0"/>
              <a:t>Březen 1962: zrušena centrální Ideově-umělecká rada</a:t>
            </a:r>
          </a:p>
          <a:p>
            <a:r>
              <a:rPr lang="cs-CZ" dirty="0"/>
              <a:t>Duben1962: vzniká Ústřední filmová rada a hlavně </a:t>
            </a:r>
            <a:r>
              <a:rPr lang="cs-CZ" u="sng" dirty="0"/>
              <a:t>jednotlivé</a:t>
            </a:r>
            <a:r>
              <a:rPr lang="cs-CZ" dirty="0"/>
              <a:t> </a:t>
            </a:r>
            <a:r>
              <a:rPr lang="cs-CZ" b="1" dirty="0"/>
              <a:t>Ideově-umělecké rady </a:t>
            </a:r>
            <a:r>
              <a:rPr lang="cs-CZ" dirty="0"/>
              <a:t>při jednotlivých TS (cca 7 až 8 členů z řad interních pracovníků a externích spolupracovníků) &gt;&gt; mají nově vyšší pravomoci</a:t>
            </a:r>
          </a:p>
          <a:p>
            <a:r>
              <a:rPr lang="cs-CZ" dirty="0"/>
              <a:t>Mimo výrobní složky cenzurní zásahy doporučovala Hlavní správa tiskového dohledu (dále HSTD), vyšší úroveň pak představovalo Ideologické oddělení ÚV KSČ</a:t>
            </a:r>
            <a:r>
              <a:rPr lang="cs-CZ" dirty="0">
                <a:effectLst/>
              </a:rPr>
              <a:t> &gt;&gt; schvalovací proces až po interním barrandovském schvalování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7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E3DC-0F88-1542-8930-B86C56F1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1962–1965: uvolňování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7847C-BFC1-3241-BA8D-109380C7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Přehodnocování kulturní politiky: na veřejnost se vraceli zapovězení tvůrci a díla, fenomén nastupující generace mladých tvůrců; objevují se svědectví o autocenzuře</a:t>
            </a:r>
          </a:p>
          <a:p>
            <a:r>
              <a:rPr lang="cs-CZ" dirty="0"/>
              <a:t>FSB se začíná programově orientovat na tvorbu mladých autorů &gt;&gt; v roce 1963 debutovalo celkem 9 režisérů – Miloš Forman, Věra Chytilová, Jaromil Jireš, Pavel Hobl, Zdenek </a:t>
            </a:r>
            <a:r>
              <a:rPr lang="cs-CZ" dirty="0" err="1"/>
              <a:t>Sirový</a:t>
            </a:r>
            <a:r>
              <a:rPr lang="cs-CZ" dirty="0"/>
              <a:t> nebo Čestmír </a:t>
            </a:r>
            <a:r>
              <a:rPr lang="cs-CZ" dirty="0" err="1"/>
              <a:t>Mlíkovský</a:t>
            </a:r>
            <a:r>
              <a:rPr lang="cs-CZ" dirty="0"/>
              <a:t> &gt;&gt; jde o filmy levné, které se dokázaly prosadit v zahraničí a někdy s sebou nesly i divácký (potažmo komerční) úspěch</a:t>
            </a:r>
          </a:p>
          <a:p>
            <a:r>
              <a:rPr lang="cs-CZ" dirty="0"/>
              <a:t>Roste sebevědomí FSB i tvůrců – testují limity cenzurních procesů, např. nepředkládali ke kontrole materiály před zahájením nebo dokončením výroby </a:t>
            </a:r>
          </a:p>
          <a:p>
            <a:r>
              <a:rPr lang="cs-CZ" dirty="0"/>
              <a:t>1965: sledujeme celkem 22 cenzurních zásahů, počty ukazují na kolizi mezi HSTD, ÚV KSČ a FSB/TS</a:t>
            </a:r>
          </a:p>
        </p:txBody>
      </p:sp>
    </p:spTree>
    <p:extLst>
      <p:ext uri="{BB962C8B-B14F-4D97-AF65-F5344CB8AC3E}">
        <p14:creationId xmlns:p14="http://schemas.microsoft.com/office/powerpoint/2010/main" val="42007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87F3E-A5BB-2243-B2ED-11159F95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anchor="b">
            <a:normAutofit/>
          </a:bodyPr>
          <a:lstStyle/>
          <a:p>
            <a:r>
              <a:rPr lang="cs-CZ" sz="4000" b="1"/>
              <a:t>1965: rok problematických filmů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7D7D3-4FAE-8543-A907-119FD723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2399857"/>
            <a:ext cx="4667553" cy="3425709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Celkem 22 cenzurních zásahů, počty ukazují na kolizi mezi HSTD, ÚV KSČ a FSB/TS</a:t>
            </a:r>
            <a:endParaRPr lang="cs-CZ" sz="1700" dirty="0"/>
          </a:p>
          <a:p>
            <a:r>
              <a:rPr lang="cs-CZ" sz="1700" dirty="0"/>
              <a:t>Konec hledání a objevování strukturních mezer </a:t>
            </a:r>
          </a:p>
          <a:p>
            <a:r>
              <a:rPr lang="cs-CZ" sz="1700" dirty="0"/>
              <a:t>Nově se objevuje důraz na ekonomické hledisko (forma cenzury?)</a:t>
            </a:r>
          </a:p>
          <a:p>
            <a:r>
              <a:rPr lang="cs-CZ" sz="1700" dirty="0"/>
              <a:t>HSTD rok 1965 hodnotí jako problematický, vzniká série problematických filmů, nejvýrazněji pak </a:t>
            </a:r>
            <a:r>
              <a:rPr lang="cs-CZ" sz="1700" i="1" dirty="0"/>
              <a:t>Každý den odvahu </a:t>
            </a:r>
            <a:r>
              <a:rPr lang="cs-CZ" sz="1700" dirty="0"/>
              <a:t>(1964, r. Evald Schorm), </a:t>
            </a:r>
            <a:r>
              <a:rPr lang="cs-CZ" sz="1700" i="1" dirty="0"/>
              <a:t>Třiatřicet stříbrných křepelek </a:t>
            </a:r>
            <a:r>
              <a:rPr lang="cs-CZ" sz="1700" dirty="0"/>
              <a:t>(1964, r. Antonín Kachlík), </a:t>
            </a:r>
            <a:r>
              <a:rPr lang="cs-CZ" sz="1700" i="1" dirty="0"/>
              <a:t>Hrdina má strach </a:t>
            </a:r>
            <a:r>
              <a:rPr lang="cs-CZ" sz="1700" dirty="0"/>
              <a:t>(1965, r. František Filip) nebo </a:t>
            </a:r>
            <a:r>
              <a:rPr lang="cs-CZ" sz="1700" i="1" dirty="0"/>
              <a:t>Bloudění</a:t>
            </a:r>
            <a:r>
              <a:rPr lang="cs-CZ" sz="1700" dirty="0"/>
              <a:t> (1965, r. Jan Čuřík, Antonín Máša)</a:t>
            </a:r>
          </a:p>
          <a:p>
            <a:r>
              <a:rPr lang="cs-CZ" sz="1700" dirty="0"/>
              <a:t>FSB reaguje zastavením minimálně tří rozpracovaných projektů &gt;&gt; preventivní regulace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27C4214-1D62-AB49-8DED-0509B536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57" y="1269962"/>
            <a:ext cx="2670313" cy="3956019"/>
          </a:xfrm>
          <a:prstGeom prst="rect">
            <a:avLst/>
          </a:prstGeom>
        </p:spPr>
      </p:pic>
      <p:pic>
        <p:nvPicPr>
          <p:cNvPr id="7" name="Obrázek 6" descr="Obsah obrázku květina, závěs&#10;&#10;Popis byl vytvořen automaticky">
            <a:extLst>
              <a:ext uri="{FF2B5EF4-FFF2-40B4-BE49-F238E27FC236}">
                <a16:creationId xmlns:a16="http://schemas.microsoft.com/office/drawing/2014/main" id="{21224A42-1C88-4D4E-AE0C-6E328970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09" y="670377"/>
            <a:ext cx="1731341" cy="2429953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F58340-AFED-4E4C-856B-442876232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409" y="3429000"/>
            <a:ext cx="1747423" cy="24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F36A9-EF31-8443-99C1-16139B2B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Léta 1965–1967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A8246-EBE3-0141-9C5B-C29DEE26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„Kontrola nebo cenzura, finanční nebo politická, je ve svých důsledcích vždycky stejná. Rovnou měrou ničí charaktery, talenty. Finanční je asi o něco důslednější, protože tady se dá všechno spočítat na halíř.“ (Ivan Passer)</a:t>
            </a:r>
          </a:p>
          <a:p>
            <a:r>
              <a:rPr lang="cs-CZ" dirty="0"/>
              <a:t>Neexistuje jediný univerzální model umění, neexistuje jednolité publikum &gt;&gt; je potřeba zohledňovat také potřeby diváků a ekonomický stav kinematografie</a:t>
            </a:r>
          </a:p>
          <a:p>
            <a:r>
              <a:rPr lang="cs-CZ" dirty="0"/>
              <a:t>Listopad 1965: vzniká Československý filmový a televizní svaz (FITES) &gt;&gt; umožňuje filmové a televizní komunitě vystupovat s jednotnými stanovisky ohledně vývoje audiovizuální tvorby; případně reagovat na kritiku; vydává </a:t>
            </a:r>
            <a:r>
              <a:rPr lang="cs-CZ" i="1" dirty="0"/>
              <a:t>Filmové a televizní noviny </a:t>
            </a:r>
            <a:r>
              <a:rPr lang="cs-CZ" dirty="0"/>
              <a:t>(čtrnáctideník)</a:t>
            </a:r>
          </a:p>
          <a:p>
            <a:r>
              <a:rPr lang="cs-CZ" dirty="0"/>
              <a:t>Leden 1967: HSTD se transformovala v Ústřední publikační správu (ÚPS) – nově smějí plnomocníci do posuzovaných materiálů zasahovat pouze tehdy, pokud hrozí zveřejnění státních, hospodářských a služebních tajemství + legalizace cenzury, které do té doby scházelo právní vymezení.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236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Microsoft Office PowerPoint</Application>
  <PresentationFormat>Širokoúhlá obrazovka</PresentationFormat>
  <Paragraphs>82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Česká nová vlna  </vt:lpstr>
      <vt:lpstr>Hoří, má panenko (1966, r. Miloš Forman) Žert (1968, r. Jaromil Jireš) </vt:lpstr>
      <vt:lpstr>Otázky</vt:lpstr>
      <vt:lpstr>Cenzura jako komunikace? Jako taktická hra? Jako forma PR?</vt:lpstr>
      <vt:lpstr>Filmové (interní) cenzurní orgány v 60. letech</vt:lpstr>
      <vt:lpstr>Posilování decentralizace dramaturgie</vt:lpstr>
      <vt:lpstr>1962–1965: uvolňování</vt:lpstr>
      <vt:lpstr>1965: rok problematických filmů</vt:lpstr>
      <vt:lpstr>Léta 1965–1967 </vt:lpstr>
      <vt:lpstr>Změny v cenzurní komunikaci </vt:lpstr>
      <vt:lpstr>Důsledky symbolické i reálné</vt:lpstr>
      <vt:lpstr>O slavnosti a hostech (1966, r. Jan Němec)</vt:lpstr>
      <vt:lpstr>Hoří, má panenko  (1967, r. Miloš Forman)</vt:lpstr>
      <vt:lpstr>Hoří, má panenko</vt:lpstr>
      <vt:lpstr>Spory s ČSPO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3</cp:revision>
  <dcterms:created xsi:type="dcterms:W3CDTF">2022-11-23T17:37:00Z</dcterms:created>
  <dcterms:modified xsi:type="dcterms:W3CDTF">2022-12-01T11:05:46Z</dcterms:modified>
</cp:coreProperties>
</file>