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66" r:id="rId4"/>
    <p:sldId id="268" r:id="rId5"/>
    <p:sldId id="257" r:id="rId6"/>
    <p:sldId id="264" r:id="rId7"/>
    <p:sldId id="265" r:id="rId8"/>
    <p:sldId id="337" r:id="rId9"/>
    <p:sldId id="269" r:id="rId10"/>
    <p:sldId id="267" r:id="rId11"/>
    <p:sldId id="261" r:id="rId12"/>
    <p:sldId id="258" r:id="rId13"/>
    <p:sldId id="259" r:id="rId14"/>
    <p:sldId id="260" r:id="rId15"/>
    <p:sldId id="262" r:id="rId16"/>
    <p:sldId id="263"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9" r:id="rId35"/>
    <p:sldId id="288" r:id="rId36"/>
    <p:sldId id="338" r:id="rId37"/>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96" y="5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51CACA6F-86E0-4295-87A0-7485973BF132}" type="datetimeFigureOut">
              <a:rPr lang="cs-CZ" smtClean="0"/>
              <a:t>30.11.2022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6A73142-1FD6-443A-82EF-B4A4B49E6958}" type="slidenum">
              <a:rPr lang="cs-CZ" smtClean="0"/>
              <a:t>‹#›</a:t>
            </a:fld>
            <a:endParaRPr lang="cs-CZ"/>
          </a:p>
        </p:txBody>
      </p:sp>
    </p:spTree>
    <p:extLst>
      <p:ext uri="{BB962C8B-B14F-4D97-AF65-F5344CB8AC3E}">
        <p14:creationId xmlns:p14="http://schemas.microsoft.com/office/powerpoint/2010/main" val="3916288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1CACA6F-86E0-4295-87A0-7485973BF132}" type="datetimeFigureOut">
              <a:rPr lang="cs-CZ" smtClean="0"/>
              <a:t>30.11.2022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6A73142-1FD6-443A-82EF-B4A4B49E6958}" type="slidenum">
              <a:rPr lang="cs-CZ" smtClean="0"/>
              <a:t>‹#›</a:t>
            </a:fld>
            <a:endParaRPr lang="cs-CZ"/>
          </a:p>
        </p:txBody>
      </p:sp>
    </p:spTree>
    <p:extLst>
      <p:ext uri="{BB962C8B-B14F-4D97-AF65-F5344CB8AC3E}">
        <p14:creationId xmlns:p14="http://schemas.microsoft.com/office/powerpoint/2010/main" val="338121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1CACA6F-86E0-4295-87A0-7485973BF132}" type="datetimeFigureOut">
              <a:rPr lang="cs-CZ" smtClean="0"/>
              <a:t>30.11.2022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6A73142-1FD6-443A-82EF-B4A4B49E6958}" type="slidenum">
              <a:rPr lang="cs-CZ" smtClean="0"/>
              <a:t>‹#›</a:t>
            </a:fld>
            <a:endParaRPr lang="cs-CZ"/>
          </a:p>
        </p:txBody>
      </p:sp>
    </p:spTree>
    <p:extLst>
      <p:ext uri="{BB962C8B-B14F-4D97-AF65-F5344CB8AC3E}">
        <p14:creationId xmlns:p14="http://schemas.microsoft.com/office/powerpoint/2010/main" val="1175363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Zástupný symbol pro datum 3"/>
          <p:cNvSpPr>
            <a:spLocks noGrp="1"/>
          </p:cNvSpPr>
          <p:nvPr>
            <p:ph type="dt" sz="half" idx="10"/>
          </p:nvPr>
        </p:nvSpPr>
        <p:spPr/>
        <p:txBody>
          <a:bodyPr/>
          <a:lstStyle/>
          <a:p>
            <a:fld id="{120BAED5-C2E6-4497-BC38-D574C9B119FC}" type="datetimeFigureOut">
              <a:rPr lang="cs-CZ" smtClean="0"/>
              <a:t>30.11.2022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1180368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20BAED5-C2E6-4497-BC38-D574C9B119FC}" type="datetimeFigureOut">
              <a:rPr lang="cs-CZ" smtClean="0"/>
              <a:t>30.11.2022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33312867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120BAED5-C2E6-4497-BC38-D574C9B119FC}" type="datetimeFigureOut">
              <a:rPr lang="cs-CZ" smtClean="0"/>
              <a:t>30.11.2022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38404025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120BAED5-C2E6-4497-BC38-D574C9B119FC}" type="datetimeFigureOut">
              <a:rPr lang="cs-CZ" smtClean="0"/>
              <a:t>30.11.2022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3527288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120BAED5-C2E6-4497-BC38-D574C9B119FC}" type="datetimeFigureOut">
              <a:rPr lang="cs-CZ" smtClean="0"/>
              <a:t>30.11.2022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1012729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120BAED5-C2E6-4497-BC38-D574C9B119FC}" type="datetimeFigureOut">
              <a:rPr lang="cs-CZ" smtClean="0"/>
              <a:t>30.11.2022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1384623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20BAED5-C2E6-4497-BC38-D574C9B119FC}" type="datetimeFigureOut">
              <a:rPr lang="cs-CZ" smtClean="0"/>
              <a:t>30.11.2022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2882492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120BAED5-C2E6-4497-BC38-D574C9B119FC}" type="datetimeFigureOut">
              <a:rPr lang="cs-CZ" smtClean="0"/>
              <a:t>30.11.2022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3319342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51CACA6F-86E0-4295-87A0-7485973BF132}" type="datetimeFigureOut">
              <a:rPr lang="cs-CZ" smtClean="0"/>
              <a:t>30.11.2022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6A73142-1FD6-443A-82EF-B4A4B49E6958}" type="slidenum">
              <a:rPr lang="cs-CZ" smtClean="0"/>
              <a:t>‹#›</a:t>
            </a:fld>
            <a:endParaRPr lang="cs-CZ"/>
          </a:p>
        </p:txBody>
      </p:sp>
    </p:spTree>
    <p:extLst>
      <p:ext uri="{BB962C8B-B14F-4D97-AF65-F5344CB8AC3E}">
        <p14:creationId xmlns:p14="http://schemas.microsoft.com/office/powerpoint/2010/main" val="26509571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120BAED5-C2E6-4497-BC38-D574C9B119FC}" type="datetimeFigureOut">
              <a:rPr lang="cs-CZ" smtClean="0"/>
              <a:t>30.11.2022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15095722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20BAED5-C2E6-4497-BC38-D574C9B119FC}" type="datetimeFigureOut">
              <a:rPr lang="cs-CZ" smtClean="0"/>
              <a:t>30.11.2022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42612272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20BAED5-C2E6-4497-BC38-D574C9B119FC}" type="datetimeFigureOut">
              <a:rPr lang="cs-CZ" smtClean="0"/>
              <a:t>30.11.2022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3770305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51CACA6F-86E0-4295-87A0-7485973BF132}" type="datetimeFigureOut">
              <a:rPr lang="cs-CZ" smtClean="0"/>
              <a:t>30.11.2022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6A73142-1FD6-443A-82EF-B4A4B49E6958}" type="slidenum">
              <a:rPr lang="cs-CZ" smtClean="0"/>
              <a:t>‹#›</a:t>
            </a:fld>
            <a:endParaRPr lang="cs-CZ"/>
          </a:p>
        </p:txBody>
      </p:sp>
    </p:spTree>
    <p:extLst>
      <p:ext uri="{BB962C8B-B14F-4D97-AF65-F5344CB8AC3E}">
        <p14:creationId xmlns:p14="http://schemas.microsoft.com/office/powerpoint/2010/main" val="247890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51CACA6F-86E0-4295-87A0-7485973BF132}" type="datetimeFigureOut">
              <a:rPr lang="cs-CZ" smtClean="0"/>
              <a:t>30.11.2022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6A73142-1FD6-443A-82EF-B4A4B49E6958}" type="slidenum">
              <a:rPr lang="cs-CZ" smtClean="0"/>
              <a:t>‹#›</a:t>
            </a:fld>
            <a:endParaRPr lang="cs-CZ"/>
          </a:p>
        </p:txBody>
      </p:sp>
    </p:spTree>
    <p:extLst>
      <p:ext uri="{BB962C8B-B14F-4D97-AF65-F5344CB8AC3E}">
        <p14:creationId xmlns:p14="http://schemas.microsoft.com/office/powerpoint/2010/main" val="2847765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51CACA6F-86E0-4295-87A0-7485973BF132}" type="datetimeFigureOut">
              <a:rPr lang="cs-CZ" smtClean="0"/>
              <a:t>30.11.2022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56A73142-1FD6-443A-82EF-B4A4B49E6958}" type="slidenum">
              <a:rPr lang="cs-CZ" smtClean="0"/>
              <a:t>‹#›</a:t>
            </a:fld>
            <a:endParaRPr lang="cs-CZ"/>
          </a:p>
        </p:txBody>
      </p:sp>
    </p:spTree>
    <p:extLst>
      <p:ext uri="{BB962C8B-B14F-4D97-AF65-F5344CB8AC3E}">
        <p14:creationId xmlns:p14="http://schemas.microsoft.com/office/powerpoint/2010/main" val="4166784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51CACA6F-86E0-4295-87A0-7485973BF132}" type="datetimeFigureOut">
              <a:rPr lang="cs-CZ" smtClean="0"/>
              <a:t>30.11.2022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56A73142-1FD6-443A-82EF-B4A4B49E6958}" type="slidenum">
              <a:rPr lang="cs-CZ" smtClean="0"/>
              <a:t>‹#›</a:t>
            </a:fld>
            <a:endParaRPr lang="cs-CZ"/>
          </a:p>
        </p:txBody>
      </p:sp>
    </p:spTree>
    <p:extLst>
      <p:ext uri="{BB962C8B-B14F-4D97-AF65-F5344CB8AC3E}">
        <p14:creationId xmlns:p14="http://schemas.microsoft.com/office/powerpoint/2010/main" val="3011416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51CACA6F-86E0-4295-87A0-7485973BF132}" type="datetimeFigureOut">
              <a:rPr lang="cs-CZ" smtClean="0"/>
              <a:t>30.11.2022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56A73142-1FD6-443A-82EF-B4A4B49E6958}" type="slidenum">
              <a:rPr lang="cs-CZ" smtClean="0"/>
              <a:t>‹#›</a:t>
            </a:fld>
            <a:endParaRPr lang="cs-CZ"/>
          </a:p>
        </p:txBody>
      </p:sp>
    </p:spTree>
    <p:extLst>
      <p:ext uri="{BB962C8B-B14F-4D97-AF65-F5344CB8AC3E}">
        <p14:creationId xmlns:p14="http://schemas.microsoft.com/office/powerpoint/2010/main" val="983676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51CACA6F-86E0-4295-87A0-7485973BF132}" type="datetimeFigureOut">
              <a:rPr lang="cs-CZ" smtClean="0"/>
              <a:t>30.11.2022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6A73142-1FD6-443A-82EF-B4A4B49E6958}" type="slidenum">
              <a:rPr lang="cs-CZ" smtClean="0"/>
              <a:t>‹#›</a:t>
            </a:fld>
            <a:endParaRPr lang="cs-CZ"/>
          </a:p>
        </p:txBody>
      </p:sp>
    </p:spTree>
    <p:extLst>
      <p:ext uri="{BB962C8B-B14F-4D97-AF65-F5344CB8AC3E}">
        <p14:creationId xmlns:p14="http://schemas.microsoft.com/office/powerpoint/2010/main" val="1395146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51CACA6F-86E0-4295-87A0-7485973BF132}" type="datetimeFigureOut">
              <a:rPr lang="cs-CZ" smtClean="0"/>
              <a:t>30.11.2022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6A73142-1FD6-443A-82EF-B4A4B49E6958}" type="slidenum">
              <a:rPr lang="cs-CZ" smtClean="0"/>
              <a:t>‹#›</a:t>
            </a:fld>
            <a:endParaRPr lang="cs-CZ"/>
          </a:p>
        </p:txBody>
      </p:sp>
    </p:spTree>
    <p:extLst>
      <p:ext uri="{BB962C8B-B14F-4D97-AF65-F5344CB8AC3E}">
        <p14:creationId xmlns:p14="http://schemas.microsoft.com/office/powerpoint/2010/main" val="2662444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CACA6F-86E0-4295-87A0-7485973BF132}" type="datetimeFigureOut">
              <a:rPr lang="cs-CZ" smtClean="0"/>
              <a:t>30.11.2022</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A73142-1FD6-443A-82EF-B4A4B49E6958}" type="slidenum">
              <a:rPr lang="cs-CZ" smtClean="0"/>
              <a:t>‹#›</a:t>
            </a:fld>
            <a:endParaRPr lang="cs-CZ"/>
          </a:p>
        </p:txBody>
      </p:sp>
    </p:spTree>
    <p:extLst>
      <p:ext uri="{BB962C8B-B14F-4D97-AF65-F5344CB8AC3E}">
        <p14:creationId xmlns:p14="http://schemas.microsoft.com/office/powerpoint/2010/main" val="42793470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0BAED5-C2E6-4497-BC38-D574C9B119FC}" type="datetimeFigureOut">
              <a:rPr lang="cs-CZ" smtClean="0"/>
              <a:t>30.11.2022</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5178F8-8329-4A73-896D-30D19ABCBF29}" type="slidenum">
              <a:rPr lang="cs-CZ" smtClean="0"/>
              <a:t>‹#›</a:t>
            </a:fld>
            <a:endParaRPr lang="cs-CZ"/>
          </a:p>
        </p:txBody>
      </p:sp>
    </p:spTree>
    <p:extLst>
      <p:ext uri="{BB962C8B-B14F-4D97-AF65-F5344CB8AC3E}">
        <p14:creationId xmlns:p14="http://schemas.microsoft.com/office/powerpoint/2010/main" val="41471149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Úvod do moderních dějin</a:t>
            </a:r>
          </a:p>
        </p:txBody>
      </p:sp>
      <p:sp>
        <p:nvSpPr>
          <p:cNvPr id="3" name="Podnadpis 2"/>
          <p:cNvSpPr>
            <a:spLocks noGrp="1"/>
          </p:cNvSpPr>
          <p:nvPr>
            <p:ph type="subTitle" idx="1"/>
          </p:nvPr>
        </p:nvSpPr>
        <p:spPr/>
        <p:txBody>
          <a:bodyPr/>
          <a:lstStyle/>
          <a:p>
            <a:endParaRPr lang="cs-CZ"/>
          </a:p>
        </p:txBody>
      </p:sp>
    </p:spTree>
    <p:extLst>
      <p:ext uri="{BB962C8B-B14F-4D97-AF65-F5344CB8AC3E}">
        <p14:creationId xmlns:p14="http://schemas.microsoft.com/office/powerpoint/2010/main" val="23798101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Střední Evropa</a:t>
            </a:r>
          </a:p>
        </p:txBody>
      </p:sp>
      <p:sp>
        <p:nvSpPr>
          <p:cNvPr id="3" name="Zástupný symbol pro obsah 2"/>
          <p:cNvSpPr>
            <a:spLocks noGrp="1"/>
          </p:cNvSpPr>
          <p:nvPr>
            <p:ph idx="1"/>
          </p:nvPr>
        </p:nvSpPr>
        <p:spPr/>
        <p:txBody>
          <a:bodyPr/>
          <a:lstStyle/>
          <a:p>
            <a:r>
              <a:rPr lang="cs-CZ" dirty="0"/>
              <a:t>Co střední Evropu spojuje?</a:t>
            </a:r>
          </a:p>
          <a:p>
            <a:r>
              <a:rPr lang="cs-CZ" dirty="0"/>
              <a:t>Co ji rozděluje?</a:t>
            </a:r>
          </a:p>
          <a:p>
            <a:r>
              <a:rPr lang="cs-CZ" dirty="0"/>
              <a:t>Je její hranice skutečně ostrým předělem nebo má spíše fluidní charakter?</a:t>
            </a:r>
          </a:p>
          <a:p>
            <a:r>
              <a:rPr lang="cs-CZ" dirty="0"/>
              <a:t>Jsou v současnosti relevantní obraty z politického a historického diskurzu: a) „středovýchodní Evropa“; b) „východní křídlo EU“; c) „Východoevropané“ – míněno Češi, Poláci, Rumuni…</a:t>
            </a:r>
          </a:p>
        </p:txBody>
      </p:sp>
    </p:spTree>
    <p:extLst>
      <p:ext uri="{BB962C8B-B14F-4D97-AF65-F5344CB8AC3E}">
        <p14:creationId xmlns:p14="http://schemas.microsoft.com/office/powerpoint/2010/main" val="1492836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940933" y="0"/>
            <a:ext cx="9982882" cy="6106886"/>
          </a:xfrm>
          <a:prstGeom prst="rect">
            <a:avLst/>
          </a:prstGeom>
        </p:spPr>
      </p:pic>
    </p:spTree>
    <p:extLst>
      <p:ext uri="{BB962C8B-B14F-4D97-AF65-F5344CB8AC3E}">
        <p14:creationId xmlns:p14="http://schemas.microsoft.com/office/powerpoint/2010/main" val="479800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183255" y="-55166"/>
            <a:ext cx="14558510" cy="6968332"/>
          </a:xfrm>
          <a:prstGeom prst="rect">
            <a:avLst/>
          </a:prstGeom>
        </p:spPr>
      </p:pic>
    </p:spTree>
    <p:extLst>
      <p:ext uri="{BB962C8B-B14F-4D97-AF65-F5344CB8AC3E}">
        <p14:creationId xmlns:p14="http://schemas.microsoft.com/office/powerpoint/2010/main" val="3754831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922564" y="669471"/>
            <a:ext cx="10254343" cy="5355771"/>
          </a:xfrm>
          <a:prstGeom prst="rect">
            <a:avLst/>
          </a:prstGeom>
        </p:spPr>
      </p:pic>
    </p:spTree>
    <p:extLst>
      <p:ext uri="{BB962C8B-B14F-4D97-AF65-F5344CB8AC3E}">
        <p14:creationId xmlns:p14="http://schemas.microsoft.com/office/powerpoint/2010/main" val="3534461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817243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581705" y="513669"/>
            <a:ext cx="5591175" cy="3609975"/>
          </a:xfrm>
          <a:prstGeom prst="rect">
            <a:avLst/>
          </a:prstGeom>
        </p:spPr>
      </p:pic>
      <p:pic>
        <p:nvPicPr>
          <p:cNvPr id="3" name="Obrázek 2"/>
          <p:cNvPicPr>
            <a:picLocks noChangeAspect="1"/>
          </p:cNvPicPr>
          <p:nvPr/>
        </p:nvPicPr>
        <p:blipFill>
          <a:blip r:embed="rId3"/>
          <a:stretch>
            <a:fillRect/>
          </a:stretch>
        </p:blipFill>
        <p:spPr>
          <a:xfrm>
            <a:off x="3584121" y="-2294163"/>
            <a:ext cx="7660141" cy="11936184"/>
          </a:xfrm>
          <a:prstGeom prst="rect">
            <a:avLst/>
          </a:prstGeom>
        </p:spPr>
      </p:pic>
    </p:spTree>
    <p:extLst>
      <p:ext uri="{BB962C8B-B14F-4D97-AF65-F5344CB8AC3E}">
        <p14:creationId xmlns:p14="http://schemas.microsoft.com/office/powerpoint/2010/main" val="1057503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Specifické metody výzkumu moderních dějin</a:t>
            </a:r>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3754073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I. Historická statistika – moderní a soudobá éra</a:t>
            </a:r>
          </a:p>
        </p:txBody>
      </p:sp>
    </p:spTree>
    <p:extLst>
      <p:ext uri="{BB962C8B-B14F-4D97-AF65-F5344CB8AC3E}">
        <p14:creationId xmlns:p14="http://schemas.microsoft.com/office/powerpoint/2010/main" val="26847794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Rekapitulace</a:t>
            </a:r>
          </a:p>
        </p:txBody>
      </p:sp>
      <p:sp>
        <p:nvSpPr>
          <p:cNvPr id="3" name="Zástupný symbol pro obsah 2"/>
          <p:cNvSpPr>
            <a:spLocks noGrp="1"/>
          </p:cNvSpPr>
          <p:nvPr>
            <p:ph idx="1"/>
          </p:nvPr>
        </p:nvSpPr>
        <p:spPr/>
        <p:txBody>
          <a:bodyPr/>
          <a:lstStyle/>
          <a:p>
            <a:r>
              <a:rPr lang="cs-CZ" dirty="0"/>
              <a:t>Co je to statistika, historická statistika</a:t>
            </a:r>
          </a:p>
          <a:p>
            <a:r>
              <a:rPr lang="cs-CZ" dirty="0"/>
              <a:t>Co je to statistická metoda v práci historika</a:t>
            </a:r>
          </a:p>
          <a:p>
            <a:r>
              <a:rPr lang="cs-CZ" dirty="0"/>
              <a:t>Základní pojmy: aritmetický průměr, medián, modus, statistický soubor, statistický znak, statistická jednotka…</a:t>
            </a:r>
          </a:p>
          <a:p>
            <a:r>
              <a:rPr lang="cs-CZ" dirty="0"/>
              <a:t>Statistické prameny </a:t>
            </a:r>
            <a:r>
              <a:rPr lang="cs-CZ" dirty="0" err="1"/>
              <a:t>předstatistické</a:t>
            </a:r>
            <a:r>
              <a:rPr lang="cs-CZ" dirty="0"/>
              <a:t> éry (zemské desky, lánové rejstříky atd.</a:t>
            </a:r>
          </a:p>
          <a:p>
            <a:endParaRPr lang="cs-CZ" dirty="0"/>
          </a:p>
        </p:txBody>
      </p:sp>
    </p:spTree>
    <p:extLst>
      <p:ext uri="{BB962C8B-B14F-4D97-AF65-F5344CB8AC3E}">
        <p14:creationId xmlns:p14="http://schemas.microsoft.com/office/powerpoint/2010/main" val="3767366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Historická statistika na konci 18. a v první polovině 19. století</a:t>
            </a:r>
          </a:p>
        </p:txBody>
      </p:sp>
      <p:sp>
        <p:nvSpPr>
          <p:cNvPr id="3" name="Zástupný symbol pro obsah 2"/>
          <p:cNvSpPr>
            <a:spLocks noGrp="1"/>
          </p:cNvSpPr>
          <p:nvPr>
            <p:ph idx="1"/>
          </p:nvPr>
        </p:nvSpPr>
        <p:spPr/>
        <p:txBody>
          <a:bodyPr>
            <a:normAutofit fontScale="70000" lnSpcReduction="20000"/>
          </a:bodyPr>
          <a:lstStyle/>
          <a:p>
            <a:r>
              <a:rPr lang="cs-CZ" dirty="0"/>
              <a:t>Zaujetí osvícensky orientovaných vzdělanců</a:t>
            </a:r>
          </a:p>
          <a:p>
            <a:r>
              <a:rPr lang="cs-CZ" dirty="0"/>
              <a:t>Metodicky problematický sběr dat o zemích a městech</a:t>
            </a:r>
          </a:p>
          <a:p>
            <a:r>
              <a:rPr lang="cs-CZ" dirty="0"/>
              <a:t>Významná díla oboru u nás:</a:t>
            </a:r>
          </a:p>
          <a:p>
            <a:r>
              <a:rPr lang="cs-CZ" b="1" dirty="0"/>
              <a:t>Josef Anton </a:t>
            </a:r>
            <a:r>
              <a:rPr lang="cs-CZ" b="1" dirty="0" err="1"/>
              <a:t>Riegger</a:t>
            </a:r>
            <a:r>
              <a:rPr lang="cs-CZ" b="1" dirty="0"/>
              <a:t> (1742-1795): </a:t>
            </a:r>
            <a:r>
              <a:rPr lang="cs-CZ" b="1" dirty="0" err="1"/>
              <a:t>Materialen</a:t>
            </a:r>
            <a:r>
              <a:rPr lang="cs-CZ" b="1" dirty="0"/>
              <a:t> </a:t>
            </a:r>
            <a:r>
              <a:rPr lang="cs-CZ" b="1" dirty="0" err="1"/>
              <a:t>zur</a:t>
            </a:r>
            <a:r>
              <a:rPr lang="cs-CZ" b="1" dirty="0"/>
              <a:t> </a:t>
            </a:r>
            <a:r>
              <a:rPr lang="cs-CZ" b="1" dirty="0" err="1"/>
              <a:t>alten</a:t>
            </a:r>
            <a:r>
              <a:rPr lang="cs-CZ" b="1" dirty="0"/>
              <a:t> </a:t>
            </a:r>
            <a:r>
              <a:rPr lang="cs-CZ" b="1" dirty="0" err="1"/>
              <a:t>und</a:t>
            </a:r>
            <a:r>
              <a:rPr lang="cs-CZ" b="1" dirty="0"/>
              <a:t> </a:t>
            </a:r>
            <a:r>
              <a:rPr lang="cs-CZ" b="1" dirty="0" err="1"/>
              <a:t>neuen</a:t>
            </a:r>
            <a:r>
              <a:rPr lang="cs-CZ" b="1" dirty="0"/>
              <a:t> Statistik von </a:t>
            </a:r>
            <a:r>
              <a:rPr lang="cs-CZ" b="1" dirty="0" err="1"/>
              <a:t>Boehmen</a:t>
            </a:r>
            <a:r>
              <a:rPr lang="cs-CZ" b="1" dirty="0"/>
              <a:t> (12 svazků, 1787-1795)</a:t>
            </a:r>
          </a:p>
          <a:p>
            <a:r>
              <a:rPr lang="cs-CZ" b="1" dirty="0"/>
              <a:t>Josef Anton </a:t>
            </a:r>
            <a:r>
              <a:rPr lang="cs-CZ" b="1" dirty="0" err="1"/>
              <a:t>Riegger</a:t>
            </a:r>
            <a:r>
              <a:rPr lang="cs-CZ" b="1" dirty="0"/>
              <a:t> (1742-1795): Archiv der </a:t>
            </a:r>
            <a:r>
              <a:rPr lang="cs-CZ" b="1" dirty="0" err="1"/>
              <a:t>Geschichte</a:t>
            </a:r>
            <a:r>
              <a:rPr lang="cs-CZ" b="1" dirty="0"/>
              <a:t> </a:t>
            </a:r>
            <a:r>
              <a:rPr lang="cs-CZ" b="1" dirty="0" err="1"/>
              <a:t>und</a:t>
            </a:r>
            <a:r>
              <a:rPr lang="cs-CZ" b="1" dirty="0"/>
              <a:t> Statistik, </a:t>
            </a:r>
            <a:r>
              <a:rPr lang="cs-CZ" b="1" dirty="0" err="1"/>
              <a:t>insbesonder</a:t>
            </a:r>
            <a:r>
              <a:rPr lang="cs-CZ" b="1" dirty="0"/>
              <a:t> von </a:t>
            </a:r>
            <a:r>
              <a:rPr lang="cs-CZ" b="1" dirty="0" err="1"/>
              <a:t>Boehmen</a:t>
            </a:r>
            <a:r>
              <a:rPr lang="cs-CZ" b="1" dirty="0"/>
              <a:t> (3 svazky 1792-1795)</a:t>
            </a:r>
          </a:p>
          <a:p>
            <a:r>
              <a:rPr lang="cs-CZ" b="1" dirty="0"/>
              <a:t>Jaroslav </a:t>
            </a:r>
            <a:r>
              <a:rPr lang="cs-CZ" b="1" dirty="0" err="1"/>
              <a:t>Schaller</a:t>
            </a:r>
            <a:r>
              <a:rPr lang="cs-CZ" b="1" dirty="0"/>
              <a:t>: </a:t>
            </a:r>
            <a:r>
              <a:rPr lang="cs-CZ" b="1" dirty="0" err="1"/>
              <a:t>Topographie</a:t>
            </a:r>
            <a:r>
              <a:rPr lang="cs-CZ" b="1" dirty="0"/>
              <a:t> des </a:t>
            </a:r>
            <a:r>
              <a:rPr lang="cs-CZ" b="1" dirty="0" err="1"/>
              <a:t>Kőnigreichs</a:t>
            </a:r>
            <a:r>
              <a:rPr lang="cs-CZ" b="1" dirty="0"/>
              <a:t> </a:t>
            </a:r>
            <a:r>
              <a:rPr lang="cs-CZ" b="1" dirty="0" err="1"/>
              <a:t>Bőhmen</a:t>
            </a:r>
            <a:r>
              <a:rPr lang="cs-CZ" b="1" dirty="0"/>
              <a:t> (1785-1790, 16 svazků)</a:t>
            </a:r>
          </a:p>
          <a:p>
            <a:r>
              <a:rPr lang="cs-CZ" b="1" dirty="0"/>
              <a:t>Franz Josef </a:t>
            </a:r>
            <a:r>
              <a:rPr lang="cs-CZ" b="1" dirty="0" err="1"/>
              <a:t>Schwoy</a:t>
            </a:r>
            <a:r>
              <a:rPr lang="cs-CZ" b="1" dirty="0"/>
              <a:t>: </a:t>
            </a:r>
            <a:r>
              <a:rPr lang="cs-CZ" b="1" dirty="0" err="1"/>
              <a:t>Topographie</a:t>
            </a:r>
            <a:r>
              <a:rPr lang="cs-CZ" b="1" dirty="0"/>
              <a:t> </a:t>
            </a:r>
            <a:r>
              <a:rPr lang="cs-CZ" b="1" dirty="0" err="1"/>
              <a:t>vom</a:t>
            </a:r>
            <a:r>
              <a:rPr lang="cs-CZ" b="1" dirty="0"/>
              <a:t> </a:t>
            </a:r>
            <a:r>
              <a:rPr lang="cs-CZ" b="1" dirty="0" err="1"/>
              <a:t>Markgrafthum</a:t>
            </a:r>
            <a:r>
              <a:rPr lang="cs-CZ" b="1" dirty="0"/>
              <a:t> </a:t>
            </a:r>
            <a:r>
              <a:rPr lang="cs-CZ" b="1" dirty="0" err="1"/>
              <a:t>Mähren</a:t>
            </a:r>
            <a:r>
              <a:rPr lang="cs-CZ" b="1" dirty="0"/>
              <a:t> (1793-1794) </a:t>
            </a:r>
          </a:p>
          <a:p>
            <a:r>
              <a:rPr lang="cs-CZ" b="1" dirty="0"/>
              <a:t>Reginald </a:t>
            </a:r>
            <a:r>
              <a:rPr lang="cs-CZ" b="1" dirty="0" err="1"/>
              <a:t>Kneifel</a:t>
            </a:r>
            <a:r>
              <a:rPr lang="cs-CZ" b="1" dirty="0"/>
              <a:t>: </a:t>
            </a:r>
            <a:r>
              <a:rPr lang="cs-CZ" b="1" dirty="0" err="1"/>
              <a:t>Topographie</a:t>
            </a:r>
            <a:r>
              <a:rPr lang="cs-CZ" b="1" dirty="0"/>
              <a:t> des k. k. </a:t>
            </a:r>
            <a:r>
              <a:rPr lang="cs-CZ" b="1" dirty="0" err="1"/>
              <a:t>Antheils</a:t>
            </a:r>
            <a:r>
              <a:rPr lang="cs-CZ" b="1" dirty="0"/>
              <a:t> von </a:t>
            </a:r>
            <a:r>
              <a:rPr lang="cs-CZ" b="1" dirty="0" err="1"/>
              <a:t>Schlesien</a:t>
            </a:r>
            <a:r>
              <a:rPr lang="cs-CZ" b="1" dirty="0"/>
              <a:t> (1804)</a:t>
            </a:r>
          </a:p>
          <a:p>
            <a:r>
              <a:rPr lang="cs-CZ" b="1" dirty="0"/>
              <a:t>Johann Gottfried Sommer: </a:t>
            </a:r>
            <a:r>
              <a:rPr lang="cs-CZ" b="1" dirty="0" err="1"/>
              <a:t>Das</a:t>
            </a:r>
            <a:r>
              <a:rPr lang="cs-CZ" b="1" dirty="0"/>
              <a:t> </a:t>
            </a:r>
            <a:r>
              <a:rPr lang="cs-CZ" b="1" dirty="0" err="1"/>
              <a:t>Königreich</a:t>
            </a:r>
            <a:r>
              <a:rPr lang="cs-CZ" b="1" dirty="0"/>
              <a:t> </a:t>
            </a:r>
            <a:r>
              <a:rPr lang="cs-CZ" b="1" dirty="0" err="1"/>
              <a:t>Böhmen</a:t>
            </a:r>
            <a:r>
              <a:rPr lang="cs-CZ" b="1" dirty="0"/>
              <a:t> (1833-1849)</a:t>
            </a:r>
          </a:p>
          <a:p>
            <a:r>
              <a:rPr lang="cs-CZ" b="1" dirty="0"/>
              <a:t>Gregor </a:t>
            </a:r>
            <a:r>
              <a:rPr lang="cs-CZ" b="1" dirty="0" err="1"/>
              <a:t>Wolny</a:t>
            </a:r>
            <a:r>
              <a:rPr lang="cs-CZ" b="1" dirty="0"/>
              <a:t>: Die </a:t>
            </a:r>
            <a:r>
              <a:rPr lang="cs-CZ" b="1" dirty="0" err="1"/>
              <a:t>Markgrafschaft</a:t>
            </a:r>
            <a:r>
              <a:rPr lang="cs-CZ" b="1" dirty="0"/>
              <a:t> </a:t>
            </a:r>
            <a:r>
              <a:rPr lang="cs-CZ" b="1" dirty="0" err="1"/>
              <a:t>Mähren</a:t>
            </a:r>
            <a:r>
              <a:rPr lang="cs-CZ" b="1" dirty="0"/>
              <a:t>… (1835-1842)</a:t>
            </a:r>
          </a:p>
          <a:p>
            <a:r>
              <a:rPr lang="cs-CZ" b="1" dirty="0"/>
              <a:t>František Palacký: Popis království českého (1848)</a:t>
            </a:r>
          </a:p>
          <a:p>
            <a:endParaRPr lang="cs-CZ" b="1" dirty="0"/>
          </a:p>
        </p:txBody>
      </p:sp>
    </p:spTree>
    <p:extLst>
      <p:ext uri="{BB962C8B-B14F-4D97-AF65-F5344CB8AC3E}">
        <p14:creationId xmlns:p14="http://schemas.microsoft.com/office/powerpoint/2010/main" val="615444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Časové vymezení</a:t>
            </a:r>
          </a:p>
        </p:txBody>
      </p:sp>
      <p:sp>
        <p:nvSpPr>
          <p:cNvPr id="3" name="Zástupný symbol pro obsah 2"/>
          <p:cNvSpPr>
            <a:spLocks noGrp="1"/>
          </p:cNvSpPr>
          <p:nvPr>
            <p:ph idx="1"/>
          </p:nvPr>
        </p:nvSpPr>
        <p:spPr/>
        <p:txBody>
          <a:bodyPr/>
          <a:lstStyle/>
          <a:p>
            <a:r>
              <a:rPr lang="cs-CZ" dirty="0"/>
              <a:t>Moderní dějiny</a:t>
            </a:r>
          </a:p>
          <a:p>
            <a:r>
              <a:rPr lang="cs-CZ" dirty="0"/>
              <a:t>Soudobé dějiny</a:t>
            </a:r>
          </a:p>
          <a:p>
            <a:r>
              <a:rPr lang="cs-CZ" dirty="0"/>
              <a:t>Éra masové společnosti</a:t>
            </a:r>
          </a:p>
          <a:p>
            <a:r>
              <a:rPr lang="cs-CZ"/>
              <a:t>Postmoderní éra</a:t>
            </a:r>
          </a:p>
        </p:txBody>
      </p:sp>
    </p:spTree>
    <p:extLst>
      <p:ext uri="{BB962C8B-B14F-4D97-AF65-F5344CB8AC3E}">
        <p14:creationId xmlns:p14="http://schemas.microsoft.com/office/powerpoint/2010/main" val="3901573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Příklad: Gregor </a:t>
            </a:r>
            <a:r>
              <a:rPr lang="cs-CZ" dirty="0" err="1"/>
              <a:t>Wolny</a:t>
            </a:r>
            <a:endParaRPr lang="cs-CZ" dirty="0"/>
          </a:p>
        </p:txBody>
      </p:sp>
      <p:pic>
        <p:nvPicPr>
          <p:cNvPr id="5" name="Zástupný symbol pro obsah 4"/>
          <p:cNvPicPr>
            <a:picLocks noGrp="1" noChangeAspect="1"/>
          </p:cNvPicPr>
          <p:nvPr>
            <p:ph sz="half" idx="1"/>
          </p:nvPr>
        </p:nvPicPr>
        <p:blipFill>
          <a:blip r:embed="rId2"/>
          <a:stretch>
            <a:fillRect/>
          </a:stretch>
        </p:blipFill>
        <p:spPr>
          <a:xfrm>
            <a:off x="736270" y="1603169"/>
            <a:ext cx="5070764" cy="4738254"/>
          </a:xfrm>
          <a:prstGeom prst="rect">
            <a:avLst/>
          </a:prstGeom>
        </p:spPr>
      </p:pic>
      <p:pic>
        <p:nvPicPr>
          <p:cNvPr id="8" name="Zástupný symbol pro obsah 7"/>
          <p:cNvPicPr>
            <a:picLocks noGrp="1" noChangeAspect="1"/>
          </p:cNvPicPr>
          <p:nvPr>
            <p:ph sz="half" idx="2"/>
          </p:nvPr>
        </p:nvPicPr>
        <p:blipFill>
          <a:blip r:embed="rId3"/>
          <a:stretch>
            <a:fillRect/>
          </a:stretch>
        </p:blipFill>
        <p:spPr>
          <a:xfrm>
            <a:off x="5908963" y="498764"/>
            <a:ext cx="6283037" cy="5678199"/>
          </a:xfrm>
          <a:prstGeom prst="rect">
            <a:avLst/>
          </a:prstGeom>
        </p:spPr>
      </p:pic>
    </p:spTree>
    <p:extLst>
      <p:ext uri="{BB962C8B-B14F-4D97-AF65-F5344CB8AC3E}">
        <p14:creationId xmlns:p14="http://schemas.microsoft.com/office/powerpoint/2010/main" val="9427507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Státem a veřejnými svazky organizovaná statistika</a:t>
            </a:r>
          </a:p>
        </p:txBody>
      </p:sp>
      <p:sp>
        <p:nvSpPr>
          <p:cNvPr id="3" name="Zástupný symbol pro obsah 2"/>
          <p:cNvSpPr>
            <a:spLocks noGrp="1"/>
          </p:cNvSpPr>
          <p:nvPr>
            <p:ph idx="1"/>
          </p:nvPr>
        </p:nvSpPr>
        <p:spPr/>
        <p:txBody>
          <a:bodyPr/>
          <a:lstStyle/>
          <a:p>
            <a:r>
              <a:rPr lang="cs-CZ" dirty="0" err="1"/>
              <a:t>Österreichische</a:t>
            </a:r>
            <a:r>
              <a:rPr lang="cs-CZ" dirty="0"/>
              <a:t> Statistik od 1880</a:t>
            </a:r>
          </a:p>
          <a:p>
            <a:r>
              <a:rPr lang="cs-CZ" dirty="0" err="1"/>
              <a:t>Österreichisches</a:t>
            </a:r>
            <a:r>
              <a:rPr lang="cs-CZ" dirty="0"/>
              <a:t> </a:t>
            </a:r>
            <a:r>
              <a:rPr lang="cs-CZ" dirty="0" err="1"/>
              <a:t>Städtebuch</a:t>
            </a:r>
            <a:r>
              <a:rPr lang="cs-CZ" dirty="0"/>
              <a:t> od 1887</a:t>
            </a:r>
          </a:p>
          <a:p>
            <a:r>
              <a:rPr lang="cs-CZ" dirty="0"/>
              <a:t>Československá statistika od 1919 (Dobroslav Krejčí, František </a:t>
            </a:r>
            <a:r>
              <a:rPr lang="cs-CZ" dirty="0" err="1"/>
              <a:t>Weyr</a:t>
            </a:r>
            <a:r>
              <a:rPr lang="cs-CZ" dirty="0"/>
              <a:t>, Antonín Boháč)</a:t>
            </a:r>
          </a:p>
          <a:p>
            <a:r>
              <a:rPr lang="cs-CZ" dirty="0"/>
              <a:t>Český statistický úřad (od 1993)</a:t>
            </a:r>
          </a:p>
          <a:p>
            <a:r>
              <a:rPr lang="cs-CZ" dirty="0"/>
              <a:t>Proměny zadání: zpočátku populační a hospodářský vývoj, od 1880 národnostní statistika, od 1885 sociální a pracovněprávní statistika, po 1945 opět spíše národohospodářská statistika atd. </a:t>
            </a:r>
          </a:p>
        </p:txBody>
      </p:sp>
    </p:spTree>
    <p:extLst>
      <p:ext uri="{BB962C8B-B14F-4D97-AF65-F5344CB8AC3E}">
        <p14:creationId xmlns:p14="http://schemas.microsoft.com/office/powerpoint/2010/main" val="1764778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Vývoj pozemkové evidence</a:t>
            </a:r>
          </a:p>
        </p:txBody>
      </p:sp>
      <p:sp>
        <p:nvSpPr>
          <p:cNvPr id="3" name="Zástupný symbol pro obsah 2"/>
          <p:cNvSpPr>
            <a:spLocks noGrp="1"/>
          </p:cNvSpPr>
          <p:nvPr>
            <p:ph idx="1"/>
          </p:nvPr>
        </p:nvSpPr>
        <p:spPr/>
        <p:txBody>
          <a:bodyPr>
            <a:normAutofit fontScale="92500"/>
          </a:bodyPr>
          <a:lstStyle/>
          <a:p>
            <a:r>
              <a:rPr lang="cs-CZ" dirty="0"/>
              <a:t>Zemské desky, nahrazeny -˃ lánovými rejstříky -˃ berní rulou-˃ tereziánským katastrem (naposledy pro panskou a poddanskou půdu evidováno zvlášť) společně pak poprvé v josefinském katastru -˃ od 1817 stabilní katastr, jeho administrativní složkou je vedení Pozemkové knihy (od 1871). Existovala taky Vodní kniha, Báňská nebo Železniční kniha. </a:t>
            </a:r>
          </a:p>
          <a:p>
            <a:r>
              <a:rPr lang="cs-CZ" dirty="0"/>
              <a:t>Od 1927 pozemkový katastr, 1945 se jeho přesnost prudce snížila kvůli konfiskacím a přestal být používán</a:t>
            </a:r>
          </a:p>
          <a:p>
            <a:r>
              <a:rPr lang="cs-CZ" dirty="0"/>
              <a:t>Od 1951 přestaly do něj proudit investice, 1971 zrušen. Částečně nahrazen 1956 a 1964 evidencí nemovitostí, tj. na základě notářského potvrzení registrace smlouvy. Od 1993 funguje Katastr nemovitostí ČR.</a:t>
            </a:r>
          </a:p>
          <a:p>
            <a:endParaRPr lang="cs-CZ" dirty="0"/>
          </a:p>
        </p:txBody>
      </p:sp>
    </p:spTree>
    <p:extLst>
      <p:ext uri="{BB962C8B-B14F-4D97-AF65-F5344CB8AC3E}">
        <p14:creationId xmlns:p14="http://schemas.microsoft.com/office/powerpoint/2010/main" val="25940054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3334" y="866899"/>
            <a:ext cx="5097872" cy="5587918"/>
          </a:xfrm>
        </p:spPr>
      </p:pic>
      <p:sp>
        <p:nvSpPr>
          <p:cNvPr id="4" name="Zástupný symbol pro text 3"/>
          <p:cNvSpPr>
            <a:spLocks noGrp="1"/>
          </p:cNvSpPr>
          <p:nvPr>
            <p:ph type="body" sz="half" idx="2"/>
          </p:nvPr>
        </p:nvSpPr>
        <p:spPr/>
        <p:txBody>
          <a:bodyPr/>
          <a:lstStyle/>
          <a:p>
            <a:endParaRPr lang="cs-CZ" dirty="0"/>
          </a:p>
        </p:txBody>
      </p:sp>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3907" y="457200"/>
            <a:ext cx="6044540" cy="6323610"/>
          </a:xfrm>
          <a:prstGeom prst="rect">
            <a:avLst/>
          </a:prstGeom>
        </p:spPr>
      </p:pic>
    </p:spTree>
    <p:extLst>
      <p:ext uri="{BB962C8B-B14F-4D97-AF65-F5344CB8AC3E}">
        <p14:creationId xmlns:p14="http://schemas.microsoft.com/office/powerpoint/2010/main" val="2842713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Matriky</a:t>
            </a:r>
          </a:p>
        </p:txBody>
      </p:sp>
      <p:sp>
        <p:nvSpPr>
          <p:cNvPr id="3" name="Zástupný symbol pro obsah 2"/>
          <p:cNvSpPr>
            <a:spLocks noGrp="1"/>
          </p:cNvSpPr>
          <p:nvPr>
            <p:ph idx="1"/>
          </p:nvPr>
        </p:nvSpPr>
        <p:spPr/>
        <p:txBody>
          <a:bodyPr/>
          <a:lstStyle/>
          <a:p>
            <a:r>
              <a:rPr lang="cs-CZ" dirty="0"/>
              <a:t>Matriky jakou výstup Tridentského koncilu 1563. Josef II. 1781 a 1784 stanovil jednotnou podobu matrik. Od 1869 vedly matriku ateistů obecní úřady, v 50. letech 20. století matriky ztratily občanskoprávní význam, náboženský význam zůstal. </a:t>
            </a:r>
          </a:p>
          <a:p>
            <a:endParaRPr lang="cs-CZ" dirty="0"/>
          </a:p>
          <a:p>
            <a:endParaRPr lang="cs-CZ" dirty="0"/>
          </a:p>
        </p:txBody>
      </p:sp>
    </p:spTree>
    <p:extLst>
      <p:ext uri="{BB962C8B-B14F-4D97-AF65-F5344CB8AC3E}">
        <p14:creationId xmlns:p14="http://schemas.microsoft.com/office/powerpoint/2010/main" val="32673719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2514" y="213756"/>
            <a:ext cx="11669486" cy="6644244"/>
          </a:xfrm>
        </p:spPr>
      </p:pic>
    </p:spTree>
    <p:extLst>
      <p:ext uri="{BB962C8B-B14F-4D97-AF65-F5344CB8AC3E}">
        <p14:creationId xmlns:p14="http://schemas.microsoft.com/office/powerpoint/2010/main" val="14289247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85" y="380010"/>
            <a:ext cx="11364685" cy="6377050"/>
          </a:xfrm>
          <a:prstGeom prst="rect">
            <a:avLst/>
          </a:prstGeom>
        </p:spPr>
      </p:pic>
    </p:spTree>
    <p:extLst>
      <p:ext uri="{BB962C8B-B14F-4D97-AF65-F5344CB8AC3E}">
        <p14:creationId xmlns:p14="http://schemas.microsoft.com/office/powerpoint/2010/main" val="32163306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639" y="0"/>
            <a:ext cx="11198431" cy="6858000"/>
          </a:xfrm>
          <a:prstGeom prst="rect">
            <a:avLst/>
          </a:prstGeom>
        </p:spPr>
      </p:pic>
    </p:spTree>
    <p:extLst>
      <p:ext uri="{BB962C8B-B14F-4D97-AF65-F5344CB8AC3E}">
        <p14:creationId xmlns:p14="http://schemas.microsoft.com/office/powerpoint/2010/main" val="31965888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II. Biografická metoda</a:t>
            </a:r>
          </a:p>
        </p:txBody>
      </p:sp>
      <p:sp>
        <p:nvSpPr>
          <p:cNvPr id="3" name="Zástupný symbol pro obsah 2"/>
          <p:cNvSpPr>
            <a:spLocks noGrp="1"/>
          </p:cNvSpPr>
          <p:nvPr>
            <p:ph idx="1"/>
          </p:nvPr>
        </p:nvSpPr>
        <p:spPr/>
        <p:txBody>
          <a:bodyPr>
            <a:normAutofit fontScale="92500" lnSpcReduction="10000"/>
          </a:bodyPr>
          <a:lstStyle/>
          <a:p>
            <a:r>
              <a:rPr lang="cs-CZ" dirty="0"/>
              <a:t>Tradice od Tita Livia a </a:t>
            </a:r>
            <a:r>
              <a:rPr lang="cs-CZ" dirty="0" err="1"/>
              <a:t>Suetonia</a:t>
            </a:r>
            <a:endParaRPr lang="cs-CZ" dirty="0"/>
          </a:p>
          <a:p>
            <a:r>
              <a:rPr lang="cs-CZ" dirty="0"/>
              <a:t>Pro moderní éru typické přírůstek zájmu historiků o osoby z nižších společenských vrstev, představitele alternativních subkultur a celkově ty, ke kterým se pro starší éru obvykle dochovalo příliš málo pramenů</a:t>
            </a:r>
          </a:p>
          <a:p>
            <a:r>
              <a:rPr lang="cs-CZ" dirty="0"/>
              <a:t>Metoda se pro moderní éru opírá o výhodu vyšší míry alfabetizace společnosti</a:t>
            </a:r>
          </a:p>
          <a:p>
            <a:r>
              <a:rPr lang="cs-CZ" dirty="0"/>
              <a:t>Typickým znakem je odklon historiků od chronologického líčení života ústřední osoby a snaha po analýze její „mentální mapy“ s oporou ve statistických pramenech a hlavně </a:t>
            </a:r>
            <a:r>
              <a:rPr lang="cs-CZ" dirty="0" err="1"/>
              <a:t>egodokumentech</a:t>
            </a:r>
            <a:endParaRPr lang="cs-CZ" dirty="0"/>
          </a:p>
          <a:p>
            <a:r>
              <a:rPr lang="cs-CZ" dirty="0"/>
              <a:t>S rozvojem digitálních technologií a ruku v ruce s vývojem historické statistiky se rozvíjí metoda kolektivního </a:t>
            </a:r>
            <a:r>
              <a:rPr lang="cs-CZ" dirty="0" err="1"/>
              <a:t>biogramu</a:t>
            </a:r>
            <a:r>
              <a:rPr lang="cs-CZ" dirty="0"/>
              <a:t> </a:t>
            </a:r>
          </a:p>
        </p:txBody>
      </p:sp>
    </p:spTree>
    <p:extLst>
      <p:ext uri="{BB962C8B-B14F-4D97-AF65-F5344CB8AC3E}">
        <p14:creationId xmlns:p14="http://schemas.microsoft.com/office/powerpoint/2010/main" val="3948439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Tradiční a „moderní“ užití biografické metody</a:t>
            </a:r>
          </a:p>
        </p:txBody>
      </p:sp>
      <p:pic>
        <p:nvPicPr>
          <p:cNvPr id="6" name="Zástupný symbol pro obsah 5"/>
          <p:cNvPicPr>
            <a:picLocks noGrp="1" noChangeAspect="1"/>
          </p:cNvPicPr>
          <p:nvPr>
            <p:ph sz="half" idx="1"/>
          </p:nvPr>
        </p:nvPicPr>
        <p:blipFill>
          <a:blip r:embed="rId2"/>
          <a:stretch>
            <a:fillRect/>
          </a:stretch>
        </p:blipFill>
        <p:spPr>
          <a:xfrm>
            <a:off x="1445079" y="2000250"/>
            <a:ext cx="3837214" cy="4114800"/>
          </a:xfrm>
          <a:prstGeom prst="rect">
            <a:avLst/>
          </a:prstGeom>
        </p:spPr>
      </p:pic>
      <p:pic>
        <p:nvPicPr>
          <p:cNvPr id="5" name="Zástupný symbol pro obsah 4"/>
          <p:cNvPicPr>
            <a:picLocks noGrp="1" noChangeAspect="1"/>
          </p:cNvPicPr>
          <p:nvPr>
            <p:ph sz="half" idx="2"/>
          </p:nvPr>
        </p:nvPicPr>
        <p:blipFill>
          <a:blip r:embed="rId3"/>
          <a:stretch>
            <a:fillRect/>
          </a:stretch>
        </p:blipFill>
        <p:spPr>
          <a:xfrm>
            <a:off x="6727371" y="2000250"/>
            <a:ext cx="4212772" cy="4176713"/>
          </a:xfrm>
          <a:prstGeom prst="rect">
            <a:avLst/>
          </a:prstGeom>
        </p:spPr>
      </p:pic>
    </p:spTree>
    <p:extLst>
      <p:ext uri="{BB962C8B-B14F-4D97-AF65-F5344CB8AC3E}">
        <p14:creationId xmlns:p14="http://schemas.microsoft.com/office/powerpoint/2010/main" val="1317060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Specifické postavení českých zemí v rámci Evropy z hlediska „tempa moderny“? Pokus o typologizaci</a:t>
            </a:r>
          </a:p>
        </p:txBody>
      </p:sp>
      <p:sp>
        <p:nvSpPr>
          <p:cNvPr id="3" name="Zástupný symbol pro obsah 2"/>
          <p:cNvSpPr>
            <a:spLocks noGrp="1"/>
          </p:cNvSpPr>
          <p:nvPr>
            <p:ph idx="1"/>
          </p:nvPr>
        </p:nvSpPr>
        <p:spPr/>
        <p:txBody>
          <a:bodyPr/>
          <a:lstStyle/>
          <a:p>
            <a:r>
              <a:rPr lang="cs-CZ" dirty="0"/>
              <a:t>Na evropském kontinentu vidíme země, kde se moderní principy prosadily „skokově“, revolučním způsobem, přičemž součástí tohoto „prosazení se“ je ostrý konflikt s principy předchozí společnosti, systému, držiteli moci, institucemi atd. … příklady?</a:t>
            </a:r>
          </a:p>
          <a:p>
            <a:r>
              <a:rPr lang="cs-CZ" dirty="0"/>
              <a:t>V rámci této skupiny lze odlišit země, které prošly revoluční změnou dříve, které později…příklady?</a:t>
            </a:r>
          </a:p>
          <a:p>
            <a:r>
              <a:rPr lang="cs-CZ" dirty="0"/>
              <a:t>Dále vidíme evropské země, kde se starý systém na nové poměry adaptuje, tj. postupná, nerevoluční proměna institucí … příklady?</a:t>
            </a:r>
          </a:p>
          <a:p>
            <a:r>
              <a:rPr lang="cs-CZ" b="1" dirty="0"/>
              <a:t>Kam byste v této typologii zařadili české země? Liší se tempo a způsob modernizace u nás v 19. a ve 20. století?</a:t>
            </a:r>
          </a:p>
        </p:txBody>
      </p:sp>
    </p:spTree>
    <p:extLst>
      <p:ext uri="{BB962C8B-B14F-4D97-AF65-F5344CB8AC3E}">
        <p14:creationId xmlns:p14="http://schemas.microsoft.com/office/powerpoint/2010/main" val="11399853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Představitelé alternativy</a:t>
            </a:r>
          </a:p>
        </p:txBody>
      </p:sp>
      <p:sp>
        <p:nvSpPr>
          <p:cNvPr id="3" name="Zástupný symbol pro obsah 2"/>
          <p:cNvSpPr>
            <a:spLocks noGrp="1"/>
          </p:cNvSpPr>
          <p:nvPr>
            <p:ph idx="1"/>
          </p:nvPr>
        </p:nvSpPr>
        <p:spPr/>
        <p:txBody>
          <a:bodyPr/>
          <a:lstStyle/>
          <a:p>
            <a:endParaRPr lang="cs-CZ" dirty="0"/>
          </a:p>
        </p:txBody>
      </p:sp>
      <p:pic>
        <p:nvPicPr>
          <p:cNvPr id="4" name="Obrázek 3"/>
          <p:cNvPicPr>
            <a:picLocks noChangeAspect="1"/>
          </p:cNvPicPr>
          <p:nvPr/>
        </p:nvPicPr>
        <p:blipFill>
          <a:blip r:embed="rId2"/>
          <a:stretch>
            <a:fillRect/>
          </a:stretch>
        </p:blipFill>
        <p:spPr>
          <a:xfrm>
            <a:off x="838200" y="1690688"/>
            <a:ext cx="4762500" cy="4762500"/>
          </a:xfrm>
          <a:prstGeom prst="rect">
            <a:avLst/>
          </a:prstGeom>
        </p:spPr>
      </p:pic>
      <p:pic>
        <p:nvPicPr>
          <p:cNvPr id="5" name="Obrázek 4"/>
          <p:cNvPicPr>
            <a:picLocks noChangeAspect="1"/>
          </p:cNvPicPr>
          <p:nvPr/>
        </p:nvPicPr>
        <p:blipFill>
          <a:blip r:embed="rId3"/>
          <a:stretch>
            <a:fillRect/>
          </a:stretch>
        </p:blipFill>
        <p:spPr>
          <a:xfrm>
            <a:off x="4746851" y="1264105"/>
            <a:ext cx="4282849" cy="3504292"/>
          </a:xfrm>
          <a:prstGeom prst="rect">
            <a:avLst/>
          </a:prstGeom>
        </p:spPr>
      </p:pic>
      <p:pic>
        <p:nvPicPr>
          <p:cNvPr id="6" name="Obrázek 5"/>
          <p:cNvPicPr>
            <a:picLocks noChangeAspect="1"/>
          </p:cNvPicPr>
          <p:nvPr/>
        </p:nvPicPr>
        <p:blipFill>
          <a:blip r:embed="rId4"/>
          <a:stretch>
            <a:fillRect/>
          </a:stretch>
        </p:blipFill>
        <p:spPr>
          <a:xfrm>
            <a:off x="8901793" y="142876"/>
            <a:ext cx="2857500" cy="4114800"/>
          </a:xfrm>
          <a:prstGeom prst="rect">
            <a:avLst/>
          </a:prstGeom>
        </p:spPr>
      </p:pic>
      <p:pic>
        <p:nvPicPr>
          <p:cNvPr id="7" name="Obrázek 6"/>
          <p:cNvPicPr>
            <a:picLocks noChangeAspect="1"/>
          </p:cNvPicPr>
          <p:nvPr/>
        </p:nvPicPr>
        <p:blipFill>
          <a:blip r:embed="rId5"/>
          <a:stretch>
            <a:fillRect/>
          </a:stretch>
        </p:blipFill>
        <p:spPr>
          <a:xfrm>
            <a:off x="6996792" y="4071938"/>
            <a:ext cx="2758849" cy="2581275"/>
          </a:xfrm>
          <a:prstGeom prst="rect">
            <a:avLst/>
          </a:prstGeom>
        </p:spPr>
      </p:pic>
    </p:spTree>
    <p:extLst>
      <p:ext uri="{BB962C8B-B14F-4D97-AF65-F5344CB8AC3E}">
        <p14:creationId xmlns:p14="http://schemas.microsoft.com/office/powerpoint/2010/main" val="40937507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Kolektivní </a:t>
            </a:r>
            <a:r>
              <a:rPr lang="cs-CZ" dirty="0" err="1"/>
              <a:t>biogram</a:t>
            </a:r>
            <a:endParaRPr lang="cs-CZ" dirty="0"/>
          </a:p>
        </p:txBody>
      </p:sp>
      <p:sp>
        <p:nvSpPr>
          <p:cNvPr id="3" name="Zástupný symbol pro obsah 2"/>
          <p:cNvSpPr>
            <a:spLocks noGrp="1"/>
          </p:cNvSpPr>
          <p:nvPr>
            <p:ph idx="1"/>
          </p:nvPr>
        </p:nvSpPr>
        <p:spPr/>
        <p:txBody>
          <a:bodyPr/>
          <a:lstStyle/>
          <a:p>
            <a:r>
              <a:rPr lang="cs-CZ" dirty="0"/>
              <a:t>Cílem metody je vytvořit profil skupiny osob spojených některým důležitým společným znakem, zpravidla příslušností k některé instituci (formální znak): zastávání veřejné funkce, zisk ocenění, společné studium/práce apod.</a:t>
            </a:r>
          </a:p>
          <a:p>
            <a:r>
              <a:rPr lang="cs-CZ" dirty="0"/>
              <a:t>Základem je vytvoření matrice společných údajů a její naplnění pro celý okruh osob (tisíce i desetitisíce dat z mnoha různých pramenů) </a:t>
            </a:r>
          </a:p>
        </p:txBody>
      </p:sp>
      <p:pic>
        <p:nvPicPr>
          <p:cNvPr id="4" name="Obrázek 3"/>
          <p:cNvPicPr>
            <a:picLocks noChangeAspect="1"/>
          </p:cNvPicPr>
          <p:nvPr/>
        </p:nvPicPr>
        <p:blipFill>
          <a:blip r:embed="rId2"/>
          <a:stretch>
            <a:fillRect/>
          </a:stretch>
        </p:blipFill>
        <p:spPr>
          <a:xfrm>
            <a:off x="634092" y="4408714"/>
            <a:ext cx="2826204" cy="2286000"/>
          </a:xfrm>
          <a:prstGeom prst="rect">
            <a:avLst/>
          </a:prstGeom>
        </p:spPr>
      </p:pic>
      <p:pic>
        <p:nvPicPr>
          <p:cNvPr id="5" name="Obrázek 4"/>
          <p:cNvPicPr>
            <a:picLocks noChangeAspect="1"/>
          </p:cNvPicPr>
          <p:nvPr/>
        </p:nvPicPr>
        <p:blipFill>
          <a:blip r:embed="rId3"/>
          <a:stretch>
            <a:fillRect/>
          </a:stretch>
        </p:blipFill>
        <p:spPr>
          <a:xfrm>
            <a:off x="3910693" y="4327751"/>
            <a:ext cx="2185307" cy="2447925"/>
          </a:xfrm>
          <a:prstGeom prst="rect">
            <a:avLst/>
          </a:prstGeom>
        </p:spPr>
      </p:pic>
      <p:pic>
        <p:nvPicPr>
          <p:cNvPr id="7" name="Obrázek 6"/>
          <p:cNvPicPr>
            <a:picLocks noChangeAspect="1"/>
          </p:cNvPicPr>
          <p:nvPr/>
        </p:nvPicPr>
        <p:blipFill>
          <a:blip r:embed="rId4"/>
          <a:stretch>
            <a:fillRect/>
          </a:stretch>
        </p:blipFill>
        <p:spPr>
          <a:xfrm>
            <a:off x="9256599" y="4492171"/>
            <a:ext cx="2570390" cy="2119086"/>
          </a:xfrm>
          <a:prstGeom prst="rect">
            <a:avLst/>
          </a:prstGeom>
        </p:spPr>
      </p:pic>
      <p:pic>
        <p:nvPicPr>
          <p:cNvPr id="8" name="Obrázek 7"/>
          <p:cNvPicPr>
            <a:picLocks noChangeAspect="1"/>
          </p:cNvPicPr>
          <p:nvPr/>
        </p:nvPicPr>
        <p:blipFill>
          <a:blip r:embed="rId5"/>
          <a:stretch>
            <a:fillRect/>
          </a:stretch>
        </p:blipFill>
        <p:spPr>
          <a:xfrm>
            <a:off x="6515101" y="4222976"/>
            <a:ext cx="2522764" cy="2552700"/>
          </a:xfrm>
          <a:prstGeom prst="rect">
            <a:avLst/>
          </a:prstGeom>
        </p:spPr>
      </p:pic>
    </p:spTree>
    <p:extLst>
      <p:ext uri="{BB962C8B-B14F-4D97-AF65-F5344CB8AC3E}">
        <p14:creationId xmlns:p14="http://schemas.microsoft.com/office/powerpoint/2010/main" val="3936803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III. Metoda diskurzu</a:t>
            </a:r>
          </a:p>
        </p:txBody>
      </p:sp>
      <p:sp>
        <p:nvSpPr>
          <p:cNvPr id="3" name="Zástupný symbol pro obsah 2"/>
          <p:cNvSpPr>
            <a:spLocks noGrp="1"/>
          </p:cNvSpPr>
          <p:nvPr>
            <p:ph idx="1"/>
          </p:nvPr>
        </p:nvSpPr>
        <p:spPr/>
        <p:txBody>
          <a:bodyPr>
            <a:normAutofit fontScale="92500" lnSpcReduction="10000"/>
          </a:bodyPr>
          <a:lstStyle/>
          <a:p>
            <a:r>
              <a:rPr lang="cs-CZ" dirty="0"/>
              <a:t>Metoda opřená o analýzu jazyka a tzv. </a:t>
            </a:r>
            <a:r>
              <a:rPr lang="cs-CZ" dirty="0" err="1"/>
              <a:t>linguistic</a:t>
            </a:r>
            <a:r>
              <a:rPr lang="cs-CZ" dirty="0"/>
              <a:t> </a:t>
            </a:r>
            <a:r>
              <a:rPr lang="cs-CZ" dirty="0" err="1"/>
              <a:t>turn</a:t>
            </a:r>
            <a:r>
              <a:rPr lang="cs-CZ" dirty="0"/>
              <a:t>, tj. jazyk chápán jako médium zprostředkující interpretaci světa = jaký je jazyk, tak vnímáme svět</a:t>
            </a:r>
          </a:p>
          <a:p>
            <a:r>
              <a:rPr lang="cs-CZ" dirty="0"/>
              <a:t>Metoda nabývá pro moderní éru na významu z důvodu postupu alfabetizace, rozšíření masmédií a radikalizace společenských konfliktů</a:t>
            </a:r>
          </a:p>
          <a:p>
            <a:r>
              <a:rPr lang="cs-CZ" dirty="0"/>
              <a:t>Metoda doplňována z mnoha různých zdrojů, např. ze sociologické teorie her, tj. sdílení hodnot se projevuje ve sdílení jazyka, alternativní hnutí/změna ve společnosti se prosazuje tak, že rozšíří své postupy při interpretaci světa (tj. jazyk, interpretační figury) do veřejného prostoru, zasáhne většinovou společnost a přiměje ji k akceptaci svých hodnot. Akceptace jazyka = akceptace hodnot = akceptace jednání = moc</a:t>
            </a:r>
          </a:p>
          <a:p>
            <a:r>
              <a:rPr lang="cs-CZ" dirty="0"/>
              <a:t>Příklady slov indikujících alternativní subkulturu? Příklady slov prokazujících úspěšné proniknutí z prostředí minoritní subkultury mezi majoritu?</a:t>
            </a:r>
          </a:p>
        </p:txBody>
      </p:sp>
    </p:spTree>
    <p:extLst>
      <p:ext uri="{BB962C8B-B14F-4D97-AF65-F5344CB8AC3E}">
        <p14:creationId xmlns:p14="http://schemas.microsoft.com/office/powerpoint/2010/main" val="10176437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Příklady politicky/ideologicky zatížených slov</a:t>
            </a:r>
          </a:p>
        </p:txBody>
      </p:sp>
      <p:sp>
        <p:nvSpPr>
          <p:cNvPr id="3" name="Zástupný symbol pro obsah 2"/>
          <p:cNvSpPr>
            <a:spLocks noGrp="1"/>
          </p:cNvSpPr>
          <p:nvPr>
            <p:ph idx="1"/>
          </p:nvPr>
        </p:nvSpPr>
        <p:spPr/>
        <p:txBody>
          <a:bodyPr>
            <a:normAutofit fontScale="92500" lnSpcReduction="20000"/>
          </a:bodyPr>
          <a:lstStyle/>
          <a:p>
            <a:r>
              <a:rPr lang="cs-CZ" dirty="0"/>
              <a:t>Kulak</a:t>
            </a:r>
          </a:p>
          <a:p>
            <a:r>
              <a:rPr lang="cs-CZ" dirty="0"/>
              <a:t>Třída</a:t>
            </a:r>
          </a:p>
          <a:p>
            <a:r>
              <a:rPr lang="cs-CZ" dirty="0"/>
              <a:t>Dělník</a:t>
            </a:r>
          </a:p>
          <a:p>
            <a:r>
              <a:rPr lang="cs-CZ" dirty="0"/>
              <a:t>Cikán</a:t>
            </a:r>
          </a:p>
          <a:p>
            <a:r>
              <a:rPr lang="cs-CZ" dirty="0"/>
              <a:t>Rakušák</a:t>
            </a:r>
          </a:p>
          <a:p>
            <a:r>
              <a:rPr lang="cs-CZ" dirty="0"/>
              <a:t>Negr</a:t>
            </a:r>
          </a:p>
          <a:p>
            <a:r>
              <a:rPr lang="cs-CZ" dirty="0" err="1"/>
              <a:t>němec</a:t>
            </a:r>
            <a:r>
              <a:rPr lang="cs-CZ" dirty="0"/>
              <a:t> (s malým „n“)</a:t>
            </a:r>
          </a:p>
          <a:p>
            <a:r>
              <a:rPr lang="cs-CZ" dirty="0" err="1"/>
              <a:t>Hakoš</a:t>
            </a:r>
            <a:endParaRPr lang="cs-CZ" dirty="0"/>
          </a:p>
          <a:p>
            <a:r>
              <a:rPr lang="cs-CZ" dirty="0" err="1"/>
              <a:t>ANOfert</a:t>
            </a:r>
            <a:endParaRPr lang="cs-CZ" dirty="0"/>
          </a:p>
          <a:p>
            <a:r>
              <a:rPr lang="cs-CZ" dirty="0" err="1"/>
              <a:t>Pětikolka</a:t>
            </a:r>
            <a:endParaRPr lang="cs-CZ" dirty="0"/>
          </a:p>
        </p:txBody>
      </p:sp>
    </p:spTree>
    <p:extLst>
      <p:ext uri="{BB962C8B-B14F-4D97-AF65-F5344CB8AC3E}">
        <p14:creationId xmlns:p14="http://schemas.microsoft.com/office/powerpoint/2010/main" val="41595516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Textová a diskurzivní analýza – tzv. chuchelská řež 1881</a:t>
            </a:r>
          </a:p>
        </p:txBody>
      </p:sp>
      <p:sp>
        <p:nvSpPr>
          <p:cNvPr id="3" name="Zástupný symbol pro text 2"/>
          <p:cNvSpPr>
            <a:spLocks noGrp="1"/>
          </p:cNvSpPr>
          <p:nvPr>
            <p:ph type="body" idx="1"/>
          </p:nvPr>
        </p:nvSpPr>
        <p:spPr/>
        <p:txBody>
          <a:bodyPr/>
          <a:lstStyle/>
          <a:p>
            <a:r>
              <a:rPr lang="cs-CZ" dirty="0"/>
              <a:t>Neúspěšná německá slavnost (česká zpráva)</a:t>
            </a:r>
          </a:p>
        </p:txBody>
      </p:sp>
      <p:sp>
        <p:nvSpPr>
          <p:cNvPr id="4" name="Zástupný symbol pro obsah 3"/>
          <p:cNvSpPr>
            <a:spLocks noGrp="1"/>
          </p:cNvSpPr>
          <p:nvPr>
            <p:ph sz="half" idx="2"/>
          </p:nvPr>
        </p:nvSpPr>
        <p:spPr>
          <a:xfrm>
            <a:off x="839788" y="2505074"/>
            <a:ext cx="5157787" cy="4001861"/>
          </a:xfrm>
        </p:spPr>
        <p:txBody>
          <a:bodyPr>
            <a:normAutofit fontScale="47500" lnSpcReduction="20000"/>
          </a:bodyPr>
          <a:lstStyle/>
          <a:p>
            <a:r>
              <a:rPr lang="cs-CZ" dirty="0"/>
              <a:t>Včera se po Praze roznesla zpráva, že Němci jedou na demonstrační výlet do Chuchle. Nevedlo se jim však dobře a po důkladném bití museli uprchnout, přičemž na bojišti zanechali mnoho svých věcí, především symboly národních studentských spolků. Současně byla nalezena hůl ukrývající poměrně dlouhou dýku. Včera dopoledne se na výlet parníkem vydali němečtí studenti ve spolkových kostýmech jako na maškarní bál, asi 30 mladých mužů, k nimž se přidalo i několik dam. Dalších asi 20 lidí přijelo vlakem do Chuchle za doprovodu hudby 36. pěšího pluku. Němci si objednali hostinu v zahradní restauraci, kam odpoledne dorazilo několik stovek českých turistů z Prahy, kteří také usedli ke stolům v restauraci. Výlet Němců do ryze české vesnice pobouřil mnoho českých občanů z Chuchle i okolních obcí. Lidé se tlačili v restauraci a hlasitě vyjadřovali svou nespokojenost s drzým jednáním německých studentů. Němci byli stále hrubší. Češi tehdy požádali hudebníky, aby zahráli rakouskou hymnu. Čeští diváci odkryli hlavy a poslouchali rakouskou hymnu vestoje, zatímco Němci ostentativně seděli a čepice nesundávali. O to více to dráždilo mysl českých občanů. Vyzývali Němce, aby si sundali čepice, a když se někteří hlasitě smáli, ozývaly se ze všech stran výzvy, aby Němci raději odešli. Před restaurací se mezitím shromáždilo velké množství lidí, kteří se proti Němcům postavili výhružně. Pak jeden z Němců hodil skleničku doprostřed českých studentů. To se neobešlo bez odplaty a z obou stran byly házeny poháry. Němci museli zalézt pod stoly. Mnoho pohárů bylo rozbito a Němci byli nakonec nuceni uprchnout. Lidé je pronásledovali, házeli po nich kameny a mlátili opozdilce. Takto skončila drzá německá demonstrace v Chuchli. </a:t>
            </a:r>
          </a:p>
        </p:txBody>
      </p:sp>
      <p:sp>
        <p:nvSpPr>
          <p:cNvPr id="5" name="Zástupný symbol pro text 4"/>
          <p:cNvSpPr>
            <a:spLocks noGrp="1"/>
          </p:cNvSpPr>
          <p:nvPr>
            <p:ph type="body" sz="quarter" idx="3"/>
          </p:nvPr>
        </p:nvSpPr>
        <p:spPr/>
        <p:txBody>
          <a:bodyPr/>
          <a:lstStyle/>
          <a:p>
            <a:r>
              <a:rPr lang="cs-CZ" dirty="0"/>
              <a:t>Krvavý útok (německá zpráva)</a:t>
            </a:r>
          </a:p>
        </p:txBody>
      </p:sp>
      <p:sp>
        <p:nvSpPr>
          <p:cNvPr id="6" name="Zástupný symbol pro obsah 5"/>
          <p:cNvSpPr>
            <a:spLocks noGrp="1"/>
          </p:cNvSpPr>
          <p:nvPr>
            <p:ph sz="quarter" idx="4"/>
          </p:nvPr>
        </p:nvSpPr>
        <p:spPr>
          <a:xfrm>
            <a:off x="6172200" y="2505075"/>
            <a:ext cx="5183188" cy="4075340"/>
          </a:xfrm>
        </p:spPr>
        <p:txBody>
          <a:bodyPr>
            <a:normAutofit fontScale="47500" lnSpcReduction="20000"/>
          </a:bodyPr>
          <a:lstStyle/>
          <a:p>
            <a:r>
              <a:rPr lang="cs-CZ" dirty="0"/>
              <a:t>Včera odpoledne se opakovaly výtržnosti, které již delší dobu probíhaly z české strany proti místním členům německých studentských spolků. Tentokrát se místem nepokojů stala Chuchle, oblíbený výletní cíl Pražanů. Akademický spolek </a:t>
            </a:r>
            <a:r>
              <a:rPr lang="cs-CZ" dirty="0" err="1"/>
              <a:t>Austria</a:t>
            </a:r>
            <a:r>
              <a:rPr lang="cs-CZ" dirty="0"/>
              <a:t> a další pražské spolky se včera u příležitosti dvacátého výročí svého založení vydaly na výlet parníkem. Skupina se po příjezdu usadila na zahrádce restaurace a dobře se bavila. Odpoledne zde hrála kapela 36. pěšího pluku, kterou si objednalo vedení spolku </a:t>
            </a:r>
            <a:r>
              <a:rPr lang="cs-CZ" dirty="0" err="1"/>
              <a:t>Austria</a:t>
            </a:r>
            <a:r>
              <a:rPr lang="cs-CZ" dirty="0"/>
              <a:t>. Vchod do restaurační zahrady hlídal četník s bajonetem. Brzy se ukázalo, proč se tak stalo. Kolem půl čtvrté se do Chuchle začali trousit čeští studenti. Tvořili stále větší dav a začali pohoršovat německou společnost. Čeští studenti se usadili v zahradě a začali zpívat české bojové písně. Němečtí studenti se chovali zcela klidně a nevšímali si řevu provokujících Čechů. Po několika národních písních zazpívali Češi rakouskou hymnu, vstali ze sedadel a sundali si pokrývky hlavy. Později německým studentům řekli, že by při zpěvu hymny měli také vstát. Němci řekli, že Češi nemohou Němcům nic nařizovat , ale okamžitě požádali vojenskou hudbu, aby znovu zahrála rakouskou hymnu, kterou němečtí studenti nadšeně zpívali. Na krátkou dobu tak zavládl mír. Najednou z davu českých studentů mezi německé studenty vypadl kus dřeva. Ozvaly se výkřiky: "Němečtí psi ať jdou domů!" Mezi německé studenty byla vhozena sklenička, která zranila MUDr. Heinricha z </a:t>
            </a:r>
            <a:r>
              <a:rPr lang="cs-CZ" dirty="0" err="1"/>
              <a:t>Greifswaldu</a:t>
            </a:r>
            <a:r>
              <a:rPr lang="cs-CZ" dirty="0"/>
              <a:t> a JUC. Schmidta z Vídně, načež se spustil všeobecný déšť sklenic. Němečtí studenti se bránili židlemi a ustoupili k řece, aby se zachránili na parníku. Jen málokdo unikl se zdravou kůží. Takové jsou dobré výsledky česko-německého smíření v Čechách a hlavně v Praze, hořké pro německé obyvatele města obklopeného Čechy. Čtenář si jistě udělá vlastní názor. </a:t>
            </a:r>
          </a:p>
        </p:txBody>
      </p:sp>
    </p:spTree>
    <p:extLst>
      <p:ext uri="{BB962C8B-B14F-4D97-AF65-F5344CB8AC3E}">
        <p14:creationId xmlns:p14="http://schemas.microsoft.com/office/powerpoint/2010/main" val="29331563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FAD9D1D-1A14-E58A-D073-D6DBD69B10AA}"/>
              </a:ext>
            </a:extLst>
          </p:cNvPr>
          <p:cNvSpPr>
            <a:spLocks noGrp="1"/>
          </p:cNvSpPr>
          <p:nvPr>
            <p:ph type="title"/>
          </p:nvPr>
        </p:nvSpPr>
        <p:spPr/>
        <p:txBody>
          <a:bodyPr/>
          <a:lstStyle/>
          <a:p>
            <a:r>
              <a:rPr lang="cs-CZ" dirty="0"/>
              <a:t>IV. Orální historie</a:t>
            </a:r>
          </a:p>
        </p:txBody>
      </p:sp>
      <p:sp>
        <p:nvSpPr>
          <p:cNvPr id="3" name="Zástupný obsah 2">
            <a:extLst>
              <a:ext uri="{FF2B5EF4-FFF2-40B4-BE49-F238E27FC236}">
                <a16:creationId xmlns:a16="http://schemas.microsoft.com/office/drawing/2014/main" id="{12AFD088-E436-F847-9E9C-820F49EBA301}"/>
              </a:ext>
            </a:extLst>
          </p:cNvPr>
          <p:cNvSpPr>
            <a:spLocks noGrp="1"/>
          </p:cNvSpPr>
          <p:nvPr>
            <p:ph idx="1"/>
          </p:nvPr>
        </p:nvSpPr>
        <p:spPr/>
        <p:txBody>
          <a:bodyPr>
            <a:normAutofit fontScale="77500" lnSpcReduction="20000"/>
          </a:bodyPr>
          <a:lstStyle/>
          <a:p>
            <a:r>
              <a:rPr lang="cs-CZ" dirty="0"/>
              <a:t>Rozhovor s aktérem historické skutečnosti/události</a:t>
            </a:r>
          </a:p>
          <a:p>
            <a:r>
              <a:rPr lang="cs-CZ" dirty="0"/>
              <a:t>Cílem není primárně zjištění faktů, ale hlavně jde o zjištění motivací k jednání, způsobů rozhodování, individuálních postřehů, prožitků</a:t>
            </a:r>
          </a:p>
          <a:p>
            <a:r>
              <a:rPr lang="cs-CZ" dirty="0"/>
              <a:t>Tradice ve střední Evropě od 60. let 20. století</a:t>
            </a:r>
          </a:p>
          <a:p>
            <a:r>
              <a:rPr lang="cs-CZ" dirty="0"/>
              <a:t>Řada sub-metod: vyprávění životního příběhu, řízený rozhovor, opakovaný rozhovor ad.</a:t>
            </a:r>
          </a:p>
          <a:p>
            <a:r>
              <a:rPr lang="cs-CZ" dirty="0"/>
              <a:t>Nižší důvěra v mluvené než ve psané slovo; snaha některých osobností cestou interview pozměnit veřejný prostor a narativ o vlastní osobě; „svůdnost“ a „zrada“ metody v komplexním přístupu k realitě: „Očitý svědek je přirozeným nepřítelem historika.“ </a:t>
            </a:r>
          </a:p>
          <a:p>
            <a:r>
              <a:rPr lang="cs-CZ" dirty="0"/>
              <a:t>Mnoho specifik v kontaktu s narátorem podle jeho motivací, příslušnosti k sociální, etnické, politické skupině</a:t>
            </a:r>
          </a:p>
          <a:p>
            <a:r>
              <a:rPr lang="cs-CZ" dirty="0"/>
              <a:t>Literatura: Vaněk, Miroslav a kol. Orální historie. Metodické a „technické“ postupy. Olomouc: Univerzita Palackého v Olomouci, 2003; VANĚK, Miroslav; URBÁŠEK (EDS.), Pavel. Vítězové? Poražení?: Politické elity a disent v období tzv. normalizace. Praha: Prostor, 2005.</a:t>
            </a:r>
          </a:p>
        </p:txBody>
      </p:sp>
    </p:spTree>
    <p:extLst>
      <p:ext uri="{BB962C8B-B14F-4D97-AF65-F5344CB8AC3E}">
        <p14:creationId xmlns:p14="http://schemas.microsoft.com/office/powerpoint/2010/main" val="2070719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Co je to modernizace (v pojetí historické vědy?</a:t>
            </a:r>
          </a:p>
        </p:txBody>
      </p:sp>
      <p:sp>
        <p:nvSpPr>
          <p:cNvPr id="3" name="Zástupný symbol pro obsah 2"/>
          <p:cNvSpPr>
            <a:spLocks noGrp="1"/>
          </p:cNvSpPr>
          <p:nvPr>
            <p:ph idx="1"/>
          </p:nvPr>
        </p:nvSpPr>
        <p:spPr/>
        <p:txBody>
          <a:bodyPr>
            <a:normAutofit/>
          </a:bodyPr>
          <a:lstStyle/>
          <a:p>
            <a:pPr marL="0" indent="0">
              <a:buNone/>
            </a:pPr>
            <a:r>
              <a:rPr lang="cs-CZ" dirty="0"/>
              <a:t>Jako modernizace se označuje zejména přechod </a:t>
            </a:r>
            <a:r>
              <a:rPr lang="cs-CZ" b="1" dirty="0"/>
              <a:t>od společností tradičního typu k společnosti „moderní“</a:t>
            </a:r>
            <a:r>
              <a:rPr lang="cs-CZ" dirty="0"/>
              <a:t>. Tento proces poprvé proběhl spontánně v nejvyspělejších částech západní Evropy v 17. až 19. století a znamenal politický, kulturní i ekonomický přechod od pozdně feudální společnosti podepřené stavovskými privilegii a náboženskou legitimací ke společnosti ústavně řízené, podporující ekonomické i politické svobody a legitimované vůlí lidu. Jedná se o přeměnu, která </a:t>
            </a:r>
            <a:r>
              <a:rPr lang="cs-CZ" b="1" dirty="0"/>
              <a:t>prochází všemi podsystémy a strukturami společnosti</a:t>
            </a:r>
            <a:r>
              <a:rPr lang="cs-CZ" dirty="0"/>
              <a:t>, přičemž roli hrají vnější (importované) podněty i iniciativa ke změně přicházející ze systému samotného. </a:t>
            </a:r>
          </a:p>
        </p:txBody>
      </p:sp>
    </p:spTree>
    <p:extLst>
      <p:ext uri="{BB962C8B-B14F-4D97-AF65-F5344CB8AC3E}">
        <p14:creationId xmlns:p14="http://schemas.microsoft.com/office/powerpoint/2010/main" val="3632142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Příklady dílčích projevů modernizace</a:t>
            </a:r>
          </a:p>
        </p:txBody>
      </p:sp>
      <p:sp>
        <p:nvSpPr>
          <p:cNvPr id="3" name="Zástupný symbol pro obsah 2"/>
          <p:cNvSpPr>
            <a:spLocks noGrp="1"/>
          </p:cNvSpPr>
          <p:nvPr>
            <p:ph idx="1"/>
          </p:nvPr>
        </p:nvSpPr>
        <p:spPr/>
        <p:txBody>
          <a:bodyPr>
            <a:normAutofit fontScale="62500" lnSpcReduction="20000"/>
          </a:bodyPr>
          <a:lstStyle/>
          <a:p>
            <a:r>
              <a:rPr lang="cs-CZ" dirty="0"/>
              <a:t>Industrializace (její regionální projevy, environmentální aspekty, de-industrializace)</a:t>
            </a:r>
          </a:p>
          <a:p>
            <a:r>
              <a:rPr lang="cs-CZ" dirty="0"/>
              <a:t>Urbanizace</a:t>
            </a:r>
          </a:p>
          <a:p>
            <a:r>
              <a:rPr lang="cs-CZ" dirty="0"/>
              <a:t>Racionalizace</a:t>
            </a:r>
          </a:p>
          <a:p>
            <a:r>
              <a:rPr lang="cs-CZ" dirty="0"/>
              <a:t>Sekularizace a „odkouzlení světa“</a:t>
            </a:r>
          </a:p>
          <a:p>
            <a:r>
              <a:rPr lang="cs-CZ" dirty="0"/>
              <a:t>Demokratizace</a:t>
            </a:r>
          </a:p>
          <a:p>
            <a:r>
              <a:rPr lang="cs-CZ" dirty="0"/>
              <a:t>Revoluce</a:t>
            </a:r>
          </a:p>
          <a:p>
            <a:r>
              <a:rPr lang="cs-CZ" dirty="0"/>
              <a:t>Globalizace</a:t>
            </a:r>
          </a:p>
          <a:p>
            <a:r>
              <a:rPr lang="cs-CZ" dirty="0"/>
              <a:t>Specializace</a:t>
            </a:r>
          </a:p>
          <a:p>
            <a:r>
              <a:rPr lang="cs-CZ" dirty="0"/>
              <a:t>„Století extrémů“ (</a:t>
            </a:r>
            <a:r>
              <a:rPr lang="cs-CZ" dirty="0" err="1"/>
              <a:t>Eric</a:t>
            </a:r>
            <a:r>
              <a:rPr lang="cs-CZ" dirty="0"/>
              <a:t> </a:t>
            </a:r>
            <a:r>
              <a:rPr lang="cs-CZ" dirty="0" err="1"/>
              <a:t>Hobsbawm</a:t>
            </a:r>
            <a:r>
              <a:rPr lang="cs-CZ" dirty="0"/>
              <a:t>)</a:t>
            </a:r>
          </a:p>
          <a:p>
            <a:r>
              <a:rPr lang="cs-CZ" dirty="0"/>
              <a:t>Stavovská a tradiční společnost</a:t>
            </a:r>
          </a:p>
          <a:p>
            <a:r>
              <a:rPr lang="cs-CZ" dirty="0"/>
              <a:t>Třídní společnost</a:t>
            </a:r>
          </a:p>
          <a:p>
            <a:r>
              <a:rPr lang="cs-CZ" dirty="0"/>
              <a:t>Masová společnost</a:t>
            </a:r>
          </a:p>
          <a:p>
            <a:r>
              <a:rPr lang="cs-CZ" dirty="0"/>
              <a:t>„Dlouhý stín státu“ (Ernst </a:t>
            </a:r>
            <a:r>
              <a:rPr lang="cs-CZ" dirty="0" err="1"/>
              <a:t>Hanisch</a:t>
            </a:r>
            <a:r>
              <a:rPr lang="cs-CZ" dirty="0"/>
              <a:t>)</a:t>
            </a:r>
          </a:p>
          <a:p>
            <a:endParaRPr lang="cs-CZ" dirty="0"/>
          </a:p>
          <a:p>
            <a:endParaRPr lang="cs-CZ" dirty="0"/>
          </a:p>
        </p:txBody>
      </p:sp>
    </p:spTree>
    <p:extLst>
      <p:ext uri="{BB962C8B-B14F-4D97-AF65-F5344CB8AC3E}">
        <p14:creationId xmlns:p14="http://schemas.microsoft.com/office/powerpoint/2010/main" val="2336541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Odlišnosti v transferu inovací a „vstupu do moderny“ – specifika střední Evropy</a:t>
            </a:r>
          </a:p>
        </p:txBody>
      </p:sp>
      <p:sp>
        <p:nvSpPr>
          <p:cNvPr id="3" name="Zástupný symbol pro obsah 2"/>
          <p:cNvSpPr>
            <a:spLocks noGrp="1"/>
          </p:cNvSpPr>
          <p:nvPr>
            <p:ph idx="1"/>
          </p:nvPr>
        </p:nvSpPr>
        <p:spPr/>
        <p:txBody>
          <a:bodyPr>
            <a:normAutofit lnSpcReduction="10000"/>
          </a:bodyPr>
          <a:lstStyle/>
          <a:p>
            <a:r>
              <a:rPr lang="cs-CZ" dirty="0"/>
              <a:t>Střední Evropa a zámořský obchod</a:t>
            </a:r>
          </a:p>
          <a:p>
            <a:r>
              <a:rPr lang="cs-CZ" dirty="0"/>
              <a:t>Turecké a francouzské války</a:t>
            </a:r>
          </a:p>
          <a:p>
            <a:r>
              <a:rPr lang="cs-CZ" dirty="0"/>
              <a:t>Zdroje středoevropského konzervatismu</a:t>
            </a:r>
          </a:p>
          <a:p>
            <a:r>
              <a:rPr lang="cs-CZ" dirty="0"/>
              <a:t>Role náboženství v transferu inovací</a:t>
            </a:r>
          </a:p>
          <a:p>
            <a:r>
              <a:rPr lang="cs-CZ" dirty="0"/>
              <a:t>Role inovačních center (podnikatel, stát, vysoká škola, spolek…)</a:t>
            </a:r>
          </a:p>
          <a:p>
            <a:r>
              <a:rPr lang="cs-CZ" dirty="0"/>
              <a:t>Role pluralitní správy veřejných záležitostí</a:t>
            </a:r>
          </a:p>
          <a:p>
            <a:r>
              <a:rPr lang="cs-CZ" dirty="0"/>
              <a:t>Meziválečná a komunistická modernizace</a:t>
            </a:r>
          </a:p>
          <a:p>
            <a:r>
              <a:rPr lang="cs-CZ" dirty="0"/>
              <a:t>Sledování (amerických, západoevropských, sovětských) vzorů a vlastní cesta </a:t>
            </a:r>
          </a:p>
          <a:p>
            <a:endParaRPr lang="cs-CZ" dirty="0"/>
          </a:p>
        </p:txBody>
      </p:sp>
    </p:spTree>
    <p:extLst>
      <p:ext uri="{BB962C8B-B14F-4D97-AF65-F5344CB8AC3E}">
        <p14:creationId xmlns:p14="http://schemas.microsoft.com/office/powerpoint/2010/main" val="728434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pl-PL" dirty="0"/>
              <a:t>Příklady významných vynálezů 18. a 19. století – vysvětlete, doplňte... </a:t>
            </a:r>
            <a:r>
              <a:rPr lang="pl-PL" b="1" dirty="0"/>
              <a:t> </a:t>
            </a:r>
            <a:endParaRPr lang="cs-CZ" b="1" dirty="0"/>
          </a:p>
        </p:txBody>
      </p:sp>
      <p:sp>
        <p:nvSpPr>
          <p:cNvPr id="3" name="Zástupný symbol pro obsah 2"/>
          <p:cNvSpPr>
            <a:spLocks noGrp="1"/>
          </p:cNvSpPr>
          <p:nvPr>
            <p:ph idx="1"/>
          </p:nvPr>
        </p:nvSpPr>
        <p:spPr>
          <a:xfrm>
            <a:off x="838200" y="1825625"/>
            <a:ext cx="10515600" cy="4351338"/>
          </a:xfrm>
        </p:spPr>
        <p:txBody>
          <a:bodyPr>
            <a:normAutofit fontScale="70000" lnSpcReduction="20000"/>
          </a:bodyPr>
          <a:lstStyle/>
          <a:p>
            <a:r>
              <a:rPr lang="cs-CZ" dirty="0"/>
              <a:t>Charles Darwin (descendenční teorie/teorie přirozeného výběru)</a:t>
            </a:r>
          </a:p>
          <a:p>
            <a:r>
              <a:rPr lang="cs-CZ" dirty="0"/>
              <a:t>John </a:t>
            </a:r>
            <a:r>
              <a:rPr lang="cs-CZ" dirty="0" err="1"/>
              <a:t>Kay</a:t>
            </a:r>
            <a:r>
              <a:rPr lang="cs-CZ" dirty="0"/>
              <a:t> (mechanický člunek)</a:t>
            </a:r>
          </a:p>
          <a:p>
            <a:r>
              <a:rPr lang="cs-CZ" dirty="0"/>
              <a:t>John </a:t>
            </a:r>
            <a:r>
              <a:rPr lang="cs-CZ" dirty="0" err="1"/>
              <a:t>Hardgreaves</a:t>
            </a:r>
            <a:r>
              <a:rPr lang="cs-CZ" dirty="0"/>
              <a:t> (spřádací stroj Jenny)</a:t>
            </a:r>
          </a:p>
          <a:p>
            <a:r>
              <a:rPr lang="cs-CZ" dirty="0"/>
              <a:t>Michael Faraday (elektrické dynamo)</a:t>
            </a:r>
          </a:p>
          <a:p>
            <a:r>
              <a:rPr lang="cs-CZ" dirty="0"/>
              <a:t>Charles </a:t>
            </a:r>
            <a:r>
              <a:rPr lang="cs-CZ" dirty="0" err="1"/>
              <a:t>Goodyear</a:t>
            </a:r>
            <a:r>
              <a:rPr lang="cs-CZ" dirty="0"/>
              <a:t> (vulkanizace gumy)</a:t>
            </a:r>
          </a:p>
          <a:p>
            <a:r>
              <a:rPr lang="cs-CZ" dirty="0"/>
              <a:t>Gregor Mendel (genetika)</a:t>
            </a:r>
          </a:p>
          <a:p>
            <a:r>
              <a:rPr lang="cs-CZ" dirty="0"/>
              <a:t>Leopold von </a:t>
            </a:r>
            <a:r>
              <a:rPr lang="cs-CZ" dirty="0" err="1"/>
              <a:t>Ranke</a:t>
            </a:r>
            <a:r>
              <a:rPr lang="cs-CZ" dirty="0"/>
              <a:t> (historie)</a:t>
            </a:r>
          </a:p>
          <a:p>
            <a:r>
              <a:rPr lang="cs-CZ" dirty="0"/>
              <a:t>Ferdinand de </a:t>
            </a:r>
            <a:r>
              <a:rPr lang="cs-CZ" dirty="0" err="1"/>
              <a:t>Saussure</a:t>
            </a:r>
            <a:r>
              <a:rPr lang="cs-CZ" dirty="0"/>
              <a:t> (lingvistika)</a:t>
            </a:r>
          </a:p>
          <a:p>
            <a:r>
              <a:rPr lang="cs-CZ" dirty="0"/>
              <a:t>Louis Pasteur i Robert Koch (bakteriologie)</a:t>
            </a:r>
          </a:p>
          <a:p>
            <a:r>
              <a:rPr lang="pl-PL" dirty="0"/>
              <a:t>Nikola Tesla (motor na střídavý proud a transformátor)</a:t>
            </a:r>
          </a:p>
          <a:p>
            <a:r>
              <a:rPr lang="pl-PL" dirty="0"/>
              <a:t>Další adepti... Harvey Firestone, Rudolf Diesel, bratři Lumièrové, Graham Bell, Henry Ford, Werner Siemens, Karl Benz – Gottlieb Daimler, George Stephenson, James Watt, Samuel Morse</a:t>
            </a:r>
            <a:r>
              <a:rPr lang="pl-PL"/>
              <a:t>, MCS, </a:t>
            </a:r>
            <a:r>
              <a:rPr lang="pl-PL" dirty="0"/>
              <a:t>Carl Linné...  </a:t>
            </a:r>
            <a:endParaRPr lang="cs-CZ" dirty="0"/>
          </a:p>
          <a:p>
            <a:endParaRPr lang="cs-CZ" dirty="0"/>
          </a:p>
        </p:txBody>
      </p:sp>
    </p:spTree>
    <p:extLst>
      <p:ext uri="{BB962C8B-B14F-4D97-AF65-F5344CB8AC3E}">
        <p14:creationId xmlns:p14="http://schemas.microsoft.com/office/powerpoint/2010/main" val="2665246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Nostalgie za starou říší?</a:t>
            </a:r>
          </a:p>
        </p:txBody>
      </p:sp>
      <p:sp>
        <p:nvSpPr>
          <p:cNvPr id="3" name="Zástupný symbol pro obsah 2"/>
          <p:cNvSpPr>
            <a:spLocks noGrp="1"/>
          </p:cNvSpPr>
          <p:nvPr>
            <p:ph idx="1"/>
          </p:nvPr>
        </p:nvSpPr>
        <p:spPr/>
        <p:txBody>
          <a:bodyPr>
            <a:normAutofit fontScale="85000" lnSpcReduction="20000"/>
          </a:bodyPr>
          <a:lstStyle/>
          <a:p>
            <a:r>
              <a:rPr lang="cs-CZ" dirty="0"/>
              <a:t>Pokusím-li se najít výstižnou formuli pro dobu před první světovou válkou… pak doufám, že budu nejvíce pregnantní, když řeknu zlatý věk jistoty. Zdálo se, že vše v naší téměř tisícileté rakouské monarchii je založeno pro dlouhé trvání a nejvyšší význam této stálosti dával sám stát. Práva, která poskytoval svým občanům, byla zaručena parlamentem, prostřednictvím zvolených zástupců lidu, a každá povinnost byla přesně vymezena. Naše měna, rakouská koruna, obíhala ve třpytivých zlatých mincích a zaručovala tím svou stabilitu. Každý věděl, kolik vlastní, co mu náleží, co je povoleno a co je zakázáno. Vše mělo svou normu, svou určitou míru a váhu. Kdo měl nějaký majetek, mohl si přesně vypočítat, kolik mu vynesou úroky, úředník  a důstojník si zase spolehlivě nalezl v kalendáři rok, v němž bude povýšen a kdy půjde do penze. Každá rodina měla pevný rozpočet, věděla kolik potřebuje na byt a stravu, na letní cestu a reprezentaci, a každý se kromě toho připravil malý obnos na neočekávaná vydání, na nemoc a lékaře. Kdo měl dům, považoval jej za bezpečný přístav pro sebe a své děti, statky se dědily z generace na generaci. Vše v této říši stálo pevně a neměnitelně na svém místě a  na tom nejvyšším stařičký císař. </a:t>
            </a:r>
          </a:p>
        </p:txBody>
      </p:sp>
      <p:sp>
        <p:nvSpPr>
          <p:cNvPr id="4" name="Obdélník 3"/>
          <p:cNvSpPr/>
          <p:nvPr/>
        </p:nvSpPr>
        <p:spPr>
          <a:xfrm>
            <a:off x="3048000" y="3105835"/>
            <a:ext cx="6096000" cy="3693319"/>
          </a:xfrm>
          <a:prstGeom prst="rect">
            <a:avLst/>
          </a:prstGeom>
        </p:spPr>
        <p:txBody>
          <a:bodyPr>
            <a:spAutoFit/>
          </a:bodyPr>
          <a:lstStyle/>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r>
              <a:rPr lang="cs-CZ" dirty="0"/>
              <a:t>Stefan </a:t>
            </a:r>
            <a:r>
              <a:rPr lang="cs-CZ" dirty="0" err="1"/>
              <a:t>Zweig</a:t>
            </a:r>
            <a:r>
              <a:rPr lang="cs-CZ" dirty="0"/>
              <a:t>, Svět včerejška: vzpomínky jednoho Evropana, Praha 20194, s. 11.</a:t>
            </a:r>
          </a:p>
        </p:txBody>
      </p:sp>
    </p:spTree>
    <p:extLst>
      <p:ext uri="{BB962C8B-B14F-4D97-AF65-F5344CB8AC3E}">
        <p14:creationId xmlns:p14="http://schemas.microsoft.com/office/powerpoint/2010/main" val="80796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l-PL" dirty="0"/>
              <a:t>Organizace návštěvy císaře Františka Josefa v Brně 1892 (pořadatelské pokyny k řazení institucí a spolků):</a:t>
            </a:r>
            <a:br>
              <a:rPr lang="pl-PL" dirty="0"/>
            </a:br>
            <a:endParaRPr lang="cs-CZ" dirty="0"/>
          </a:p>
        </p:txBody>
      </p:sp>
      <p:sp>
        <p:nvSpPr>
          <p:cNvPr id="3" name="Zástupný symbol pro obsah 2"/>
          <p:cNvSpPr>
            <a:spLocks noGrp="1"/>
          </p:cNvSpPr>
          <p:nvPr>
            <p:ph idx="1"/>
          </p:nvPr>
        </p:nvSpPr>
        <p:spPr>
          <a:xfrm>
            <a:off x="838200" y="1469571"/>
            <a:ext cx="10515600" cy="5200650"/>
          </a:xfrm>
        </p:spPr>
        <p:txBody>
          <a:bodyPr>
            <a:normAutofit fontScale="32500" lnSpcReduction="20000"/>
          </a:bodyPr>
          <a:lstStyle/>
          <a:p>
            <a:pPr marL="0" indent="0">
              <a:buNone/>
            </a:pPr>
            <a:endParaRPr lang="pl-PL" dirty="0"/>
          </a:p>
          <a:p>
            <a:pPr marL="0" indent="0">
              <a:buNone/>
            </a:pPr>
            <a:endParaRPr lang="pl-PL" dirty="0"/>
          </a:p>
          <a:p>
            <a:r>
              <a:rPr lang="pl-PL" dirty="0"/>
              <a:t>- důstojníci brněnské posádky</a:t>
            </a:r>
          </a:p>
          <a:p>
            <a:r>
              <a:rPr lang="pl-PL" dirty="0"/>
              <a:t>- členové veteránských spolků</a:t>
            </a:r>
          </a:p>
          <a:p>
            <a:r>
              <a:rPr lang="pl-PL" dirty="0"/>
              <a:t>- šlechtičtí držitelé dvorských hodností</a:t>
            </a:r>
          </a:p>
          <a:p>
            <a:r>
              <a:rPr lang="pl-PL" dirty="0"/>
              <a:t>- aristokratky činné v charitě</a:t>
            </a:r>
          </a:p>
          <a:p>
            <a:r>
              <a:rPr lang="pl-PL" dirty="0"/>
              <a:t>- brněnský římskokatolický biskup</a:t>
            </a:r>
          </a:p>
          <a:p>
            <a:r>
              <a:rPr lang="pl-PL" dirty="0"/>
              <a:t>- ostatní představitelé moravské šlechty </a:t>
            </a:r>
          </a:p>
          <a:p>
            <a:r>
              <a:rPr lang="pl-PL" dirty="0"/>
              <a:t>- ostatní důstojníci</a:t>
            </a:r>
          </a:p>
          <a:p>
            <a:r>
              <a:rPr lang="pl-PL" dirty="0"/>
              <a:t>- přestavitelé Zemského sněmu moravskéhi</a:t>
            </a:r>
          </a:p>
          <a:p>
            <a:r>
              <a:rPr lang="pl-PL" dirty="0"/>
              <a:t>- vedení města Brna</a:t>
            </a:r>
          </a:p>
          <a:p>
            <a:r>
              <a:rPr lang="pl-PL" dirty="0"/>
              <a:t>- úředníci zemského sněmu a magistrátu</a:t>
            </a:r>
          </a:p>
          <a:p>
            <a:r>
              <a:rPr lang="pl-PL" dirty="0"/>
              <a:t>- vedení Německé technické vysoké školy</a:t>
            </a:r>
          </a:p>
          <a:p>
            <a:r>
              <a:rPr lang="pl-PL" dirty="0"/>
              <a:t>- představitelé protestanských nábožebských obcí a obce židovské</a:t>
            </a:r>
          </a:p>
          <a:p>
            <a:r>
              <a:rPr lang="pl-PL" dirty="0"/>
              <a:t>- Obchodní a živnostenská komora</a:t>
            </a:r>
          </a:p>
          <a:p>
            <a:r>
              <a:rPr lang="pl-PL" dirty="0"/>
              <a:t>- Advokátní a Nátářská komora</a:t>
            </a:r>
          </a:p>
          <a:p>
            <a:r>
              <a:rPr lang="pl-PL" dirty="0"/>
              <a:t>- představitelé vědeckých společností (Společnost pro pozvnesení orby ad.)</a:t>
            </a:r>
          </a:p>
          <a:p>
            <a:r>
              <a:rPr lang="pl-PL" dirty="0"/>
              <a:t>- vedení Dělnické úrazové pojišťovny</a:t>
            </a:r>
          </a:p>
          <a:p>
            <a:r>
              <a:rPr lang="pl-PL" dirty="0"/>
              <a:t>- ředitelé středních škol</a:t>
            </a:r>
          </a:p>
          <a:p>
            <a:r>
              <a:rPr lang="pl-PL" dirty="0"/>
              <a:t>- představitelé německých spolků</a:t>
            </a:r>
          </a:p>
          <a:p>
            <a:r>
              <a:rPr lang="pl-PL" dirty="0"/>
              <a:t>- představitelé českých spolků (š výjimkou Sokola)</a:t>
            </a:r>
          </a:p>
          <a:p>
            <a:r>
              <a:rPr lang="pl-PL" dirty="0"/>
              <a:t>- představitelé řemeslnických společenstev</a:t>
            </a:r>
            <a:endParaRPr lang="cs-CZ" dirty="0"/>
          </a:p>
        </p:txBody>
      </p:sp>
      <p:pic>
        <p:nvPicPr>
          <p:cNvPr id="4" name="Obrázek 3"/>
          <p:cNvPicPr>
            <a:picLocks noChangeAspect="1"/>
          </p:cNvPicPr>
          <p:nvPr/>
        </p:nvPicPr>
        <p:blipFill>
          <a:blip r:embed="rId2"/>
          <a:stretch>
            <a:fillRect/>
          </a:stretch>
        </p:blipFill>
        <p:spPr>
          <a:xfrm>
            <a:off x="5086350" y="1690688"/>
            <a:ext cx="5494563" cy="4620305"/>
          </a:xfrm>
          <a:prstGeom prst="rect">
            <a:avLst/>
          </a:prstGeom>
        </p:spPr>
      </p:pic>
    </p:spTree>
    <p:extLst>
      <p:ext uri="{BB962C8B-B14F-4D97-AF65-F5344CB8AC3E}">
        <p14:creationId xmlns:p14="http://schemas.microsoft.com/office/powerpoint/2010/main" val="1128055259"/>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2505</Words>
  <Application>Microsoft Office PowerPoint</Application>
  <PresentationFormat>Širokoúhlá obrazovka</PresentationFormat>
  <Paragraphs>162</Paragraphs>
  <Slides>35</Slides>
  <Notes>0</Notes>
  <HiddenSlides>0</HiddenSlides>
  <MMClips>0</MMClips>
  <ScaleCrop>false</ScaleCrop>
  <HeadingPairs>
    <vt:vector size="6" baseType="variant">
      <vt:variant>
        <vt:lpstr>Použitá písma</vt:lpstr>
      </vt:variant>
      <vt:variant>
        <vt:i4>3</vt:i4>
      </vt:variant>
      <vt:variant>
        <vt:lpstr>Motiv</vt:lpstr>
      </vt:variant>
      <vt:variant>
        <vt:i4>2</vt:i4>
      </vt:variant>
      <vt:variant>
        <vt:lpstr>Nadpisy snímků</vt:lpstr>
      </vt:variant>
      <vt:variant>
        <vt:i4>35</vt:i4>
      </vt:variant>
    </vt:vector>
  </HeadingPairs>
  <TitlesOfParts>
    <vt:vector size="40" baseType="lpstr">
      <vt:lpstr>Arial</vt:lpstr>
      <vt:lpstr>Calibri</vt:lpstr>
      <vt:lpstr>Calibri Light</vt:lpstr>
      <vt:lpstr>Motiv Office</vt:lpstr>
      <vt:lpstr>1_Motiv Office</vt:lpstr>
      <vt:lpstr>Úvod do moderních dějin</vt:lpstr>
      <vt:lpstr>Časové vymezení</vt:lpstr>
      <vt:lpstr>Specifické postavení českých zemí v rámci Evropy z hlediska „tempa moderny“? Pokus o typologizaci</vt:lpstr>
      <vt:lpstr>Co je to modernizace (v pojetí historické vědy?</vt:lpstr>
      <vt:lpstr>Příklady dílčích projevů modernizace</vt:lpstr>
      <vt:lpstr>Odlišnosti v transferu inovací a „vstupu do moderny“ – specifika střední Evropy</vt:lpstr>
      <vt:lpstr>Příklady významných vynálezů 18. a 19. století – vysvětlete, doplňte...  </vt:lpstr>
      <vt:lpstr>Nostalgie za starou říší?</vt:lpstr>
      <vt:lpstr>Organizace návštěvy císaře Františka Josefa v Brně 1892 (pořadatelské pokyny k řazení institucí a spolků): </vt:lpstr>
      <vt:lpstr>Střední Evropa</vt:lpstr>
      <vt:lpstr>Prezentace aplikace PowerPoint</vt:lpstr>
      <vt:lpstr>Prezentace aplikace PowerPoint</vt:lpstr>
      <vt:lpstr>Prezentace aplikace PowerPoint</vt:lpstr>
      <vt:lpstr>Prezentace aplikace PowerPoint</vt:lpstr>
      <vt:lpstr>Prezentace aplikace PowerPoint</vt:lpstr>
      <vt:lpstr>Specifické metody výzkumu moderních dějin</vt:lpstr>
      <vt:lpstr>I. Historická statistika – moderní a soudobá éra</vt:lpstr>
      <vt:lpstr>Rekapitulace</vt:lpstr>
      <vt:lpstr>Historická statistika na konci 18. a v první polovině 19. století</vt:lpstr>
      <vt:lpstr>Příklad: Gregor Wolny</vt:lpstr>
      <vt:lpstr>Státem a veřejnými svazky organizovaná statistika</vt:lpstr>
      <vt:lpstr>Vývoj pozemkové evidence</vt:lpstr>
      <vt:lpstr>Prezentace aplikace PowerPoint</vt:lpstr>
      <vt:lpstr>Matriky</vt:lpstr>
      <vt:lpstr>Prezentace aplikace PowerPoint</vt:lpstr>
      <vt:lpstr>Prezentace aplikace PowerPoint</vt:lpstr>
      <vt:lpstr>Prezentace aplikace PowerPoint</vt:lpstr>
      <vt:lpstr>II. Biografická metoda</vt:lpstr>
      <vt:lpstr>Tradiční a „moderní“ užití biografické metody</vt:lpstr>
      <vt:lpstr>Představitelé alternativy</vt:lpstr>
      <vt:lpstr>Kolektivní biogram</vt:lpstr>
      <vt:lpstr>III. Metoda diskurzu</vt:lpstr>
      <vt:lpstr>Příklady politicky/ideologicky zatížených slov</vt:lpstr>
      <vt:lpstr>Textová a diskurzivní analýza – tzv. chuchelská řež 1881</vt:lpstr>
      <vt:lpstr>IV. Orální historie</vt:lpstr>
    </vt:vector>
  </TitlesOfParts>
  <Company>FFMU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Úvod do moderních dějin</dc:title>
  <dc:creator>Lukáš Fasora</dc:creator>
  <cp:lastModifiedBy>Lukáš Fasora</cp:lastModifiedBy>
  <cp:revision>21</cp:revision>
  <dcterms:created xsi:type="dcterms:W3CDTF">2022-02-13T10:48:26Z</dcterms:created>
  <dcterms:modified xsi:type="dcterms:W3CDTF">2022-11-30T09:17:16Z</dcterms:modified>
</cp:coreProperties>
</file>