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0" r:id="rId6"/>
    <p:sldId id="265" r:id="rId7"/>
    <p:sldId id="261" r:id="rId8"/>
    <p:sldId id="262" r:id="rId9"/>
    <p:sldId id="263" r:id="rId10"/>
    <p:sldId id="266" r:id="rId11"/>
    <p:sldId id="264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4E1B5-79FD-4BE3-950D-2152B7827A05}" type="datetimeFigureOut">
              <a:rPr lang="cs-CZ" smtClean="0"/>
              <a:t>08.11.2022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77770-45D6-4F24-B4C7-4DDD1BE099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4220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77770-45D6-4F24-B4C7-4DDD1BE0994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3716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A4AC-A55A-4F27-95C1-92BF8C95E509}" type="datetimeFigureOut">
              <a:rPr lang="cs-CZ" smtClean="0"/>
              <a:t>08.11.2022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5964-A957-401F-BA40-DC2A88D11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364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A4AC-A55A-4F27-95C1-92BF8C95E509}" type="datetimeFigureOut">
              <a:rPr lang="cs-CZ" smtClean="0"/>
              <a:t>08.11.2022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5964-A957-401F-BA40-DC2A88D11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094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A4AC-A55A-4F27-95C1-92BF8C95E509}" type="datetimeFigureOut">
              <a:rPr lang="cs-CZ" smtClean="0"/>
              <a:t>08.11.2022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5964-A957-401F-BA40-DC2A88D11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3054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A4AC-A55A-4F27-95C1-92BF8C95E509}" type="datetimeFigureOut">
              <a:rPr lang="cs-CZ" smtClean="0"/>
              <a:t>08.11.2022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5964-A957-401F-BA40-DC2A88D11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5908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A4AC-A55A-4F27-95C1-92BF8C95E509}" type="datetimeFigureOut">
              <a:rPr lang="cs-CZ" smtClean="0"/>
              <a:t>08.11.2022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5964-A957-401F-BA40-DC2A88D11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40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A4AC-A55A-4F27-95C1-92BF8C95E509}" type="datetimeFigureOut">
              <a:rPr lang="cs-CZ" smtClean="0"/>
              <a:t>08.11.2022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5964-A957-401F-BA40-DC2A88D11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816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A4AC-A55A-4F27-95C1-92BF8C95E509}" type="datetimeFigureOut">
              <a:rPr lang="cs-CZ" smtClean="0"/>
              <a:t>08.11.2022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5964-A957-401F-BA40-DC2A88D11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555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A4AC-A55A-4F27-95C1-92BF8C95E509}" type="datetimeFigureOut">
              <a:rPr lang="cs-CZ" smtClean="0"/>
              <a:t>08.11.2022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5964-A957-401F-BA40-DC2A88D11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85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A4AC-A55A-4F27-95C1-92BF8C95E509}" type="datetimeFigureOut">
              <a:rPr lang="cs-CZ" smtClean="0"/>
              <a:t>08.11.2022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5964-A957-401F-BA40-DC2A88D11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61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A4AC-A55A-4F27-95C1-92BF8C95E509}" type="datetimeFigureOut">
              <a:rPr lang="cs-CZ" smtClean="0"/>
              <a:t>08.11.2022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5964-A957-401F-BA40-DC2A88D11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63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2A4AC-A55A-4F27-95C1-92BF8C95E509}" type="datetimeFigureOut">
              <a:rPr lang="cs-CZ" smtClean="0"/>
              <a:t>08.11.2022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45964-A957-401F-BA40-DC2A88D11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08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2A4AC-A55A-4F27-95C1-92BF8C95E509}" type="datetimeFigureOut">
              <a:rPr lang="cs-CZ" smtClean="0"/>
              <a:t>08.11.2022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45964-A957-401F-BA40-DC2A88D11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28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Komunální hospodaření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5066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Současný stav komunální sféry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Škola demokracie?</a:t>
            </a:r>
          </a:p>
          <a:p>
            <a:r>
              <a:rPr lang="cs-CZ" dirty="0" smtClean="0"/>
              <a:t>Vizitka rozvážnosti a podnikavosti obecních představených?</a:t>
            </a:r>
          </a:p>
          <a:p>
            <a:r>
              <a:rPr lang="cs-CZ" dirty="0" smtClean="0"/>
              <a:t>Garant hospodářské a sociální stability?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6813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Kladiwa, Pavel a kol.: Lesk a bída obecních samospráv severní Moravy a Slezska 1850-1914. Ostrava 2008</a:t>
            </a:r>
          </a:p>
          <a:p>
            <a:r>
              <a:rPr lang="cs-CZ" dirty="0" smtClean="0"/>
              <a:t>Fasora, Lukáš: Svobodný občan ve svobodné obci? Občanské elity a obecní samospráva města Brna 1851-1914. Brno 2006</a:t>
            </a:r>
          </a:p>
          <a:p>
            <a:r>
              <a:rPr lang="cs-CZ" dirty="0" smtClean="0"/>
              <a:t>Maier, Karel: Hospodaření českých měst 1850-1938. </a:t>
            </a:r>
            <a:r>
              <a:rPr lang="cs-CZ" smtClean="0"/>
              <a:t>Praha 2005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07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Karel Havlíček: Co jest obec? (1846)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i="1" dirty="0" smtClean="0"/>
              <a:t>Kdyby tak člověk jen po naší milé vlasti cestoval a všeliká místa a místečka navštívil, a pak </a:t>
            </a:r>
            <a:r>
              <a:rPr lang="cs-CZ" i="1" dirty="0" err="1" smtClean="0"/>
              <a:t>odpovedíti</a:t>
            </a:r>
            <a:r>
              <a:rPr lang="cs-CZ" i="1" dirty="0" smtClean="0"/>
              <a:t> měl na tuto otázku, musel by asi říci: »Obec jest místo plotem ohrazené, nad každými dveřmi jest numero, v jednom domě bydlí rychtář, v jednom servus </a:t>
            </a:r>
            <a:r>
              <a:rPr lang="cs-CZ" dirty="0" smtClean="0"/>
              <a:t>(míněn patrně úředník/tajemník obce – pozn. LF)</a:t>
            </a:r>
            <a:r>
              <a:rPr lang="cs-CZ" i="1" dirty="0" smtClean="0"/>
              <a:t>, v jednom slouha a v prostředku je louže.« Nic víc? — Nic. — A proč tedy jsou ty domy a chalupy pohromadě? — Nevím věru, leda snad proto, aby, když jedna chytne, i ostatní lehce shořeti mohly</a:t>
            </a:r>
            <a:r>
              <a:rPr lang="cs-CZ" dirty="0" smtClean="0"/>
              <a:t>.“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Text směřuje k poučení čtenáře o významu </a:t>
            </a:r>
            <a:r>
              <a:rPr lang="cs-CZ" b="1" dirty="0" smtClean="0"/>
              <a:t>samosprávné obce</a:t>
            </a:r>
            <a:r>
              <a:rPr lang="cs-CZ" b="1" dirty="0" smtClean="0"/>
              <a:t>: jak byste jej vysvětlili?</a:t>
            </a:r>
          </a:p>
          <a:p>
            <a:pPr marL="0" indent="0">
              <a:buNone/>
            </a:pPr>
            <a:r>
              <a:rPr lang="cs-CZ" b="1" dirty="0" smtClean="0"/>
              <a:t>Jak vypadala správa ve městech a venkovských obcích do roku 1849?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070537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Hlavní změny v legislativě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1849 ustavení moderní autonomní obecní samosprávy na zásadě sdílení </a:t>
            </a:r>
            <a:r>
              <a:rPr lang="cs-CZ" b="1" dirty="0" smtClean="0"/>
              <a:t>přenesené</a:t>
            </a:r>
            <a:r>
              <a:rPr lang="cs-CZ" dirty="0" smtClean="0"/>
              <a:t> a </a:t>
            </a:r>
            <a:r>
              <a:rPr lang="cs-CZ" b="1" dirty="0" smtClean="0"/>
              <a:t>samosprávné</a:t>
            </a:r>
            <a:r>
              <a:rPr lang="cs-CZ" dirty="0" smtClean="0"/>
              <a:t> působnosti</a:t>
            </a:r>
          </a:p>
          <a:p>
            <a:r>
              <a:rPr lang="cs-CZ" dirty="0" smtClean="0"/>
              <a:t>1861 první volby do obecních samospráv bez intervence státních úřadů podle zásad cenzovního a kuriového systému</a:t>
            </a:r>
          </a:p>
          <a:p>
            <a:r>
              <a:rPr lang="cs-CZ" dirty="0" smtClean="0"/>
              <a:t>1905-1914 a 1919-1920 postupná demokratizace volebního práva do obcí</a:t>
            </a:r>
          </a:p>
          <a:p>
            <a:r>
              <a:rPr lang="cs-CZ" dirty="0" smtClean="0"/>
              <a:t>1919/1927 série kroků meziválečného režimu omezujících samosprávnou působnost obcí a zvyšujících dohled státu</a:t>
            </a:r>
          </a:p>
          <a:p>
            <a:r>
              <a:rPr lang="cs-CZ" dirty="0"/>
              <a:t>v</a:t>
            </a:r>
            <a:r>
              <a:rPr lang="cs-CZ" dirty="0" smtClean="0"/>
              <a:t> době Protektorátu z obce učiněn prakticky článek státní správy, v podobném duchu v poválečném období (Místní národní výbor)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4549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Obecní hospodaření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1848-1849 zákon o obcích přijat euforicky a na hospodářské zabezpečení se tak trochu zapomnělo</a:t>
            </a:r>
          </a:p>
          <a:p>
            <a:r>
              <a:rPr lang="cs-CZ" dirty="0" smtClean="0"/>
              <a:t>Z moravských cca 2900 obcí mělo jen cca 10% dostačující majetek (hlavně bývalá královská, věnná a nejvýznamnější poddanská města)</a:t>
            </a:r>
          </a:p>
          <a:p>
            <a:r>
              <a:rPr lang="cs-CZ" dirty="0" smtClean="0"/>
              <a:t>U ostatních od počátku deficit rozpočtu dorovnáván daňovou přirážkou (přirážka ke státu placené přímé dani), ta dosáhla v období 1919–1920 až 300%, běžně před válkou 120–150 %</a:t>
            </a:r>
          </a:p>
          <a:p>
            <a:r>
              <a:rPr lang="cs-CZ" dirty="0" smtClean="0"/>
              <a:t>Obecní rozpočty postupně od 70. a prudce od 90. let 19. století přetíženy investicemi do školství a infrastruktury hygienické (vodovody, kanalizace, hřbitovy atd.) a dopravní (silnice, chodníky)</a:t>
            </a:r>
          </a:p>
          <a:p>
            <a:r>
              <a:rPr lang="cs-CZ" dirty="0" smtClean="0"/>
              <a:t>Propastné rozdíly v kvalitě servisu poskytovaného jednotlivými obcemi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6483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Politické kontexty hospodaření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Volebním právem ve velkých městech disponuje jen velmi malá část obyvatel, obvykle 4–15%; ostatní: osoby bez odvodu přímé daně, přespolní, nezletilí, ženy…</a:t>
            </a:r>
          </a:p>
          <a:p>
            <a:r>
              <a:rPr lang="cs-CZ" dirty="0" smtClean="0"/>
              <a:t>Město je obvykle ovládáno aliancí zámožného a vzdělaného měšťanstva, tj. voličů I. a II. sboru; naopak masa voličů ve III. sboru nemá na rozhodování větší vliv</a:t>
            </a:r>
          </a:p>
          <a:p>
            <a:r>
              <a:rPr lang="cs-CZ" dirty="0" smtClean="0"/>
              <a:t>Mobilizace příslušníků obce k větším investicím jde ruku v ruce s vizí: zlepšit postavení obce v síti měst, přitáhnout investice a státní projekty, prokázat vyspělost/nadřazenost vlastní kultury (Brno jako maják německé kultury, „husitský Tábor“ jako vizitka češství, pražský magistrát dokonce vede vlastní zahraniční politiku… apod.)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822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voleb a dělby moci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Magistrát vytvoří soupis všech plátců přímé daně v místě od největšího po nejmenšího</a:t>
            </a:r>
          </a:p>
          <a:p>
            <a:r>
              <a:rPr lang="cs-CZ" dirty="0" smtClean="0"/>
              <a:t>Mezi voliči jsou i ti, kteří ve městě nebydlí, ale mají tu relevantní majetek</a:t>
            </a:r>
          </a:p>
          <a:p>
            <a:r>
              <a:rPr lang="cs-CZ" dirty="0" smtClean="0"/>
              <a:t>Tento seznam rozdělí na třetiny podle hlediska platby daně, vzniknou tak tři volební sbory</a:t>
            </a:r>
          </a:p>
          <a:p>
            <a:r>
              <a:rPr lang="cs-CZ" dirty="0" smtClean="0"/>
              <a:t>V prvním sboru se nacházejí velcí daňoví poplatníci, fyzické i právnické osoby + čestní občané; ve druhém středně velcí daňový poplatníci a na základě výjimky také držitelé vysokoškolských titulů a duchovní osoby; ve třetím se nachází masa drobných daňových poplatníků</a:t>
            </a:r>
          </a:p>
          <a:p>
            <a:r>
              <a:rPr lang="cs-CZ" dirty="0" smtClean="0"/>
              <a:t>Každý sbor volí třetinu zastupitelstva, tj. hlas v prvním sboru má mnohem větší váhu než ve třetím</a:t>
            </a:r>
          </a:p>
          <a:p>
            <a:r>
              <a:rPr lang="cs-CZ" dirty="0" smtClean="0"/>
              <a:t>Obvyklé rozložení moci ve městě: majetková elita (z prvního sboru) využije svých vazeb na vzdělanostní elitu (ve druhém sboru) a společně ovládnou město, voliči ve třetím sboru nemají příliš možnost situaci ovlivnit  </a:t>
            </a:r>
          </a:p>
        </p:txBody>
      </p:sp>
    </p:spTree>
    <p:extLst>
      <p:ext uri="{BB962C8B-B14F-4D97-AF65-F5344CB8AC3E}">
        <p14:creationId xmlns:p14="http://schemas.microsoft.com/office/powerpoint/2010/main" val="1860586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Municipální socialismus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281057" cy="4351338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Opřeno o myšlenku monopolního poskytování služeb v místě/regionu =˃ možnost přizpůsobit ceny místním poměrům a generovat přiměřený zisk =˃ tento zisk vložit do podpory projektů, které nemohou být ziskové (nemocnice, sirotčinec, divadlo…), nebo do podpory místní ekonomiky</a:t>
            </a:r>
          </a:p>
          <a:p>
            <a:r>
              <a:rPr lang="cs-CZ" dirty="0" smtClean="0"/>
              <a:t>Alternativou je aplikace ekonomické teorie tzv. </a:t>
            </a:r>
            <a:r>
              <a:rPr lang="cs-CZ" dirty="0" err="1" smtClean="0"/>
              <a:t>Bodenreformschule</a:t>
            </a:r>
            <a:r>
              <a:rPr lang="cs-CZ" dirty="0" smtClean="0"/>
              <a:t>, tj. zvýšit hodnotu městských pozemků zasíťováním/regulací řeky a tyto pak výhodně prodat do privátní držby, zisk použít dle vzorce výše</a:t>
            </a:r>
          </a:p>
          <a:p>
            <a:r>
              <a:rPr lang="cs-CZ" dirty="0" smtClean="0"/>
              <a:t>Příklady ziskových podniků: elektrárna, plynárna, vodovod, kamenolom a hřbitovy, Lesy města Brna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378" y="187779"/>
            <a:ext cx="4771344" cy="300581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1650" y="3500437"/>
            <a:ext cx="48768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27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Nacionálně a sociálně motivované projekty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Kulturní projekty (divadlo, parky, pomníky, školy                                       a MŠ)</a:t>
            </a:r>
          </a:p>
          <a:p>
            <a:r>
              <a:rPr lang="cs-CZ" dirty="0"/>
              <a:t>I</a:t>
            </a:r>
            <a:r>
              <a:rPr lang="cs-CZ" dirty="0" smtClean="0"/>
              <a:t>ntervence na trhu práce                                              (zprostředkovatelny práce, vzorové pracovní                                    podmínky zaměstnanců, vývařovna)</a:t>
            </a:r>
          </a:p>
          <a:p>
            <a:r>
              <a:rPr lang="cs-CZ" dirty="0" smtClean="0"/>
              <a:t>Hygienické a bezpečnostní projekty                                                               (čistička kalů, spalovna odpadu)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707" y="1294719"/>
            <a:ext cx="3456214" cy="304051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086" y="3793217"/>
            <a:ext cx="4408714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43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„Vyhasínání“ hospodářské činnosti komunální sféry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19125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Snižování efektivity městských podniků pod tlakem nadregionální konkurence (Elektrárna Oslavany vs. Městská elektrárna)</a:t>
            </a:r>
          </a:p>
          <a:p>
            <a:r>
              <a:rPr lang="cs-CZ" dirty="0" smtClean="0"/>
              <a:t>Přetížení městské správy sociálními programy v době světové války (1914-1918) a tlakem na vklad městských prostředků do válečných půjček</a:t>
            </a:r>
          </a:p>
          <a:p>
            <a:r>
              <a:rPr lang="cs-CZ" dirty="0" smtClean="0"/>
              <a:t>Přebírání části městské hospodářské agendy do správy zemské (likvidace kalů, doprava aj.) a státní (od roku 1939 de facto, od 1948 absolutně)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078" y="1210356"/>
            <a:ext cx="4694464" cy="536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133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889</Words>
  <Application>Microsoft Office PowerPoint</Application>
  <PresentationFormat>Širokoúhlá obrazovka</PresentationFormat>
  <Paragraphs>50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Komunální hospodaření</vt:lpstr>
      <vt:lpstr>Karel Havlíček: Co jest obec? (1846)</vt:lpstr>
      <vt:lpstr>Hlavní změny v legislativě</vt:lpstr>
      <vt:lpstr>Obecní hospodaření</vt:lpstr>
      <vt:lpstr>Politické kontexty hospodaření</vt:lpstr>
      <vt:lpstr>Postup voleb a dělby moci</vt:lpstr>
      <vt:lpstr>Municipální socialismus</vt:lpstr>
      <vt:lpstr>Nacionálně a sociálně motivované projekty</vt:lpstr>
      <vt:lpstr>„Vyhasínání“ hospodářské činnosti komunální sféry</vt:lpstr>
      <vt:lpstr>Současný stav komunální sféry</vt:lpstr>
      <vt:lpstr>Literatura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Komunální hospodaření</dc:title>
  <dc:creator>Lukáš Fasora</dc:creator>
  <cp:lastModifiedBy>Lukáš</cp:lastModifiedBy>
  <cp:revision>13</cp:revision>
  <dcterms:created xsi:type="dcterms:W3CDTF">2021-12-04T09:46:06Z</dcterms:created>
  <dcterms:modified xsi:type="dcterms:W3CDTF">2022-11-08T08:24:29Z</dcterms:modified>
</cp:coreProperties>
</file>