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7" r:id="rId5"/>
    <p:sldId id="268" r:id="rId6"/>
    <p:sldId id="259" r:id="rId7"/>
    <p:sldId id="260" r:id="rId8"/>
    <p:sldId id="263" r:id="rId9"/>
    <p:sldId id="265" r:id="rId10"/>
    <p:sldId id="261" r:id="rId11"/>
    <p:sldId id="267" r:id="rId12"/>
    <p:sldId id="269" r:id="rId13"/>
    <p:sldId id="266" r:id="rId14"/>
    <p:sldId id="278" r:id="rId15"/>
    <p:sldId id="279" r:id="rId16"/>
    <p:sldId id="284" r:id="rId17"/>
    <p:sldId id="262" r:id="rId18"/>
    <p:sldId id="264" r:id="rId19"/>
    <p:sldId id="274" r:id="rId20"/>
    <p:sldId id="283" r:id="rId21"/>
    <p:sldId id="27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2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6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0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8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4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4ED4-CF5C-44C5-B845-4AAA1FE7563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Podnikatelé a dělníci/zaměstnanci a proměny trhu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52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Jan Neruda: První máj 1890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smtClean="0"/>
              <a:t>Klidným, železným krokem přirazily 1. května 1890 </a:t>
            </a:r>
            <a:r>
              <a:rPr lang="cs-CZ" i="1" dirty="0" err="1" smtClean="0"/>
              <a:t>bataljóny</a:t>
            </a:r>
            <a:r>
              <a:rPr lang="cs-CZ" i="1" dirty="0" smtClean="0"/>
              <a:t> dělnické, přečetné, nepřehledné, a vřadily se do lidského šiku, aby již provždy stejným postupem šly s námi ostatními za vznešenými lidskými cíli, stejně oprávnění, stejně obtížení, stejně blažení. (…)  Zvláštní den! Podivná nálada! Nikoli strach - ach ne, toho mně nepřipadla ani možnost - ale takové divné očekávání čehosi neurčitého, naprosto neznámého zachvělo také mými všemi nervy. (…)  Červené odznaky, červené kravaty - klikatým bleskem projela mozkem vzpomínka na Komunu, na rudé prapory  anarchistů! Poprvé jsem ji viděl na lidech, tu temně rudou barvu světového sociálního hnutí: zachvěl jsem se.</a:t>
            </a:r>
            <a:r>
              <a:rPr lang="cs-CZ" dirty="0" smtClean="0"/>
              <a:t>“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81" y="118268"/>
            <a:ext cx="2430236" cy="18192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48000" y="29673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Text </a:t>
            </a:r>
            <a:r>
              <a:rPr lang="cs-CZ" dirty="0"/>
              <a:t>dobře vyjadřuje rozporné vnímání socialistického dělnického hnutí ve společnosti, směs strachu a očekávání. Dokážete vysvětlit?</a:t>
            </a:r>
          </a:p>
        </p:txBody>
      </p:sp>
    </p:spTree>
    <p:extLst>
      <p:ext uri="{BB962C8B-B14F-4D97-AF65-F5344CB8AC3E}">
        <p14:creationId xmlns:p14="http://schemas.microsoft.com/office/powerpoint/2010/main" val="3223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0668000" cy="632484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masové společnosti po 1890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602415" cy="4351338"/>
          </a:xfrm>
        </p:spPr>
        <p:txBody>
          <a:bodyPr>
            <a:normAutofit/>
          </a:bodyPr>
          <a:lstStyle/>
          <a:p>
            <a:pPr marL="285750" lvl="0" indent="-285750"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Vytvoření dominantní společenské vrstvy ekonomicky závislé na státu a hodnotově slabě </a:t>
            </a:r>
            <a:r>
              <a:rPr lang="cs-CZ" sz="1500" dirty="0" smtClean="0">
                <a:solidFill>
                  <a:prstClr val="black"/>
                </a:solidFill>
              </a:rPr>
              <a:t>ukotvené </a:t>
            </a:r>
            <a:r>
              <a:rPr lang="cs-CZ" sz="1500" dirty="0">
                <a:solidFill>
                  <a:prstClr val="black"/>
                </a:solidFill>
              </a:rPr>
              <a:t>(sekularizované, rozkolísané mnoha nezodpovězenými otázkami) – masová společnost se silnou tendencí k manipulaci: živná půda pro radikální hnutí</a:t>
            </a:r>
          </a:p>
          <a:p>
            <a:pPr marL="285750" lvl="0" indent="-285750"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„</a:t>
            </a:r>
            <a:r>
              <a:rPr lang="cs-CZ" sz="1500" i="1" dirty="0">
                <a:solidFill>
                  <a:prstClr val="black"/>
                </a:solidFill>
              </a:rPr>
              <a:t>Je už vlastně lhostejné, zda jezdíme vozem luxusním nebo laciným, protože všichni stejně tak jako tak trčíme v nekonečných zácpách</a:t>
            </a:r>
            <a:r>
              <a:rPr lang="cs-CZ" sz="1500" dirty="0">
                <a:solidFill>
                  <a:prstClr val="black"/>
                </a:solidFill>
              </a:rPr>
              <a:t>.“</a:t>
            </a:r>
          </a:p>
          <a:p>
            <a:r>
              <a:rPr lang="cs-CZ" dirty="0" smtClean="0"/>
              <a:t>Symboly: „open </a:t>
            </a:r>
            <a:r>
              <a:rPr lang="cs-CZ" dirty="0" err="1" smtClean="0"/>
              <a:t>space</a:t>
            </a:r>
            <a:r>
              <a:rPr lang="cs-CZ" dirty="0" smtClean="0"/>
              <a:t>“, obchodní domy </a:t>
            </a:r>
            <a:r>
              <a:rPr lang="cs-CZ" dirty="0" err="1" smtClean="0"/>
              <a:t>Brouk&amp;Babka</a:t>
            </a:r>
            <a:r>
              <a:rPr lang="cs-CZ" dirty="0" smtClean="0"/>
              <a:t>, ve světovém měřítku Ch</a:t>
            </a:r>
            <a:r>
              <a:rPr lang="cs-CZ" dirty="0"/>
              <a:t>.</a:t>
            </a:r>
            <a:r>
              <a:rPr lang="cs-CZ" dirty="0" smtClean="0"/>
              <a:t> Chaplin: Moderní doba a Ford 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66" y="1313840"/>
            <a:ext cx="2847975" cy="20681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308" y="3516923"/>
            <a:ext cx="3526692" cy="28981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47" y="4576763"/>
            <a:ext cx="2847975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786" y="45767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Proměny trhu práce ve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1918-1923: silné levicové tendence k udržení regulativů kapitalismu z doby války, inspirace bolševismem</a:t>
            </a:r>
          </a:p>
          <a:p>
            <a:r>
              <a:rPr lang="cs-CZ" dirty="0" smtClean="0"/>
              <a:t>1924-1925 ustanovení systému komplexního sociálního pojištění, limitace systému v důsledku nástupu pravicové vlády tzv. panské koalice (1926–1929) = střet socialistických a liberálních principů</a:t>
            </a:r>
          </a:p>
          <a:p>
            <a:r>
              <a:rPr lang="cs-CZ" dirty="0" smtClean="0"/>
              <a:t>1929-1932 státní regulace pracovního trhu, strategie hledání tzv. </a:t>
            </a:r>
            <a:r>
              <a:rPr lang="cs-CZ" dirty="0" err="1" smtClean="0"/>
              <a:t>postliberálního</a:t>
            </a:r>
            <a:r>
              <a:rPr lang="cs-CZ" dirty="0" smtClean="0"/>
              <a:t> kapitalismu s oslabením tržních prvků, oslabení role soukromého kapitálu ve prospěch státní ekonomiky, vč. pracovních táborů</a:t>
            </a:r>
          </a:p>
          <a:p>
            <a:r>
              <a:rPr lang="cs-CZ" dirty="0" smtClean="0"/>
              <a:t>1939 počátek mohutných zásahů státu do trhu práce, tvorby cen a mezd, vytvoření systému válečné ekonomiky, velký význam přikázané a nucené práce, včetně práce vězňů</a:t>
            </a:r>
          </a:p>
          <a:p>
            <a:r>
              <a:rPr lang="cs-CZ" dirty="0" smtClean="0"/>
              <a:t>1945-1948 vytváření mohutného sektoru státní ekonomiky v důsledku konfiskací a znárodnění, trvají prvky válečné ekonomiky včetně systému nucených prací, významu práce vězňů apod.</a:t>
            </a:r>
          </a:p>
          <a:p>
            <a:r>
              <a:rPr lang="cs-CZ" dirty="0" smtClean="0"/>
              <a:t>1948-1974 budování sociálního státu v režii KSČ (vč. pracovní povinnosti, umísťovacího řízení absolventů škol, stability v odměňování atd.), pokusy o reformu trhu práce spojené se zavedením flexibilní (tržní) cenotvorby a flexibility v odměňování, reformátoři: Kurt Rozsypal 1958–1960, Ota Šik 1963–1968</a:t>
            </a:r>
          </a:p>
          <a:p>
            <a:r>
              <a:rPr lang="cs-CZ" dirty="0" smtClean="0"/>
              <a:t>1973 počátek série ropných šoků =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˃ postupné slábnutí výkonnosti centrálně řízené plánované ekonomiky a její schopnosti saturovat potřeby sociálního státu (a sociální smír)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1985–1989 experimenty s prvky tržního hospodářství v socialistické ekonomice, tzv. perestrojka (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chozrasčot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povolení drobného podnikání, glasnosť)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 roce 1990 liberalizace trhu práce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 roce 2004 nárůst reglementací spojený se vstupem ČR do EU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4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odvětví (1896)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Čím je určeno postavení jednotlivých odvětví?</a:t>
            </a:r>
          </a:p>
          <a:p>
            <a:r>
              <a:rPr lang="cs-CZ" dirty="0" smtClean="0"/>
              <a:t>Jakou roli hraje mechanizace?</a:t>
            </a:r>
          </a:p>
          <a:p>
            <a:r>
              <a:rPr lang="cs-CZ" dirty="0" smtClean="0"/>
              <a:t>Jakou roli hraje podíl ženské práce a proč?</a:t>
            </a:r>
          </a:p>
          <a:p>
            <a:r>
              <a:rPr lang="cs-CZ" dirty="0" smtClean="0"/>
              <a:t>Jakou roli hraje síla odborových organizací a čím je určena? 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7810"/>
            <a:ext cx="5181600" cy="4540961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84675"/>
              </p:ext>
            </p:extLst>
          </p:nvPr>
        </p:nvGraphicFramePr>
        <p:xfrm>
          <a:off x="7600950" y="987429"/>
          <a:ext cx="4212771" cy="5184777"/>
        </p:xfrm>
        <a:graphic>
          <a:graphicData uri="http://schemas.openxmlformats.org/drawingml/2006/table">
            <a:tbl>
              <a:tblPr/>
              <a:tblGrid>
                <a:gridCol w="4212771">
                  <a:extLst>
                    <a:ext uri="{9D8B030D-6E8A-4147-A177-3AD203B41FA5}">
                      <a16:colId xmlns:a16="http://schemas.microsoft.com/office/drawing/2014/main" val="798214660"/>
                    </a:ext>
                  </a:extLst>
                </a:gridCol>
              </a:tblGrid>
              <a:tr h="398829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024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Polygrafie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6074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Strojírenství a elektrotechnika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79006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Kovovýroba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76788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Stavebnictví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a výroba stavebních hmot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1706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Chemický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7580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Oděvnictví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38958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Papírnický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2512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Výroba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kamene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645944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Dřevozpracující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2569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Potravinářský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73647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Textilní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99102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86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1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pracovněprávní politika – tabákové továrny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Státní tabáková továrna jako nástroj ovlivňování sociálních poměrů (70. léta 19. století)</a:t>
            </a:r>
          </a:p>
          <a:p>
            <a:r>
              <a:rPr lang="cs-CZ" dirty="0" smtClean="0"/>
              <a:t>Konzervativně-katolická politika, kontrolováno ministerstvem financí</a:t>
            </a:r>
          </a:p>
          <a:p>
            <a:r>
              <a:rPr lang="cs-CZ" dirty="0" smtClean="0"/>
              <a:t>Vliv katolické církve, výchova k mravnosti, </a:t>
            </a:r>
            <a:r>
              <a:rPr lang="cs-CZ" dirty="0"/>
              <a:t>ú</a:t>
            </a:r>
            <a:r>
              <a:rPr lang="cs-CZ" dirty="0" smtClean="0"/>
              <a:t>ctě k mateřství, odměna za loajalitu</a:t>
            </a:r>
          </a:p>
          <a:p>
            <a:r>
              <a:rPr lang="cs-CZ" dirty="0" smtClean="0"/>
              <a:t>Jasná převaha ženského osazenstva (70-90%)</a:t>
            </a:r>
          </a:p>
          <a:p>
            <a:r>
              <a:rPr lang="cs-CZ" dirty="0" smtClean="0"/>
              <a:t>Řada vymožeností jinde neobvyklých (hlídání dětí, kuchyňka, sprcha, penzijní pojištění, dotovaný oběd apod.)</a:t>
            </a:r>
          </a:p>
          <a:p>
            <a:r>
              <a:rPr lang="cs-CZ" dirty="0" smtClean="0"/>
              <a:t>Kutná Hora, Tábor, Šternberk, Lanškroun, Budišov nad Budišovkou, Hodonín, Nový Jičín, Svitavy…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67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Predikce dalšího vývoje regulovaného kapitalismu: Paul </a:t>
            </a:r>
            <a:r>
              <a:rPr lang="cs-CZ" dirty="0" err="1" smtClean="0"/>
              <a:t>Kuppelwiser</a:t>
            </a:r>
            <a:r>
              <a:rPr lang="cs-CZ" dirty="0" smtClean="0"/>
              <a:t>, generální ředitel Vítkovických železáren, 1903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Náskok Anglie (v hutnictví – pozn. </a:t>
            </a:r>
            <a:r>
              <a:rPr lang="cs-CZ" dirty="0" smtClean="0"/>
              <a:t>LF.) </a:t>
            </a:r>
            <a:r>
              <a:rPr lang="cs-CZ" dirty="0"/>
              <a:t>je rázem tentam. Zákonodárství ovlivněné stereotypy a zvyklostmi, které jsou sice pro stát pohodlné, ale </a:t>
            </a:r>
            <a:r>
              <a:rPr lang="cs-CZ" dirty="0" smtClean="0"/>
              <a:t>omezuje </a:t>
            </a:r>
            <a:r>
              <a:rPr lang="cs-CZ" dirty="0"/>
              <a:t>svobodu podnikání. Podnikatel si již nemůže pracovníky vybrat sám, nýbrž musí přijmout ty, jež mu nabídnou odbory, špatných pracovníků se následně nemůže zbavit a ty kvalitní zvýhodnit, neboť všichni musí být zaplaceni stejně. Chybí jak motivace ke zvyšování výkonů, tak ke zlepšování systémů řízení. Když jsem byl v Anglii naposledy, bylo to již více než patrné.“</a:t>
            </a:r>
          </a:p>
        </p:txBody>
      </p:sp>
    </p:spTree>
    <p:extLst>
      <p:ext uri="{BB962C8B-B14F-4D97-AF65-F5344CB8AC3E}">
        <p14:creationId xmlns:p14="http://schemas.microsoft.com/office/powerpoint/2010/main" val="36637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patriarchalismus … a konec „patriarchů“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610725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Jde o systém péče o pracovníky důležité pro podnik na základě osobního vztahu k majiteli</a:t>
            </a:r>
          </a:p>
          <a:p>
            <a:r>
              <a:rPr lang="cs-CZ" dirty="0" smtClean="0"/>
              <a:t>Firma </a:t>
            </a:r>
            <a:r>
              <a:rPr lang="cs-CZ" dirty="0" err="1" smtClean="0"/>
              <a:t>Ignaz</a:t>
            </a:r>
            <a:r>
              <a:rPr lang="cs-CZ" dirty="0" smtClean="0"/>
              <a:t> </a:t>
            </a:r>
            <a:r>
              <a:rPr lang="cs-CZ" dirty="0" err="1" smtClean="0"/>
              <a:t>Schustala</a:t>
            </a:r>
            <a:r>
              <a:rPr lang="cs-CZ" dirty="0" smtClean="0"/>
              <a:t> Kopřivnice (pozdější Tatra): </a:t>
            </a:r>
            <a:r>
              <a:rPr lang="cs-CZ" i="1" dirty="0" smtClean="0"/>
              <a:t>„…pan šéf tu nebyl kapitalistou ve fraku, ale chlapíkem v montérkách. Devět let strávil na vandru v různých dílnách a továrních. První vůz postavil v roce 1850 se dvěma pomocníky a za přispění řemeslnických mistrů z okolí, vše ve vypůjčené stodole.</a:t>
            </a:r>
            <a:r>
              <a:rPr lang="cs-CZ" dirty="0" smtClean="0"/>
              <a:t>“</a:t>
            </a:r>
          </a:p>
          <a:p>
            <a:r>
              <a:rPr lang="cs-CZ" dirty="0"/>
              <a:t>Z</a:t>
            </a:r>
            <a:r>
              <a:rPr lang="cs-CZ" dirty="0" smtClean="0"/>
              <a:t>ápis z farní kroniky Kopřivnice 1869 k zavedení továrního řádu ve firmě </a:t>
            </a:r>
            <a:r>
              <a:rPr lang="cs-CZ" dirty="0" err="1" smtClean="0"/>
              <a:t>Schustala</a:t>
            </a:r>
            <a:r>
              <a:rPr lang="cs-CZ" dirty="0" smtClean="0"/>
              <a:t>: </a:t>
            </a:r>
            <a:r>
              <a:rPr lang="cs-CZ" i="1" dirty="0" smtClean="0"/>
              <a:t>„…za ½ dne se nyní více udělá, jako dříve za celý den. Kouření v továrně je zakázáno. Za sebemenší přestupek byl určen peněžitý trest. Proto se dělníci zprvopočátku zdráhali nový řád přijmout a nescházelo mnoho, že by se zdvihli a revoltovali. Po dvakráte se shlukli na cestě a jen mužným vystoupením šéfa podařilo se dělnictvo utlumiti. … Podnes nesou těžce tento nový řád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Pozůstatky primárního patriarchalismu ještě v meziválečné éře:„</a:t>
            </a:r>
            <a:r>
              <a:rPr lang="cs-CZ" i="1" dirty="0" err="1" smtClean="0"/>
              <a:t>Břucha</a:t>
            </a:r>
            <a:r>
              <a:rPr lang="cs-CZ" i="1" dirty="0" smtClean="0"/>
              <a:t> máte, prdele          máte, ale hlavy nemáte</a:t>
            </a:r>
            <a:r>
              <a:rPr lang="cs-CZ" dirty="0" smtClean="0"/>
              <a:t>.“ Tomáš Baťa na poradě s manažery (1924)</a:t>
            </a:r>
          </a:p>
          <a:p>
            <a:r>
              <a:rPr lang="cs-CZ" dirty="0" smtClean="0"/>
              <a:t>Nekrolog Tomáše Bati (1932) od Karla Čapka: „</a:t>
            </a:r>
            <a:r>
              <a:rPr lang="cs-CZ" i="1" dirty="0" smtClean="0"/>
              <a:t>Silný a snad trochu bezohledný; a především optimista. Muž naprosto nepodlomený jakoukoli nedůvěrou v sebe;           člověk nerozpolcený, který nemele naprázdno, ale silnými zuby                                 překusuje problémy, které leží v linii jeho zájmu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4743450"/>
            <a:ext cx="1743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patriarchalismus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 místo „silných mužů“ (patriarchů) nastupuje sociální systém zaručující sociální vzestup a sociální jistoty zaměstnancům respektujícím strategii podniku</a:t>
            </a:r>
          </a:p>
          <a:p>
            <a:r>
              <a:rPr lang="cs-CZ" dirty="0" smtClean="0"/>
              <a:t>Postaveno na přesném a standardizovaném měření vstupů a výstupů, systematické práci s „lidskými zdroji“</a:t>
            </a:r>
          </a:p>
          <a:p>
            <a:r>
              <a:rPr lang="cs-CZ" dirty="0" smtClean="0"/>
              <a:t>Budování systému péče „od kolébky po hrob“ pro loajální zaměstnance</a:t>
            </a:r>
          </a:p>
          <a:p>
            <a:r>
              <a:rPr lang="cs-CZ" dirty="0" smtClean="0"/>
              <a:t>Ambice na změnu celého sociálního řádu</a:t>
            </a:r>
          </a:p>
          <a:p>
            <a:pPr marL="0" indent="0">
              <a:buNone/>
            </a:pPr>
            <a:r>
              <a:rPr lang="cs-CZ" dirty="0" smtClean="0"/>
              <a:t>Robert Bosch (1896): „Mám tolik peněz, protože vyplácím dělníkům dobré mzdy.“</a:t>
            </a:r>
          </a:p>
          <a:p>
            <a:pPr marL="0" indent="0">
              <a:buNone/>
            </a:pPr>
            <a:r>
              <a:rPr lang="cs-CZ" dirty="0" smtClean="0"/>
              <a:t>Tomáš Baťa (1927): „Já potřebuji ty miliony jako Kubelík housle, abych vytvořil a mnoho vytvořil a sociální problémy vyřešil.“</a:t>
            </a:r>
          </a:p>
          <a:p>
            <a:pPr marL="0" indent="0">
              <a:buNone/>
            </a:pPr>
            <a:r>
              <a:rPr lang="cs-CZ" dirty="0" smtClean="0"/>
              <a:t>Jan Antonín Baťa (1938): „Jde mi o to, ukázat, jakým směrem se napřít,                  aby v republice bylo nadbytek práce a abychom my, žijící pokolení,              vybudovali mnohem silnější stát, nežli jsme jej převzali.“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4621666"/>
            <a:ext cx="1790700" cy="2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Ambice J. A. Bati (1938): Budujme stát (pro 40 mil. obyvatel)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„Náš </a:t>
            </a:r>
            <a:r>
              <a:rPr lang="cs-CZ" dirty="0"/>
              <a:t>národ se dostal .. do nebezpečné situace. Když program národního osvobození a zřízení samostatného státu byl dovršen, žili jsme osmnáct let bez programu. Spokojovali jsme se s cíli malými a příležitostnými. </a:t>
            </a:r>
            <a:r>
              <a:rPr lang="cs-CZ" dirty="0" err="1" smtClean="0"/>
              <a:t>Jižjiž</a:t>
            </a:r>
            <a:r>
              <a:rPr lang="cs-CZ" dirty="0" smtClean="0"/>
              <a:t> </a:t>
            </a:r>
            <a:r>
              <a:rPr lang="cs-CZ" dirty="0"/>
              <a:t>se zdálo, že uprostřed těchto malých úkolů a uprostřed rozpolcení národních sil úplně zmalátníme a zlhostejníme</a:t>
            </a:r>
            <a:r>
              <a:rPr lang="cs-CZ" dirty="0" smtClean="0"/>
              <a:t>.“</a:t>
            </a:r>
          </a:p>
          <a:p>
            <a:r>
              <a:rPr lang="cs-CZ" dirty="0"/>
              <a:t>„Vedle krajů prostoupených nejpokrokovějším průmyslem a vyzbrojených </a:t>
            </a:r>
            <a:r>
              <a:rPr lang="cs-CZ" dirty="0" smtClean="0"/>
              <a:t>nejmodernějším </a:t>
            </a:r>
            <a:r>
              <a:rPr lang="cs-CZ" dirty="0"/>
              <a:t>způsobem strojového hospodaření najdete kraje zaostalé, které vypadají jako přežitek primitivních dob uprostřed dvacátého </a:t>
            </a:r>
            <a:r>
              <a:rPr lang="cs-CZ" dirty="0" smtClean="0"/>
              <a:t>století.“</a:t>
            </a:r>
          </a:p>
          <a:p>
            <a:endParaRPr lang="cs-CZ" dirty="0"/>
          </a:p>
          <a:p>
            <a:r>
              <a:rPr lang="cs-CZ" b="1" dirty="0" smtClean="0"/>
              <a:t>Chápáno jako doklad, že podnikatelská iniciativa je pro společnost převážně prospěšná, že podnikatel je hybnou silou pokroku více než státní úředník.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719754"/>
            <a:ext cx="7076221" cy="39076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68" y="914697"/>
            <a:ext cx="228758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téma relevantní?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Téma je výbušnou součástí</a:t>
            </a:r>
          </a:p>
          <a:p>
            <a:pPr marL="0" indent="0">
              <a:buNone/>
            </a:pPr>
            <a:r>
              <a:rPr lang="cs-CZ" dirty="0" smtClean="0"/>
              <a:t>debat moderní éry s asociací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pojmech „vykořisťování“;</a:t>
            </a:r>
          </a:p>
          <a:p>
            <a:pPr marL="0" indent="0">
              <a:buNone/>
            </a:pPr>
            <a:r>
              <a:rPr lang="cs-CZ" dirty="0" smtClean="0"/>
              <a:t>„kapitalistická vs. socialistická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orálka“; „environmentální</a:t>
            </a:r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řích kapitalismu“ a hledáním </a:t>
            </a:r>
          </a:p>
          <a:p>
            <a:pPr marL="0" indent="0">
              <a:buNone/>
            </a:pPr>
            <a:r>
              <a:rPr lang="cs-CZ" dirty="0"/>
              <a:t>ž</a:t>
            </a:r>
            <a:r>
              <a:rPr lang="cs-CZ" dirty="0" smtClean="0"/>
              <a:t>ivotaschopných alternativ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e kapitalistické společnosti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93" y="1531711"/>
            <a:ext cx="6302828" cy="39955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689" y="4969783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stav pracovně-právních </a:t>
            </a:r>
            <a:r>
              <a:rPr lang="cs-CZ" dirty="0" smtClean="0"/>
              <a:t>vztahů: co se změnilo, co přetrvalo?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Pluralita pohledů na stejnou realitu</a:t>
            </a:r>
          </a:p>
          <a:p>
            <a:r>
              <a:rPr lang="cs-CZ" dirty="0" smtClean="0"/>
              <a:t>Sociálně-tržní kapitalismus s tradicí s kořeny v poválečné západní Evropě</a:t>
            </a:r>
          </a:p>
          <a:p>
            <a:r>
              <a:rPr lang="cs-CZ" dirty="0" smtClean="0"/>
              <a:t>Pochybnosti o přerůstání sociálně-tržního kapitalismu ve státní kapitalismus a dokonce státní socialismus dozíraný EU</a:t>
            </a:r>
          </a:p>
          <a:p>
            <a:r>
              <a:rPr lang="cs-CZ" dirty="0" smtClean="0"/>
              <a:t>Prudká transformace českého pracovního trhu v důsledku migrací, energetické krize, Green </a:t>
            </a:r>
            <a:r>
              <a:rPr lang="cs-CZ" dirty="0" err="1" smtClean="0"/>
              <a:t>Deal</a:t>
            </a:r>
            <a:r>
              <a:rPr lang="cs-CZ" dirty="0" smtClean="0"/>
              <a:t> ad.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34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Mainuš</a:t>
            </a:r>
            <a:r>
              <a:rPr lang="cs-CZ" dirty="0"/>
              <a:t>, František: Vlnařství a bavlnářství na Moravě a ve Slezsku v XVIII. století. Praha </a:t>
            </a:r>
            <a:r>
              <a:rPr lang="cs-CZ" dirty="0" smtClean="0"/>
              <a:t>1960</a:t>
            </a:r>
          </a:p>
          <a:p>
            <a:r>
              <a:rPr lang="de-DE" dirty="0"/>
              <a:t>Jürgen </a:t>
            </a:r>
            <a:r>
              <a:rPr lang="de-DE" dirty="0" err="1"/>
              <a:t>Kocka</a:t>
            </a:r>
            <a:r>
              <a:rPr lang="de-DE" dirty="0"/>
              <a:t> – Klaus Offe (</a:t>
            </a:r>
            <a:r>
              <a:rPr lang="de-DE" dirty="0" err="1"/>
              <a:t>Hg</a:t>
            </a:r>
            <a:r>
              <a:rPr lang="de-DE" dirty="0"/>
              <a:t>.): Geschichte und Zukunft der Arbeit. Frankfurt am Main – New York </a:t>
            </a:r>
            <a:r>
              <a:rPr lang="de-DE" dirty="0" smtClean="0"/>
              <a:t>1999</a:t>
            </a:r>
            <a:endParaRPr lang="cs-CZ" dirty="0" smtClean="0"/>
          </a:p>
          <a:p>
            <a:r>
              <a:rPr lang="cs-CZ" dirty="0"/>
              <a:t>Fasora, Lukáš: Dělník a měšťan. Vývoj jejich vzájemných vztahů na příkladu šesti moravských měst 1870–1914. Brno 2010</a:t>
            </a:r>
          </a:p>
          <a:p>
            <a:r>
              <a:rPr lang="cs-CZ" dirty="0"/>
              <a:t>Hlavačka, Milan – Cibulka, Pavel a kol.: </a:t>
            </a:r>
            <a:r>
              <a:rPr lang="cs-CZ" dirty="0" smtClean="0"/>
              <a:t>Sociální </a:t>
            </a:r>
            <a:r>
              <a:rPr lang="cs-CZ" dirty="0"/>
              <a:t>myšlení a sociální praxe v českých zemích 1781-1939: Ideje – legislativa – instituce. Praha 2015</a:t>
            </a:r>
          </a:p>
          <a:p>
            <a:r>
              <a:rPr lang="cs-CZ" dirty="0" err="1" smtClean="0"/>
              <a:t>Tauchen</a:t>
            </a:r>
            <a:r>
              <a:rPr lang="cs-CZ" dirty="0"/>
              <a:t>, Jaromír, Práce a její právní regulace v Protektorátu Čechy a Morava (1939-1945). </a:t>
            </a:r>
            <a:r>
              <a:rPr lang="cs-CZ" dirty="0" smtClean="0"/>
              <a:t>Praha 2016</a:t>
            </a:r>
          </a:p>
          <a:p>
            <a:r>
              <a:rPr lang="cs-CZ" dirty="0" smtClean="0"/>
              <a:t>Šustrová</a:t>
            </a:r>
            <a:r>
              <a:rPr lang="cs-CZ" dirty="0"/>
              <a:t>, Radka: Zastřené počátky sociálního státu: Nacionalismus a sociální politika v Protektorátu Čechy a </a:t>
            </a:r>
            <a:r>
              <a:rPr lang="cs-CZ" dirty="0" smtClean="0"/>
              <a:t>Morava. Praha 2020</a:t>
            </a:r>
          </a:p>
        </p:txBody>
      </p:sp>
    </p:spTree>
    <p:extLst>
      <p:ext uri="{BB962C8B-B14F-4D97-AF65-F5344CB8AC3E}">
        <p14:creationId xmlns:p14="http://schemas.microsoft.com/office/powerpoint/2010/main" val="10269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tématu: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58593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1) Evropský recept na zvládnutí neklidu s kořeny v sociální nerovnosti a závislosti v pracovně-právních vztazích: evropský model sociálního státu</a:t>
            </a:r>
          </a:p>
          <a:p>
            <a:r>
              <a:rPr lang="cs-CZ" dirty="0" smtClean="0"/>
              <a:t>2</a:t>
            </a:r>
            <a:r>
              <a:rPr lang="cs-CZ" dirty="0"/>
              <a:t>) Evropský recept na zvládnutí neklidu s kořeny v sociální nerovnosti a závislosti v pracovně-právních </a:t>
            </a:r>
            <a:r>
              <a:rPr lang="cs-CZ" dirty="0" smtClean="0"/>
              <a:t>vztazích: přesun výroby s nízkou přidanou hodnotou práce (nízkým nárokem na kvalifikovanou práci) mimo Evropu/do východních částí EU</a:t>
            </a:r>
          </a:p>
          <a:p>
            <a:r>
              <a:rPr lang="cs-CZ" dirty="0" smtClean="0"/>
              <a:t>3) Udržitelnost evropského sociálního státu tváří v tvář konkurenci asijských ekonomik</a:t>
            </a:r>
          </a:p>
          <a:p>
            <a:r>
              <a:rPr lang="cs-CZ" dirty="0" smtClean="0"/>
              <a:t>4) Následování amerického vzoru de-industrializace (</a:t>
            </a:r>
            <a:r>
              <a:rPr lang="cs-CZ" dirty="0" err="1" smtClean="0"/>
              <a:t>Rust</a:t>
            </a:r>
            <a:r>
              <a:rPr lang="cs-CZ" dirty="0" smtClean="0"/>
              <a:t> </a:t>
            </a:r>
            <a:r>
              <a:rPr lang="cs-CZ" dirty="0" err="1" smtClean="0"/>
              <a:t>Belt</a:t>
            </a:r>
            <a:r>
              <a:rPr lang="cs-CZ" dirty="0" smtClean="0"/>
              <a:t>, Detroit atd.) s politickými důsledky (</a:t>
            </a:r>
            <a:r>
              <a:rPr lang="cs-CZ" dirty="0" err="1" smtClean="0"/>
              <a:t>trumpismus</a:t>
            </a:r>
            <a:r>
              <a:rPr lang="cs-CZ" dirty="0" smtClean="0"/>
              <a:t>/hnutí MAGA ad.)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93" y="775607"/>
            <a:ext cx="4014107" cy="289083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405007" y="3244334"/>
            <a:ext cx="3714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rgbClr val="FF0000"/>
                </a:solidFill>
              </a:rPr>
              <a:t>Simpsonovi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jako příklad zanikajícího modelu </a:t>
            </a:r>
            <a:r>
              <a:rPr lang="cs-CZ" dirty="0" smtClean="0">
                <a:solidFill>
                  <a:srgbClr val="FF0000"/>
                </a:solidFill>
              </a:rPr>
              <a:t>americké rodiny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835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</a:t>
            </a:r>
            <a:r>
              <a:rPr lang="cs-CZ" dirty="0" smtClean="0"/>
              <a:t>hápání pracovního vztahu na počátku moderní éry (cca 1800)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711677" cy="823912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Cechovní výroba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6764" y="2505075"/>
            <a:ext cx="3126923" cy="36845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Převažuje nízká míra podnikatelské autonomie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Velká omezení ve vztahu k zaměstnancům (tradice, víra, členství v korporaci)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Výroba pro místní trh</a:t>
            </a: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8376557" y="1387929"/>
            <a:ext cx="2978831" cy="914400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Liberální kapitalismus/manufakturní a tovární velkovýroba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8450036" y="2505075"/>
            <a:ext cx="2905352" cy="36845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Centralizovaná velkovýroba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Velká podnikatelská autonomie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Velká moc nad zaměstnanci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02579" y="2669720"/>
            <a:ext cx="3959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• </a:t>
            </a:r>
            <a:r>
              <a:rPr lang="cs-CZ" dirty="0" smtClean="0">
                <a:solidFill>
                  <a:srgbClr val="FF0000"/>
                </a:solidFill>
              </a:rPr>
              <a:t>Dalekosáhlé možnosti ovládání pracovníka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• Orientace na zisk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• Výroba pro nadregionální trh a značná podnikatelská autonomie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65764" y="1681163"/>
            <a:ext cx="509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Domácí výroba v nákladnickém systému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Chápání pracovního vztahu v éře tzv. regulovaného kapitalismu (cca 1900)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Velkovýroba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2272" y="2505075"/>
            <a:ext cx="5785304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Malovýroba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33007"/>
            <a:ext cx="5796643" cy="34498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3" y="2833007"/>
            <a:ext cx="5520190" cy="34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Chápání pracovního vztahu v éře tzv. regulovaného kapitalismu (cca 1900)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Velkovýroba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2272" y="2505075"/>
            <a:ext cx="5785304" cy="3684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Izolace majitele od zaměstnanců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Řízení podniku prostřednictvím středního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/>
              <a:t>m</a:t>
            </a:r>
            <a:r>
              <a:rPr lang="cs-CZ" sz="1800" dirty="0" err="1" smtClean="0"/>
              <a:t>anagerského</a:t>
            </a:r>
            <a:r>
              <a:rPr lang="cs-CZ" sz="1800" dirty="0" smtClean="0"/>
              <a:t> článku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Velké rozdíly v životním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stylu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Pěstování kontaktů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vůči představitelům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velkopodnikání, bank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a vedení státu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Vysoká míra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standardizace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p</a:t>
            </a:r>
            <a:r>
              <a:rPr lang="cs-CZ" sz="1800" dirty="0" smtClean="0"/>
              <a:t>racovního výkonu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a mechanizace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Malovýroba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/>
              <a:t>- Osobní a bezprostřední kontakt majitele a zaměstnanců, zapojení rodiny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- Majitel si udržuje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detailní znalost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výrobního procesu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Malé rozdíly v životním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stylu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Pocity sdílení solidarity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vůči tlaku velkokapitálu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a bank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Role manuální zručnosti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Obtížná standardizace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p</a:t>
            </a:r>
            <a:r>
              <a:rPr lang="cs-CZ" sz="2000" dirty="0" smtClean="0"/>
              <a:t>racovního výkonu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386" y="3612290"/>
            <a:ext cx="3227614" cy="30787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981" y="3529261"/>
            <a:ext cx="3175907" cy="32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2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kapitalismu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Co je kapitalismus? Klíčová slova v definici…</a:t>
            </a:r>
          </a:p>
          <a:p>
            <a:r>
              <a:rPr lang="cs-CZ" dirty="0" smtClean="0"/>
              <a:t>Pro vymezení variant kapitalismu důležitá role státu: „noční hlídač“ vs. tolerance monopolistických aktivit podnikatelů nebo odborů vs. faktické podřízení veškerého hospodářství válečnému úsilí státu aniž by došlo de iure k narušení vlastnických vztahů </a:t>
            </a:r>
          </a:p>
          <a:p>
            <a:r>
              <a:rPr lang="cs-CZ" dirty="0" smtClean="0"/>
              <a:t>Liberální kapitalismus/Kapitalismus volné soutěže/Manchesterský kapitalismus (u nás cca 50.-70. léta 19. století)</a:t>
            </a:r>
          </a:p>
          <a:p>
            <a:r>
              <a:rPr lang="cs-CZ" dirty="0" smtClean="0"/>
              <a:t>Regulovaný kapitalismus/Státní kapitalismus/Kartelový kapitalismus (u nás cca od 80. let 19. století)</a:t>
            </a:r>
          </a:p>
          <a:p>
            <a:r>
              <a:rPr lang="cs-CZ" dirty="0" smtClean="0"/>
              <a:t>Válečná ekonomika/Válečný kapitalismus (1914-cca 1920; 1939-cca 1947)</a:t>
            </a:r>
          </a:p>
          <a:p>
            <a:r>
              <a:rPr lang="cs-CZ" dirty="0" smtClean="0"/>
              <a:t>Pro tuzemsko typické prolínání různých forem kapitalismu, tj. nesnadné stanovení milníků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38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Milníky ve vývoji pracovně-právních vztahů v Rakousku (s oporou ve změnách legislativy)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Prolínání feudálních a kapitalistických vztahů do r. 1848</a:t>
            </a:r>
          </a:p>
          <a:p>
            <a:r>
              <a:rPr lang="cs-CZ" dirty="0" smtClean="0"/>
              <a:t>1859 novela živnostenského řádu a </a:t>
            </a:r>
            <a:r>
              <a:rPr lang="cs-CZ" b="1" dirty="0" smtClean="0"/>
              <a:t>počátek liberálního kapitalismu </a:t>
            </a:r>
            <a:r>
              <a:rPr lang="cs-CZ" dirty="0" smtClean="0"/>
              <a:t>v Rakousku: zrušení cechů a jejich ochrannou funkcí na pracovním trhu, počátek liberální éry, stát se stahuje z role regulátora pracovního trhu</a:t>
            </a:r>
          </a:p>
          <a:p>
            <a:r>
              <a:rPr lang="cs-CZ" dirty="0" smtClean="0"/>
              <a:t>1873 </a:t>
            </a:r>
            <a:r>
              <a:rPr lang="cs-CZ" b="1" dirty="0" smtClean="0"/>
              <a:t>otřes rakouského liberálního kapitalismu </a:t>
            </a:r>
            <a:r>
              <a:rPr lang="cs-CZ" dirty="0" smtClean="0"/>
              <a:t>ve světové hospodářské krizi, masová nezaměstnanost, hrozba revoluce</a:t>
            </a:r>
          </a:p>
          <a:p>
            <a:r>
              <a:rPr lang="cs-CZ" dirty="0" smtClean="0"/>
              <a:t>1883/1885/1889 </a:t>
            </a:r>
            <a:r>
              <a:rPr lang="cs-CZ" b="1" dirty="0" smtClean="0"/>
              <a:t>počátek státní regulace pracovního trhu </a:t>
            </a:r>
            <a:r>
              <a:rPr lang="cs-CZ" dirty="0" smtClean="0"/>
              <a:t>jako součást opatření proti vlivu sociální demokracie</a:t>
            </a:r>
          </a:p>
          <a:p>
            <a:r>
              <a:rPr lang="cs-CZ" dirty="0" smtClean="0"/>
              <a:t>1906 masové rozšíření principu </a:t>
            </a:r>
            <a:r>
              <a:rPr lang="cs-CZ" b="1" dirty="0" smtClean="0"/>
              <a:t>kolektivního vyjednávání </a:t>
            </a:r>
            <a:r>
              <a:rPr lang="cs-CZ" dirty="0" smtClean="0"/>
              <a:t>monopol odborů + monopol podnikatelské organizace (monopol proti monopolu za dohledu státu = tripartita)</a:t>
            </a:r>
          </a:p>
          <a:p>
            <a:r>
              <a:rPr lang="cs-CZ" dirty="0" smtClean="0"/>
              <a:t>1914 </a:t>
            </a:r>
            <a:r>
              <a:rPr lang="cs-CZ" b="1" dirty="0" smtClean="0"/>
              <a:t>válečná ekonomika </a:t>
            </a:r>
            <a:r>
              <a:rPr lang="cs-CZ" dirty="0" smtClean="0"/>
              <a:t>(centrály pro regulaci trhu s obilím a dalšími produkty, postavení zaměstnanců blízké vojenské službě atd.)</a:t>
            </a:r>
          </a:p>
        </p:txBody>
      </p:sp>
    </p:spTree>
    <p:extLst>
      <p:ext uri="{BB962C8B-B14F-4D97-AF65-F5344CB8AC3E}">
        <p14:creationId xmlns:p14="http://schemas.microsoft.com/office/powerpoint/2010/main" val="29007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 vykořisťování dělnictva v díle levicově orientovaných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Marie Majerová, Siréna: „</a:t>
            </a:r>
            <a:r>
              <a:rPr lang="cs-CZ" i="1" dirty="0" smtClean="0"/>
              <a:t>Páni nedají nic. Ne že by nemohli, ale protože chtějí ukázat svou panskou moc. Dávají havířům najevo, že nikdo jiný než Společnost nemá co poroučet. Jen oni vládnou nade vším a nade všemi. Stávka byl malý pokus o to, aby havíři ukázali, že mají také trochu moci. Takové choutky je třeba v zárodku potlačit, a dokonale! Stávkou se u Společnosti nikdy nic nedokáže!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Géza Včelička, Mostecká stávka: „</a:t>
            </a:r>
            <a:r>
              <a:rPr lang="cs-CZ" i="1" dirty="0" smtClean="0"/>
              <a:t>Vpadlá prsa se rovně vypnou, pod košilí se zahemží kosti a šlachy. Ne, tyto lidi nemohou zničit. Všichni jsou stejní. Každý je prototypem, všichni mají něco společného. Způsob řeči, gestikulace, kterou přejali jeden od druhého, oni, jejich bratři a tátové. Tátové jejich tátů. Bratrství šachet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8000" y="31058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Ústředním </a:t>
            </a:r>
            <a:r>
              <a:rPr lang="cs-CZ" dirty="0">
                <a:solidFill>
                  <a:srgbClr val="FF0000"/>
                </a:solidFill>
              </a:rPr>
              <a:t>tématem dělnického hnutí a levicové </a:t>
            </a:r>
            <a:r>
              <a:rPr lang="cs-CZ" dirty="0" smtClean="0">
                <a:solidFill>
                  <a:srgbClr val="FF0000"/>
                </a:solidFill>
              </a:rPr>
              <a:t>literatury </a:t>
            </a:r>
            <a:r>
              <a:rPr lang="cs-CZ" dirty="0">
                <a:solidFill>
                  <a:srgbClr val="FF0000"/>
                </a:solidFill>
              </a:rPr>
              <a:t>je téma solidarity, proč?</a:t>
            </a:r>
          </a:p>
        </p:txBody>
      </p:sp>
    </p:spTree>
    <p:extLst>
      <p:ext uri="{BB962C8B-B14F-4D97-AF65-F5344CB8AC3E}">
        <p14:creationId xmlns:p14="http://schemas.microsoft.com/office/powerpoint/2010/main" val="603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2161</Words>
  <Application>Microsoft Office PowerPoint</Application>
  <PresentationFormat>Širokoúhlá obrazovka</PresentationFormat>
  <Paragraphs>184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Podnikatelé a dělníci/zaměstnanci a proměny trhu práce</vt:lpstr>
      <vt:lpstr>Proč je téma relevantní?</vt:lpstr>
      <vt:lpstr>Aktualizace tématu:</vt:lpstr>
      <vt:lpstr>Chápání pracovního vztahu na počátku moderní éry (cca 1800)</vt:lpstr>
      <vt:lpstr>Chápání pracovního vztahu v éře tzv. regulovaného kapitalismu (cca 1900)</vt:lpstr>
      <vt:lpstr>Chápání pracovního vztahu v éře tzv. regulovaného kapitalismu (cca 1900)</vt:lpstr>
      <vt:lpstr>Druhy kapitalismu</vt:lpstr>
      <vt:lpstr>Milníky ve vývoji pracovně-právních vztahů v Rakousku (s oporou ve změnách legislativy)</vt:lpstr>
      <vt:lpstr>Obraz vykořisťování dělnictva v díle levicově orientovaných autorů</vt:lpstr>
      <vt:lpstr>Jan Neruda: První máj 1890</vt:lpstr>
      <vt:lpstr>Prezentace aplikace PowerPoint</vt:lpstr>
      <vt:lpstr>Nástup masové společnosti po 1890</vt:lpstr>
      <vt:lpstr>Proměny trhu práce ve 20. století</vt:lpstr>
      <vt:lpstr>Hierarchie odvětví (1896)</vt:lpstr>
      <vt:lpstr>Státní pracovněprávní politika – tabákové továrny </vt:lpstr>
      <vt:lpstr>Predikce dalšího vývoje regulovaného kapitalismu: Paul Kuppelwiser, generální ředitel Vítkovických železáren, 1903</vt:lpstr>
      <vt:lpstr>Primární patriarchalismus … a konec „patriarchů“</vt:lpstr>
      <vt:lpstr>Sekundární patriarchalismus</vt:lpstr>
      <vt:lpstr>Ambice J. A. Bati (1938): Budujme stát (pro 40 mil. obyvatel)</vt:lpstr>
      <vt:lpstr>Aktuální stav pracovně-právních vztahů: co se změnilo, co přetrvalo?</vt:lpstr>
      <vt:lpstr>Rozšiřující literatura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Podnikatelé a dělníci</dc:title>
  <dc:creator>Lukáš Fasora</dc:creator>
  <cp:lastModifiedBy>Lukáš</cp:lastModifiedBy>
  <cp:revision>35</cp:revision>
  <dcterms:created xsi:type="dcterms:W3CDTF">2021-11-14T10:41:59Z</dcterms:created>
  <dcterms:modified xsi:type="dcterms:W3CDTF">2022-11-01T07:31:51Z</dcterms:modified>
</cp:coreProperties>
</file>