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2" r:id="rId2"/>
    <p:sldId id="353" r:id="rId3"/>
    <p:sldId id="549" r:id="rId4"/>
    <p:sldId id="552" r:id="rId5"/>
    <p:sldId id="554" r:id="rId6"/>
    <p:sldId id="553" r:id="rId7"/>
    <p:sldId id="555" r:id="rId8"/>
    <p:sldId id="556" r:id="rId9"/>
    <p:sldId id="557" r:id="rId10"/>
    <p:sldId id="537" r:id="rId11"/>
    <p:sldId id="548" r:id="rId12"/>
    <p:sldId id="515" r:id="rId13"/>
    <p:sldId id="513" r:id="rId14"/>
    <p:sldId id="517" r:id="rId15"/>
    <p:sldId id="518" r:id="rId16"/>
    <p:sldId id="559" r:id="rId17"/>
    <p:sldId id="793" r:id="rId18"/>
    <p:sldId id="558" r:id="rId19"/>
    <p:sldId id="792" r:id="rId20"/>
    <p:sldId id="551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>
      <p:cViewPr varScale="1">
        <p:scale>
          <a:sx n="114" d="100"/>
          <a:sy n="114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</dgm:pt>
  </dgm:ptLst>
  <dgm:cxnLst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8A68-2D26-4238-826B-E41C148E5794}">
      <dsp:nvSpPr>
        <dsp:cNvPr id="0" name=""/>
        <dsp:cNvSpPr/>
      </dsp:nvSpPr>
      <dsp:spPr>
        <a:xfrm>
          <a:off x="0" y="305693"/>
          <a:ext cx="7777162" cy="4860726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722B-9787-48E1-8F43-CC5D088025CA}">
      <dsp:nvSpPr>
        <dsp:cNvPr id="0" name=""/>
        <dsp:cNvSpPr/>
      </dsp:nvSpPr>
      <dsp:spPr>
        <a:xfrm>
          <a:off x="766050" y="3920129"/>
          <a:ext cx="178874" cy="17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76943-11DA-4A68-AF2E-A82EEC0FCF62}">
      <dsp:nvSpPr>
        <dsp:cNvPr id="0" name=""/>
        <dsp:cNvSpPr/>
      </dsp:nvSpPr>
      <dsp:spPr>
        <a:xfrm>
          <a:off x="855487" y="3744190"/>
          <a:ext cx="1018808" cy="400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8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Databáze</a:t>
          </a:r>
        </a:p>
      </dsp:txBody>
      <dsp:txXfrm>
        <a:off x="855487" y="3744190"/>
        <a:ext cx="1018808" cy="400629"/>
      </dsp:txXfrm>
    </dsp:sp>
    <dsp:sp modelId="{606A2586-7EB3-4012-ADDA-570FB691632E}">
      <dsp:nvSpPr>
        <dsp:cNvPr id="0" name=""/>
        <dsp:cNvSpPr/>
      </dsp:nvSpPr>
      <dsp:spPr>
        <a:xfrm>
          <a:off x="1734307" y="2989786"/>
          <a:ext cx="279977" cy="27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C0B16-D489-40CD-BFAF-17E791EF85AA}">
      <dsp:nvSpPr>
        <dsp:cNvPr id="0" name=""/>
        <dsp:cNvSpPr/>
      </dsp:nvSpPr>
      <dsp:spPr>
        <a:xfrm>
          <a:off x="1942642" y="2736081"/>
          <a:ext cx="866292" cy="63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5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Datový sklad</a:t>
          </a:r>
        </a:p>
      </dsp:txBody>
      <dsp:txXfrm>
        <a:off x="1942642" y="2736081"/>
        <a:ext cx="866292" cy="632357"/>
      </dsp:txXfrm>
    </dsp:sp>
    <dsp:sp modelId="{A0BDD67E-7FAC-4738-8C08-0CE1AE366F05}">
      <dsp:nvSpPr>
        <dsp:cNvPr id="0" name=""/>
        <dsp:cNvSpPr/>
      </dsp:nvSpPr>
      <dsp:spPr>
        <a:xfrm>
          <a:off x="2978653" y="2248039"/>
          <a:ext cx="373303" cy="373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4FBE-86B6-48ED-BB2F-1277417BCEDF}">
      <dsp:nvSpPr>
        <dsp:cNvPr id="0" name=""/>
        <dsp:cNvSpPr/>
      </dsp:nvSpPr>
      <dsp:spPr>
        <a:xfrm>
          <a:off x="3252167" y="2015999"/>
          <a:ext cx="1212951" cy="10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Výběr analytických prostředků</a:t>
          </a:r>
        </a:p>
      </dsp:txBody>
      <dsp:txXfrm>
        <a:off x="3252167" y="2015999"/>
        <a:ext cx="1212951" cy="1012706"/>
      </dsp:txXfrm>
    </dsp:sp>
    <dsp:sp modelId="{078C6D65-7E28-4A40-AE5F-5A4308E0676B}">
      <dsp:nvSpPr>
        <dsp:cNvPr id="0" name=""/>
        <dsp:cNvSpPr/>
      </dsp:nvSpPr>
      <dsp:spPr>
        <a:xfrm>
          <a:off x="4425205" y="1668641"/>
          <a:ext cx="482184" cy="482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62B6-5305-4728-930C-FF2FAA72EEFC}">
      <dsp:nvSpPr>
        <dsp:cNvPr id="0" name=""/>
        <dsp:cNvSpPr/>
      </dsp:nvSpPr>
      <dsp:spPr>
        <a:xfrm>
          <a:off x="4753144" y="1655972"/>
          <a:ext cx="1123379" cy="63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9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Analýza dat a jejich ověření</a:t>
          </a:r>
        </a:p>
      </dsp:txBody>
      <dsp:txXfrm>
        <a:off x="4753144" y="1655972"/>
        <a:ext cx="1123379" cy="631732"/>
      </dsp:txXfrm>
    </dsp:sp>
    <dsp:sp modelId="{8F23C948-5A14-4B31-A2B3-1815C4F32C97}">
      <dsp:nvSpPr>
        <dsp:cNvPr id="0" name=""/>
        <dsp:cNvSpPr/>
      </dsp:nvSpPr>
      <dsp:spPr>
        <a:xfrm>
          <a:off x="5914531" y="1281727"/>
          <a:ext cx="614395" cy="614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14BE-BE4C-4154-933A-4BAF78FF26D2}">
      <dsp:nvSpPr>
        <dsp:cNvPr id="0" name=""/>
        <dsp:cNvSpPr/>
      </dsp:nvSpPr>
      <dsp:spPr>
        <a:xfrm rot="21367603">
          <a:off x="6295371" y="1262031"/>
          <a:ext cx="1324248" cy="61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5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Prezentace a zavedení do praxe</a:t>
          </a:r>
        </a:p>
      </dsp:txBody>
      <dsp:txXfrm>
        <a:off x="6295371" y="1262031"/>
        <a:ext cx="1324248" cy="6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8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732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6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qhbpz9/" TargetMode="External"/><Relationship Id="rId2" Type="http://schemas.openxmlformats.org/officeDocument/2006/relationships/hyperlink" Target="https://is.muni.cz/publication/1662796/Library_advocacy_ve_vysokoskolske_knihovne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pk.nkp.cz/docs/V12kni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stika.nipos.cz/" TargetMode="External"/><Relationship Id="rId4" Type="http://schemas.openxmlformats.org/officeDocument/2006/relationships/hyperlink" Target="https://www.statistikakultury.cz/vykaz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aAJe-Ttf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Správa knihovního systému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30. listopadu 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Statistiky a jejich využití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321187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Koha</a:t>
            </a:r>
            <a:r>
              <a:rPr lang="cs-CZ" dirty="0"/>
              <a:t> CENTER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Datová analytika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ze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systémech vzniká a ukládá se obrovské množství dat</a:t>
            </a:r>
          </a:p>
          <a:p>
            <a:r>
              <a:rPr lang="cs-CZ" dirty="0"/>
              <a:t>analýza dat a jejich využití v praxi</a:t>
            </a:r>
          </a:p>
          <a:p>
            <a:pPr lvl="1"/>
            <a:r>
              <a:rPr lang="cs-CZ" dirty="0"/>
              <a:t>výzkumy chování uživatelů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zlepšování služeb</a:t>
            </a:r>
          </a:p>
          <a:p>
            <a:pPr lvl="1"/>
            <a:r>
              <a:rPr lang="cs-CZ" dirty="0"/>
              <a:t>umělá inteligence a strojové učení</a:t>
            </a:r>
          </a:p>
          <a:p>
            <a:pPr lvl="1"/>
            <a:r>
              <a:rPr lang="cs-CZ" dirty="0"/>
              <a:t>PR a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r>
              <a:rPr lang="cs-CZ" dirty="0"/>
              <a:t>/</a:t>
            </a:r>
            <a:r>
              <a:rPr lang="cs-CZ" dirty="0" err="1"/>
              <a:t>datamining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dataminingu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Využití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263D0-02DA-B314-3F7F-5A33384C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výkonu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1A8D7-81A3-A599-50D4-548A5449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benchmarking</a:t>
            </a:r>
          </a:p>
          <a:p>
            <a:r>
              <a:rPr lang="cs-CZ" dirty="0"/>
              <a:t>ROI</a:t>
            </a:r>
          </a:p>
          <a:p>
            <a:r>
              <a:rPr lang="cs-CZ" dirty="0"/>
              <a:t>datová analytika</a:t>
            </a:r>
          </a:p>
          <a:p>
            <a:r>
              <a:rPr lang="cs-CZ" dirty="0"/>
              <a:t>uživatelské výzkumy</a:t>
            </a:r>
          </a:p>
        </p:txBody>
      </p:sp>
    </p:spTree>
    <p:extLst>
      <p:ext uri="{BB962C8B-B14F-4D97-AF65-F5344CB8AC3E}">
        <p14:creationId xmlns:p14="http://schemas.microsoft.com/office/powerpoint/2010/main" val="371677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AB7CC-4CB0-3A9D-FCA3-FCD48FFF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AD86D-7E5B-04CD-DBF6-EBD7AF81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obhajoba zájmů knihoven</a:t>
            </a:r>
          </a:p>
          <a:p>
            <a:pPr lvl="1"/>
            <a:r>
              <a:rPr lang="cs-CZ" i="1" dirty="0"/>
              <a:t>kontinuální proces, jehož cílem je přimět ostatní, aby jednali v zájmu knihovny </a:t>
            </a:r>
            <a:r>
              <a:rPr lang="cs-CZ" dirty="0"/>
              <a:t>(Elizabeth </a:t>
            </a:r>
            <a:r>
              <a:rPr lang="cs-CZ" dirty="0" err="1"/>
              <a:t>Burns</a:t>
            </a:r>
            <a:r>
              <a:rPr lang="cs-CZ" dirty="0"/>
              <a:t>)</a:t>
            </a:r>
          </a:p>
          <a:p>
            <a:r>
              <a:rPr lang="cs-CZ" dirty="0"/>
              <a:t>uživatelé, zaměstnanci, zřizovatel, veřejnost = zájmové skupiny</a:t>
            </a:r>
          </a:p>
          <a:p>
            <a:r>
              <a:rPr lang="cs-CZ" dirty="0"/>
              <a:t>prvky PR, osvěty, propagace</a:t>
            </a:r>
          </a:p>
          <a:p>
            <a:r>
              <a:rPr lang="cs-CZ" dirty="0"/>
              <a:t>zdůrazňuje cíle, ale i problémy knihovny</a:t>
            </a:r>
          </a:p>
          <a:p>
            <a:r>
              <a:rPr lang="cs-CZ" dirty="0"/>
              <a:t>Marika Hrubá – </a:t>
            </a:r>
            <a:r>
              <a:rPr lang="cs-CZ" dirty="0">
                <a:hlinkClick r:id="rId2"/>
              </a:rPr>
              <a:t>přednáška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diplomka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6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BB38-17C5-457D-BAFD-6FC8044E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0" y="1756323"/>
            <a:ext cx="3609804" cy="2764511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sz="2800" b="0" dirty="0"/>
              <a:t>Nevěřím žádné </a:t>
            </a:r>
            <a:r>
              <a:rPr lang="cs-CZ" sz="5400" dirty="0">
                <a:solidFill>
                  <a:schemeClr val="accent1"/>
                </a:solidFill>
              </a:rPr>
              <a:t>statistice</a:t>
            </a:r>
            <a:r>
              <a:rPr lang="cs-CZ" sz="2800" b="0" dirty="0"/>
              <a:t>, kterou jsem sám nezfalšoval.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292520-AE6C-45D5-869D-D062A30B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00" y="4660278"/>
            <a:ext cx="3452264" cy="928962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r">
              <a:buNone/>
            </a:pPr>
            <a:r>
              <a:rPr lang="cs-CZ" altLang="cs-CZ" sz="1500" cap="all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Winston </a:t>
            </a:r>
            <a:r>
              <a:rPr lang="cs-CZ" altLang="cs-CZ" sz="1500" cap="all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Churchil</a:t>
            </a:r>
            <a:endParaRPr lang="en-US" altLang="cs-CZ" sz="1500" cap="all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170" name="Picture 2" descr="VÃ½sledek obrÃ¡zku pro churchill">
            <a:extLst>
              <a:ext uri="{FF2B5EF4-FFF2-40B4-BE49-F238E27FC236}">
                <a16:creationId xmlns:a16="http://schemas.microsoft.com/office/drawing/2014/main" id="{8F233E14-6432-41D9-8995-9B43551A9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r="22167"/>
          <a:stretch/>
        </p:blipFill>
        <p:spPr bwMode="auto">
          <a:xfrm>
            <a:off x="1259632" y="1495056"/>
            <a:ext cx="3438126" cy="38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Statistiky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Pojďme si hrát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s daty…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419D-D57C-8331-377A-0BD0A4BB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Roční výkaz o knihovně</a:t>
            </a:r>
          </a:p>
        </p:txBody>
      </p:sp>
      <p:pic>
        <p:nvPicPr>
          <p:cNvPr id="5" name="Zástupný obsah 4" descr="Obsah obrázku stůl">
            <a:hlinkClick r:id="rId2"/>
            <a:extLst>
              <a:ext uri="{FF2B5EF4-FFF2-40B4-BE49-F238E27FC236}">
                <a16:creationId xmlns:a16="http://schemas.microsoft.com/office/drawing/2014/main" id="{F1F2B532-4ED2-CAC7-EE4B-13E6E6263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408">
            <a:off x="1330004" y="1238742"/>
            <a:ext cx="3869548" cy="547211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F9E50D-98F5-C322-8F53-3C5E2A29D17C}"/>
              </a:ext>
            </a:extLst>
          </p:cNvPr>
          <p:cNvSpPr txBox="1"/>
          <p:nvPr/>
        </p:nvSpPr>
        <p:spPr>
          <a:xfrm>
            <a:off x="5580112" y="2078846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Knihovní fond (I)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Uživatelé (II)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Výpůjčky (III)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Další údaje (IV)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E-služby knihoven (V)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Zaměstnanci (VI)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Příjmy (VII)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Výdaje (VIII)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Síť knihoven (IX)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+ kontakty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AA6CA5-EF7E-EB6B-B9A4-9ABDCBC0570C}"/>
              </a:ext>
            </a:extLst>
          </p:cNvPr>
          <p:cNvSpPr txBox="1"/>
          <p:nvPr/>
        </p:nvSpPr>
        <p:spPr>
          <a:xfrm>
            <a:off x="5580112" y="140150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233A45"/>
                </a:solidFill>
                <a:effectLst/>
                <a:latin typeface="pt_sans_regular"/>
              </a:rPr>
              <a:t>Statistický výkaz Kult (MK) 12-01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0315BC-5BD3-F695-9565-A1242165E9CA}"/>
              </a:ext>
            </a:extLst>
          </p:cNvPr>
          <p:cNvSpPr txBox="1"/>
          <p:nvPr/>
        </p:nvSpPr>
        <p:spPr>
          <a:xfrm>
            <a:off x="5580112" y="546052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hlinkClick r:id="rId4"/>
              </a:rPr>
              <a:t>tištěný formulář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hlinkClick r:id="rId5"/>
              </a:rPr>
              <a:t>elektronický sběr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45298-DBD7-324B-28FC-33526E27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Deník knihovny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FAD24A-7929-1674-8E95-8C8BE94BB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752719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4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56891-9D68-2272-C160-5B4A22CA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systému pro VŠ knihovny</a:t>
            </a:r>
          </a:p>
        </p:txBody>
      </p:sp>
      <p:pic>
        <p:nvPicPr>
          <p:cNvPr id="3074" name="Picture 2" descr="Obsah obrázku text, interiér, zeď, osoba&#10;&#10;Popis byl vytvořen automaticky">
            <a:extLst>
              <a:ext uri="{FF2B5EF4-FFF2-40B4-BE49-F238E27FC236}">
                <a16:creationId xmlns:a16="http://schemas.microsoft.com/office/drawing/2014/main" id="{902BB42A-C9FE-D304-A181-446F7886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1" y="2225639"/>
            <a:ext cx="4385716" cy="32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7090BDA6-DF17-730C-0354-D98B06EF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2" y="1772816"/>
            <a:ext cx="3214958" cy="4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5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41743-88D6-153E-4F49-8B2782D7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Statistiky VŠ knihoven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C54CF5-F6FF-90A1-804A-5403CBDA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4963"/>
            <a:ext cx="3888432" cy="52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495B0DA-653B-9FD7-979F-30D5A4DF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76" y="4028684"/>
            <a:ext cx="3663893" cy="28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62C49D-0D80-5C43-CA7F-F2D14D89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98" y="1296728"/>
            <a:ext cx="3178119" cy="27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9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7A14B-A600-AABC-754A-CAC57513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CELUS</a:t>
            </a:r>
          </a:p>
        </p:txBody>
      </p:sp>
      <p:pic>
        <p:nvPicPr>
          <p:cNvPr id="4" name="Online médium 3" title="Vyhodnocování statistik EIZ v COUNTER 5 a využití systému CELUS (27. 4. 2020)">
            <a:hlinkClick r:id="" action="ppaction://media"/>
            <a:extLst>
              <a:ext uri="{FF2B5EF4-FFF2-40B4-BE49-F238E27FC236}">
                <a16:creationId xmlns:a16="http://schemas.microsoft.com/office/drawing/2014/main" id="{34381A3F-E5AC-585F-608E-67DF6B67CF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6064" y="1232036"/>
            <a:ext cx="7128792" cy="402776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FD05C7-C052-5CE4-6827-7F8F40282A92}"/>
              </a:ext>
            </a:extLst>
          </p:cNvPr>
          <p:cNvSpPr txBox="1"/>
          <p:nvPr/>
        </p:nvSpPr>
        <p:spPr>
          <a:xfrm>
            <a:off x="1115616" y="544129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Video statistiky a využívanost EIZ s využitím DB CELUS</a:t>
            </a:r>
          </a:p>
        </p:txBody>
      </p:sp>
    </p:spTree>
    <p:extLst>
      <p:ext uri="{BB962C8B-B14F-4D97-AF65-F5344CB8AC3E}">
        <p14:creationId xmlns:p14="http://schemas.microsoft.com/office/powerpoint/2010/main" val="31871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Získávání dat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pro statistiky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55ED7-125A-1A82-A677-A3B1AD86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získávají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BE3F2-D708-F057-4AB7-871DE395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ruční evidence</a:t>
            </a:r>
          </a:p>
          <a:p>
            <a:pPr lvl="1"/>
            <a:r>
              <a:rPr lang="cs-CZ" dirty="0"/>
              <a:t>brány, čtečky, čárkování</a:t>
            </a:r>
          </a:p>
          <a:p>
            <a:r>
              <a:rPr lang="cs-CZ" dirty="0"/>
              <a:t>AKS</a:t>
            </a:r>
          </a:p>
          <a:p>
            <a:pPr lvl="1"/>
            <a:r>
              <a:rPr lang="cs-CZ" dirty="0"/>
              <a:t>AKS v současnosti dokáží generovat statistiky</a:t>
            </a:r>
          </a:p>
          <a:p>
            <a:pPr lvl="1"/>
            <a:r>
              <a:rPr lang="cs-CZ" dirty="0"/>
              <a:t>moderní AKS přidávají nástroje pro analytiku</a:t>
            </a:r>
          </a:p>
          <a:p>
            <a:r>
              <a:rPr lang="cs-CZ" dirty="0"/>
              <a:t>jiné systémy</a:t>
            </a:r>
          </a:p>
          <a:p>
            <a:pPr lvl="1"/>
            <a:r>
              <a:rPr lang="cs-CZ" dirty="0"/>
              <a:t>ekonomický systém,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971719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337</Words>
  <Application>Microsoft Office PowerPoint</Application>
  <PresentationFormat>Předvádění na obrazovce (4:3)</PresentationFormat>
  <Paragraphs>79</Paragraphs>
  <Slides>20</Slides>
  <Notes>6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pt_sans_regular</vt:lpstr>
      <vt:lpstr>Tahoma</vt:lpstr>
      <vt:lpstr>Verdana</vt:lpstr>
      <vt:lpstr>Wingdings</vt:lpstr>
      <vt:lpstr>template</vt:lpstr>
      <vt:lpstr>Správa knihovního systému</vt:lpstr>
      <vt:lpstr>Statistiky</vt:lpstr>
      <vt:lpstr>Roční výkaz o knihovně</vt:lpstr>
      <vt:lpstr>Deník knihovny</vt:lpstr>
      <vt:lpstr>Návrh systému pro VŠ knihovny</vt:lpstr>
      <vt:lpstr>Statistiky VŠ knihoven</vt:lpstr>
      <vt:lpstr>CELUS</vt:lpstr>
      <vt:lpstr>Získávání dat  pro statistiky</vt:lpstr>
      <vt:lpstr>Jak se získávají data</vt:lpstr>
      <vt:lpstr>Alma - statistiky</vt:lpstr>
      <vt:lpstr>Koha CENTER</vt:lpstr>
      <vt:lpstr>Datová analytika</vt:lpstr>
      <vt:lpstr>Analýza dat ze systémů</vt:lpstr>
      <vt:lpstr>Bibliomining/datamining</vt:lpstr>
      <vt:lpstr>Proces dataminingu</vt:lpstr>
      <vt:lpstr>Využití v praxi</vt:lpstr>
      <vt:lpstr>Měření výkonu knihoven</vt:lpstr>
      <vt:lpstr>library advocacy</vt:lpstr>
      <vt:lpstr>Nevěřím žádné statistice, kterou jsem sám nezfalšoval.</vt:lpstr>
      <vt:lpstr>Pojďme si hrát  s daty…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352</cp:revision>
  <dcterms:created xsi:type="dcterms:W3CDTF">2008-06-02T21:04:14Z</dcterms:created>
  <dcterms:modified xsi:type="dcterms:W3CDTF">2022-11-30T10:55:41Z</dcterms:modified>
</cp:coreProperties>
</file>