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4.jpeg" ContentType="image/jpeg"/>
  <Override PartName="/ppt/notesSlides/notesSlide12.xml" ContentType="application/vnd.openxmlformats-officedocument.presentationml.notesSlide+xml"/>
  <Override PartName="/ppt/media/image5.jpeg" ContentType="image/jpeg"/>
  <Override PartName="/ppt/notesSlides/notesSlide13.xml" ContentType="application/vnd.openxmlformats-officedocument.presentationml.notesSlide+xml"/>
  <Override PartName="/ppt/media/image6.jpeg" ContentType="image/jpeg"/>
  <Override PartName="/ppt/notesSlides/notesSlide14.xml" ContentType="application/vnd.openxmlformats-officedocument.presentationml.notesSlide+xml"/>
  <Override PartName="/ppt/media/image7.jpeg" ContentType="image/jpeg"/>
  <Override PartName="/ppt/notesSlides/notesSlide15.xml" ContentType="application/vnd.openxmlformats-officedocument.presentationml.notesSlide+xml"/>
  <Override PartName="/ppt/media/image8.jpeg" ContentType="image/jpeg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Příští týden Co je Zoe! </a:t>
            </a:r>
          </a:p>
          <a:p>
            <a:pPr/>
            <a:r>
              <a:t>Podklady k zápočtům v organizačních pokynech + v materiálech vlastní pokoj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Neplacená reklama.</a:t>
            </a:r>
          </a:p>
          <a:p>
            <a:pPr/>
            <a:r>
              <a:t>Teď se podíváme na jednotlivé možnosti, na ty, co jsou nejdůležitější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Kritici - znáte nějaké?</a:t>
            </a:r>
          </a:p>
          <a:p>
            <a:pPr/>
            <a:r>
              <a:t>Tzv. Knize kritiky v posledních letech</a:t>
            </a:r>
          </a:p>
          <a:p>
            <a:pPr/>
            <a:r>
              <a:t>Recenze dostávají méně a méně prostoru</a:t>
            </a:r>
          </a:p>
          <a:p>
            <a:pPr/>
          </a:p>
          <a:p>
            <a:pPr/>
            <a:r>
              <a:t>Vědět, kam píšu: mainstreamové, oborové, žánrově zaměřené atp.)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Profily nakladatelství – lze se inspirovat</a:t>
            </a:r>
          </a:p>
          <a:p>
            <a:pPr/>
          </a:p>
          <a:p>
            <a:pPr/>
            <a:r>
              <a:t>Bookstagram</a:t>
            </a:r>
          </a:p>
          <a:p>
            <a:pPr marL="256116" indent="-256116">
              <a:buClr>
                <a:srgbClr val="000000"/>
              </a:buClr>
              <a:buSzPct val="100000"/>
              <a:buChar char="-"/>
            </a:pPr>
            <a:r>
              <a:t>velká skupina často mladých lidí. Je třeba vědět, jestli zasahují moji cílovou</a:t>
            </a:r>
          </a:p>
          <a:p>
            <a:pPr marL="256116" indent="-256116">
              <a:buClr>
                <a:srgbClr val="000000"/>
              </a:buClr>
              <a:buSzPct val="100000"/>
              <a:buChar char="-"/>
            </a:pPr>
            <a:r>
              <a:t>Influenceři - ti největší často spolupracují výhradně s velkými firmami</a:t>
            </a:r>
          </a:p>
          <a:p>
            <a:pPr marL="256116" indent="-256116">
              <a:buClr>
                <a:srgbClr val="000000"/>
              </a:buClr>
              <a:buSzPct val="100000"/>
              <a:buChar char="-"/>
            </a:pPr>
            <a:r>
              <a:t>Většinou hodnotí všichni totéž (málokdo přináší skutečně objevné, nové, neokoukané věci)</a:t>
            </a:r>
          </a:p>
          <a:p>
            <a:pPr marL="256116" indent="-256116">
              <a:buClr>
                <a:srgbClr val="000000"/>
              </a:buClr>
              <a:buSzPct val="100000"/>
              <a:buChar char="-"/>
            </a:pPr>
            <a:r>
              <a:t>Úroveň “recenzí” je velmi sporná, je třeba si říct, jestli je to pro nakladatelství to, co potřebuje</a:t>
            </a:r>
          </a:p>
          <a:p>
            <a:pPr/>
          </a:p>
          <a:p>
            <a:pPr/>
            <a:r>
              <a:t>Reels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Diskuse</a:t>
            </a:r>
          </a:p>
          <a:p>
            <a:pPr/>
            <a:r>
              <a:t>Oslovit svou danou cílovou není tak složité, mnohem složitější je mířit mimo ni. </a:t>
            </a:r>
          </a:p>
          <a:p>
            <a:pPr/>
            <a:r>
              <a:t>Dochází ke komunikačním kompromisům a zjednodušením. Za jakou cenu?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Média</a:t>
            </a:r>
          </a:p>
          <a:p>
            <a:pPr/>
            <a:r>
              <a:t>Rozhovory například s překladateli (může se domluvit i v přípravné fázi)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Reklamní elixír malé nakladatelky</a:t>
            </a:r>
          </a:p>
          <a:p>
            <a:pPr/>
            <a:r>
              <a:t>    1. Jasně daná cílovka – profil nakladatelství </a:t>
            </a:r>
          </a:p>
          <a:p>
            <a:pPr/>
            <a:r>
              <a:t>    2. Jasně daný ediční záměr – na co k vám mají čtenářky*ři chodit? Konzistence</a:t>
            </a:r>
          </a:p>
          <a:p>
            <a:pPr/>
            <a:r>
              <a:t>    3. Intenzivní komunikace se čtenářkami*ři</a:t>
            </a:r>
          </a:p>
          <a:p>
            <a:pPr/>
            <a:r>
              <a:t>    4. Mít obličej - konkrétní člověk (nakladatelka), za kterým se lidé vracejí na kus řeči a u toho si koupí nové knihy</a:t>
            </a:r>
          </a:p>
          <a:p>
            <a:pPr/>
            <a:r>
              <a:t>    5. Kreativitu – chce to být vynalézavá, aby se kniha prodávala</a:t>
            </a:r>
          </a:p>
          <a:p>
            <a:pPr/>
            <a:r>
              <a:t>    6. Špetka exhibicionismu – na veletrzích se bude hodit</a:t>
            </a:r>
          </a:p>
          <a:p>
            <a:pPr/>
            <a:r>
              <a:t>    7. Trpělivost a plánování – bude to trvat</a:t>
            </a:r>
          </a:p>
          <a:p>
            <a:pPr/>
            <a:r>
              <a:t>    8. Kontakty – bez osobních vztahů s novinářkami, kritičkami atd. Se člověk mnoho nehne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Nějaké otázky?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 koho cílí, mají jasnou komunikační strategii, jaký kanál mají nejvýraznější?</a:t>
            </a:r>
          </a:p>
          <a:p>
            <a:pPr/>
          </a:p>
          <a:p>
            <a:pPr/>
            <a:r>
              <a:t>Moje: Kher, domácký autentický marketing. Heslo: Domov romské literatury, skutečně se jim daří vytvářet dojem domova - útulno, milo, pořád otevřeno, citlivý přístup ke každému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OTÁZKA: co všechno podle vás patří do knižní reklamy? </a:t>
            </a:r>
          </a:p>
          <a:p>
            <a:pPr/>
          </a:p>
          <a:p>
            <a:pPr/>
            <a:r>
              <a:t> Velmi úzce – co nemá billboardy, to nemá reklamu</a:t>
            </a:r>
          </a:p>
          <a:p>
            <a:pPr/>
            <a:r>
              <a:t>    2. Je to ale tak?  (Recenze, ocenění – příklady fotky)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Lze dělat marketing eticky? </a:t>
            </a:r>
          </a:p>
          <a:p>
            <a:pPr/>
            <a:r>
              <a:t>Kniha je artefakt – měla by aspirovat na umění, na rozvoj myšlení, kreativitu. </a:t>
            </a:r>
          </a:p>
          <a:p>
            <a:pPr/>
            <a:r>
              <a:t>Jak se to dá spojit s monetizací, která je úzce spjatá s marketingem?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 vás ještě napadá?</a:t>
            </a:r>
          </a:p>
          <a:p>
            <a:pPr/>
          </a:p>
          <a:p>
            <a:pPr/>
            <a:r>
              <a:t>Banner na webu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 vás ještě napadá?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Magnesia Litera</a:t>
            </a:r>
          </a:p>
          <a:p>
            <a:pPr marL="256116" indent="-256116">
              <a:buClr>
                <a:srgbClr val="000000"/>
              </a:buClr>
              <a:buSzPct val="100000"/>
              <a:buChar char="-"/>
            </a:pPr>
            <a:r>
              <a:t>co si myslí o té soutěži? </a:t>
            </a:r>
          </a:p>
          <a:p>
            <a:pPr marL="256116" indent="-256116">
              <a:buClr>
                <a:srgbClr val="000000"/>
              </a:buClr>
              <a:buSzPct val="100000"/>
              <a:buChar char="-"/>
            </a:pPr>
            <a:r>
              <a:t>Sledují to? Sledují ocenění vůbec?</a:t>
            </a:r>
          </a:p>
          <a:p>
            <a:pPr/>
          </a:p>
          <a:p>
            <a:pPr/>
            <a:r>
              <a:t>Jak vzniká bestseller?</a:t>
            </a:r>
          </a:p>
          <a:p>
            <a:pPr/>
            <a:r>
              <a:t>A vždycky se tak označuje to, co si to zaslouží?</a:t>
            </a:r>
          </a:p>
          <a:p>
            <a:pPr/>
          </a:p>
          <a:p>
            <a:pPr/>
            <a:r>
              <a:t>Rozhodujete se vy sami o tom, co budete číst? </a:t>
            </a:r>
          </a:p>
          <a:p>
            <a:pPr/>
            <a:r>
              <a:t>Nebo to rozhodují marketéři knihkupeckých sítí a nakladatelství?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 znamená placená reklama? Jen placená penězi?</a:t>
            </a:r>
          </a:p>
          <a:p>
            <a:pPr/>
          </a:p>
          <a:p>
            <a:pPr/>
            <a:r>
              <a:t>Může mít dosah i neplacená reklama? A pokud ano, jak? </a:t>
            </a:r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OTÁZKA:  CO JE NAPADÁ?</a:t>
            </a:r>
          </a:p>
          <a:p>
            <a:pPr/>
          </a:p>
          <a:p>
            <a:pPr/>
            <a:r>
              <a:t>Obsah – nikdy nerezignovat</a:t>
            </a:r>
          </a:p>
          <a:p>
            <a:pPr/>
          </a:p>
          <a:p>
            <a:pPr/>
            <a:r>
              <a:t>Vizuál </a:t>
            </a:r>
          </a:p>
          <a:p>
            <a:pPr/>
          </a:p>
          <a:p>
            <a:pPr/>
            <a:r>
              <a:t>PR materiály (tiskovka, anotace, záložky ….)</a:t>
            </a:r>
          </a:p>
          <a:p>
            <a:pPr/>
          </a:p>
          <a:p>
            <a:pPr/>
            <a:r>
              <a:t>Sociální sítě a kontakt – budování cílovky a osobních vztahů, protože…</a:t>
            </a:r>
          </a:p>
          <a:p>
            <a:pPr/>
          </a:p>
          <a:p>
            <a:pPr/>
            <a:r>
              <a:t>… knihy se beztak nejlépe propagují tzv. Šeptandou. Jsme zvyklí si knihy doporučovat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ázev prezentac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prezentace</a:t>
            </a:r>
          </a:p>
        </p:txBody>
      </p:sp>
      <p:sp>
        <p:nvSpPr>
          <p:cNvPr id="12" name="Autor a datum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a datum</a:t>
            </a:r>
          </a:p>
        </p:txBody>
      </p:sp>
      <p:sp>
        <p:nvSpPr>
          <p:cNvPr id="13" name="Text úrovně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Výpis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Více o faktu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Více o faktu</a:t>
            </a:r>
          </a:p>
        </p:txBody>
      </p:sp>
      <p:sp>
        <p:nvSpPr>
          <p:cNvPr id="10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2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Zdroj</a:t>
            </a:r>
          </a:p>
        </p:txBody>
      </p:sp>
      <p:sp>
        <p:nvSpPr>
          <p:cNvPr id="116" name="Text úrovně 1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„Význačný citát“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vě medúzy na růžovém pozadí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Dvě dotýkající se medúzy na tmavě modrém pozadí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Dvě medúzy na modrém pozadí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vě dotýkající se medúzy na tmavě modrém pozadí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vě dotýkající se medúzy na tmavě modrém pozadí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or a datum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a datum</a:t>
            </a:r>
          </a:p>
        </p:txBody>
      </p:sp>
      <p:sp>
        <p:nvSpPr>
          <p:cNvPr id="23" name="Název prezentac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Název prezentace</a:t>
            </a:r>
          </a:p>
        </p:txBody>
      </p:sp>
      <p:sp>
        <p:nvSpPr>
          <p:cNvPr id="24" name="Text úrovně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vě medúzy na modrém pozadí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ázev snímku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snímku</a:t>
            </a:r>
          </a:p>
        </p:txBody>
      </p:sp>
      <p:sp>
        <p:nvSpPr>
          <p:cNvPr id="34" name="Text úrovně 1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43" name="Podtitul snímku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44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vě medúzy na růžovém pozadí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Název snímku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snímku</a:t>
            </a:r>
          </a:p>
        </p:txBody>
      </p:sp>
      <p:sp>
        <p:nvSpPr>
          <p:cNvPr id="62" name="Text úrovně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Podtitul snímku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6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oddílu</a:t>
            </a:r>
          </a:p>
        </p:txBody>
      </p:sp>
      <p:sp>
        <p:nvSpPr>
          <p:cNvPr id="7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80" name="Podtitul snímku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8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Název programu</a:t>
            </a:r>
          </a:p>
        </p:txBody>
      </p:sp>
      <p:sp>
        <p:nvSpPr>
          <p:cNvPr id="89" name="Program – podtitul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Program – podtitul</a:t>
            </a:r>
          </a:p>
        </p:txBody>
      </p:sp>
      <p:sp>
        <p:nvSpPr>
          <p:cNvPr id="90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Body programu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Název snímku</a:t>
            </a:r>
          </a:p>
        </p:txBody>
      </p:sp>
      <p:sp>
        <p:nvSpPr>
          <p:cNvPr id="3" name="Text úrovně 1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dej knihu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Prodej knihu</a:t>
            </a:r>
          </a:p>
        </p:txBody>
      </p:sp>
      <p:sp>
        <p:nvSpPr>
          <p:cNvPr id="152" name="30. 11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30. 11.</a:t>
            </a:r>
          </a:p>
        </p:txBody>
      </p:sp>
      <p:sp>
        <p:nvSpPr>
          <p:cNvPr id="153" name="Knižní marketi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Knižní marketing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ná vs. neplacená reklama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1511770">
              <a:defRPr spc="-277" sz="13888">
                <a:solidFill>
                  <a:srgbClr val="000000"/>
                </a:solidFill>
              </a:defRPr>
            </a:lvl1pPr>
          </a:lstStyle>
          <a:p>
            <a:pPr/>
            <a:r>
              <a:t>placená vs. neplacená reklama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o je klíčové u knih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 je klíčové u knih?</a:t>
            </a:r>
          </a:p>
        </p:txBody>
      </p:sp>
      <p:sp>
        <p:nvSpPr>
          <p:cNvPr id="202" name="Obsah knihy…"/>
          <p:cNvSpPr txBox="1"/>
          <p:nvPr>
            <p:ph type="body" idx="1"/>
          </p:nvPr>
        </p:nvSpPr>
        <p:spPr>
          <a:xfrm>
            <a:off x="1270000" y="2694477"/>
            <a:ext cx="21844000" cy="10005523"/>
          </a:xfrm>
          <a:prstGeom prst="rect">
            <a:avLst/>
          </a:prstGeom>
        </p:spPr>
        <p:txBody>
          <a:bodyPr/>
          <a:lstStyle/>
          <a:p>
            <a:pPr/>
            <a:r>
              <a:t>Obsah knihy</a:t>
            </a:r>
          </a:p>
          <a:p>
            <a:pPr/>
            <a:r>
              <a:t>Vizuál</a:t>
            </a:r>
          </a:p>
          <a:p>
            <a:pPr/>
            <a:r>
              <a:t>PR materiály</a:t>
            </a:r>
          </a:p>
          <a:p>
            <a:pPr/>
            <a:r>
              <a:t>Sociální sítě</a:t>
            </a:r>
          </a:p>
          <a:p>
            <a:pPr/>
            <a:r>
              <a:t>Kontakt se čtenářkami*ři</a:t>
            </a:r>
          </a:p>
          <a:p>
            <a:pPr/>
            <a:r>
              <a:t>Mediální ohlas</a:t>
            </a:r>
          </a:p>
          <a:p>
            <a:pPr/>
            <a:r>
              <a:t>Šeptanda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o dělat, když nemám na bannery v šalině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1511770">
              <a:defRPr spc="-277" sz="13888">
                <a:solidFill>
                  <a:srgbClr val="000000"/>
                </a:solidFill>
              </a:defRPr>
            </a:lvl1pPr>
          </a:lstStyle>
          <a:p>
            <a:pPr/>
            <a:r>
              <a:t>Co dělat, když nemám na bannery v šalině? </a:t>
            </a:r>
          </a:p>
        </p:txBody>
      </p:sp>
      <p:sp>
        <p:nvSpPr>
          <p:cNvPr id="207" name="Sám se ten marketing ale neudělá."/>
          <p:cNvSpPr txBox="1"/>
          <p:nvPr>
            <p:ph type="body" idx="21"/>
          </p:nvPr>
        </p:nvSpPr>
        <p:spPr>
          <a:xfrm>
            <a:off x="1270000" y="9060203"/>
            <a:ext cx="21844000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Sám se ten marketing ale neudělá.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Mé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>
                <a:solidFill>
                  <a:srgbClr val="000000"/>
                </a:solidFill>
              </a:defRPr>
            </a:lvl1pPr>
          </a:lstStyle>
          <a:p>
            <a:pPr/>
            <a:r>
              <a:t>Média</a:t>
            </a:r>
          </a:p>
        </p:txBody>
      </p:sp>
      <p:sp>
        <p:nvSpPr>
          <p:cNvPr id="212" name="Nezbytné kontakty na konkrétní novinářky a kritičky…"/>
          <p:cNvSpPr txBox="1"/>
          <p:nvPr>
            <p:ph type="body" sz="half" idx="1"/>
          </p:nvPr>
        </p:nvSpPr>
        <p:spPr>
          <a:xfrm>
            <a:off x="1270000" y="2958513"/>
            <a:ext cx="9652000" cy="9741487"/>
          </a:xfrm>
          <a:prstGeom prst="rect">
            <a:avLst/>
          </a:prstGeom>
        </p:spPr>
        <p:txBody>
          <a:bodyPr/>
          <a:lstStyle/>
          <a:p>
            <a:pPr/>
            <a:r>
              <a:t>Nezbytné kontakty na konkrétní novinářky a kritičky</a:t>
            </a:r>
          </a:p>
          <a:p>
            <a:pPr/>
            <a:r>
              <a:t>Je třeba vždycky marketingové sdělení upravit pro konkrétní médium</a:t>
            </a:r>
          </a:p>
          <a:p>
            <a:pPr/>
            <a:r>
              <a:t>Tištěná média vs. Online</a:t>
            </a:r>
          </a:p>
          <a:p>
            <a:pPr/>
            <a:r>
              <a:t>Lze bartrovat</a:t>
            </a:r>
          </a:p>
          <a:p>
            <a:pPr/>
            <a:r>
              <a:t>Proaktivnost je nezbytnost</a:t>
            </a:r>
          </a:p>
        </p:txBody>
      </p:sp>
      <p:pic>
        <p:nvPicPr>
          <p:cNvPr id="213" name="IMG_9435.JPG" descr="IMG_943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84338" y="0"/>
            <a:ext cx="1102044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ociální sítě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Sociální sítě</a:t>
            </a:r>
          </a:p>
        </p:txBody>
      </p:sp>
      <p:sp>
        <p:nvSpPr>
          <p:cNvPr id="218" name="Bookstagram a Facebook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Bookstagram a Facebook</a:t>
            </a:r>
          </a:p>
        </p:txBody>
      </p:sp>
      <p:sp>
        <p:nvSpPr>
          <p:cNvPr id="219" name="Vědět, na koho cílím a podle toho vybírat sociální síť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Vědět, na koho cílím a podle toho vybírat sociální síť</a:t>
            </a:r>
          </a:p>
          <a:p>
            <a:pPr/>
            <a:r>
              <a:t>Dobré pro budování brandu a komunity</a:t>
            </a:r>
          </a:p>
          <a:p>
            <a:pPr/>
            <a:r>
              <a:t>Bookstagram</a:t>
            </a:r>
          </a:p>
          <a:p>
            <a:pPr lvl="1"/>
            <a:r>
              <a:t>Profily nakladatelství</a:t>
            </a:r>
          </a:p>
          <a:p>
            <a:pPr lvl="1"/>
            <a:r>
              <a:t>Bookstagram jako fenomén</a:t>
            </a:r>
          </a:p>
          <a:p>
            <a:pPr lvl="1"/>
            <a:r>
              <a:t>Influenceři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ewslet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>
                <a:solidFill>
                  <a:srgbClr val="000000"/>
                </a:solidFill>
              </a:defRPr>
            </a:lvl1pPr>
          </a:lstStyle>
          <a:p>
            <a:pPr/>
            <a:r>
              <a:t>Newsletter</a:t>
            </a:r>
          </a:p>
        </p:txBody>
      </p:sp>
      <p:sp>
        <p:nvSpPr>
          <p:cNvPr id="224" name="Velmi podceňovaný nástroj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Velmi podceňovaný nástroj</a:t>
            </a:r>
          </a:p>
          <a:p>
            <a:pPr/>
            <a:r>
              <a:t>Kontakty jsou dneska skutečně zlatý důl</a:t>
            </a:r>
          </a:p>
          <a:p>
            <a:pPr/>
            <a:r>
              <a:t>Velmi slušný zásah do cílovky</a:t>
            </a:r>
          </a:p>
          <a:p>
            <a:pPr/>
            <a:r>
              <a:t>Je ale nezbytné dělat ho pečlivě</a:t>
            </a:r>
          </a:p>
          <a:p>
            <a:pPr/>
            <a:r>
              <a:t>Velmi dobře se skrze něho buduje komunita</a:t>
            </a:r>
          </a:p>
        </p:txBody>
      </p:sp>
      <p:sp>
        <p:nvSpPr>
          <p:cNvPr id="225" name="is not dead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is not dead</a:t>
            </a:r>
          </a:p>
        </p:txBody>
      </p:sp>
      <p:pic>
        <p:nvPicPr>
          <p:cNvPr id="226" name="IMG_1399.jpeg" descr="IMG_13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15511" y="0"/>
            <a:ext cx="10287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Když oslovím svou cílovou, mám mířit mimo ni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1511770">
              <a:defRPr spc="-277" sz="13888">
                <a:solidFill>
                  <a:srgbClr val="000000"/>
                </a:solidFill>
              </a:defRPr>
            </a:lvl1pPr>
          </a:lstStyle>
          <a:p>
            <a:pPr/>
            <a:r>
              <a:t>Když oslovím svou cílovou, mám mířit mimo ni? </a:t>
            </a:r>
          </a:p>
        </p:txBody>
      </p:sp>
      <p:sp>
        <p:nvSpPr>
          <p:cNvPr id="229" name="A pokud ano, jak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 pokud ano, jak?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G_2860.JPG" descr="IMG_2860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4560" t="0" r="14560" b="0"/>
          <a:stretch>
            <a:fillRect/>
          </a:stretch>
        </p:blipFill>
        <p:spPr>
          <a:xfrm>
            <a:off x="12204700" y="0"/>
            <a:ext cx="12192000" cy="13716000"/>
          </a:xfrm>
          <a:prstGeom prst="rect">
            <a:avLst/>
          </a:prstGeom>
        </p:spPr>
      </p:pic>
      <p:sp>
        <p:nvSpPr>
          <p:cNvPr id="234" name="Život kni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>
                <a:solidFill>
                  <a:srgbClr val="000000"/>
                </a:solidFill>
              </a:defRPr>
            </a:lvl1pPr>
          </a:lstStyle>
          <a:p>
            <a:pPr/>
            <a:r>
              <a:t>Život knihy</a:t>
            </a:r>
          </a:p>
        </p:txBody>
      </p:sp>
      <p:sp>
        <p:nvSpPr>
          <p:cNvPr id="235" name="Před vydáním…"/>
          <p:cNvSpPr txBox="1"/>
          <p:nvPr>
            <p:ph type="body" sz="half" idx="1"/>
          </p:nvPr>
        </p:nvSpPr>
        <p:spPr>
          <a:xfrm>
            <a:off x="1270000" y="2680961"/>
            <a:ext cx="9652000" cy="10019039"/>
          </a:xfrm>
          <a:prstGeom prst="rect">
            <a:avLst/>
          </a:prstGeom>
        </p:spPr>
        <p:txBody>
          <a:bodyPr/>
          <a:lstStyle/>
          <a:p>
            <a:pPr/>
            <a:r>
              <a:t>Před vydáním</a:t>
            </a:r>
          </a:p>
          <a:p>
            <a:pPr/>
            <a:r>
              <a:t>Po vydání</a:t>
            </a:r>
          </a:p>
          <a:p>
            <a:pPr/>
            <a:r>
              <a:t>První půlrok</a:t>
            </a:r>
          </a:p>
          <a:p>
            <a:pPr/>
            <a:r>
              <a:t>2 roky</a:t>
            </a:r>
          </a:p>
          <a:p>
            <a:pPr/>
            <a:r>
              <a:t>5 let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řed vydáním"/>
          <p:cNvSpPr txBox="1"/>
          <p:nvPr>
            <p:ph type="title"/>
          </p:nvPr>
        </p:nvSpPr>
        <p:spPr>
          <a:xfrm>
            <a:off x="6908448" y="821134"/>
            <a:ext cx="9652001" cy="1549401"/>
          </a:xfrm>
          <a:prstGeom prst="rect">
            <a:avLst/>
          </a:prstGeom>
        </p:spPr>
        <p:txBody>
          <a:bodyPr/>
          <a:lstStyle>
            <a:lvl1pPr defTabSz="817244">
              <a:defRPr spc="-249" sz="8316">
                <a:solidFill>
                  <a:srgbClr val="000000"/>
                </a:solidFill>
              </a:defRPr>
            </a:lvl1pPr>
          </a:lstStyle>
          <a:p>
            <a:pPr/>
            <a:r>
              <a:t>Před vydáním</a:t>
            </a:r>
          </a:p>
        </p:txBody>
      </p:sp>
      <p:sp>
        <p:nvSpPr>
          <p:cNvPr id="238" name="Anotace…"/>
          <p:cNvSpPr txBox="1"/>
          <p:nvPr>
            <p:ph type="body" idx="1"/>
          </p:nvPr>
        </p:nvSpPr>
        <p:spPr>
          <a:xfrm>
            <a:off x="1282700" y="2728121"/>
            <a:ext cx="21844000" cy="9971879"/>
          </a:xfrm>
          <a:prstGeom prst="rect">
            <a:avLst/>
          </a:prstGeom>
        </p:spPr>
        <p:txBody>
          <a:bodyPr/>
          <a:lstStyle/>
          <a:p>
            <a:pPr/>
            <a:r>
              <a:t>Anotace</a:t>
            </a:r>
          </a:p>
          <a:p>
            <a:pPr/>
            <a:r>
              <a:t>Sociální sítě</a:t>
            </a:r>
          </a:p>
          <a:p>
            <a:pPr/>
            <a:r>
              <a:t>Informování v newsletteru</a:t>
            </a:r>
          </a:p>
          <a:p>
            <a:pPr/>
            <a:r>
              <a:t>Příprava mediálních podkladů (tisková zpráva)</a:t>
            </a:r>
          </a:p>
          <a:p>
            <a:pPr/>
            <a:r>
              <a:t>Ohlášení distributorům a knihkupcům</a:t>
            </a:r>
          </a:p>
          <a:p>
            <a:pPr/>
            <a:r>
              <a:t>Zveřejnění na webu</a:t>
            </a:r>
          </a:p>
          <a:p>
            <a:pPr/>
            <a:r>
              <a:t>Předprodej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Dvě medúzy na růžovém pozadí" descr="Dvě medúzy na růžovém pozadí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0" b="25018"/>
          <a:stretch>
            <a:fillRect/>
          </a:stretch>
        </p:blipFill>
        <p:spPr>
          <a:xfrm>
            <a:off x="12198562" y="0"/>
            <a:ext cx="12192001" cy="13716000"/>
          </a:xfrm>
          <a:prstGeom prst="rect">
            <a:avLst/>
          </a:prstGeom>
        </p:spPr>
      </p:pic>
      <p:sp>
        <p:nvSpPr>
          <p:cNvPr id="241" name="Vydán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>
                <a:solidFill>
                  <a:srgbClr val="000000"/>
                </a:solidFill>
              </a:defRPr>
            </a:lvl1pPr>
          </a:lstStyle>
          <a:p>
            <a:pPr/>
            <a:r>
              <a:t>Vydání</a:t>
            </a:r>
          </a:p>
        </p:txBody>
      </p:sp>
      <p:sp>
        <p:nvSpPr>
          <p:cNvPr id="242" name="Speciální newsletter…"/>
          <p:cNvSpPr txBox="1"/>
          <p:nvPr>
            <p:ph type="body" sz="half" idx="1"/>
          </p:nvPr>
        </p:nvSpPr>
        <p:spPr>
          <a:xfrm>
            <a:off x="1270000" y="3175098"/>
            <a:ext cx="9652000" cy="9524902"/>
          </a:xfrm>
          <a:prstGeom prst="rect">
            <a:avLst/>
          </a:prstGeom>
        </p:spPr>
        <p:txBody>
          <a:bodyPr/>
          <a:lstStyle/>
          <a:p>
            <a:pPr/>
            <a:r>
              <a:t>Speciální newsletter</a:t>
            </a:r>
          </a:p>
          <a:p>
            <a:pPr/>
            <a:r>
              <a:t>Zveřejnění tiskové zprávy</a:t>
            </a:r>
          </a:p>
          <a:p>
            <a:pPr/>
            <a:r>
              <a:t>Zveřejnění na sociálních sítích</a:t>
            </a:r>
          </a:p>
          <a:p>
            <a:pPr/>
            <a:r>
              <a:t>Uvedení (křest)</a:t>
            </a:r>
          </a:p>
          <a:p>
            <a:pPr/>
            <a:r>
              <a:t>Rozeslání recenzních výtisků</a:t>
            </a:r>
          </a:p>
          <a:p>
            <a:pPr/>
            <a:r>
              <a:t>Média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 jste četli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Co jste četli?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rvní půlrok až r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První půlrok až rok</a:t>
            </a:r>
          </a:p>
        </p:txBody>
      </p:sp>
      <p:sp>
        <p:nvSpPr>
          <p:cNvPr id="247" name="Veletrhy…"/>
          <p:cNvSpPr txBox="1"/>
          <p:nvPr>
            <p:ph type="body" idx="1"/>
          </p:nvPr>
        </p:nvSpPr>
        <p:spPr>
          <a:xfrm>
            <a:off x="1270000" y="2944009"/>
            <a:ext cx="21844000" cy="8432801"/>
          </a:xfrm>
          <a:prstGeom prst="rect">
            <a:avLst/>
          </a:prstGeom>
        </p:spPr>
        <p:txBody>
          <a:bodyPr/>
          <a:lstStyle/>
          <a:p>
            <a:pPr/>
            <a:r>
              <a:t>Veletrhy</a:t>
            </a:r>
          </a:p>
          <a:p>
            <a:pPr/>
            <a:r>
              <a:t>Sociální sítě</a:t>
            </a:r>
          </a:p>
          <a:p>
            <a:pPr/>
            <a:r>
              <a:t>Snaha o udržení knihy v povědomí lidí</a:t>
            </a:r>
          </a:p>
          <a:p>
            <a:pPr/>
            <a:r>
              <a:t>Pokud je úspěšná, tak dotisk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rodlouží propagace knize život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1511770">
              <a:defRPr spc="-277" sz="13888">
                <a:solidFill>
                  <a:srgbClr val="000000"/>
                </a:solidFill>
              </a:defRPr>
            </a:lvl1pPr>
          </a:lstStyle>
          <a:p>
            <a:pPr/>
            <a:r>
              <a:t>Prodlouží propagace knize život?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Dvě medúzy na růžovém pozadí" descr="Dvě medúzy na růžovém pozadí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18663" t="0" r="22065" b="0"/>
          <a:stretch>
            <a:fillRect/>
          </a:stretch>
        </p:blipFill>
        <p:spPr>
          <a:xfrm>
            <a:off x="12204700" y="0"/>
            <a:ext cx="12192001" cy="13716000"/>
          </a:xfrm>
          <a:prstGeom prst="rect">
            <a:avLst/>
          </a:prstGeom>
        </p:spPr>
      </p:pic>
      <p:sp>
        <p:nvSpPr>
          <p:cNvPr id="252" name="Marketingový mi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>
                <a:solidFill>
                  <a:srgbClr val="000000"/>
                </a:solidFill>
              </a:defRPr>
            </a:lvl1pPr>
          </a:lstStyle>
          <a:p>
            <a:pPr/>
            <a:r>
              <a:t>Marketingový mix</a:t>
            </a:r>
          </a:p>
        </p:txBody>
      </p:sp>
      <p:sp>
        <p:nvSpPr>
          <p:cNvPr id="253" name="Jasný profil nakladatelství…"/>
          <p:cNvSpPr txBox="1"/>
          <p:nvPr>
            <p:ph type="body" sz="half" idx="1"/>
          </p:nvPr>
        </p:nvSpPr>
        <p:spPr>
          <a:xfrm>
            <a:off x="1270000" y="3620936"/>
            <a:ext cx="9652000" cy="9079064"/>
          </a:xfrm>
          <a:prstGeom prst="rect">
            <a:avLst/>
          </a:prstGeom>
        </p:spPr>
        <p:txBody>
          <a:bodyPr/>
          <a:lstStyle/>
          <a:p>
            <a:pPr marL="480568" indent="-480568" defTabSz="2097023">
              <a:spcBef>
                <a:spcPts val="2000"/>
              </a:spcBef>
              <a:defRPr sz="4128"/>
            </a:pPr>
            <a:r>
              <a:t>Jasný profil nakladatelství</a:t>
            </a:r>
          </a:p>
          <a:p>
            <a:pPr marL="480568" indent="-480568" defTabSz="2097023">
              <a:spcBef>
                <a:spcPts val="2000"/>
              </a:spcBef>
              <a:defRPr sz="4128"/>
            </a:pPr>
            <a:r>
              <a:t>Jasný ediční záměr</a:t>
            </a:r>
          </a:p>
          <a:p>
            <a:pPr marL="480568" indent="-480568" defTabSz="2097023">
              <a:spcBef>
                <a:spcPts val="2000"/>
              </a:spcBef>
              <a:defRPr sz="4128"/>
            </a:pPr>
            <a:r>
              <a:t>Intenzivní komunikace se čtenářkami*ři, a to všemi kanály</a:t>
            </a:r>
          </a:p>
          <a:p>
            <a:pPr marL="480568" indent="-480568" defTabSz="2097023">
              <a:spcBef>
                <a:spcPts val="2000"/>
              </a:spcBef>
              <a:defRPr sz="4128"/>
            </a:pPr>
            <a:r>
              <a:t>Obličej nakladatelství</a:t>
            </a:r>
          </a:p>
          <a:p>
            <a:pPr marL="480568" indent="-480568" defTabSz="2097023">
              <a:spcBef>
                <a:spcPts val="2000"/>
              </a:spcBef>
              <a:defRPr sz="4128"/>
            </a:pPr>
            <a:r>
              <a:t>Kreativita</a:t>
            </a:r>
          </a:p>
          <a:p>
            <a:pPr marL="480568" indent="-480568" defTabSz="2097023">
              <a:spcBef>
                <a:spcPts val="2000"/>
              </a:spcBef>
              <a:defRPr sz="4128"/>
            </a:pPr>
            <a:r>
              <a:t>Špetka exhibicionismu</a:t>
            </a:r>
          </a:p>
          <a:p>
            <a:pPr marL="480568" indent="-480568" defTabSz="2097023">
              <a:spcBef>
                <a:spcPts val="2000"/>
              </a:spcBef>
              <a:defRPr sz="4128"/>
            </a:pPr>
            <a:r>
              <a:t>Trpělivost a plánování</a:t>
            </a:r>
          </a:p>
          <a:p>
            <a:pPr marL="480568" indent="-480568" defTabSz="2097023">
              <a:spcBef>
                <a:spcPts val="2000"/>
              </a:spcBef>
              <a:defRPr sz="4128"/>
            </a:pPr>
            <a:r>
              <a:t>Sbírání kontaktů na fanoušky i na odbornice a novinářky</a:t>
            </a:r>
          </a:p>
        </p:txBody>
      </p:sp>
      <p:sp>
        <p:nvSpPr>
          <p:cNvPr id="254" name="Elixír malé nakladatelky"/>
          <p:cNvSpPr txBox="1"/>
          <p:nvPr>
            <p:ph type="body" idx="22"/>
          </p:nvPr>
        </p:nvSpPr>
        <p:spPr>
          <a:xfrm>
            <a:off x="1270000" y="2306208"/>
            <a:ext cx="9652000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Elixír malé nakladatelky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Díky za pozornost. A čtěte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1584920">
              <a:defRPr spc="-291" sz="14559">
                <a:solidFill>
                  <a:srgbClr val="000000"/>
                </a:solidFill>
              </a:defRPr>
            </a:lvl1pPr>
          </a:lstStyle>
          <a:p>
            <a:pPr/>
            <a:r>
              <a:t>Díky za pozornost. A čtěte.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Vaše oblíbené nakladatelství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1511770">
              <a:defRPr spc="-277" sz="13888">
                <a:solidFill>
                  <a:srgbClr val="000000"/>
                </a:solidFill>
              </a:defRPr>
            </a:lvl1pPr>
          </a:lstStyle>
          <a:p>
            <a:pPr/>
            <a:r>
              <a:t>Vaše oblíbené nakladatelství. </a:t>
            </a:r>
          </a:p>
        </p:txBody>
      </p:sp>
      <p:sp>
        <p:nvSpPr>
          <p:cNvPr id="160" name="A jeho marketingová strategi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 jeho marketingová strategie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 se dneska dozvíte"/>
          <p:cNvSpPr txBox="1"/>
          <p:nvPr>
            <p:ph type="title"/>
          </p:nvPr>
        </p:nvSpPr>
        <p:spPr>
          <a:xfrm>
            <a:off x="1270000" y="1454580"/>
            <a:ext cx="9652000" cy="1549401"/>
          </a:xfrm>
          <a:prstGeom prst="rect">
            <a:avLst/>
          </a:prstGeom>
        </p:spPr>
        <p:txBody>
          <a:bodyPr/>
          <a:lstStyle>
            <a:lvl1pPr defTabSz="792479">
              <a:defRPr spc="-241" sz="8064">
                <a:solidFill>
                  <a:srgbClr val="000000"/>
                </a:solidFill>
              </a:defRPr>
            </a:lvl1pPr>
          </a:lstStyle>
          <a:p>
            <a:pPr/>
            <a:r>
              <a:t>Co se dneska dozvíte</a:t>
            </a:r>
          </a:p>
        </p:txBody>
      </p:sp>
      <p:sp>
        <p:nvSpPr>
          <p:cNvPr id="165" name="Co všechno je knižní marketing…"/>
          <p:cNvSpPr txBox="1"/>
          <p:nvPr>
            <p:ph type="body" sz="half" idx="1"/>
          </p:nvPr>
        </p:nvSpPr>
        <p:spPr>
          <a:xfrm>
            <a:off x="1270000" y="3622147"/>
            <a:ext cx="9652000" cy="9077853"/>
          </a:xfrm>
          <a:prstGeom prst="rect">
            <a:avLst/>
          </a:prstGeom>
        </p:spPr>
        <p:txBody>
          <a:bodyPr/>
          <a:lstStyle/>
          <a:p>
            <a:pPr/>
            <a:r>
              <a:t>Co všechno je knižní marketing</a:t>
            </a:r>
          </a:p>
          <a:p>
            <a:pPr/>
            <a:r>
              <a:t>Jeho typy</a:t>
            </a:r>
          </a:p>
          <a:p>
            <a:pPr/>
            <a:r>
              <a:t>Co je klíčové u propagace knih</a:t>
            </a:r>
          </a:p>
          <a:p>
            <a:pPr/>
            <a:r>
              <a:t>Fáze propagace knihy</a:t>
            </a:r>
          </a:p>
          <a:p>
            <a:pPr/>
            <a:r>
              <a:t>Marketingový mix při nulovém budgetu</a:t>
            </a:r>
          </a:p>
        </p:txBody>
      </p:sp>
      <p:pic>
        <p:nvPicPr>
          <p:cNvPr id="166" name="FullSizeRender.jpg" descr="FullSizeRend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87363" y="-1"/>
            <a:ext cx="10394463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Jak vnímáme reklamu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1804370">
              <a:defRPr spc="-331" sz="16576">
                <a:solidFill>
                  <a:srgbClr val="000000"/>
                </a:solidFill>
              </a:defRPr>
            </a:lvl1pPr>
          </a:lstStyle>
          <a:p>
            <a:pPr/>
            <a:r>
              <a:t>Jak vnímáme reklamu?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“Nesuď knihu podle obalu. Nebo ano?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“Nesuď knihu podle obalu. Nebo ano?”</a:t>
            </a:r>
          </a:p>
        </p:txBody>
      </p:sp>
      <p:sp>
        <p:nvSpPr>
          <p:cNvPr id="173" name="Marketing a etika"/>
          <p:cNvSpPr txBox="1"/>
          <p:nvPr/>
        </p:nvSpPr>
        <p:spPr>
          <a:xfrm>
            <a:off x="5612558" y="9111258"/>
            <a:ext cx="1315888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/>
            <a:r>
              <a:t>Marketing a etika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2142.JPG" descr="IMG_2142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20401" r="0" b="20401"/>
          <a:stretch>
            <a:fillRect/>
          </a:stretch>
        </p:blipFill>
        <p:spPr>
          <a:xfrm>
            <a:off x="12204700" y="0"/>
            <a:ext cx="12192000" cy="13716000"/>
          </a:xfrm>
          <a:prstGeom prst="rect">
            <a:avLst/>
          </a:prstGeom>
        </p:spPr>
      </p:pic>
      <p:sp>
        <p:nvSpPr>
          <p:cNvPr id="178" name="Typy on-line marketingu"/>
          <p:cNvSpPr txBox="1"/>
          <p:nvPr>
            <p:ph type="title"/>
          </p:nvPr>
        </p:nvSpPr>
        <p:spPr>
          <a:xfrm>
            <a:off x="1270000" y="553109"/>
            <a:ext cx="9652000" cy="1549401"/>
          </a:xfrm>
          <a:prstGeom prst="rect">
            <a:avLst/>
          </a:prstGeom>
        </p:spPr>
        <p:txBody>
          <a:bodyPr/>
          <a:lstStyle>
            <a:lvl1pPr defTabSz="701675">
              <a:defRPr spc="-214" sz="7140">
                <a:solidFill>
                  <a:srgbClr val="000000"/>
                </a:solidFill>
              </a:defRPr>
            </a:lvl1pPr>
          </a:lstStyle>
          <a:p>
            <a:pPr/>
            <a:r>
              <a:t>Typy on-line marketingu</a:t>
            </a:r>
          </a:p>
        </p:txBody>
      </p:sp>
      <p:sp>
        <p:nvSpPr>
          <p:cNvPr id="179" name="Sociální sítě…"/>
          <p:cNvSpPr txBox="1"/>
          <p:nvPr>
            <p:ph type="body" sz="half" idx="1"/>
          </p:nvPr>
        </p:nvSpPr>
        <p:spPr>
          <a:xfrm>
            <a:off x="1270000" y="3459455"/>
            <a:ext cx="9652000" cy="9240545"/>
          </a:xfrm>
          <a:prstGeom prst="rect">
            <a:avLst/>
          </a:prstGeom>
        </p:spPr>
        <p:txBody>
          <a:bodyPr/>
          <a:lstStyle/>
          <a:p>
            <a:pPr/>
            <a:r>
              <a:t>Sociální sítě</a:t>
            </a:r>
          </a:p>
          <a:p>
            <a:pPr/>
            <a:r>
              <a:t>Web</a:t>
            </a:r>
          </a:p>
          <a:p>
            <a:pPr/>
            <a:r>
              <a:t>Crowdfunding</a:t>
            </a:r>
          </a:p>
          <a:p>
            <a:pPr/>
            <a:r>
              <a:t>Newsletter</a:t>
            </a:r>
          </a:p>
          <a:p>
            <a:pPr/>
            <a:r>
              <a:t>Bannery na webu</a:t>
            </a:r>
          </a:p>
        </p:txBody>
      </p:sp>
      <p:sp>
        <p:nvSpPr>
          <p:cNvPr id="180" name="Co všechno tam můžeme schovat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42950">
              <a:defRPr sz="4860"/>
            </a:lvl1pPr>
          </a:lstStyle>
          <a:p>
            <a:pPr/>
            <a:r>
              <a:t>Co všechno tam můžeme schovat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ypy offline marketing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Typy offline marketingu</a:t>
            </a:r>
          </a:p>
        </p:txBody>
      </p:sp>
      <p:sp>
        <p:nvSpPr>
          <p:cNvPr id="185" name="Co patří sem?"/>
          <p:cNvSpPr txBox="1"/>
          <p:nvPr>
            <p:ph type="body" idx="21"/>
          </p:nvPr>
        </p:nvSpPr>
        <p:spPr>
          <a:xfrm>
            <a:off x="1270000" y="2450088"/>
            <a:ext cx="21844000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 patří sem?</a:t>
            </a:r>
          </a:p>
        </p:txBody>
      </p:sp>
      <p:sp>
        <p:nvSpPr>
          <p:cNvPr id="186" name="Printová reklama (záložk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Printová reklama (záložka)</a:t>
            </a:r>
          </a:p>
          <a:p>
            <a:pPr/>
            <a:r>
              <a:t>Přebal</a:t>
            </a:r>
          </a:p>
          <a:p>
            <a:pPr/>
            <a:r>
              <a:t>Pozice v knihkupectví</a:t>
            </a:r>
          </a:p>
          <a:p>
            <a:pPr/>
            <a:r>
              <a:t>Veletrhy</a:t>
            </a:r>
          </a:p>
          <a:p>
            <a:pPr/>
            <a:r>
              <a:t>… 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Kombin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>
                <a:solidFill>
                  <a:srgbClr val="000000"/>
                </a:solidFill>
              </a:defRPr>
            </a:lvl1pPr>
          </a:lstStyle>
          <a:p>
            <a:pPr/>
            <a:r>
              <a:t>Kombinace</a:t>
            </a:r>
          </a:p>
        </p:txBody>
      </p:sp>
      <p:sp>
        <p:nvSpPr>
          <p:cNvPr id="191" name="Anotac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Anotace</a:t>
            </a:r>
          </a:p>
          <a:p>
            <a:pPr/>
            <a:r>
              <a:t>Ocenění</a:t>
            </a:r>
          </a:p>
          <a:p>
            <a:pPr/>
            <a:r>
              <a:t>Recenze</a:t>
            </a:r>
          </a:p>
          <a:p>
            <a:pPr/>
            <a:r>
              <a:t>Označení bestseller</a:t>
            </a:r>
          </a:p>
        </p:txBody>
      </p:sp>
      <p:sp>
        <p:nvSpPr>
          <p:cNvPr id="192" name="Dvě mouchy jednou ranou"/>
          <p:cNvSpPr txBox="1"/>
          <p:nvPr>
            <p:ph type="body" idx="22"/>
          </p:nvPr>
        </p:nvSpPr>
        <p:spPr>
          <a:xfrm>
            <a:off x="1270000" y="2450366"/>
            <a:ext cx="9652000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Dvě mouchy jednou ranou</a:t>
            </a:r>
          </a:p>
        </p:txBody>
      </p:sp>
      <p:pic>
        <p:nvPicPr>
          <p:cNvPr id="193" name="IMG_2491.JPG" descr="IMG_249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15702" y="2075159"/>
            <a:ext cx="12814751" cy="8319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