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sldIdLst>
    <p:sldId id="256" r:id="rId2"/>
    <p:sldId id="257" r:id="rId3"/>
    <p:sldId id="258" r:id="rId4"/>
    <p:sldId id="259" r:id="rId5"/>
    <p:sldId id="309" r:id="rId6"/>
    <p:sldId id="260" r:id="rId7"/>
    <p:sldId id="310" r:id="rId8"/>
    <p:sldId id="261" r:id="rId9"/>
    <p:sldId id="311" r:id="rId10"/>
    <p:sldId id="312" r:id="rId11"/>
    <p:sldId id="313" r:id="rId12"/>
    <p:sldId id="314" r:id="rId13"/>
    <p:sldId id="315" r:id="rId14"/>
    <p:sldId id="316" r:id="rId15"/>
    <p:sldId id="262" r:id="rId16"/>
    <p:sldId id="317" r:id="rId17"/>
    <p:sldId id="318" r:id="rId18"/>
    <p:sldId id="319" r:id="rId19"/>
    <p:sldId id="265" r:id="rId20"/>
    <p:sldId id="320" r:id="rId21"/>
    <p:sldId id="321" r:id="rId22"/>
    <p:sldId id="322" r:id="rId23"/>
    <p:sldId id="323" r:id="rId24"/>
    <p:sldId id="324" r:id="rId25"/>
    <p:sldId id="325" r:id="rId26"/>
    <p:sldId id="326" r:id="rId27"/>
    <p:sldId id="327" r:id="rId28"/>
    <p:sldId id="328" r:id="rId29"/>
    <p:sldId id="266" r:id="rId30"/>
    <p:sldId id="330" r:id="rId31"/>
    <p:sldId id="331" r:id="rId32"/>
    <p:sldId id="267" r:id="rId33"/>
    <p:sldId id="332" r:id="rId34"/>
    <p:sldId id="268" r:id="rId35"/>
    <p:sldId id="269" r:id="rId36"/>
    <p:sldId id="270" r:id="rId37"/>
    <p:sldId id="271" r:id="rId38"/>
    <p:sldId id="272" r:id="rId39"/>
    <p:sldId id="273" r:id="rId40"/>
    <p:sldId id="274" r:id="rId41"/>
    <p:sldId id="275" r:id="rId42"/>
    <p:sldId id="333" r:id="rId43"/>
    <p:sldId id="334" r:id="rId44"/>
    <p:sldId id="335" r:id="rId45"/>
    <p:sldId id="336" r:id="rId46"/>
    <p:sldId id="276" r:id="rId47"/>
    <p:sldId id="279" r:id="rId48"/>
    <p:sldId id="281" r:id="rId49"/>
    <p:sldId id="282" r:id="rId50"/>
    <p:sldId id="280" r:id="rId51"/>
    <p:sldId id="283" r:id="rId52"/>
    <p:sldId id="284" r:id="rId53"/>
    <p:sldId id="285" r:id="rId54"/>
    <p:sldId id="286" r:id="rId55"/>
    <p:sldId id="287" r:id="rId56"/>
    <p:sldId id="288" r:id="rId57"/>
    <p:sldId id="337" r:id="rId58"/>
    <p:sldId id="289" r:id="rId59"/>
    <p:sldId id="290" r:id="rId60"/>
    <p:sldId id="338" r:id="rId61"/>
    <p:sldId id="291" r:id="rId62"/>
    <p:sldId id="292" r:id="rId63"/>
    <p:sldId id="293" r:id="rId64"/>
    <p:sldId id="296" r:id="rId65"/>
    <p:sldId id="294" r:id="rId66"/>
    <p:sldId id="295" r:id="rId67"/>
    <p:sldId id="297" r:id="rId68"/>
    <p:sldId id="299" r:id="rId69"/>
    <p:sldId id="301" r:id="rId70"/>
    <p:sldId id="300" r:id="rId71"/>
    <p:sldId id="302" r:id="rId72"/>
    <p:sldId id="347" r:id="rId73"/>
    <p:sldId id="348" r:id="rId74"/>
    <p:sldId id="349" r:id="rId75"/>
    <p:sldId id="350" r:id="rId76"/>
    <p:sldId id="351" r:id="rId77"/>
    <p:sldId id="339" r:id="rId78"/>
    <p:sldId id="340" r:id="rId79"/>
    <p:sldId id="352" r:id="rId80"/>
    <p:sldId id="341" r:id="rId81"/>
    <p:sldId id="342" r:id="rId82"/>
    <p:sldId id="343" r:id="rId83"/>
    <p:sldId id="344" r:id="rId84"/>
    <p:sldId id="353" r:id="rId85"/>
    <p:sldId id="354" r:id="rId86"/>
    <p:sldId id="355" r:id="rId87"/>
    <p:sldId id="345" r:id="rId88"/>
    <p:sldId id="346" r:id="rId8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51" autoAdjust="0"/>
  </p:normalViewPr>
  <p:slideViewPr>
    <p:cSldViewPr>
      <p:cViewPr varScale="1">
        <p:scale>
          <a:sx n="85" d="100"/>
          <a:sy n="85" d="100"/>
        </p:scale>
        <p:origin x="153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13.12.2022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13.12.2022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13.12.2022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13.12.2022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13.12.2022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13.12.2022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13.12.2022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13.12.2022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13.12.2022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13.12.2022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13.12.2022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5EC1D4A-A796-47C3-A63E-CE236FB377E2}" type="datetimeFigureOut">
              <a:rPr lang="cs-CZ" smtClean="0"/>
              <a:t>13.12.2022</a:t>
            </a:fld>
            <a:endParaRPr lang="cs-CZ"/>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cs-CZ"/>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a:t>Literatura  a hudba</a:t>
            </a:r>
            <a:endParaRPr lang="cs-CZ" dirty="0"/>
          </a:p>
        </p:txBody>
      </p:sp>
      <p:sp>
        <p:nvSpPr>
          <p:cNvPr id="3" name="Podnadpis 2"/>
          <p:cNvSpPr>
            <a:spLocks noGrp="1"/>
          </p:cNvSpPr>
          <p:nvPr>
            <p:ph type="subTitle" idx="1"/>
          </p:nvPr>
        </p:nvSpPr>
        <p:spPr/>
        <p:txBody>
          <a:bodyPr/>
          <a:lstStyle/>
          <a:p>
            <a:r>
              <a:rPr lang="cs-CZ" dirty="0"/>
              <a:t>Michal Fránek</a:t>
            </a:r>
          </a:p>
          <a:p>
            <a:r>
              <a:rPr lang="cs-CZ" dirty="0"/>
              <a:t>PS 2022</a:t>
            </a:r>
          </a:p>
        </p:txBody>
      </p:sp>
    </p:spTree>
    <p:extLst>
      <p:ext uri="{BB962C8B-B14F-4D97-AF65-F5344CB8AC3E}">
        <p14:creationId xmlns:p14="http://schemas.microsoft.com/office/powerpoint/2010/main" val="126353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sp>
        <p:nvSpPr>
          <p:cNvPr id="5" name="Zástupný symbol pro obsah 4"/>
          <p:cNvSpPr>
            <a:spLocks noGrp="1"/>
          </p:cNvSpPr>
          <p:nvPr>
            <p:ph sz="half" idx="1"/>
          </p:nvPr>
        </p:nvSpPr>
        <p:spPr/>
        <p:txBody>
          <a:bodyPr>
            <a:normAutofit fontScale="55000" lnSpcReduction="20000"/>
          </a:bodyPr>
          <a:lstStyle/>
          <a:p>
            <a:pPr marL="0" indent="0">
              <a:buNone/>
            </a:pPr>
            <a:r>
              <a:rPr lang="cs-CZ" dirty="0"/>
              <a:t>Když sem takto s osudem já horce</a:t>
            </a:r>
          </a:p>
          <a:p>
            <a:pPr marL="0" indent="0">
              <a:buNone/>
            </a:pPr>
            <a:r>
              <a:rPr lang="cs-CZ" dirty="0"/>
              <a:t>Nelítostivým se hašteřil,</a:t>
            </a:r>
          </a:p>
          <a:p>
            <a:pPr marL="0" indent="0">
              <a:buNone/>
            </a:pPr>
            <a:r>
              <a:rPr lang="cs-CZ" dirty="0"/>
              <a:t>Milek za </a:t>
            </a:r>
            <a:r>
              <a:rPr lang="cs-CZ" dirty="0" err="1"/>
              <a:t>Veltavu</a:t>
            </a:r>
            <a:r>
              <a:rPr lang="cs-CZ" dirty="0"/>
              <a:t> naměřil</a:t>
            </a:r>
          </a:p>
          <a:p>
            <a:pPr marL="0" indent="0">
              <a:buNone/>
            </a:pPr>
            <a:r>
              <a:rPr lang="cs-CZ" dirty="0"/>
              <a:t>Křídla a mne </a:t>
            </a:r>
            <a:r>
              <a:rPr lang="cs-CZ" dirty="0" err="1"/>
              <a:t>vedol</a:t>
            </a:r>
            <a:r>
              <a:rPr lang="cs-CZ" dirty="0"/>
              <a:t> k Daliborce;</a:t>
            </a:r>
          </a:p>
          <a:p>
            <a:pPr marL="0" indent="0">
              <a:buNone/>
            </a:pPr>
            <a:r>
              <a:rPr lang="cs-CZ" dirty="0"/>
              <a:t> </a:t>
            </a:r>
          </a:p>
          <a:p>
            <a:pPr marL="0" indent="0">
              <a:buNone/>
            </a:pPr>
            <a:r>
              <a:rPr lang="cs-CZ" dirty="0"/>
              <a:t>Tu mne </a:t>
            </a:r>
            <a:r>
              <a:rPr lang="cs-CZ" dirty="0" err="1"/>
              <a:t>očar</a:t>
            </a:r>
            <a:r>
              <a:rPr lang="cs-CZ" dirty="0"/>
              <a:t> hudby divotvorce</a:t>
            </a:r>
          </a:p>
          <a:p>
            <a:pPr marL="0" indent="0">
              <a:buNone/>
            </a:pPr>
            <a:r>
              <a:rPr lang="cs-CZ" dirty="0"/>
              <a:t>Jakéhosi v uši udeřil,</a:t>
            </a:r>
          </a:p>
          <a:p>
            <a:pPr marL="0" indent="0">
              <a:buNone/>
            </a:pPr>
            <a:r>
              <a:rPr lang="cs-CZ" dirty="0"/>
              <a:t>A když, aby se mi </a:t>
            </a:r>
            <a:r>
              <a:rPr lang="cs-CZ" dirty="0" err="1"/>
              <a:t>sdůvěřil</a:t>
            </a:r>
            <a:r>
              <a:rPr lang="cs-CZ" dirty="0"/>
              <a:t>,</a:t>
            </a:r>
          </a:p>
          <a:p>
            <a:pPr marL="0" indent="0">
              <a:buNone/>
            </a:pPr>
            <a:r>
              <a:rPr lang="cs-CZ" dirty="0"/>
              <a:t>Kdo jest, prosím, on mi smutně to </a:t>
            </a:r>
            <a:r>
              <a:rPr lang="cs-CZ" dirty="0" err="1"/>
              <a:t>rce</a:t>
            </a:r>
            <a:r>
              <a:rPr lang="cs-CZ" dirty="0"/>
              <a:t>:</a:t>
            </a:r>
          </a:p>
          <a:p>
            <a:pPr marL="0" indent="0">
              <a:buNone/>
            </a:pPr>
            <a:r>
              <a:rPr lang="cs-CZ" dirty="0"/>
              <a:t> </a:t>
            </a:r>
          </a:p>
          <a:p>
            <a:pPr marL="0" indent="0">
              <a:buNone/>
            </a:pPr>
            <a:r>
              <a:rPr lang="cs-CZ" dirty="0"/>
              <a:t>Dalibor sem, naučil mne housti</a:t>
            </a:r>
          </a:p>
          <a:p>
            <a:pPr marL="0" indent="0">
              <a:buNone/>
            </a:pPr>
            <a:r>
              <a:rPr lang="cs-CZ" dirty="0"/>
              <a:t>Mister nouze: a v tom ku zemi</a:t>
            </a:r>
          </a:p>
          <a:p>
            <a:pPr marL="0" indent="0">
              <a:buNone/>
            </a:pPr>
            <a:r>
              <a:rPr lang="cs-CZ" dirty="0"/>
              <a:t>Z okna motouz pro almužnu spustí;</a:t>
            </a:r>
          </a:p>
          <a:p>
            <a:pPr marL="0" indent="0">
              <a:buNone/>
            </a:pPr>
            <a:r>
              <a:rPr lang="cs-CZ" dirty="0"/>
              <a:t> </a:t>
            </a:r>
          </a:p>
          <a:p>
            <a:pPr marL="0" indent="0">
              <a:buNone/>
            </a:pPr>
            <a:r>
              <a:rPr lang="cs-CZ" dirty="0"/>
              <a:t>Dav mu ji, ach! myslím rovnou mírou,</a:t>
            </a:r>
          </a:p>
          <a:p>
            <a:pPr marL="0" indent="0">
              <a:buNone/>
            </a:pPr>
            <a:r>
              <a:rPr lang="cs-CZ" dirty="0"/>
              <a:t>Jako tebe nouze houslemi,</a:t>
            </a:r>
          </a:p>
          <a:p>
            <a:pPr marL="0" indent="0">
              <a:buNone/>
            </a:pPr>
            <a:r>
              <a:rPr lang="cs-CZ" dirty="0"/>
              <a:t>Tak mne láska obdařila lyrou.</a:t>
            </a:r>
          </a:p>
          <a:p>
            <a:endParaRPr lang="cs-CZ" dirty="0"/>
          </a:p>
          <a:p>
            <a:pPr marL="0" indent="0">
              <a:buNone/>
            </a:pPr>
            <a:r>
              <a:rPr lang="cs-CZ" dirty="0"/>
              <a:t>Jan Kollár: </a:t>
            </a:r>
            <a:r>
              <a:rPr lang="cs-CZ" i="1" dirty="0"/>
              <a:t>Slávy dcera </a:t>
            </a:r>
            <a:r>
              <a:rPr lang="cs-CZ" dirty="0"/>
              <a:t>(1832)</a:t>
            </a:r>
          </a:p>
          <a:p>
            <a:pPr marL="0" indent="0">
              <a:buNone/>
            </a:pPr>
            <a:endParaRPr lang="cs-CZ" dirty="0"/>
          </a:p>
        </p:txBody>
      </p:sp>
      <p:sp>
        <p:nvSpPr>
          <p:cNvPr id="6" name="Zástupný symbol pro obsah 5"/>
          <p:cNvSpPr>
            <a:spLocks noGrp="1"/>
          </p:cNvSpPr>
          <p:nvPr>
            <p:ph sz="half" idx="2"/>
          </p:nvPr>
        </p:nvSpPr>
        <p:spPr/>
        <p:txBody>
          <a:bodyPr>
            <a:normAutofit fontScale="55000" lnSpcReduction="20000"/>
          </a:bodyPr>
          <a:lstStyle/>
          <a:p>
            <a:pPr marL="0" indent="0">
              <a:buNone/>
            </a:pPr>
            <a:r>
              <a:rPr lang="cs-CZ" dirty="0"/>
              <a:t>K divadlu se nám jen nedostává: dům,</a:t>
            </a:r>
          </a:p>
          <a:p>
            <a:pPr marL="0" indent="0">
              <a:buNone/>
            </a:pPr>
            <a:r>
              <a:rPr lang="cs-CZ" dirty="0"/>
              <a:t>Básníků, aktérů a pak publikum.</a:t>
            </a:r>
          </a:p>
          <a:p>
            <a:pPr marL="0" indent="0">
              <a:buNone/>
            </a:pPr>
            <a:r>
              <a:rPr lang="cs-CZ" dirty="0"/>
              <a:t>Proto, páni, radím akcie</a:t>
            </a:r>
          </a:p>
          <a:p>
            <a:pPr marL="0" indent="0">
              <a:buNone/>
            </a:pPr>
            <a:r>
              <a:rPr lang="cs-CZ" dirty="0"/>
              <a:t>K stavbě chrámu české </a:t>
            </a:r>
            <a:r>
              <a:rPr lang="cs-CZ" dirty="0" err="1"/>
              <a:t>Thalie</a:t>
            </a:r>
            <a:r>
              <a:rPr lang="cs-CZ" dirty="0"/>
              <a:t>.</a:t>
            </a:r>
          </a:p>
          <a:p>
            <a:pPr marL="0" indent="0">
              <a:buNone/>
            </a:pPr>
            <a:r>
              <a:rPr lang="cs-CZ" dirty="0"/>
              <a:t> </a:t>
            </a:r>
          </a:p>
          <a:p>
            <a:pPr marL="0" indent="0">
              <a:buNone/>
            </a:pPr>
            <a:r>
              <a:rPr lang="cs-CZ" dirty="0"/>
              <a:t>Když jich jenom hodně rozprodáte</a:t>
            </a:r>
          </a:p>
          <a:p>
            <a:pPr marL="0" indent="0">
              <a:buNone/>
            </a:pPr>
            <a:r>
              <a:rPr lang="cs-CZ" dirty="0"/>
              <a:t>A pak honem cihel naděláte,</a:t>
            </a:r>
          </a:p>
          <a:p>
            <a:pPr marL="0" indent="0">
              <a:buNone/>
            </a:pPr>
            <a:r>
              <a:rPr lang="cs-CZ" dirty="0"/>
              <a:t>Musí být,  kdo je </a:t>
            </a:r>
            <a:r>
              <a:rPr lang="cs-CZ" dirty="0" err="1"/>
              <a:t>akcionérem</a:t>
            </a:r>
            <a:r>
              <a:rPr lang="cs-CZ" dirty="0"/>
              <a:t>,</a:t>
            </a:r>
          </a:p>
          <a:p>
            <a:pPr marL="0" indent="0">
              <a:buNone/>
            </a:pPr>
            <a:r>
              <a:rPr lang="cs-CZ" dirty="0"/>
              <a:t>Básníkem, publikum nebo aktérem.</a:t>
            </a:r>
          </a:p>
          <a:p>
            <a:pPr marL="0" indent="0">
              <a:buNone/>
            </a:pPr>
            <a:endParaRPr lang="cs-CZ" dirty="0"/>
          </a:p>
          <a:p>
            <a:pPr marL="0" indent="0">
              <a:buNone/>
            </a:pPr>
            <a:r>
              <a:rPr lang="cs-CZ" dirty="0"/>
              <a:t>K. Havlíček Borovský: </a:t>
            </a:r>
            <a:r>
              <a:rPr lang="cs-CZ" i="1" dirty="0"/>
              <a:t>Nouze naučila Dalibora housti </a:t>
            </a:r>
            <a:r>
              <a:rPr lang="cs-CZ" dirty="0"/>
              <a:t>(1846)</a:t>
            </a:r>
          </a:p>
        </p:txBody>
      </p:sp>
    </p:spTree>
    <p:extLst>
      <p:ext uri="{BB962C8B-B14F-4D97-AF65-F5344CB8AC3E}">
        <p14:creationId xmlns:p14="http://schemas.microsoft.com/office/powerpoint/2010/main" val="157766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dirty="0"/>
          </a:p>
        </p:txBody>
      </p:sp>
      <p:sp>
        <p:nvSpPr>
          <p:cNvPr id="6" name="Zástupný symbol pro obsah 5"/>
          <p:cNvSpPr>
            <a:spLocks noGrp="1"/>
          </p:cNvSpPr>
          <p:nvPr>
            <p:ph idx="1"/>
          </p:nvPr>
        </p:nvSpPr>
        <p:spPr/>
        <p:txBody>
          <a:bodyPr/>
          <a:lstStyle/>
          <a:p>
            <a:r>
              <a:rPr lang="cs-CZ" b="1" dirty="0"/>
              <a:t>Švanda Dudák </a:t>
            </a:r>
            <a:r>
              <a:rPr lang="cs-CZ" dirty="0"/>
              <a:t>– postava Tylo slavné hry, typ lidového muzikanta</a:t>
            </a:r>
          </a:p>
          <a:p>
            <a:endParaRPr lang="cs-CZ" dirty="0"/>
          </a:p>
          <a:p>
            <a:pPr marL="0" indent="0">
              <a:buNone/>
            </a:pPr>
            <a:r>
              <a:rPr lang="cs-CZ" dirty="0"/>
              <a:t>Hle Záviš a Dalibor vězeň chudák, </a:t>
            </a:r>
          </a:p>
          <a:p>
            <a:pPr marL="0" indent="0">
              <a:buNone/>
            </a:pPr>
            <a:r>
              <a:rPr lang="cs-CZ" dirty="0"/>
              <a:t>tam s varytem Lumír, tu Švanda dudák. </a:t>
            </a:r>
          </a:p>
          <a:p>
            <a:pPr marL="0" indent="0">
              <a:buNone/>
            </a:pPr>
            <a:endParaRPr lang="cs-CZ" dirty="0"/>
          </a:p>
          <a:p>
            <a:pPr marL="0" indent="0">
              <a:buNone/>
            </a:pPr>
            <a:r>
              <a:rPr lang="cs-CZ" dirty="0"/>
              <a:t>Tu ze srdce k srdci Záboj zpívá, </a:t>
            </a:r>
          </a:p>
          <a:p>
            <a:pPr marL="0" indent="0">
              <a:buNone/>
            </a:pPr>
            <a:r>
              <a:rPr lang="cs-CZ" dirty="0"/>
              <a:t>a Slavoj si do taktu mečem kývá</a:t>
            </a:r>
          </a:p>
          <a:p>
            <a:pPr marL="0" indent="0">
              <a:buNone/>
            </a:pPr>
            <a:endParaRPr lang="cs-CZ" dirty="0"/>
          </a:p>
          <a:p>
            <a:pPr marL="0" indent="0">
              <a:buNone/>
            </a:pPr>
            <a:r>
              <a:rPr lang="cs-CZ" dirty="0"/>
              <a:t>Eliška Krásnohorská: Tichá duše (1879)</a:t>
            </a:r>
          </a:p>
        </p:txBody>
      </p:sp>
    </p:spTree>
    <p:extLst>
      <p:ext uri="{BB962C8B-B14F-4D97-AF65-F5344CB8AC3E}">
        <p14:creationId xmlns:p14="http://schemas.microsoft.com/office/powerpoint/2010/main" val="383353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lnSpcReduction="10000"/>
          </a:bodyPr>
          <a:lstStyle/>
          <a:p>
            <a:r>
              <a:rPr lang="cs-CZ" b="1" dirty="0"/>
              <a:t>Venkovský kantor </a:t>
            </a:r>
            <a:r>
              <a:rPr lang="cs-CZ" dirty="0"/>
              <a:t>– nejde o konkrétní postavu, ale typ hudebníka na pomezí lidové a umělé hudby v období 18. století</a:t>
            </a:r>
          </a:p>
          <a:p>
            <a:r>
              <a:rPr lang="cs-CZ" dirty="0"/>
              <a:t>Souvisí se zájmem o dobu rokoka a mozartovským kultem</a:t>
            </a:r>
          </a:p>
          <a:p>
            <a:r>
              <a:rPr lang="cs-CZ" dirty="0"/>
              <a:t>Nejznámější je Jakub Jan Ryba (1765-1815), autor slavné České mše vánoční</a:t>
            </a:r>
          </a:p>
          <a:p>
            <a:r>
              <a:rPr lang="cs-CZ" dirty="0"/>
              <a:t>Postava kantora pronikla též do opery Jakobín Antonína Dvořáka na libreto Marie </a:t>
            </a:r>
            <a:r>
              <a:rPr lang="cs-CZ" dirty="0" err="1"/>
              <a:t>Červinkové-Riegrové</a:t>
            </a:r>
            <a:r>
              <a:rPr lang="cs-CZ" dirty="0"/>
              <a:t> (1889)</a:t>
            </a:r>
          </a:p>
          <a:p>
            <a:r>
              <a:rPr lang="cs-CZ" dirty="0"/>
              <a:t>„Nemůže např. celou operu nesmírně zábavnou a opravdu národní učiniti řádně zužitkovaný typ českého kantora asi z osmnáctého století?“ Václav V. Zelený, referát v Osvětě 1881 o Tvrdých palicích)</a:t>
            </a:r>
          </a:p>
          <a:p>
            <a:endParaRPr lang="cs-CZ" dirty="0"/>
          </a:p>
          <a:p>
            <a:endParaRPr lang="cs-CZ" dirty="0"/>
          </a:p>
        </p:txBody>
      </p:sp>
    </p:spTree>
    <p:extLst>
      <p:ext uri="{BB962C8B-B14F-4D97-AF65-F5344CB8AC3E}">
        <p14:creationId xmlns:p14="http://schemas.microsoft.com/office/powerpoint/2010/main" val="368373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fontScale="92500"/>
          </a:bodyPr>
          <a:lstStyle/>
          <a:p>
            <a:r>
              <a:rPr lang="cs-CZ" b="1" dirty="0"/>
              <a:t>Národní nástroje v Evropě</a:t>
            </a:r>
          </a:p>
          <a:p>
            <a:r>
              <a:rPr lang="cs-CZ" dirty="0"/>
              <a:t>Srbsko – gusle (smyčcový strunný nástroj s jednou nebo dvěma strunami) </a:t>
            </a:r>
          </a:p>
          <a:p>
            <a:r>
              <a:rPr lang="cs-CZ" dirty="0"/>
              <a:t>Bulharsko – </a:t>
            </a:r>
            <a:r>
              <a:rPr lang="cs-CZ" dirty="0" err="1"/>
              <a:t>kaval</a:t>
            </a:r>
            <a:r>
              <a:rPr lang="cs-CZ" dirty="0"/>
              <a:t> (dechový nástroj podobný flétně)</a:t>
            </a:r>
          </a:p>
          <a:p>
            <a:r>
              <a:rPr lang="cs-CZ" dirty="0"/>
              <a:t>Ukrajina – kobza (strunný nástroj podobný loutně)</a:t>
            </a:r>
          </a:p>
          <a:p>
            <a:r>
              <a:rPr lang="cs-CZ" dirty="0"/>
              <a:t>Norsko – </a:t>
            </a:r>
            <a:r>
              <a:rPr lang="cs-CZ" dirty="0" err="1"/>
              <a:t>hardingfele</a:t>
            </a:r>
            <a:r>
              <a:rPr lang="cs-CZ" dirty="0"/>
              <a:t> (strunný smyčcový nástroj blízký houslím)</a:t>
            </a:r>
          </a:p>
          <a:p>
            <a:r>
              <a:rPr lang="cs-CZ" dirty="0"/>
              <a:t>Finsko – </a:t>
            </a:r>
            <a:r>
              <a:rPr lang="cs-CZ" dirty="0" err="1"/>
              <a:t>kantele</a:t>
            </a:r>
            <a:r>
              <a:rPr lang="cs-CZ" dirty="0"/>
              <a:t> (drnkací, obvykle pětistrunný nástroj)</a:t>
            </a:r>
          </a:p>
          <a:p>
            <a:r>
              <a:rPr lang="cs-CZ" dirty="0"/>
              <a:t>Skotsko – </a:t>
            </a:r>
            <a:r>
              <a:rPr lang="cs-CZ" dirty="0" err="1"/>
              <a:t>bagpipe</a:t>
            </a:r>
            <a:r>
              <a:rPr lang="cs-CZ" dirty="0"/>
              <a:t> (dudy)</a:t>
            </a:r>
          </a:p>
          <a:p>
            <a:r>
              <a:rPr lang="cs-CZ" dirty="0"/>
              <a:t>Španělsko – kytara a kastaněty </a:t>
            </a:r>
          </a:p>
          <a:p>
            <a:r>
              <a:rPr lang="cs-CZ" dirty="0"/>
              <a:t>Švédsko – </a:t>
            </a:r>
            <a:r>
              <a:rPr lang="cs-CZ" dirty="0" err="1"/>
              <a:t>nyckelharpa</a:t>
            </a:r>
            <a:r>
              <a:rPr lang="cs-CZ" dirty="0"/>
              <a:t> (smyčcová niněra)</a:t>
            </a:r>
          </a:p>
          <a:p>
            <a:r>
              <a:rPr lang="cs-CZ" dirty="0"/>
              <a:t>Irsko – malá harfa</a:t>
            </a:r>
          </a:p>
          <a:p>
            <a:r>
              <a:rPr lang="cs-CZ" dirty="0"/>
              <a:t>Rusko – balalajka, v novější době též </a:t>
            </a:r>
            <a:r>
              <a:rPr lang="cs-CZ" dirty="0" err="1"/>
              <a:t>garmoška</a:t>
            </a:r>
            <a:r>
              <a:rPr lang="cs-CZ" dirty="0"/>
              <a:t> </a:t>
            </a:r>
          </a:p>
          <a:p>
            <a:endParaRPr lang="cs-CZ" dirty="0"/>
          </a:p>
        </p:txBody>
      </p:sp>
    </p:spTree>
    <p:extLst>
      <p:ext uri="{BB962C8B-B14F-4D97-AF65-F5344CB8AC3E}">
        <p14:creationId xmlns:p14="http://schemas.microsoft.com/office/powerpoint/2010/main" val="274470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endParaRPr lang="cs-CZ" dirty="0"/>
          </a:p>
        </p:txBody>
      </p:sp>
      <p:sp>
        <p:nvSpPr>
          <p:cNvPr id="10" name="Zástupný symbol pro text 9"/>
          <p:cNvSpPr>
            <a:spLocks noGrp="1"/>
          </p:cNvSpPr>
          <p:nvPr>
            <p:ph type="body" idx="1"/>
          </p:nvPr>
        </p:nvSpPr>
        <p:spPr/>
        <p:txBody>
          <a:bodyPr>
            <a:normAutofit fontScale="40000" lnSpcReduction="20000"/>
          </a:bodyPr>
          <a:lstStyle/>
          <a:p>
            <a:endParaRPr lang="cs-CZ" dirty="0"/>
          </a:p>
          <a:p>
            <a:r>
              <a:rPr lang="cs-CZ" sz="2900" dirty="0"/>
              <a:t>Jean August </a:t>
            </a:r>
            <a:r>
              <a:rPr lang="cs-CZ" sz="2900" dirty="0" err="1"/>
              <a:t>Dominique</a:t>
            </a:r>
            <a:r>
              <a:rPr lang="cs-CZ" sz="2900" dirty="0"/>
              <a:t> </a:t>
            </a:r>
            <a:r>
              <a:rPr lang="cs-CZ" sz="2900" dirty="0" err="1"/>
              <a:t>Ingres</a:t>
            </a:r>
            <a:r>
              <a:rPr lang="cs-CZ" sz="2900" dirty="0"/>
              <a:t>: </a:t>
            </a:r>
          </a:p>
          <a:p>
            <a:r>
              <a:rPr lang="cs-CZ" sz="2900" dirty="0"/>
              <a:t>Ossianův sen (1813)</a:t>
            </a:r>
          </a:p>
          <a:p>
            <a:endParaRPr lang="cs-CZ" dirty="0"/>
          </a:p>
        </p:txBody>
      </p:sp>
      <p:pic>
        <p:nvPicPr>
          <p:cNvPr id="8" name="Zástupný symbol pro obsah 7"/>
          <p:cNvPicPr>
            <a:picLocks noGrp="1" noChangeAspect="1"/>
          </p:cNvPicPr>
          <p:nvPr>
            <p:ph sz="half" idx="2"/>
          </p:nvPr>
        </p:nvPicPr>
        <p:blipFill>
          <a:blip r:embed="rId2"/>
          <a:stretch>
            <a:fillRect/>
          </a:stretch>
        </p:blipFill>
        <p:spPr>
          <a:xfrm>
            <a:off x="984538" y="2578989"/>
            <a:ext cx="2877561" cy="3670110"/>
          </a:xfrm>
          <a:prstGeom prst="rect">
            <a:avLst/>
          </a:prstGeom>
        </p:spPr>
      </p:pic>
      <p:sp>
        <p:nvSpPr>
          <p:cNvPr id="11" name="Zástupný symbol pro text 10"/>
          <p:cNvSpPr>
            <a:spLocks noGrp="1"/>
          </p:cNvSpPr>
          <p:nvPr>
            <p:ph type="body" sz="quarter" idx="3"/>
          </p:nvPr>
        </p:nvSpPr>
        <p:spPr/>
        <p:txBody>
          <a:bodyPr>
            <a:normAutofit fontScale="25000" lnSpcReduction="20000"/>
          </a:bodyPr>
          <a:lstStyle/>
          <a:p>
            <a:endParaRPr lang="cs-CZ" sz="5500" dirty="0"/>
          </a:p>
          <a:p>
            <a:r>
              <a:rPr lang="cs-CZ" sz="5500" dirty="0"/>
              <a:t>Johann Peter </a:t>
            </a:r>
            <a:r>
              <a:rPr lang="cs-CZ" sz="5500" dirty="0" err="1"/>
              <a:t>Krafft</a:t>
            </a:r>
            <a:r>
              <a:rPr lang="cs-CZ" sz="5500" dirty="0"/>
              <a:t>: </a:t>
            </a:r>
          </a:p>
          <a:p>
            <a:r>
              <a:rPr lang="cs-CZ" sz="5500" dirty="0"/>
              <a:t>Ossian a Malvína (1810)</a:t>
            </a:r>
          </a:p>
          <a:p>
            <a:endParaRPr lang="cs-CZ" dirty="0"/>
          </a:p>
        </p:txBody>
      </p:sp>
      <p:sp>
        <p:nvSpPr>
          <p:cNvPr id="12" name="Zástupný symbol pro obsah 11"/>
          <p:cNvSpPr>
            <a:spLocks noGrp="1"/>
          </p:cNvSpPr>
          <p:nvPr>
            <p:ph sz="quarter" idx="4"/>
          </p:nvPr>
        </p:nvSpPr>
        <p:spPr>
          <a:xfrm>
            <a:off x="5315902" y="2578988"/>
            <a:ext cx="2809875" cy="3670111"/>
          </a:xfrm>
        </p:spPr>
        <p:txBody>
          <a:bodyPr/>
          <a:lstStyle/>
          <a:p>
            <a:endParaRPr lang="cs-CZ" dirty="0"/>
          </a:p>
        </p:txBody>
      </p:sp>
      <p:pic>
        <p:nvPicPr>
          <p:cNvPr id="7" name="Zástupný symbol pro obsah 6"/>
          <p:cNvPicPr>
            <a:picLocks noGrp="1" noChangeAspect="1"/>
          </p:cNvPicPr>
          <p:nvPr>
            <p:ph sz="half" idx="4294967295"/>
          </p:nvPr>
        </p:nvPicPr>
        <p:blipFill>
          <a:blip r:embed="rId3"/>
          <a:stretch>
            <a:fillRect/>
          </a:stretch>
        </p:blipFill>
        <p:spPr>
          <a:xfrm>
            <a:off x="5315902" y="2578989"/>
            <a:ext cx="2809875" cy="3670300"/>
          </a:xfrm>
          <a:prstGeom prst="rect">
            <a:avLst/>
          </a:prstGeom>
        </p:spPr>
      </p:pic>
    </p:spTree>
    <p:extLst>
      <p:ext uri="{BB962C8B-B14F-4D97-AF65-F5344CB8AC3E}">
        <p14:creationId xmlns:p14="http://schemas.microsoft.com/office/powerpoint/2010/main" val="173013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sz="half" idx="1"/>
          </p:nvPr>
        </p:nvSpPr>
        <p:spPr/>
        <p:txBody>
          <a:bodyPr>
            <a:normAutofit fontScale="70000" lnSpcReduction="20000"/>
          </a:bodyPr>
          <a:lstStyle/>
          <a:p>
            <a:pPr marL="0" indent="0">
              <a:buNone/>
            </a:pPr>
            <a:r>
              <a:rPr lang="cs-CZ" b="1" dirty="0"/>
              <a:t>Záboj (Rukopis královédvorský</a:t>
            </a:r>
            <a:r>
              <a:rPr lang="cs-CZ" dirty="0"/>
              <a:t>)</a:t>
            </a:r>
          </a:p>
          <a:p>
            <a:pPr marL="0" indent="0">
              <a:buNone/>
            </a:pPr>
            <a:br>
              <a:rPr lang="cs-CZ" dirty="0"/>
            </a:br>
            <a:r>
              <a:rPr lang="cs-CZ" dirty="0"/>
              <a:t>I minu </a:t>
            </a:r>
            <a:r>
              <a:rPr lang="cs-CZ" dirty="0" err="1"/>
              <a:t>deň</a:t>
            </a:r>
            <a:r>
              <a:rPr lang="cs-CZ" dirty="0"/>
              <a:t> prvý, i minu </a:t>
            </a:r>
            <a:r>
              <a:rPr lang="cs-CZ" dirty="0" err="1"/>
              <a:t>deň</a:t>
            </a:r>
            <a:r>
              <a:rPr lang="cs-CZ" dirty="0"/>
              <a:t> </a:t>
            </a:r>
            <a:r>
              <a:rPr lang="cs-CZ" dirty="0" err="1"/>
              <a:t>vterý</a:t>
            </a:r>
            <a:r>
              <a:rPr lang="cs-CZ" dirty="0"/>
              <a:t>,</a:t>
            </a:r>
            <a:br>
              <a:rPr lang="cs-CZ" dirty="0"/>
            </a:br>
            <a:r>
              <a:rPr lang="cs-CZ" dirty="0"/>
              <a:t>i </a:t>
            </a:r>
            <a:r>
              <a:rPr lang="cs-CZ" dirty="0" err="1"/>
              <a:t>kdaž</a:t>
            </a:r>
            <a:r>
              <a:rPr lang="cs-CZ" dirty="0"/>
              <a:t> za </a:t>
            </a:r>
            <a:r>
              <a:rPr lang="cs-CZ" dirty="0" err="1"/>
              <a:t>třetiem</a:t>
            </a:r>
            <a:r>
              <a:rPr lang="cs-CZ" dirty="0"/>
              <a:t> luna v noci  				</a:t>
            </a:r>
            <a:r>
              <a:rPr lang="cs-CZ" dirty="0" err="1"/>
              <a:t>bieše</a:t>
            </a:r>
            <a:r>
              <a:rPr lang="cs-CZ" dirty="0"/>
              <a:t>,</a:t>
            </a:r>
            <a:br>
              <a:rPr lang="cs-CZ" dirty="0"/>
            </a:br>
            <a:r>
              <a:rPr lang="cs-CZ" dirty="0" err="1"/>
              <a:t>sněchu</a:t>
            </a:r>
            <a:r>
              <a:rPr lang="cs-CZ" dirty="0"/>
              <a:t> </a:t>
            </a:r>
            <a:r>
              <a:rPr lang="cs-CZ" dirty="0" err="1"/>
              <a:t>sě</a:t>
            </a:r>
            <a:r>
              <a:rPr lang="cs-CZ" dirty="0"/>
              <a:t> </a:t>
            </a:r>
            <a:r>
              <a:rPr lang="cs-CZ" dirty="0" err="1"/>
              <a:t>mužie</a:t>
            </a:r>
            <a:r>
              <a:rPr lang="cs-CZ" dirty="0"/>
              <a:t> </a:t>
            </a:r>
            <a:r>
              <a:rPr lang="cs-CZ" dirty="0" err="1"/>
              <a:t>sěmo</a:t>
            </a:r>
            <a:r>
              <a:rPr lang="cs-CZ" dirty="0"/>
              <a:t> v les </a:t>
            </a:r>
            <a:r>
              <a:rPr lang="cs-CZ" dirty="0" err="1"/>
              <a:t>črn</a:t>
            </a:r>
            <a:r>
              <a:rPr lang="cs-CZ" dirty="0"/>
              <a:t>.</a:t>
            </a:r>
            <a:br>
              <a:rPr lang="cs-CZ" dirty="0"/>
            </a:br>
            <a:r>
              <a:rPr lang="cs-CZ" dirty="0"/>
              <a:t>K </a:t>
            </a:r>
            <a:r>
              <a:rPr lang="cs-CZ" dirty="0" err="1"/>
              <a:t>niem</a:t>
            </a:r>
            <a:r>
              <a:rPr lang="cs-CZ" dirty="0"/>
              <a:t> zdě Záboj; </a:t>
            </a:r>
            <a:r>
              <a:rPr lang="cs-CZ" dirty="0" err="1"/>
              <a:t>otvede</a:t>
            </a:r>
            <a:r>
              <a:rPr lang="cs-CZ" dirty="0"/>
              <a:t> je v   				úval,</a:t>
            </a:r>
            <a:br>
              <a:rPr lang="cs-CZ" dirty="0"/>
            </a:br>
            <a:r>
              <a:rPr lang="cs-CZ" dirty="0"/>
              <a:t>v ponížený úval hlubokého lesa.</a:t>
            </a:r>
            <a:br>
              <a:rPr lang="cs-CZ" dirty="0"/>
            </a:br>
            <a:r>
              <a:rPr lang="cs-CZ" dirty="0" err="1"/>
              <a:t>Stúpi</a:t>
            </a:r>
            <a:r>
              <a:rPr lang="cs-CZ" dirty="0"/>
              <a:t> Záboj </a:t>
            </a:r>
            <a:r>
              <a:rPr lang="cs-CZ" dirty="0" err="1"/>
              <a:t>najnížeje</a:t>
            </a:r>
            <a:r>
              <a:rPr lang="cs-CZ" dirty="0"/>
              <a:t> </a:t>
            </a:r>
            <a:r>
              <a:rPr lang="cs-CZ" dirty="0" err="1"/>
              <a:t>dolóv</a:t>
            </a:r>
            <a:r>
              <a:rPr lang="cs-CZ" dirty="0"/>
              <a:t>,</a:t>
            </a:r>
            <a:br>
              <a:rPr lang="cs-CZ" dirty="0"/>
            </a:br>
            <a:r>
              <a:rPr lang="cs-CZ" dirty="0" err="1"/>
              <a:t>vze</a:t>
            </a:r>
            <a:r>
              <a:rPr lang="cs-CZ" dirty="0"/>
              <a:t> varyto </a:t>
            </a:r>
            <a:r>
              <a:rPr lang="cs-CZ" dirty="0" err="1"/>
              <a:t>zvučno</a:t>
            </a:r>
            <a:r>
              <a:rPr lang="cs-CZ" dirty="0"/>
              <a:t>:</a:t>
            </a:r>
            <a:br>
              <a:rPr lang="cs-CZ" dirty="0"/>
            </a:br>
            <a:r>
              <a:rPr lang="cs-CZ" dirty="0"/>
              <a:t> „</a:t>
            </a:r>
            <a:r>
              <a:rPr lang="cs-CZ" dirty="0" err="1"/>
              <a:t>Mužie</a:t>
            </a:r>
            <a:r>
              <a:rPr lang="cs-CZ" dirty="0"/>
              <a:t> bratských </a:t>
            </a:r>
            <a:r>
              <a:rPr lang="cs-CZ" dirty="0" err="1"/>
              <a:t>srdec</a:t>
            </a:r>
            <a:r>
              <a:rPr lang="cs-CZ" dirty="0"/>
              <a:t> </a:t>
            </a:r>
            <a:br>
              <a:rPr lang="cs-CZ" dirty="0"/>
            </a:br>
            <a:r>
              <a:rPr lang="cs-CZ" dirty="0"/>
              <a:t>i </a:t>
            </a:r>
            <a:r>
              <a:rPr lang="cs-CZ" dirty="0" err="1"/>
              <a:t>jiskreních</a:t>
            </a:r>
            <a:r>
              <a:rPr lang="cs-CZ" dirty="0"/>
              <a:t> </a:t>
            </a:r>
            <a:r>
              <a:rPr lang="cs-CZ" dirty="0" err="1"/>
              <a:t>zrakóv</a:t>
            </a:r>
            <a:r>
              <a:rPr lang="cs-CZ" dirty="0"/>
              <a:t>,</a:t>
            </a:r>
            <a:br>
              <a:rPr lang="cs-CZ" dirty="0"/>
            </a:br>
            <a:r>
              <a:rPr lang="cs-CZ" dirty="0"/>
              <a:t>vám pěju </a:t>
            </a:r>
            <a:r>
              <a:rPr lang="cs-CZ" dirty="0" err="1"/>
              <a:t>najniží</a:t>
            </a:r>
            <a:r>
              <a:rPr lang="cs-CZ" dirty="0"/>
              <a:t> z </a:t>
            </a:r>
            <a:r>
              <a:rPr lang="cs-CZ" dirty="0" err="1"/>
              <a:t>dola</a:t>
            </a:r>
            <a:r>
              <a:rPr lang="cs-CZ" dirty="0"/>
              <a:t>.</a:t>
            </a:r>
            <a:br>
              <a:rPr lang="cs-CZ" dirty="0"/>
            </a:br>
            <a:r>
              <a:rPr lang="cs-CZ" dirty="0" err="1"/>
              <a:t>Piesň</a:t>
            </a:r>
            <a:r>
              <a:rPr lang="cs-CZ" dirty="0"/>
              <a:t> ide z srdce mého,</a:t>
            </a:r>
            <a:br>
              <a:rPr lang="cs-CZ" dirty="0"/>
            </a:br>
            <a:r>
              <a:rPr lang="cs-CZ" dirty="0"/>
              <a:t>z srdce </a:t>
            </a:r>
            <a:r>
              <a:rPr lang="cs-CZ" dirty="0" err="1"/>
              <a:t>najnížeje</a:t>
            </a:r>
            <a:r>
              <a:rPr lang="cs-CZ" dirty="0"/>
              <a:t> </a:t>
            </a:r>
            <a:br>
              <a:rPr lang="cs-CZ" dirty="0"/>
            </a:br>
            <a:r>
              <a:rPr lang="cs-CZ" dirty="0" err="1"/>
              <a:t>pohrúžena</a:t>
            </a:r>
            <a:r>
              <a:rPr lang="cs-CZ" dirty="0"/>
              <a:t> v hoři.„</a:t>
            </a:r>
            <a:br>
              <a:rPr lang="cs-CZ" dirty="0"/>
            </a:br>
            <a:r>
              <a:rPr lang="cs-CZ" dirty="0"/>
              <a:t>(…)</a:t>
            </a:r>
          </a:p>
        </p:txBody>
      </p:sp>
      <p:sp>
        <p:nvSpPr>
          <p:cNvPr id="4" name="Zástupný symbol pro obsah 3"/>
          <p:cNvSpPr>
            <a:spLocks noGrp="1"/>
          </p:cNvSpPr>
          <p:nvPr>
            <p:ph sz="half" idx="2"/>
          </p:nvPr>
        </p:nvSpPr>
        <p:spPr/>
        <p:txBody>
          <a:bodyPr>
            <a:normAutofit fontScale="70000" lnSpcReduction="20000"/>
          </a:bodyPr>
          <a:lstStyle/>
          <a:p>
            <a:pPr marL="0" indent="0">
              <a:buNone/>
            </a:pPr>
            <a:br>
              <a:rPr lang="cs-CZ" dirty="0"/>
            </a:br>
            <a:r>
              <a:rPr lang="cs-CZ" dirty="0"/>
              <a:t>(…) </a:t>
            </a:r>
            <a:br>
              <a:rPr lang="cs-CZ" dirty="0"/>
            </a:br>
            <a:r>
              <a:rPr lang="cs-CZ" dirty="0"/>
              <a:t>„Aj, ty </a:t>
            </a:r>
            <a:r>
              <a:rPr lang="cs-CZ" dirty="0" err="1"/>
              <a:t>Záboju</a:t>
            </a:r>
            <a:r>
              <a:rPr lang="cs-CZ" dirty="0"/>
              <a:t>, ty</a:t>
            </a:r>
            <a:br>
              <a:rPr lang="cs-CZ" dirty="0"/>
            </a:br>
            <a:r>
              <a:rPr lang="cs-CZ" dirty="0"/>
              <a:t>pěješ srdce k </a:t>
            </a:r>
            <a:r>
              <a:rPr lang="cs-CZ" dirty="0" err="1"/>
              <a:t>srdcu</a:t>
            </a:r>
            <a:br>
              <a:rPr lang="cs-CZ" dirty="0"/>
            </a:br>
            <a:r>
              <a:rPr lang="cs-CZ" dirty="0" err="1"/>
              <a:t>pěsňú</a:t>
            </a:r>
            <a:r>
              <a:rPr lang="cs-CZ" dirty="0"/>
              <a:t> z </a:t>
            </a:r>
            <a:r>
              <a:rPr lang="cs-CZ" dirty="0" err="1"/>
              <a:t>střěda</a:t>
            </a:r>
            <a:r>
              <a:rPr lang="cs-CZ" dirty="0"/>
              <a:t> </a:t>
            </a:r>
            <a:r>
              <a:rPr lang="cs-CZ" dirty="0" err="1"/>
              <a:t>hořě</a:t>
            </a:r>
            <a:r>
              <a:rPr lang="cs-CZ" dirty="0"/>
              <a:t>.</a:t>
            </a:r>
            <a:br>
              <a:rPr lang="cs-CZ" dirty="0"/>
            </a:br>
            <a:r>
              <a:rPr lang="cs-CZ" dirty="0"/>
              <a:t>Jako Lumír, </a:t>
            </a:r>
            <a:r>
              <a:rPr lang="cs-CZ" dirty="0" err="1"/>
              <a:t>ký</a:t>
            </a:r>
            <a:r>
              <a:rPr lang="cs-CZ" dirty="0"/>
              <a:t> slovy i </a:t>
            </a:r>
            <a:r>
              <a:rPr lang="cs-CZ" dirty="0" err="1"/>
              <a:t>pěniem</a:t>
            </a:r>
            <a:br>
              <a:rPr lang="cs-CZ" dirty="0"/>
            </a:br>
            <a:r>
              <a:rPr lang="cs-CZ" dirty="0" err="1"/>
              <a:t>bieše</a:t>
            </a:r>
            <a:r>
              <a:rPr lang="cs-CZ" dirty="0"/>
              <a:t> pohýbal Vyšehrad i </a:t>
            </a:r>
            <a:r>
              <a:rPr lang="cs-CZ" dirty="0" err="1"/>
              <a:t>vsie</a:t>
            </a:r>
            <a:r>
              <a:rPr lang="cs-CZ" dirty="0"/>
              <a:t> vlasti,</a:t>
            </a:r>
            <a:br>
              <a:rPr lang="cs-CZ" dirty="0"/>
            </a:br>
            <a:r>
              <a:rPr lang="cs-CZ" dirty="0"/>
              <a:t>tako ty mě i </a:t>
            </a:r>
            <a:r>
              <a:rPr lang="cs-CZ" dirty="0" err="1"/>
              <a:t>vsiu</a:t>
            </a:r>
            <a:r>
              <a:rPr lang="cs-CZ" dirty="0"/>
              <a:t> </a:t>
            </a:r>
            <a:r>
              <a:rPr lang="cs-CZ" dirty="0" err="1"/>
              <a:t>bratř</a:t>
            </a:r>
            <a:r>
              <a:rPr lang="cs-CZ" dirty="0"/>
              <a:t>.</a:t>
            </a:r>
            <a:br>
              <a:rPr lang="cs-CZ" dirty="0"/>
            </a:br>
            <a:r>
              <a:rPr lang="cs-CZ" dirty="0"/>
              <a:t>Pěvce dobra </a:t>
            </a:r>
            <a:r>
              <a:rPr lang="cs-CZ" dirty="0" err="1"/>
              <a:t>milujú</a:t>
            </a:r>
            <a:r>
              <a:rPr lang="cs-CZ" dirty="0"/>
              <a:t> bozi:</a:t>
            </a:r>
            <a:br>
              <a:rPr lang="cs-CZ" dirty="0"/>
            </a:br>
            <a:r>
              <a:rPr lang="cs-CZ" dirty="0"/>
              <a:t>pěj, tobě </a:t>
            </a:r>
            <a:r>
              <a:rPr lang="cs-CZ" dirty="0" err="1"/>
              <a:t>ot</a:t>
            </a:r>
            <a:r>
              <a:rPr lang="cs-CZ" dirty="0"/>
              <a:t> nich dáno v srdce proti </a:t>
            </a:r>
            <a:r>
              <a:rPr lang="cs-CZ" dirty="0" err="1"/>
              <a:t>vrahóm</a:t>
            </a:r>
            <a:r>
              <a:rPr lang="cs-CZ" dirty="0"/>
              <a:t>!"”</a:t>
            </a:r>
          </a:p>
        </p:txBody>
      </p:sp>
    </p:spTree>
    <p:extLst>
      <p:ext uri="{BB962C8B-B14F-4D97-AF65-F5344CB8AC3E}">
        <p14:creationId xmlns:p14="http://schemas.microsoft.com/office/powerpoint/2010/main" val="371207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dirty="0"/>
          </a:p>
        </p:txBody>
      </p:sp>
      <p:sp>
        <p:nvSpPr>
          <p:cNvPr id="6" name="Zástupný symbol pro obsah 5"/>
          <p:cNvSpPr>
            <a:spLocks noGrp="1"/>
          </p:cNvSpPr>
          <p:nvPr>
            <p:ph idx="1"/>
          </p:nvPr>
        </p:nvSpPr>
        <p:spPr>
          <a:xfrm>
            <a:off x="467544" y="1600200"/>
            <a:ext cx="8229600" cy="5141168"/>
          </a:xfrm>
        </p:spPr>
        <p:txBody>
          <a:bodyPr>
            <a:normAutofit/>
          </a:bodyPr>
          <a:lstStyle/>
          <a:p>
            <a:pPr marL="0" indent="0">
              <a:buNone/>
            </a:pPr>
            <a:r>
              <a:rPr lang="cs-CZ" b="1" dirty="0"/>
              <a:t>Varyto v české vědě</a:t>
            </a:r>
          </a:p>
          <a:p>
            <a:pPr marL="0" indent="0">
              <a:buNone/>
            </a:pPr>
            <a:r>
              <a:rPr lang="cs-CZ" dirty="0"/>
              <a:t>„Hospodář čili kněz pobožnost svou v soumraky řádně konal, dávaje bohům pokrm jísti podle vše dřeva svatá; klaněl se před nimi, bil se v čelo, slávu zpíval, neb bohům milých slov hlásal. </a:t>
            </a:r>
            <a:r>
              <a:rPr lang="cs-CZ" dirty="0" err="1"/>
              <a:t>Zpěvec</a:t>
            </a:r>
            <a:r>
              <a:rPr lang="cs-CZ" dirty="0"/>
              <a:t> k čemu i hudebního nástroje užíval (</a:t>
            </a:r>
            <a:r>
              <a:rPr lang="cs-CZ" dirty="0" err="1"/>
              <a:t>varito</a:t>
            </a:r>
            <a:r>
              <a:rPr lang="cs-CZ" dirty="0"/>
              <a:t> </a:t>
            </a:r>
            <a:r>
              <a:rPr lang="cs-CZ" dirty="0" err="1"/>
              <a:t>zvučno</a:t>
            </a:r>
            <a:r>
              <a:rPr lang="cs-CZ" dirty="0"/>
              <a:t>), jako Bardové neb Druidové (od </a:t>
            </a:r>
            <a:r>
              <a:rPr lang="cs-CZ" dirty="0" err="1"/>
              <a:t>Drvo</a:t>
            </a:r>
            <a:r>
              <a:rPr lang="cs-CZ" dirty="0"/>
              <a:t>, u Keltů), s pěním </a:t>
            </a:r>
            <a:r>
              <a:rPr lang="cs-CZ" dirty="0" err="1"/>
              <a:t>jímav</a:t>
            </a:r>
            <a:r>
              <a:rPr lang="cs-CZ" dirty="0"/>
              <a:t> lid k ochraně víry </a:t>
            </a:r>
            <a:r>
              <a:rPr lang="cs-CZ" dirty="0" err="1"/>
              <a:t>zbuzoval</a:t>
            </a:r>
            <a:r>
              <a:rPr lang="cs-CZ" dirty="0"/>
              <a:t>, neboť jemu od bohů dáno v srdce proti vrahům, on pěl srdce k srdci, a v čas nouzi z středu hoře jako Lumír zpíval, </a:t>
            </a:r>
            <a:r>
              <a:rPr lang="cs-CZ" dirty="0" err="1"/>
              <a:t>ký</a:t>
            </a:r>
            <a:r>
              <a:rPr lang="cs-CZ" dirty="0"/>
              <a:t> slovy i pěním byl pohýbal Vyšehrad i vše vlasti. </a:t>
            </a:r>
            <a:r>
              <a:rPr lang="cs-CZ" dirty="0" err="1"/>
              <a:t>Zpěvce</a:t>
            </a:r>
            <a:r>
              <a:rPr lang="cs-CZ" dirty="0"/>
              <a:t> lid miloval, jakož jej dobrého bohové milovali.“ </a:t>
            </a:r>
          </a:p>
          <a:p>
            <a:pPr marL="0" indent="0">
              <a:buNone/>
            </a:pPr>
            <a:r>
              <a:rPr lang="cs-CZ" dirty="0"/>
              <a:t>Antonín Jungmann: </a:t>
            </a:r>
            <a:r>
              <a:rPr lang="cs-CZ" i="1" dirty="0"/>
              <a:t>Krátký obsah náboženství pohanského u Slovanů, zvláště u Čechů </a:t>
            </a:r>
            <a:r>
              <a:rPr lang="cs-CZ" dirty="0"/>
              <a:t>(Krok 1824)</a:t>
            </a:r>
          </a:p>
        </p:txBody>
      </p:sp>
    </p:spTree>
    <p:extLst>
      <p:ext uri="{BB962C8B-B14F-4D97-AF65-F5344CB8AC3E}">
        <p14:creationId xmlns:p14="http://schemas.microsoft.com/office/powerpoint/2010/main" val="30606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„Nejstarší památka hudby v Čechách jest pověst o Lumíru, o němž se praví, že </a:t>
            </a:r>
            <a:r>
              <a:rPr lang="cs-CZ" i="1" dirty="0"/>
              <a:t>hýbal Vyšehradem a vší vlastí</a:t>
            </a:r>
            <a:r>
              <a:rPr lang="cs-CZ" dirty="0"/>
              <a:t>. Pověst tato </a:t>
            </a:r>
            <a:r>
              <a:rPr lang="cs-CZ" dirty="0" err="1"/>
              <a:t>béře</a:t>
            </a:r>
            <a:r>
              <a:rPr lang="cs-CZ" dirty="0"/>
              <a:t> se ovšem jen za báječnou, dost možná však, že má základ ve skutečnosti. Možná že se zdržoval za dávných časů pohanských v sídelním místě panovníků českých na Vyšehradě pěvec a herec na varyto, který svým uměním obracel na se pozornost, a hýbal tudíž Vyšehradem, tj. přiváděl dvůr knížecí na Vyšehradě k nadšení. Domněnka tato není obyčejům tehdejších časů na odpor, </a:t>
            </a:r>
            <a:r>
              <a:rPr lang="cs-CZ" dirty="0" err="1"/>
              <a:t>anť</a:t>
            </a:r>
            <a:r>
              <a:rPr lang="cs-CZ" dirty="0"/>
              <a:t> jest dokázáno, že již tehdáž se věnovaly jisté osoby výhradně hudbě. Možná ale také, že přišel Lumír do Čech z krajiny, kde byl umění hudební již na nějakém vyšším stupni, jako např. u Řeků, a že obrátil na sebe tím větší pozornost, čím nižší byl stupeň hudebního umění v Čechách, a čím více smyslu pro hudbu mělo obyvatelstvo tehdejšího Vyšehradu. Z jiné strany jest ovšem také možná, že jest Lumír báječnou osobou, a že si snad přinesli praotcové naši pověst tu odjinud. Veliká podobnost jmen Lumír a </a:t>
            </a:r>
            <a:r>
              <a:rPr lang="cs-CZ" dirty="0" err="1"/>
              <a:t>Homer</a:t>
            </a:r>
            <a:r>
              <a:rPr lang="cs-CZ" dirty="0"/>
              <a:t> nesmí zůstati při těchto podmínkách nepodotknuta. Nechť však tomu tak aneb onak, to jest jisto, že byl Lumír ideálem všech pozdějších pěvců a </a:t>
            </a:r>
            <a:r>
              <a:rPr lang="cs-CZ" dirty="0" err="1"/>
              <a:t>varytonistů</a:t>
            </a:r>
            <a:r>
              <a:rPr lang="cs-CZ" dirty="0"/>
              <a:t>, jak patrno z </a:t>
            </a:r>
            <a:r>
              <a:rPr lang="cs-CZ" dirty="0" err="1"/>
              <a:t>Kralodvorského</a:t>
            </a:r>
            <a:r>
              <a:rPr lang="cs-CZ" dirty="0"/>
              <a:t> rukopisu.“ </a:t>
            </a:r>
          </a:p>
          <a:p>
            <a:pPr marL="0" indent="0">
              <a:buNone/>
            </a:pPr>
            <a:r>
              <a:rPr lang="cs-CZ" dirty="0"/>
              <a:t>Josef Leopold Zvonař: </a:t>
            </a:r>
            <a:r>
              <a:rPr lang="cs-CZ" i="1" dirty="0"/>
              <a:t>Dějiny české hudby </a:t>
            </a:r>
            <a:r>
              <a:rPr lang="cs-CZ" dirty="0"/>
              <a:t>(in: heslo </a:t>
            </a:r>
            <a:r>
              <a:rPr lang="cs-CZ" i="1" dirty="0"/>
              <a:t>Čechy</a:t>
            </a:r>
            <a:r>
              <a:rPr lang="cs-CZ" dirty="0"/>
              <a:t>, </a:t>
            </a:r>
            <a:r>
              <a:rPr lang="cs-CZ" i="1" dirty="0"/>
              <a:t>Riegrův Slovník naučný</a:t>
            </a:r>
            <a:r>
              <a:rPr lang="cs-CZ" dirty="0"/>
              <a:t>, 1862)</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70272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a:t>Barbiton (</a:t>
            </a:r>
            <a:r>
              <a:rPr lang="cs-CZ" dirty="0" err="1"/>
              <a:t>řc</a:t>
            </a:r>
            <a:r>
              <a:rPr lang="cs-CZ" dirty="0"/>
              <a:t>. Varyto), nástroj hudební st.-řecký, i u </a:t>
            </a:r>
            <a:r>
              <a:rPr lang="cs-CZ" dirty="0" err="1"/>
              <a:t>řím</a:t>
            </a:r>
            <a:r>
              <a:rPr lang="cs-CZ" dirty="0"/>
              <a:t>. Básníků připomínaný. O 7 strunách větší než lyra, jehož vynalezení se </a:t>
            </a:r>
            <a:r>
              <a:rPr lang="cs-CZ" dirty="0" err="1"/>
              <a:t>Anakreontovi</a:t>
            </a:r>
            <a:r>
              <a:rPr lang="cs-CZ" dirty="0"/>
              <a:t> připisovalo. Slovanská forma slova toho varyto vyskytuje se v </a:t>
            </a:r>
            <a:r>
              <a:rPr lang="cs-CZ" dirty="0" err="1"/>
              <a:t>Kral</a:t>
            </a:r>
            <a:r>
              <a:rPr lang="cs-CZ" dirty="0"/>
              <a:t>. </a:t>
            </a:r>
            <a:r>
              <a:rPr lang="cs-CZ" dirty="0" err="1"/>
              <a:t>Rpse</a:t>
            </a:r>
            <a:r>
              <a:rPr lang="cs-CZ" dirty="0"/>
              <a:t> (</a:t>
            </a:r>
            <a:r>
              <a:rPr lang="cs-CZ" dirty="0" err="1"/>
              <a:t>vza</a:t>
            </a:r>
            <a:r>
              <a:rPr lang="cs-CZ" dirty="0"/>
              <a:t> varyto </a:t>
            </a:r>
            <a:r>
              <a:rPr lang="cs-CZ" dirty="0" err="1"/>
              <a:t>zvučno</a:t>
            </a:r>
            <a:r>
              <a:rPr lang="cs-CZ" dirty="0"/>
              <a:t>), po kterémž jí i novější čeští básníci zhusta užívají; Vinařický nazval sbírku svých líbezných básniček: Varyto a lyra. </a:t>
            </a:r>
          </a:p>
          <a:p>
            <a:pPr marL="0" indent="0">
              <a:buNone/>
            </a:pPr>
            <a:r>
              <a:rPr lang="cs-CZ" sz="2000" dirty="0"/>
              <a:t>Václav Zelený: Heslo </a:t>
            </a:r>
            <a:r>
              <a:rPr lang="cs-CZ" sz="2000" i="1" dirty="0"/>
              <a:t>Barbiton</a:t>
            </a:r>
            <a:r>
              <a:rPr lang="cs-CZ" sz="2000" dirty="0"/>
              <a:t>, Riegrův</a:t>
            </a:r>
            <a:r>
              <a:rPr lang="cs-CZ" sz="2000" i="1" dirty="0"/>
              <a:t> Slovník naučný</a:t>
            </a:r>
            <a:r>
              <a:rPr lang="cs-CZ" sz="2000" dirty="0"/>
              <a:t>, 1860</a:t>
            </a:r>
          </a:p>
          <a:p>
            <a:pPr marL="0" indent="0">
              <a:buNone/>
            </a:pPr>
            <a:r>
              <a:rPr lang="cs-CZ" dirty="0"/>
              <a:t>Kdo vymyslil Lumíra, proč by mu také nepřidal hudebního nástroje. A ježto z řecké chrestomatie znal β</a:t>
            </a:r>
            <a:r>
              <a:rPr lang="cs-CZ" dirty="0" err="1"/>
              <a:t>άρ</a:t>
            </a:r>
            <a:r>
              <a:rPr lang="cs-CZ" dirty="0"/>
              <a:t>βιτον, utvořil si z něho varyto.</a:t>
            </a:r>
          </a:p>
          <a:p>
            <a:pPr marL="0" indent="0">
              <a:buNone/>
            </a:pPr>
            <a:r>
              <a:rPr lang="cs-CZ" sz="2000" dirty="0"/>
              <a:t>Antonín Vašek: </a:t>
            </a:r>
            <a:r>
              <a:rPr lang="cs-CZ" sz="2000" i="1" dirty="0"/>
              <a:t>Filologický důkaz, že Rukopis </a:t>
            </a:r>
            <a:r>
              <a:rPr lang="cs-CZ" sz="2000" i="1" dirty="0" err="1"/>
              <a:t>Kralodvorský</a:t>
            </a:r>
            <a:r>
              <a:rPr lang="cs-CZ" sz="2000" i="1" dirty="0"/>
              <a:t> a Zelenohorský, též zlomek evangelia sv. Jana jsou podvržená </a:t>
            </a:r>
            <a:r>
              <a:rPr lang="cs-CZ" sz="2000" i="1" dirty="0" err="1"/>
              <a:t>dila</a:t>
            </a:r>
            <a:r>
              <a:rPr lang="cs-CZ" sz="2000" i="1" dirty="0"/>
              <a:t> </a:t>
            </a:r>
            <a:r>
              <a:rPr lang="cs-CZ" sz="2000" i="1" dirty="0" err="1"/>
              <a:t>Vácslava</a:t>
            </a:r>
            <a:r>
              <a:rPr lang="cs-CZ" sz="2000" i="1" dirty="0"/>
              <a:t> Hanky</a:t>
            </a:r>
            <a:r>
              <a:rPr lang="cs-CZ" sz="2000" dirty="0"/>
              <a:t>. Brno 1879.  </a:t>
            </a:r>
          </a:p>
          <a:p>
            <a:pPr marL="0" indent="0">
              <a:buNone/>
            </a:pPr>
            <a:endParaRPr lang="cs-CZ" dirty="0"/>
          </a:p>
        </p:txBody>
      </p:sp>
    </p:spTree>
    <p:extLst>
      <p:ext uri="{BB962C8B-B14F-4D97-AF65-F5344CB8AC3E}">
        <p14:creationId xmlns:p14="http://schemas.microsoft.com/office/powerpoint/2010/main" val="2242962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4" name="Zástupný symbol pro obsah 3"/>
          <p:cNvSpPr>
            <a:spLocks noGrp="1"/>
          </p:cNvSpPr>
          <p:nvPr>
            <p:ph sz="half" idx="1"/>
          </p:nvPr>
        </p:nvSpPr>
        <p:spPr/>
        <p:txBody>
          <a:bodyPr/>
          <a:lstStyle/>
          <a:p>
            <a:pPr marL="0" indent="0">
              <a:buNone/>
            </a:pPr>
            <a:r>
              <a:rPr lang="cs-CZ" dirty="0"/>
              <a:t>Parodický sborník na obranu RKZ k 25. výročí pedagogické činnosti prof. Josefa Krále:</a:t>
            </a:r>
          </a:p>
          <a:p>
            <a:pPr marL="0" indent="0">
              <a:buNone/>
            </a:pPr>
            <a:r>
              <a:rPr lang="cs-CZ" dirty="0"/>
              <a:t>J. </a:t>
            </a:r>
            <a:r>
              <a:rPr lang="cs-CZ" dirty="0" err="1"/>
              <a:t>Niederle</a:t>
            </a:r>
            <a:r>
              <a:rPr lang="cs-CZ" dirty="0"/>
              <a:t>: Archeologický důkaz pravosti RK – nalezen hrob Zábojův!</a:t>
            </a:r>
          </a:p>
        </p:txBody>
      </p:sp>
      <p:pic>
        <p:nvPicPr>
          <p:cNvPr id="7" name="Zástupný symbol pro obsah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98231" y="1673225"/>
            <a:ext cx="3538537" cy="4718050"/>
          </a:xfrm>
        </p:spPr>
      </p:pic>
    </p:spTree>
    <p:extLst>
      <p:ext uri="{BB962C8B-B14F-4D97-AF65-F5344CB8AC3E}">
        <p14:creationId xmlns:p14="http://schemas.microsoft.com/office/powerpoint/2010/main" val="425838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800" b="1" dirty="0"/>
              <a:t>Struktura přednášek</a:t>
            </a:r>
            <a:endParaRPr lang="cs-CZ" sz="2800" dirty="0"/>
          </a:p>
        </p:txBody>
      </p:sp>
      <p:sp>
        <p:nvSpPr>
          <p:cNvPr id="4" name="Zástupný symbol pro obsah 3"/>
          <p:cNvSpPr>
            <a:spLocks noGrp="1"/>
          </p:cNvSpPr>
          <p:nvPr>
            <p:ph idx="1"/>
          </p:nvPr>
        </p:nvSpPr>
        <p:spPr/>
        <p:txBody>
          <a:bodyPr>
            <a:normAutofit fontScale="92500" lnSpcReduction="20000"/>
          </a:bodyPr>
          <a:lstStyle/>
          <a:p>
            <a:r>
              <a:rPr lang="cs-CZ" dirty="0"/>
              <a:t>1. Úvodní přednáška </a:t>
            </a:r>
          </a:p>
          <a:p>
            <a:r>
              <a:rPr lang="cs-CZ" dirty="0"/>
              <a:t>2. Češi, národ muzikantů? </a:t>
            </a:r>
          </a:p>
          <a:p>
            <a:r>
              <a:rPr lang="cs-CZ" dirty="0"/>
              <a:t>3. Hledání národního nástroje – varyto a dudy</a:t>
            </a:r>
          </a:p>
          <a:p>
            <a:r>
              <a:rPr lang="cs-CZ" dirty="0"/>
              <a:t>4. Kde domov můj? Trampoty s českou hymnou </a:t>
            </a:r>
          </a:p>
          <a:p>
            <a:r>
              <a:rPr lang="cs-CZ" dirty="0"/>
              <a:t>5. Potíže s librety, potíže s libretisty </a:t>
            </a:r>
          </a:p>
          <a:p>
            <a:r>
              <a:rPr lang="cs-CZ" dirty="0"/>
              <a:t>6. Hudba a slovo v komické opeře – Paradoxy Smetanovy </a:t>
            </a:r>
            <a:r>
              <a:rPr lang="cs-CZ" i="1" dirty="0"/>
              <a:t>Prodané nevěsty </a:t>
            </a:r>
          </a:p>
          <a:p>
            <a:r>
              <a:rPr lang="cs-CZ" dirty="0"/>
              <a:t>7. Hudba a slovo ve slavnostní opeře – </a:t>
            </a:r>
            <a:r>
              <a:rPr lang="cs-CZ" i="1" dirty="0"/>
              <a:t>Libuše</a:t>
            </a:r>
            <a:r>
              <a:rPr lang="cs-CZ" dirty="0"/>
              <a:t> nejen Smetanova</a:t>
            </a:r>
          </a:p>
          <a:p>
            <a:r>
              <a:rPr lang="cs-CZ" dirty="0"/>
              <a:t>8. Hudba a slovo v baladické opeře – Dvořákova </a:t>
            </a:r>
            <a:r>
              <a:rPr lang="cs-CZ" i="1" dirty="0"/>
              <a:t>Rusalka</a:t>
            </a:r>
          </a:p>
          <a:p>
            <a:r>
              <a:rPr lang="cs-CZ" dirty="0"/>
              <a:t>9. Experiment zvaný melodram</a:t>
            </a:r>
          </a:p>
          <a:p>
            <a:r>
              <a:rPr lang="cs-CZ" dirty="0"/>
              <a:t>10. Hudba a slovo v české meziválečné avantgardě</a:t>
            </a:r>
          </a:p>
          <a:p>
            <a:r>
              <a:rPr lang="cs-CZ" dirty="0"/>
              <a:t>11. Budovatelská píseň, kult folklóru a jeho dekonstrukce u Milana Kundery </a:t>
            </a:r>
          </a:p>
        </p:txBody>
      </p:sp>
    </p:spTree>
    <p:extLst>
      <p:ext uri="{BB962C8B-B14F-4D97-AF65-F5344CB8AC3E}">
        <p14:creationId xmlns:p14="http://schemas.microsoft.com/office/powerpoint/2010/main" val="74922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dirty="0"/>
          </a:p>
        </p:txBody>
      </p:sp>
      <p:sp>
        <p:nvSpPr>
          <p:cNvPr id="6" name="Zástupný symbol pro obsah 5"/>
          <p:cNvSpPr>
            <a:spLocks noGrp="1"/>
          </p:cNvSpPr>
          <p:nvPr>
            <p:ph idx="1"/>
          </p:nvPr>
        </p:nvSpPr>
        <p:spPr>
          <a:xfrm>
            <a:off x="457200" y="1600200"/>
            <a:ext cx="8229600" cy="5141168"/>
          </a:xfrm>
        </p:spPr>
        <p:txBody>
          <a:bodyPr>
            <a:normAutofit fontScale="92500" lnSpcReduction="10000"/>
          </a:bodyPr>
          <a:lstStyle/>
          <a:p>
            <a:pPr marL="0" indent="0">
              <a:buNone/>
            </a:pPr>
            <a:r>
              <a:rPr lang="cs-CZ" dirty="0"/>
              <a:t>Naděje, že máme před sebou kostru Zábojovu, počala se v nás všech rychle střídat s pochybnostmi, že jsme všichni dostali střídavou zimnici. Já sám jsem se klepal po celém těle, </a:t>
            </a:r>
            <a:r>
              <a:rPr lang="cs-CZ" dirty="0" err="1"/>
              <a:t>Zíbrt</a:t>
            </a:r>
            <a:r>
              <a:rPr lang="cs-CZ" dirty="0"/>
              <a:t> sedě na bobku rýsoval kolem sebe holí kruh a muří nohy – jenom Píč, ač se mu klátila motyka v ruce, přece v kopání pokračoval. Ve chvíli největšího napětí, kdy jsem zejména o </a:t>
            </a:r>
            <a:r>
              <a:rPr lang="cs-CZ" dirty="0" err="1"/>
              <a:t>Zíbrta</a:t>
            </a:r>
            <a:r>
              <a:rPr lang="cs-CZ" dirty="0"/>
              <a:t> počal míti oprávněný strach, vzpomínaje, že nemám s sebou žádných doverských prášků – narazila motyka </a:t>
            </a:r>
            <a:r>
              <a:rPr lang="cs-CZ" dirty="0" err="1"/>
              <a:t>Píčova</a:t>
            </a:r>
            <a:r>
              <a:rPr lang="cs-CZ" dirty="0"/>
              <a:t> na něco tvrdého pod kostrou. Sehnul se tak rychle, že mu praskly vzadu napříč kalhoty, ale nedbaje toho (a obrácen jsa ostatně zadem proti </a:t>
            </a:r>
            <a:r>
              <a:rPr lang="cs-CZ" dirty="0" err="1"/>
              <a:t>Zíbrtovi</a:t>
            </a:r>
            <a:r>
              <a:rPr lang="cs-CZ" dirty="0"/>
              <a:t>) odrhnul rychle poslední hlínu, čímž se nám objevil před očima nějaký podivný předmět o dvou bronzových ramenech potažených jakýmisi žlutými, a více, jak se hned ukázalo, zlatými dráty. </a:t>
            </a:r>
          </a:p>
          <a:p>
            <a:pPr marL="0" indent="0">
              <a:buNone/>
            </a:pPr>
            <a:r>
              <a:rPr lang="cs-CZ" dirty="0"/>
              <a:t>Než jsme se se </a:t>
            </a:r>
            <a:r>
              <a:rPr lang="cs-CZ" dirty="0" err="1"/>
              <a:t>Zíbrtem</a:t>
            </a:r>
            <a:r>
              <a:rPr lang="cs-CZ" dirty="0"/>
              <a:t> vzpamatovali, stanul před námi dr. Píč s vypnutým břichem a planoucíma zraky…</a:t>
            </a:r>
          </a:p>
          <a:p>
            <a:pPr marL="0" indent="0">
              <a:buNone/>
            </a:pPr>
            <a:endParaRPr lang="cs-CZ" dirty="0"/>
          </a:p>
        </p:txBody>
      </p:sp>
    </p:spTree>
    <p:extLst>
      <p:ext uri="{BB962C8B-B14F-4D97-AF65-F5344CB8AC3E}">
        <p14:creationId xmlns:p14="http://schemas.microsoft.com/office/powerpoint/2010/main" val="259923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a:xfrm>
            <a:off x="457200" y="1600200"/>
            <a:ext cx="8229600" cy="4925144"/>
          </a:xfrm>
        </p:spPr>
        <p:txBody>
          <a:bodyPr>
            <a:normAutofit fontScale="85000" lnSpcReduction="20000"/>
          </a:bodyPr>
          <a:lstStyle/>
          <a:p>
            <a:pPr marL="0" indent="0">
              <a:buNone/>
            </a:pPr>
            <a:r>
              <a:rPr lang="cs-CZ" dirty="0"/>
              <a:t>„Jářku, nepoznáváte to?“ ptá se dr. Píč. </a:t>
            </a:r>
          </a:p>
          <a:p>
            <a:pPr marL="0" indent="0">
              <a:buNone/>
            </a:pPr>
            <a:r>
              <a:rPr lang="cs-CZ" dirty="0"/>
              <a:t>„Ne.“ – </a:t>
            </a:r>
          </a:p>
          <a:p>
            <a:pPr marL="0" indent="0">
              <a:buNone/>
            </a:pPr>
            <a:r>
              <a:rPr lang="cs-CZ" dirty="0"/>
              <a:t>„</a:t>
            </a:r>
            <a:r>
              <a:rPr lang="cs-CZ" i="1" dirty="0"/>
              <a:t>Jářku, nepoznáváte to</a:t>
            </a:r>
            <a:r>
              <a:rPr lang="cs-CZ" dirty="0"/>
              <a:t>!!? – Otevřete víc oči a rozum!“</a:t>
            </a:r>
          </a:p>
          <a:p>
            <a:pPr marL="0" indent="0">
              <a:buNone/>
            </a:pPr>
            <a:r>
              <a:rPr lang="cs-CZ" dirty="0"/>
              <a:t>„Ne.“ – </a:t>
            </a:r>
          </a:p>
          <a:p>
            <a:pPr marL="0" indent="0">
              <a:buNone/>
            </a:pPr>
            <a:r>
              <a:rPr lang="cs-CZ" dirty="0"/>
              <a:t>„Bohové slovanští! Vždyť je to </a:t>
            </a:r>
            <a:r>
              <a:rPr lang="cs-CZ" i="1" dirty="0" err="1"/>
              <a:t>varito</a:t>
            </a:r>
            <a:r>
              <a:rPr lang="cs-CZ" dirty="0"/>
              <a:t>! Zábojovo </a:t>
            </a:r>
            <a:r>
              <a:rPr lang="cs-CZ" dirty="0" err="1"/>
              <a:t>varito</a:t>
            </a:r>
            <a:r>
              <a:rPr lang="cs-CZ" dirty="0"/>
              <a:t>! </a:t>
            </a:r>
            <a:r>
              <a:rPr lang="cs-CZ" dirty="0" err="1"/>
              <a:t>Varito</a:t>
            </a:r>
            <a:r>
              <a:rPr lang="cs-CZ" dirty="0"/>
              <a:t> RK-</a:t>
            </a:r>
            <a:r>
              <a:rPr lang="cs-CZ" dirty="0" err="1"/>
              <a:t>ého</a:t>
            </a:r>
            <a:r>
              <a:rPr lang="cs-CZ" dirty="0"/>
              <a:t>! Můžete proti tomu něco namítnout, </a:t>
            </a:r>
            <a:r>
              <a:rPr lang="cs-CZ" dirty="0" err="1"/>
              <a:t>Niederle</a:t>
            </a:r>
            <a:r>
              <a:rPr lang="cs-CZ" dirty="0"/>
              <a:t>?“</a:t>
            </a:r>
          </a:p>
          <a:p>
            <a:pPr marL="0" indent="0">
              <a:buNone/>
            </a:pPr>
            <a:r>
              <a:rPr lang="cs-CZ" dirty="0"/>
              <a:t>„Ne.“ – – – – – – –</a:t>
            </a:r>
          </a:p>
          <a:p>
            <a:pPr marL="0" indent="0">
              <a:buNone/>
            </a:pPr>
            <a:r>
              <a:rPr lang="cs-CZ" dirty="0"/>
              <a:t>Vskutku, předmět, jenž se nám pod kostrou objevil, bylo </a:t>
            </a:r>
            <a:r>
              <a:rPr lang="cs-CZ" dirty="0" err="1"/>
              <a:t>varito</a:t>
            </a:r>
            <a:r>
              <a:rPr lang="cs-CZ" dirty="0"/>
              <a:t>. Nyní nemohlo býti více pochyb, že jsme našli kostru pravého, skutečného Záboje (viz připojený obraz).</a:t>
            </a:r>
          </a:p>
          <a:p>
            <a:pPr marL="0" indent="0">
              <a:buNone/>
            </a:pPr>
            <a:r>
              <a:rPr lang="cs-CZ" dirty="0"/>
              <a:t>Hrob muže uložený pod ,Černou skálou‘ – pod kostrou </a:t>
            </a:r>
            <a:r>
              <a:rPr lang="cs-CZ" dirty="0" err="1"/>
              <a:t>varito</a:t>
            </a:r>
            <a:r>
              <a:rPr lang="cs-CZ" dirty="0"/>
              <a:t> – patrně nástroj, jemu zaživa nejmilejší! – hrob ten nemůže býti ničím jiným než hrobem Zábojovým. To je přece jasno! –</a:t>
            </a:r>
          </a:p>
          <a:p>
            <a:pPr marL="0" indent="0">
              <a:buNone/>
            </a:pPr>
            <a:endParaRPr lang="cs-CZ" i="1" dirty="0"/>
          </a:p>
          <a:p>
            <a:pPr marL="0" indent="0">
              <a:buNone/>
            </a:pPr>
            <a:r>
              <a:rPr lang="cs-CZ" i="1" dirty="0"/>
              <a:t>Sborník prací na obranu pravosti </a:t>
            </a:r>
            <a:r>
              <a:rPr lang="cs-CZ" dirty="0"/>
              <a:t>RKZ k 25. výročí pedagogické činnosti prof. Josefa Krále:. LA PNP, fond Josef Král, rukopisy cizí, próza.</a:t>
            </a:r>
          </a:p>
          <a:p>
            <a:pPr marL="0" indent="0">
              <a:buNone/>
            </a:pPr>
            <a:endParaRPr lang="cs-CZ" dirty="0"/>
          </a:p>
        </p:txBody>
      </p:sp>
    </p:spTree>
    <p:extLst>
      <p:ext uri="{BB962C8B-B14F-4D97-AF65-F5344CB8AC3E}">
        <p14:creationId xmlns:p14="http://schemas.microsoft.com/office/powerpoint/2010/main" val="125256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a:xfrm>
            <a:off x="457200" y="1600200"/>
            <a:ext cx="8229600" cy="5257800"/>
          </a:xfrm>
        </p:spPr>
        <p:txBody>
          <a:bodyPr>
            <a:normAutofit fontScale="85000" lnSpcReduction="10000"/>
          </a:bodyPr>
          <a:lstStyle/>
          <a:p>
            <a:pPr marL="0" indent="0">
              <a:buNone/>
            </a:pPr>
            <a:r>
              <a:rPr lang="cs-CZ" b="1" dirty="0"/>
              <a:t>Varyto v české literatuře</a:t>
            </a:r>
          </a:p>
          <a:p>
            <a:pPr marL="0" indent="0">
              <a:buNone/>
            </a:pPr>
            <a:r>
              <a:rPr lang="cs-CZ" dirty="0"/>
              <a:t>To ještě </a:t>
            </a:r>
            <a:r>
              <a:rPr lang="cs-CZ" dirty="0" err="1"/>
              <a:t>Světovid</a:t>
            </a:r>
            <a:r>
              <a:rPr lang="cs-CZ" dirty="0"/>
              <a:t> káže: Hudbu a zpěvy Čech miluj.</a:t>
            </a:r>
            <a:br>
              <a:rPr lang="cs-CZ" dirty="0"/>
            </a:br>
            <a:r>
              <a:rPr lang="cs-CZ" dirty="0"/>
              <a:t>Mocí hudby, zpěvu kouzlem krotnou i </a:t>
            </a:r>
            <a:r>
              <a:rPr lang="cs-CZ" dirty="0" err="1"/>
              <a:t>sapaví</a:t>
            </a:r>
            <a:r>
              <a:rPr lang="cs-CZ" dirty="0"/>
              <a:t> lvové, </a:t>
            </a:r>
            <a:br>
              <a:rPr lang="cs-CZ" dirty="0"/>
            </a:br>
            <a:r>
              <a:rPr lang="cs-CZ" dirty="0"/>
              <a:t>sem pěvče s varytem zvučným, tu chrám </a:t>
            </a:r>
            <a:r>
              <a:rPr lang="cs-CZ" dirty="0" err="1"/>
              <a:t>Světovidův</a:t>
            </a:r>
            <a:r>
              <a:rPr lang="cs-CZ" dirty="0"/>
              <a:t> svatý,</a:t>
            </a:r>
            <a:br>
              <a:rPr lang="cs-CZ" dirty="0"/>
            </a:br>
            <a:r>
              <a:rPr lang="cs-CZ" dirty="0"/>
              <a:t>tu pěj ctnost a Čechův slávu v libém přírody rozměru.</a:t>
            </a:r>
          </a:p>
          <a:p>
            <a:pPr marL="0" indent="0">
              <a:buNone/>
            </a:pPr>
            <a:r>
              <a:rPr lang="cs-CZ" dirty="0"/>
              <a:t>Josef Jungmann: </a:t>
            </a:r>
            <a:r>
              <a:rPr lang="cs-CZ" i="1" dirty="0"/>
              <a:t>Krok</a:t>
            </a:r>
            <a:r>
              <a:rPr lang="cs-CZ" dirty="0"/>
              <a:t> (</a:t>
            </a:r>
            <a:r>
              <a:rPr lang="cs-CZ" dirty="0" err="1"/>
              <a:t>čsp</a:t>
            </a:r>
            <a:r>
              <a:rPr lang="cs-CZ" dirty="0"/>
              <a:t>. </a:t>
            </a:r>
            <a:r>
              <a:rPr lang="cs-CZ" i="1" dirty="0"/>
              <a:t>Krok</a:t>
            </a:r>
            <a:r>
              <a:rPr lang="cs-CZ" dirty="0"/>
              <a:t>, 1821)</a:t>
            </a:r>
          </a:p>
          <a:p>
            <a:pPr marL="0" indent="0">
              <a:buNone/>
            </a:pPr>
            <a:br>
              <a:rPr lang="cs-CZ" dirty="0"/>
            </a:br>
            <a:r>
              <a:rPr lang="cs-CZ" dirty="0" err="1"/>
              <a:t>Lubice</a:t>
            </a:r>
            <a:r>
              <a:rPr lang="cs-CZ" dirty="0"/>
              <a:t> ach! </a:t>
            </a:r>
            <a:r>
              <a:rPr lang="cs-CZ" dirty="0" err="1"/>
              <a:t>jesut</a:t>
            </a:r>
            <a:r>
              <a:rPr lang="cs-CZ" dirty="0"/>
              <a:t> </a:t>
            </a:r>
            <a:r>
              <a:rPr lang="cs-CZ" dirty="0" err="1"/>
              <a:t>ždala</a:t>
            </a:r>
            <a:r>
              <a:rPr lang="cs-CZ" dirty="0"/>
              <a:t>, </a:t>
            </a:r>
            <a:br>
              <a:rPr lang="cs-CZ" dirty="0"/>
            </a:br>
            <a:r>
              <a:rPr lang="cs-CZ" dirty="0"/>
              <a:t>varyto jí </a:t>
            </a:r>
            <a:r>
              <a:rPr lang="cs-CZ" dirty="0" err="1"/>
              <a:t>kludno</a:t>
            </a:r>
            <a:r>
              <a:rPr lang="cs-CZ" dirty="0"/>
              <a:t> neznělo </a:t>
            </a:r>
            <a:br>
              <a:rPr lang="cs-CZ" dirty="0"/>
            </a:br>
            <a:r>
              <a:rPr lang="cs-CZ" dirty="0"/>
              <a:t>všude třas a Morana jen.</a:t>
            </a:r>
          </a:p>
          <a:p>
            <a:pPr marL="0" indent="0">
              <a:buNone/>
            </a:pPr>
            <a:r>
              <a:rPr lang="cs-CZ" dirty="0"/>
              <a:t>Josef Linda: </a:t>
            </a:r>
            <a:r>
              <a:rPr lang="cs-CZ" i="1" dirty="0" err="1"/>
              <a:t>Volmír</a:t>
            </a:r>
            <a:r>
              <a:rPr lang="cs-CZ" i="1" dirty="0"/>
              <a:t>. Nová starožitnost </a:t>
            </a:r>
            <a:r>
              <a:rPr lang="cs-CZ" dirty="0"/>
              <a:t>(</a:t>
            </a:r>
            <a:r>
              <a:rPr lang="cs-CZ" i="1" dirty="0" err="1"/>
              <a:t>Vlastenský</a:t>
            </a:r>
            <a:r>
              <a:rPr lang="cs-CZ" i="1" dirty="0"/>
              <a:t> zvěstovatel</a:t>
            </a:r>
            <a:r>
              <a:rPr lang="cs-CZ" dirty="0"/>
              <a:t>, 1823)</a:t>
            </a:r>
          </a:p>
          <a:p>
            <a:pPr marL="0" indent="0">
              <a:buNone/>
            </a:pPr>
            <a:endParaRPr lang="cs-CZ" dirty="0"/>
          </a:p>
          <a:p>
            <a:pPr marL="0" indent="0">
              <a:buNone/>
            </a:pPr>
            <a:r>
              <a:rPr lang="cs-CZ" dirty="0"/>
              <a:t>Často snad jen nářkem zníš a lkáním,</a:t>
            </a:r>
            <a:br>
              <a:rPr lang="cs-CZ" dirty="0"/>
            </a:br>
            <a:r>
              <a:rPr lang="cs-CZ" dirty="0"/>
              <a:t>Ty mé </a:t>
            </a:r>
            <a:r>
              <a:rPr lang="cs-CZ" dirty="0" err="1"/>
              <a:t>novostrunné</a:t>
            </a:r>
            <a:r>
              <a:rPr lang="cs-CZ" dirty="0"/>
              <a:t> varyto, </a:t>
            </a:r>
            <a:br>
              <a:rPr lang="cs-CZ" dirty="0"/>
            </a:br>
            <a:r>
              <a:rPr lang="cs-CZ" dirty="0"/>
              <a:t>Ač se co v mých </a:t>
            </a:r>
            <a:r>
              <a:rPr lang="cs-CZ" dirty="0" err="1"/>
              <a:t>ňadřích</a:t>
            </a:r>
            <a:r>
              <a:rPr lang="cs-CZ" dirty="0"/>
              <a:t> ukryto, </a:t>
            </a:r>
            <a:br>
              <a:rPr lang="cs-CZ" dirty="0"/>
            </a:br>
            <a:r>
              <a:rPr lang="cs-CZ" dirty="0"/>
              <a:t>Pilně jiným </a:t>
            </a:r>
            <a:r>
              <a:rPr lang="cs-CZ" dirty="0" err="1"/>
              <a:t>vytajiti</a:t>
            </a:r>
            <a:r>
              <a:rPr lang="cs-CZ" dirty="0"/>
              <a:t> chráním.</a:t>
            </a:r>
          </a:p>
          <a:p>
            <a:pPr marL="0" indent="0">
              <a:buNone/>
            </a:pPr>
            <a:r>
              <a:rPr lang="cs-CZ" dirty="0"/>
              <a:t>Jan Kollár: </a:t>
            </a:r>
            <a:r>
              <a:rPr lang="cs-CZ" i="1" dirty="0"/>
              <a:t>Slávy dcera </a:t>
            </a:r>
            <a:r>
              <a:rPr lang="cs-CZ" dirty="0"/>
              <a:t>(1824)</a:t>
            </a:r>
          </a:p>
          <a:p>
            <a:pPr marL="0" indent="0">
              <a:buNone/>
            </a:pPr>
            <a:endParaRPr lang="cs-CZ" dirty="0"/>
          </a:p>
        </p:txBody>
      </p:sp>
    </p:spTree>
    <p:extLst>
      <p:ext uri="{BB962C8B-B14F-4D97-AF65-F5344CB8AC3E}">
        <p14:creationId xmlns:p14="http://schemas.microsoft.com/office/powerpoint/2010/main" val="182541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dirty="0"/>
              <a:t>Již dlouho leželo jsi rozladěno </a:t>
            </a:r>
            <a:br>
              <a:rPr lang="cs-CZ" dirty="0"/>
            </a:br>
            <a:r>
              <a:rPr lang="cs-CZ" dirty="0"/>
              <a:t>v </a:t>
            </a:r>
            <a:r>
              <a:rPr lang="cs-CZ" dirty="0" err="1"/>
              <a:t>koutečku</a:t>
            </a:r>
            <a:r>
              <a:rPr lang="cs-CZ" dirty="0"/>
              <a:t> tmavém, milé varyto;</a:t>
            </a:r>
            <a:br>
              <a:rPr lang="cs-CZ" dirty="0"/>
            </a:br>
            <a:r>
              <a:rPr lang="cs-CZ" dirty="0"/>
              <a:t>nuž budiž zase k světlu </a:t>
            </a:r>
            <a:r>
              <a:rPr lang="cs-CZ" dirty="0" err="1"/>
              <a:t>vynešeno</a:t>
            </a:r>
            <a:r>
              <a:rPr lang="cs-CZ" dirty="0"/>
              <a:t>,</a:t>
            </a:r>
            <a:br>
              <a:rPr lang="cs-CZ" dirty="0"/>
            </a:br>
            <a:r>
              <a:rPr lang="cs-CZ" dirty="0"/>
              <a:t>ať zvím, co ve tvém nitru ukryto.</a:t>
            </a:r>
          </a:p>
          <a:p>
            <a:pPr marL="0" indent="0">
              <a:buNone/>
            </a:pPr>
            <a:r>
              <a:rPr lang="cs-CZ" sz="2000" dirty="0"/>
              <a:t>Josef </a:t>
            </a:r>
            <a:r>
              <a:rPr lang="cs-CZ" sz="2000" dirty="0" err="1"/>
              <a:t>Stankovský</a:t>
            </a:r>
            <a:r>
              <a:rPr lang="cs-CZ" sz="2000" dirty="0"/>
              <a:t>: </a:t>
            </a:r>
            <a:r>
              <a:rPr lang="cs-CZ" sz="2000" i="1" dirty="0" err="1"/>
              <a:t>Jezovitské</a:t>
            </a:r>
            <a:r>
              <a:rPr lang="cs-CZ" sz="2000" i="1" dirty="0"/>
              <a:t> melodie </a:t>
            </a:r>
            <a:r>
              <a:rPr lang="cs-CZ" sz="2000" dirty="0"/>
              <a:t>(1867)</a:t>
            </a:r>
          </a:p>
          <a:p>
            <a:pPr marL="0" indent="0">
              <a:buNone/>
            </a:pPr>
            <a:endParaRPr lang="cs-CZ" dirty="0"/>
          </a:p>
          <a:p>
            <a:pPr marL="0" indent="0">
              <a:buNone/>
            </a:pPr>
            <a:r>
              <a:rPr lang="cs-CZ" dirty="0"/>
              <a:t>i když v bouřném citu</a:t>
            </a:r>
            <a:br>
              <a:rPr lang="cs-CZ" dirty="0"/>
            </a:br>
            <a:r>
              <a:rPr lang="cs-CZ" dirty="0"/>
              <a:t>sáh’ jsem po </a:t>
            </a:r>
            <a:r>
              <a:rPr lang="cs-CZ" dirty="0" err="1"/>
              <a:t>varitu</a:t>
            </a:r>
            <a:r>
              <a:rPr lang="cs-CZ" dirty="0"/>
              <a:t>, </a:t>
            </a:r>
            <a:br>
              <a:rPr lang="cs-CZ" dirty="0"/>
            </a:br>
            <a:r>
              <a:rPr lang="cs-CZ" dirty="0"/>
              <a:t>v moji píseň </a:t>
            </a:r>
            <a:r>
              <a:rPr lang="cs-CZ" dirty="0" err="1"/>
              <a:t>klatý</a:t>
            </a:r>
            <a:r>
              <a:rPr lang="cs-CZ" dirty="0"/>
              <a:t> </a:t>
            </a:r>
            <a:br>
              <a:rPr lang="cs-CZ" dirty="0"/>
            </a:br>
            <a:r>
              <a:rPr lang="cs-CZ" dirty="0"/>
              <a:t>zazněl pouta skřek</a:t>
            </a:r>
            <a:endParaRPr lang="cs-CZ" sz="2000" dirty="0"/>
          </a:p>
          <a:p>
            <a:pPr marL="0" indent="0">
              <a:buNone/>
            </a:pPr>
            <a:r>
              <a:rPr lang="cs-CZ" sz="2000" dirty="0"/>
              <a:t>Svatopluk Čech: </a:t>
            </a:r>
            <a:r>
              <a:rPr lang="cs-CZ" sz="2000" i="1" dirty="0"/>
              <a:t>Písně ot</a:t>
            </a:r>
            <a:r>
              <a:rPr lang="cs-CZ" sz="2000" dirty="0"/>
              <a:t>roka (1894)</a:t>
            </a:r>
          </a:p>
          <a:p>
            <a:pPr marL="0" indent="0">
              <a:buNone/>
            </a:pPr>
            <a:endParaRPr lang="cs-CZ" dirty="0"/>
          </a:p>
        </p:txBody>
      </p:sp>
    </p:spTree>
    <p:extLst>
      <p:ext uri="{BB962C8B-B14F-4D97-AF65-F5344CB8AC3E}">
        <p14:creationId xmlns:p14="http://schemas.microsoft.com/office/powerpoint/2010/main" val="101022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dirty="0"/>
              <a:t>Věncem lučin obklopen kde dřímá </a:t>
            </a:r>
            <a:br>
              <a:rPr lang="cs-CZ" dirty="0"/>
            </a:br>
            <a:r>
              <a:rPr lang="cs-CZ" dirty="0"/>
              <a:t>Králové Dvůr, noho, pouť svou stav; </a:t>
            </a:r>
            <a:br>
              <a:rPr lang="cs-CZ" dirty="0"/>
            </a:br>
            <a:r>
              <a:rPr lang="cs-CZ" dirty="0"/>
              <a:t>úcta s bázní varyto mé jímá, </a:t>
            </a:r>
            <a:br>
              <a:rPr lang="cs-CZ" dirty="0"/>
            </a:br>
            <a:r>
              <a:rPr lang="cs-CZ" dirty="0"/>
              <a:t>slova jindy vírná jako splav</a:t>
            </a:r>
            <a:br>
              <a:rPr lang="cs-CZ" dirty="0"/>
            </a:br>
            <a:r>
              <a:rPr lang="cs-CZ" dirty="0"/>
              <a:t>teď se tlumí, bohu žalováno! </a:t>
            </a:r>
            <a:br>
              <a:rPr lang="cs-CZ" dirty="0"/>
            </a:br>
            <a:r>
              <a:rPr lang="cs-CZ" dirty="0"/>
              <a:t>Tam, kde vlasti drahé slavné ráno</a:t>
            </a:r>
            <a:br>
              <a:rPr lang="cs-CZ" dirty="0"/>
            </a:br>
            <a:r>
              <a:rPr lang="cs-CZ" dirty="0"/>
              <a:t>vítal zpěvu Zábojova hlas, </a:t>
            </a:r>
            <a:br>
              <a:rPr lang="cs-CZ" dirty="0"/>
            </a:br>
            <a:r>
              <a:rPr lang="cs-CZ" dirty="0"/>
              <a:t>po staletích o drahou řeč matky,</a:t>
            </a:r>
            <a:br>
              <a:rPr lang="cs-CZ" dirty="0"/>
            </a:br>
            <a:r>
              <a:rPr lang="cs-CZ" dirty="0"/>
              <a:t>o píď země každou, o zpěv sladký</a:t>
            </a:r>
            <a:br>
              <a:rPr lang="cs-CZ" dirty="0"/>
            </a:br>
            <a:r>
              <a:rPr lang="cs-CZ" dirty="0"/>
              <a:t>dlužno vnukům vcházet ve zápas!</a:t>
            </a:r>
          </a:p>
          <a:p>
            <a:pPr marL="0" indent="0">
              <a:buNone/>
            </a:pPr>
            <a:endParaRPr lang="cs-CZ" dirty="0"/>
          </a:p>
          <a:p>
            <a:pPr marL="0" indent="0">
              <a:buNone/>
            </a:pPr>
            <a:r>
              <a:rPr lang="cs-CZ" sz="2000" dirty="0"/>
              <a:t>Jaroslav Vrchlický: </a:t>
            </a:r>
            <a:r>
              <a:rPr lang="cs-CZ" sz="2000" i="1" dirty="0"/>
              <a:t>Pozdrav Labi </a:t>
            </a:r>
            <a:r>
              <a:rPr lang="cs-CZ" sz="2000" dirty="0"/>
              <a:t>(1888)</a:t>
            </a:r>
          </a:p>
          <a:p>
            <a:pPr marL="0" indent="0">
              <a:buNone/>
            </a:pPr>
            <a:endParaRPr lang="cs-CZ" dirty="0"/>
          </a:p>
        </p:txBody>
      </p:sp>
    </p:spTree>
    <p:extLst>
      <p:ext uri="{BB962C8B-B14F-4D97-AF65-F5344CB8AC3E}">
        <p14:creationId xmlns:p14="http://schemas.microsoft.com/office/powerpoint/2010/main" val="198844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dirty="0"/>
              <a:t>Šli spolu dále rozkošnou krajinou. O chůzi v pozemském smyslu nelze vlastně mluviti. Měsíčan chopil se svého varyta a loudě ze stříbrných strun líbeznou melodii, poskakoval k tomu v lehounkém tanečním kroku, podoben králi Davidovi, když tančil před archou úmluvy. Také křídlatý kůň, kterého vedl za stříbrnou otěž, poskakoval za ním do taktu, což vypadalo velmi pěkně. Pan Brouček skákal nevolky s nimi, ale tanec jeho vymykal se všemu rytmu a nebyla v něm ani stopa té lahodné grácie, s jakou hopkoval jeho průvodce.</a:t>
            </a:r>
          </a:p>
          <a:p>
            <a:pPr marL="0" indent="0">
              <a:buNone/>
            </a:pPr>
            <a:endParaRPr lang="cs-CZ" dirty="0"/>
          </a:p>
          <a:p>
            <a:pPr marL="0" indent="0">
              <a:buNone/>
            </a:pPr>
            <a:r>
              <a:rPr lang="cs-CZ" sz="2000" dirty="0"/>
              <a:t>Svatopluk Čech: </a:t>
            </a:r>
            <a:r>
              <a:rPr lang="cs-CZ" sz="2000" i="1" dirty="0"/>
              <a:t>Pravý výlet pana Broučka do Měsíce </a:t>
            </a:r>
            <a:r>
              <a:rPr lang="cs-CZ" sz="2000" dirty="0"/>
              <a:t>(1888)</a:t>
            </a:r>
          </a:p>
          <a:p>
            <a:pPr marL="0" indent="0">
              <a:buNone/>
            </a:pPr>
            <a:endParaRPr lang="cs-CZ" dirty="0"/>
          </a:p>
        </p:txBody>
      </p:sp>
    </p:spTree>
    <p:extLst>
      <p:ext uri="{BB962C8B-B14F-4D97-AF65-F5344CB8AC3E}">
        <p14:creationId xmlns:p14="http://schemas.microsoft.com/office/powerpoint/2010/main" val="145096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endParaRPr lang="cs-CZ" dirty="0"/>
          </a:p>
        </p:txBody>
      </p:sp>
      <p:sp>
        <p:nvSpPr>
          <p:cNvPr id="5" name="Zástupný symbol pro obsah 4"/>
          <p:cNvSpPr>
            <a:spLocks noGrp="1"/>
          </p:cNvSpPr>
          <p:nvPr>
            <p:ph sz="half" idx="1"/>
          </p:nvPr>
        </p:nvSpPr>
        <p:spPr>
          <a:xfrm>
            <a:off x="457200" y="1673352"/>
            <a:ext cx="3754760" cy="4718304"/>
          </a:xfrm>
        </p:spPr>
        <p:txBody>
          <a:bodyPr>
            <a:normAutofit fontScale="70000" lnSpcReduction="20000"/>
          </a:bodyPr>
          <a:lstStyle/>
          <a:p>
            <a:pPr marL="0" indent="0">
              <a:buNone/>
            </a:pPr>
            <a:r>
              <a:rPr lang="cs-CZ" sz="2900" dirty="0"/>
              <a:t>Vystavuješ, Mississippi,</a:t>
            </a:r>
            <a:br>
              <a:rPr lang="cs-CZ" sz="2900" dirty="0"/>
            </a:br>
            <a:r>
              <a:rPr lang="cs-CZ" sz="2900" dirty="0"/>
              <a:t>svou krásu na odiv,</a:t>
            </a:r>
            <a:br>
              <a:rPr lang="cs-CZ" sz="2900" dirty="0"/>
            </a:br>
            <a:r>
              <a:rPr lang="cs-CZ" sz="2900" dirty="0"/>
              <a:t>doplujeme, Mississippi,</a:t>
            </a:r>
            <a:br>
              <a:rPr lang="cs-CZ" sz="2900" dirty="0"/>
            </a:br>
            <a:r>
              <a:rPr lang="cs-CZ" sz="2900" dirty="0"/>
              <a:t>ten </a:t>
            </a:r>
            <a:r>
              <a:rPr lang="cs-CZ" sz="2900" dirty="0" err="1"/>
              <a:t>pozděj</a:t>
            </a:r>
            <a:r>
              <a:rPr lang="cs-CZ" sz="2900" dirty="0"/>
              <a:t> a ten dřív.</a:t>
            </a:r>
            <a:br>
              <a:rPr lang="cs-CZ" sz="2900" dirty="0"/>
            </a:br>
            <a:r>
              <a:rPr lang="cs-CZ" sz="2900" dirty="0"/>
              <a:t>Mississippi, Mississippi,</a:t>
            </a:r>
            <a:br>
              <a:rPr lang="cs-CZ" sz="2900" dirty="0"/>
            </a:br>
            <a:r>
              <a:rPr lang="cs-CZ" sz="2900" dirty="0"/>
              <a:t>mé teskné varyto,</a:t>
            </a:r>
            <a:br>
              <a:rPr lang="cs-CZ" sz="2900" dirty="0"/>
            </a:br>
            <a:r>
              <a:rPr lang="cs-CZ" sz="2900" dirty="0"/>
              <a:t>jednou vyschne, Mississippi, </a:t>
            </a:r>
            <a:br>
              <a:rPr lang="cs-CZ" sz="2900" dirty="0"/>
            </a:br>
            <a:r>
              <a:rPr lang="cs-CZ" sz="2900" dirty="0"/>
              <a:t>i tvoje koryto…</a:t>
            </a:r>
          </a:p>
          <a:p>
            <a:pPr marL="0" indent="0">
              <a:buNone/>
            </a:pPr>
            <a:endParaRPr lang="cs-CZ" sz="2900" dirty="0"/>
          </a:p>
          <a:p>
            <a:pPr marL="0" indent="0">
              <a:buNone/>
            </a:pPr>
            <a:r>
              <a:rPr lang="cs-CZ" sz="2900" dirty="0"/>
              <a:t>Vítězslav Nezval: </a:t>
            </a:r>
            <a:r>
              <a:rPr lang="cs-CZ" sz="2900" i="1" dirty="0"/>
              <a:t>Manon </a:t>
            </a:r>
            <a:r>
              <a:rPr lang="cs-CZ" sz="2900" i="1" dirty="0" err="1"/>
              <a:t>Lescaut</a:t>
            </a:r>
            <a:r>
              <a:rPr lang="cs-CZ" sz="2900" dirty="0"/>
              <a:t> (1940)</a:t>
            </a:r>
          </a:p>
          <a:p>
            <a:pPr marL="0" indent="0">
              <a:buNone/>
            </a:pPr>
            <a:endParaRPr lang="cs-CZ" dirty="0"/>
          </a:p>
        </p:txBody>
      </p:sp>
      <p:sp>
        <p:nvSpPr>
          <p:cNvPr id="6" name="Zástupný symbol pro obsah 5"/>
          <p:cNvSpPr>
            <a:spLocks noGrp="1"/>
          </p:cNvSpPr>
          <p:nvPr>
            <p:ph sz="half" idx="2"/>
          </p:nvPr>
        </p:nvSpPr>
        <p:spPr>
          <a:xfrm>
            <a:off x="4355976" y="1673352"/>
            <a:ext cx="4608512" cy="4718304"/>
          </a:xfrm>
        </p:spPr>
        <p:txBody>
          <a:bodyPr>
            <a:normAutofit fontScale="70000" lnSpcReduction="20000"/>
          </a:bodyPr>
          <a:lstStyle/>
          <a:p>
            <a:pPr marL="0" indent="0">
              <a:buNone/>
            </a:pPr>
            <a:r>
              <a:rPr lang="cs-CZ" dirty="0"/>
              <a:t>ten padlý bojovník však tiše leží tu, </a:t>
            </a:r>
            <a:br>
              <a:rPr lang="cs-CZ" dirty="0"/>
            </a:br>
            <a:r>
              <a:rPr lang="cs-CZ" dirty="0"/>
              <a:t>sen života mu dál zní v němém varytu,</a:t>
            </a:r>
            <a:br>
              <a:rPr lang="cs-CZ" dirty="0"/>
            </a:br>
            <a:r>
              <a:rPr lang="cs-CZ" dirty="0"/>
              <a:t>zhrdaje urážkou a tupou zvůlí chvíle, </a:t>
            </a:r>
            <a:br>
              <a:rPr lang="cs-CZ" dirty="0"/>
            </a:br>
            <a:r>
              <a:rPr lang="cs-CZ" dirty="0"/>
              <a:t>má oči zavřeny, však přes to vidí míle, </a:t>
            </a:r>
            <a:br>
              <a:rPr lang="cs-CZ" dirty="0"/>
            </a:br>
            <a:r>
              <a:rPr lang="cs-CZ" dirty="0"/>
              <a:t>po kterých zítřek jde, by </a:t>
            </a:r>
            <a:r>
              <a:rPr lang="cs-CZ" dirty="0" err="1"/>
              <a:t>zachyt</a:t>
            </a:r>
            <a:r>
              <a:rPr lang="cs-CZ" dirty="0"/>
              <a:t>’ štěstí				lem </a:t>
            </a:r>
            <a:br>
              <a:rPr lang="cs-CZ" dirty="0"/>
            </a:br>
            <a:r>
              <a:rPr lang="cs-CZ" dirty="0"/>
              <a:t>a navždy učinil je lidským domovem. </a:t>
            </a:r>
            <a:br>
              <a:rPr lang="cs-CZ" dirty="0"/>
            </a:br>
            <a:r>
              <a:rPr lang="cs-CZ" dirty="0"/>
              <a:t>tu v cévách pokojně mu zpívá čistá</a:t>
            </a:r>
            <a:br>
              <a:rPr lang="cs-CZ" dirty="0"/>
            </a:br>
            <a:r>
              <a:rPr lang="cs-CZ" dirty="0"/>
              <a:t>				krev, </a:t>
            </a:r>
            <a:br>
              <a:rPr lang="cs-CZ" dirty="0"/>
            </a:br>
            <a:r>
              <a:rPr lang="cs-CZ" dirty="0"/>
              <a:t>a padlý bojovník ví, že zas bude lev.</a:t>
            </a:r>
            <a:br>
              <a:rPr lang="cs-CZ" dirty="0"/>
            </a:br>
            <a:endParaRPr lang="cs-CZ" dirty="0"/>
          </a:p>
          <a:p>
            <a:pPr marL="0" indent="0">
              <a:buNone/>
            </a:pPr>
            <a:r>
              <a:rPr lang="cs-CZ" dirty="0"/>
              <a:t>Stanislav Kostka Neumann: </a:t>
            </a:r>
            <a:r>
              <a:rPr lang="cs-CZ" i="1" dirty="0"/>
              <a:t>Bezedný rok</a:t>
            </a:r>
            <a:r>
              <a:rPr lang="cs-CZ" dirty="0"/>
              <a:t> (1939)</a:t>
            </a:r>
          </a:p>
          <a:p>
            <a:pPr marL="0" indent="0">
              <a:buNone/>
            </a:pPr>
            <a:endParaRPr lang="cs-CZ" dirty="0"/>
          </a:p>
        </p:txBody>
      </p:sp>
    </p:spTree>
    <p:extLst>
      <p:ext uri="{BB962C8B-B14F-4D97-AF65-F5344CB8AC3E}">
        <p14:creationId xmlns:p14="http://schemas.microsoft.com/office/powerpoint/2010/main" val="12093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dirty="0"/>
          </a:p>
        </p:txBody>
      </p:sp>
      <p:pic>
        <p:nvPicPr>
          <p:cNvPr id="7" name="Zástupný symbol pro obsah 6"/>
          <p:cNvPicPr>
            <a:picLocks noGrp="1" noChangeAspect="1"/>
          </p:cNvPicPr>
          <p:nvPr>
            <p:ph idx="1"/>
          </p:nvPr>
        </p:nvPicPr>
        <p:blipFill>
          <a:blip r:embed="rId2"/>
          <a:stretch>
            <a:fillRect/>
          </a:stretch>
        </p:blipFill>
        <p:spPr>
          <a:xfrm>
            <a:off x="1322832" y="1600200"/>
            <a:ext cx="6498335" cy="4876800"/>
          </a:xfrm>
          <a:prstGeom prst="rect">
            <a:avLst/>
          </a:prstGeom>
        </p:spPr>
      </p:pic>
    </p:spTree>
    <p:extLst>
      <p:ext uri="{BB962C8B-B14F-4D97-AF65-F5344CB8AC3E}">
        <p14:creationId xmlns:p14="http://schemas.microsoft.com/office/powerpoint/2010/main" val="4033844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endParaRPr lang="cs-CZ" dirty="0"/>
          </a:p>
        </p:txBody>
      </p:sp>
      <p:pic>
        <p:nvPicPr>
          <p:cNvPr id="7" name="Zástupný symbol pro obsah 6"/>
          <p:cNvPicPr>
            <a:picLocks noGrp="1" noChangeAspect="1"/>
          </p:cNvPicPr>
          <p:nvPr>
            <p:ph sz="half" idx="1"/>
          </p:nvPr>
        </p:nvPicPr>
        <p:blipFill>
          <a:blip r:embed="rId2"/>
          <a:stretch>
            <a:fillRect/>
          </a:stretch>
        </p:blipFill>
        <p:spPr>
          <a:xfrm>
            <a:off x="1001140" y="2014299"/>
            <a:ext cx="2950720" cy="4035902"/>
          </a:xfrm>
          <a:prstGeom prst="rect">
            <a:avLst/>
          </a:prstGeom>
        </p:spPr>
      </p:pic>
      <p:pic>
        <p:nvPicPr>
          <p:cNvPr id="8" name="Zástupný symbol pro obsah 7"/>
          <p:cNvPicPr>
            <a:picLocks noGrp="1" noChangeAspect="1"/>
          </p:cNvPicPr>
          <p:nvPr>
            <p:ph sz="half" idx="2"/>
          </p:nvPr>
        </p:nvPicPr>
        <p:blipFill>
          <a:blip r:embed="rId3"/>
          <a:stretch>
            <a:fillRect/>
          </a:stretch>
        </p:blipFill>
        <p:spPr>
          <a:xfrm>
            <a:off x="4975951" y="1673225"/>
            <a:ext cx="3383097" cy="4718050"/>
          </a:xfrm>
          <a:prstGeom prst="rect">
            <a:avLst/>
          </a:prstGeom>
        </p:spPr>
      </p:pic>
    </p:spTree>
    <p:extLst>
      <p:ext uri="{BB962C8B-B14F-4D97-AF65-F5344CB8AC3E}">
        <p14:creationId xmlns:p14="http://schemas.microsoft.com/office/powerpoint/2010/main" val="3189839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844824"/>
            <a:ext cx="6264696" cy="4392488"/>
          </a:xfrm>
        </p:spPr>
      </p:pic>
    </p:spTree>
    <p:extLst>
      <p:ext uri="{BB962C8B-B14F-4D97-AF65-F5344CB8AC3E}">
        <p14:creationId xmlns:p14="http://schemas.microsoft.com/office/powerpoint/2010/main" val="19176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Češi, národ muzikantů?</a:t>
            </a:r>
          </a:p>
        </p:txBody>
      </p:sp>
      <p:sp>
        <p:nvSpPr>
          <p:cNvPr id="3" name="Zástupný symbol pro obsah 2"/>
          <p:cNvSpPr>
            <a:spLocks noGrp="1"/>
          </p:cNvSpPr>
          <p:nvPr>
            <p:ph idx="1"/>
          </p:nvPr>
        </p:nvSpPr>
        <p:spPr/>
        <p:txBody>
          <a:bodyPr/>
          <a:lstStyle/>
          <a:p>
            <a:r>
              <a:rPr lang="cs-CZ" sz="2000" dirty="0"/>
              <a:t>Charles </a:t>
            </a:r>
            <a:r>
              <a:rPr lang="cs-CZ" sz="2000" dirty="0" err="1"/>
              <a:t>Burney</a:t>
            </a:r>
            <a:r>
              <a:rPr lang="cs-CZ" sz="2000" dirty="0"/>
              <a:t> (1726-1814) – londýnský varhaník, učitel hudby, skladatel a hudební historik.</a:t>
            </a:r>
          </a:p>
          <a:p>
            <a:r>
              <a:rPr lang="cs-CZ" sz="2000" dirty="0"/>
              <a:t>V roce 1770 vykonal cestu do Evropy, především Itálie, aby poznal zdejší hudbu.</a:t>
            </a:r>
          </a:p>
          <a:p>
            <a:r>
              <a:rPr lang="cs-CZ" sz="2000" dirty="0"/>
              <a:t>V roce 1772 opět podnikl cestu do Evropy, navštívil Nizozemí, německé země a Rakousko. Cestu z Vídně do Drážďan absolvoval přes české země a Prahu. </a:t>
            </a:r>
          </a:p>
          <a:p>
            <a:r>
              <a:rPr lang="cs-CZ" sz="2000" dirty="0"/>
              <a:t>„Často jsem slýchával, že jsou Češi nejhudebnější národ v Německu, ne-li v celé Evropě, a jeden slavný německý skladatel, který je v současné době v Londýně, mě ujistil, že kdyby měli stejné výhody jako mají Italové, jistě by je předstihli.“</a:t>
            </a:r>
          </a:p>
          <a:p>
            <a:r>
              <a:rPr lang="cs-CZ" sz="2000" dirty="0"/>
              <a:t>Charlesi </a:t>
            </a:r>
            <a:r>
              <a:rPr lang="cs-CZ" sz="2000" dirty="0" err="1"/>
              <a:t>Burneymu</a:t>
            </a:r>
            <a:r>
              <a:rPr lang="cs-CZ" sz="2000" dirty="0"/>
              <a:t> pozdější generace omylem přiřkly výrok o Čechách jako konzervatoři Evropy</a:t>
            </a:r>
          </a:p>
          <a:p>
            <a:endParaRPr lang="cs-CZ" sz="2000" dirty="0"/>
          </a:p>
          <a:p>
            <a:endParaRPr lang="cs-CZ" dirty="0"/>
          </a:p>
        </p:txBody>
      </p:sp>
    </p:spTree>
    <p:extLst>
      <p:ext uri="{BB962C8B-B14F-4D97-AF65-F5344CB8AC3E}">
        <p14:creationId xmlns:p14="http://schemas.microsoft.com/office/powerpoint/2010/main" val="2213694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b="1" dirty="0"/>
              <a:t>Varyto v (nejen) české hudbě</a:t>
            </a:r>
          </a:p>
          <a:p>
            <a:r>
              <a:rPr lang="cs-CZ" dirty="0"/>
              <a:t>Varyto jakožto fiktivní nástroj zastoupeno především harfou</a:t>
            </a:r>
          </a:p>
          <a:p>
            <a:r>
              <a:rPr lang="cs-CZ" dirty="0"/>
              <a:t>Bedřich Smetana: </a:t>
            </a:r>
            <a:r>
              <a:rPr lang="cs-CZ" i="1" dirty="0"/>
              <a:t>Vyšehrad</a:t>
            </a:r>
            <a:r>
              <a:rPr lang="cs-CZ" dirty="0"/>
              <a:t> (harfy věštců)</a:t>
            </a:r>
          </a:p>
          <a:p>
            <a:r>
              <a:rPr lang="cs-CZ" dirty="0"/>
              <a:t>Zdeněk Fibich: </a:t>
            </a:r>
            <a:r>
              <a:rPr lang="cs-CZ" i="1" dirty="0"/>
              <a:t>Záboj, Slavoj a Luděk</a:t>
            </a:r>
          </a:p>
          <a:p>
            <a:r>
              <a:rPr lang="cs-CZ" dirty="0"/>
              <a:t>Varyto figuruje v řadě českých oper jako rekvizita</a:t>
            </a:r>
          </a:p>
          <a:p>
            <a:r>
              <a:rPr lang="cs-CZ" dirty="0"/>
              <a:t>Proniklo též do opery </a:t>
            </a:r>
            <a:r>
              <a:rPr lang="cs-CZ" i="1" dirty="0"/>
              <a:t>Mlada</a:t>
            </a:r>
            <a:r>
              <a:rPr lang="cs-CZ" dirty="0"/>
              <a:t> (1890) ruského skladatele Nikolaje Alexandroviče Rimského-Korsakova, odehrávající ve slovanském dávnověku</a:t>
            </a:r>
          </a:p>
          <a:p>
            <a:r>
              <a:rPr lang="cs-CZ" dirty="0"/>
              <a:t>Vedle vážných oper figuruje jako součást postmoderních mystifikačních hříček</a:t>
            </a:r>
          </a:p>
          <a:p>
            <a:pPr marL="0" indent="0">
              <a:buNone/>
            </a:pPr>
            <a:endParaRPr lang="cs-CZ" dirty="0"/>
          </a:p>
        </p:txBody>
      </p:sp>
    </p:spTree>
    <p:extLst>
      <p:ext uri="{BB962C8B-B14F-4D97-AF65-F5344CB8AC3E}">
        <p14:creationId xmlns:p14="http://schemas.microsoft.com/office/powerpoint/2010/main" val="4129885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i="1" dirty="0"/>
              <a:t>Foltýn</a:t>
            </a:r>
            <a:r>
              <a:rPr lang="cs-CZ" dirty="0"/>
              <a:t>: Kníže Neklan vyhlašuje klání ve zpěvu. </a:t>
            </a:r>
            <a:br>
              <a:rPr lang="cs-CZ" dirty="0"/>
            </a:br>
            <a:r>
              <a:rPr lang="cs-CZ" dirty="0"/>
              <a:t>Na scénu vejde Lumír, </a:t>
            </a:r>
            <a:br>
              <a:rPr lang="cs-CZ" dirty="0"/>
            </a:br>
            <a:r>
              <a:rPr lang="cs-CZ" dirty="0"/>
              <a:t>pravzor všech českých pěvců, </a:t>
            </a:r>
            <a:br>
              <a:rPr lang="cs-CZ" dirty="0"/>
            </a:br>
            <a:r>
              <a:rPr lang="cs-CZ" dirty="0"/>
              <a:t>bájný to český Orfeus, </a:t>
            </a:r>
            <a:br>
              <a:rPr lang="cs-CZ" dirty="0"/>
            </a:br>
            <a:r>
              <a:rPr lang="cs-CZ" dirty="0"/>
              <a:t>jasný vítěz soutěže. </a:t>
            </a:r>
            <a:br>
              <a:rPr lang="cs-CZ" dirty="0"/>
            </a:br>
            <a:r>
              <a:rPr lang="cs-CZ" dirty="0"/>
              <a:t>V ruce má – varyto.</a:t>
            </a:r>
            <a:br>
              <a:rPr lang="cs-CZ" dirty="0"/>
            </a:br>
            <a:r>
              <a:rPr lang="cs-CZ" i="1" dirty="0" err="1"/>
              <a:t>Schmoranz</a:t>
            </a:r>
            <a:r>
              <a:rPr lang="cs-CZ" dirty="0"/>
              <a:t>: Co má v ruce? </a:t>
            </a:r>
            <a:br>
              <a:rPr lang="cs-CZ" dirty="0"/>
            </a:br>
            <a:r>
              <a:rPr lang="cs-CZ" i="1" dirty="0"/>
              <a:t>Foltýn</a:t>
            </a:r>
            <a:r>
              <a:rPr lang="cs-CZ" dirty="0"/>
              <a:t>: Varyto. Bájný nástroj starých Čechů.</a:t>
            </a:r>
            <a:br>
              <a:rPr lang="cs-CZ" dirty="0"/>
            </a:br>
            <a:r>
              <a:rPr lang="cs-CZ" i="1" dirty="0" err="1"/>
              <a:t>Schmoranz</a:t>
            </a:r>
            <a:r>
              <a:rPr lang="cs-CZ" dirty="0"/>
              <a:t>: Jak to vypadá?</a:t>
            </a:r>
            <a:br>
              <a:rPr lang="cs-CZ" dirty="0"/>
            </a:br>
            <a:r>
              <a:rPr lang="cs-CZ" i="1" dirty="0"/>
              <a:t>Foltýn</a:t>
            </a:r>
            <a:r>
              <a:rPr lang="cs-CZ" dirty="0"/>
              <a:t>: To právě nevím.</a:t>
            </a:r>
          </a:p>
          <a:p>
            <a:pPr marL="0" indent="0">
              <a:buNone/>
            </a:pPr>
            <a:endParaRPr lang="cs-CZ" dirty="0"/>
          </a:p>
          <a:p>
            <a:pPr marL="0" indent="0">
              <a:buNone/>
            </a:pPr>
            <a:r>
              <a:rPr lang="cs-CZ" dirty="0"/>
              <a:t>Miroslav </a:t>
            </a:r>
            <a:r>
              <a:rPr lang="cs-CZ" dirty="0" err="1"/>
              <a:t>Pudlák</a:t>
            </a:r>
            <a:r>
              <a:rPr lang="cs-CZ" dirty="0"/>
              <a:t>: </a:t>
            </a:r>
            <a:r>
              <a:rPr lang="cs-CZ" i="1" dirty="0" err="1"/>
              <a:t>Sasíci</a:t>
            </a:r>
            <a:r>
              <a:rPr lang="cs-CZ" i="1" dirty="0"/>
              <a:t> v Čechách aneb Marnost bojů proti RKZ (poslední vlastenecká opera), </a:t>
            </a:r>
            <a:r>
              <a:rPr lang="cs-CZ" dirty="0"/>
              <a:t>2004</a:t>
            </a:r>
          </a:p>
          <a:p>
            <a:pPr marL="0" indent="0">
              <a:buNone/>
            </a:pPr>
            <a:endParaRPr lang="cs-CZ" dirty="0"/>
          </a:p>
        </p:txBody>
      </p:sp>
    </p:spTree>
    <p:extLst>
      <p:ext uri="{BB962C8B-B14F-4D97-AF65-F5344CB8AC3E}">
        <p14:creationId xmlns:p14="http://schemas.microsoft.com/office/powerpoint/2010/main" val="2738231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endParaRPr lang="cs-CZ" dirty="0"/>
          </a:p>
        </p:txBody>
      </p:sp>
      <p:sp>
        <p:nvSpPr>
          <p:cNvPr id="5" name="Zástupný symbol pro obsah 4"/>
          <p:cNvSpPr>
            <a:spLocks noGrp="1"/>
          </p:cNvSpPr>
          <p:nvPr>
            <p:ph sz="half" idx="1"/>
          </p:nvPr>
        </p:nvSpPr>
        <p:spPr/>
        <p:txBody>
          <a:bodyPr>
            <a:normAutofit fontScale="92500" lnSpcReduction="20000"/>
          </a:bodyPr>
          <a:lstStyle/>
          <a:p>
            <a:pPr>
              <a:buFontTx/>
              <a:buChar char="-"/>
            </a:pPr>
            <a:r>
              <a:rPr lang="cs-CZ" dirty="0"/>
              <a:t>Zatímco varyto představovalo nástroj „vznešený“, reálně existující dudy zaujímaly v české obrozenské kultuře místo nástroje lidového.</a:t>
            </a:r>
          </a:p>
          <a:p>
            <a:pPr>
              <a:buFontTx/>
              <a:buChar char="-"/>
            </a:pPr>
            <a:r>
              <a:rPr lang="cs-CZ" dirty="0"/>
              <a:t>Jejich otisk v české literatuře, divadle, výtvarném umění je velmi výrazný.</a:t>
            </a:r>
          </a:p>
          <a:p>
            <a:pPr>
              <a:buFontTx/>
              <a:buChar char="-"/>
            </a:pPr>
            <a:r>
              <a:rPr lang="cs-CZ" dirty="0"/>
              <a:t>Českým národním nástrojem se ovšem stát nemohly.</a:t>
            </a:r>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844824"/>
            <a:ext cx="3312368" cy="4248472"/>
          </a:xfrm>
        </p:spPr>
      </p:pic>
    </p:spTree>
    <p:extLst>
      <p:ext uri="{BB962C8B-B14F-4D97-AF65-F5344CB8AC3E}">
        <p14:creationId xmlns:p14="http://schemas.microsoft.com/office/powerpoint/2010/main" val="4021105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dirty="0"/>
          </a:p>
        </p:txBody>
      </p:sp>
      <p:sp>
        <p:nvSpPr>
          <p:cNvPr id="6" name="Zástupný symbol pro obsah 5"/>
          <p:cNvSpPr>
            <a:spLocks noGrp="1"/>
          </p:cNvSpPr>
          <p:nvPr>
            <p:ph idx="1"/>
          </p:nvPr>
        </p:nvSpPr>
        <p:spPr>
          <a:xfrm>
            <a:off x="457200" y="1600200"/>
            <a:ext cx="8229600" cy="4925144"/>
          </a:xfrm>
        </p:spPr>
        <p:txBody>
          <a:bodyPr>
            <a:normAutofit fontScale="77500" lnSpcReduction="20000"/>
          </a:bodyPr>
          <a:lstStyle/>
          <a:p>
            <a:pPr marL="0" indent="0">
              <a:buNone/>
            </a:pPr>
            <a:r>
              <a:rPr lang="cs-CZ" dirty="0"/>
              <a:t>Ke </a:t>
            </a:r>
            <a:r>
              <a:rPr lang="cs-CZ" i="1" dirty="0"/>
              <a:t>specializaci</a:t>
            </a:r>
            <a:r>
              <a:rPr lang="cs-CZ" dirty="0"/>
              <a:t>, kterou by představovala výhradní anebo alespoň typická interpretace celonárodně uznávaných a ve smyslu uvědomělého národního cítění zvláště ceněných žánrů, neměli dudáci v Čechách vhodnou příležitost. Rozsáhlé epické písně, podobné na guslích, kobze či </a:t>
            </a:r>
            <a:r>
              <a:rPr lang="cs-CZ" dirty="0" err="1"/>
              <a:t>kantele</a:t>
            </a:r>
            <a:r>
              <a:rPr lang="cs-CZ" dirty="0"/>
              <a:t> doprovázeným junáckým eposům s severským ságám, nedochovaly se v Čechách ani ve zlomcích; pravděpodobně zde vůbec nikdy </a:t>
            </a:r>
            <a:r>
              <a:rPr lang="cs-CZ" i="1" dirty="0"/>
              <a:t>neexistovaly</a:t>
            </a:r>
            <a:r>
              <a:rPr lang="cs-CZ" dirty="0"/>
              <a:t>. Mnozí dudáci, jmenovitě blatský F. </a:t>
            </a:r>
            <a:r>
              <a:rPr lang="cs-CZ" dirty="0" err="1"/>
              <a:t>Kopšík</a:t>
            </a:r>
            <a:r>
              <a:rPr lang="cs-CZ" dirty="0"/>
              <a:t> (1822–1915), dokázali sice zahrát i některé z umělých vlasteneckých písní, </a:t>
            </a:r>
            <a:r>
              <a:rPr lang="cs-CZ" dirty="0" err="1"/>
              <a:t>zlidovějících</a:t>
            </a:r>
            <a:r>
              <a:rPr lang="cs-CZ" dirty="0"/>
              <a:t> v Čechách zvláště v druhé polovině minulého století. Dudácké provedení takových ‚národních‘ písní tvořilo ovšem výjimku: tonální struktura většiny z nich se zcela vymyká výrazovým prostředkům </a:t>
            </a:r>
            <a:r>
              <a:rPr lang="cs-CZ" dirty="0" err="1"/>
              <a:t>osmitónového</a:t>
            </a:r>
            <a:r>
              <a:rPr lang="cs-CZ" dirty="0"/>
              <a:t> nástroje s neúprosnou prodlevou basové píšťaly na </a:t>
            </a:r>
            <a:r>
              <a:rPr lang="cs-CZ" dirty="0" err="1"/>
              <a:t>tonice</a:t>
            </a:r>
            <a:r>
              <a:rPr lang="cs-CZ" dirty="0"/>
              <a:t>. Na dudách nelze zahrát ani ‚píseň písní národu českého‘; ostatně už samotná představa dudácké interpretace Škroupovy a Tylovy hymny Kde domov můj</a:t>
            </a:r>
            <a:r>
              <a:rPr lang="cs-CZ" i="1" dirty="0"/>
              <a:t>…</a:t>
            </a:r>
            <a:r>
              <a:rPr lang="cs-CZ" dirty="0"/>
              <a:t> je nemálo fantastická jak pro nás, tak tím spíše pro předchozí generace. O zařazenosti nástroje do kontextu národní kultury rozhodoval totiž nejen jeho lidový původ, starobylost a jeho možnosti, ale také </a:t>
            </a:r>
            <a:r>
              <a:rPr lang="cs-CZ" dirty="0" err="1"/>
              <a:t>psycho-sociální</a:t>
            </a:r>
            <a:r>
              <a:rPr lang="cs-CZ" dirty="0"/>
              <a:t> okolnosti. </a:t>
            </a:r>
          </a:p>
          <a:p>
            <a:pPr marL="0" indent="0">
              <a:buNone/>
            </a:pPr>
            <a:endParaRPr lang="cs-CZ" dirty="0"/>
          </a:p>
          <a:p>
            <a:pPr marL="0" indent="0">
              <a:buNone/>
            </a:pPr>
            <a:r>
              <a:rPr lang="cs-CZ" dirty="0"/>
              <a:t>Jaroslav </a:t>
            </a:r>
            <a:r>
              <a:rPr lang="cs-CZ" dirty="0" err="1"/>
              <a:t>Markl</a:t>
            </a:r>
            <a:r>
              <a:rPr lang="cs-CZ" dirty="0"/>
              <a:t>: </a:t>
            </a:r>
            <a:r>
              <a:rPr lang="cs-CZ" i="1" dirty="0"/>
              <a:t>Dudy v české národní tradici</a:t>
            </a:r>
            <a:r>
              <a:rPr lang="cs-CZ" dirty="0"/>
              <a:t>, 1974</a:t>
            </a:r>
          </a:p>
          <a:p>
            <a:pPr marL="0" indent="0">
              <a:buNone/>
            </a:pPr>
            <a:endParaRPr lang="cs-CZ" dirty="0"/>
          </a:p>
        </p:txBody>
      </p:sp>
    </p:spTree>
    <p:extLst>
      <p:ext uri="{BB962C8B-B14F-4D97-AF65-F5344CB8AC3E}">
        <p14:creationId xmlns:p14="http://schemas.microsoft.com/office/powerpoint/2010/main" val="2284641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200" dirty="0"/>
              <a:t>Kde domov můj? Trampoty s českou hymnou</a:t>
            </a:r>
          </a:p>
        </p:txBody>
      </p:sp>
      <p:sp>
        <p:nvSpPr>
          <p:cNvPr id="6" name="Zástupný symbol pro obsah 5"/>
          <p:cNvSpPr>
            <a:spLocks noGrp="1"/>
          </p:cNvSpPr>
          <p:nvPr>
            <p:ph idx="1"/>
          </p:nvPr>
        </p:nvSpPr>
        <p:spPr/>
        <p:txBody>
          <a:bodyPr>
            <a:normAutofit/>
          </a:bodyPr>
          <a:lstStyle/>
          <a:p>
            <a:r>
              <a:rPr lang="cs-CZ" dirty="0"/>
              <a:t>Hymnus – z </a:t>
            </a:r>
            <a:r>
              <a:rPr lang="cs-CZ" dirty="0" err="1"/>
              <a:t>řec</a:t>
            </a:r>
            <a:r>
              <a:rPr lang="cs-CZ" dirty="0"/>
              <a:t>. </a:t>
            </a:r>
            <a:r>
              <a:rPr lang="cs-CZ" dirty="0" err="1"/>
              <a:t>hymnos</a:t>
            </a:r>
            <a:r>
              <a:rPr lang="cs-CZ" dirty="0"/>
              <a:t> (chvalozpěv, označující básnické i hudební projevy k slávě bohů), označuje slavnostní báseň či zpěv vycházející z náboženského kultu.</a:t>
            </a:r>
          </a:p>
          <a:p>
            <a:r>
              <a:rPr lang="cs-CZ" dirty="0"/>
              <a:t>Hymna – určitý typ hymnické básnické či hudební produkce, který plní vůči určitému společenství oficiálně reprezentativní funkci.</a:t>
            </a:r>
          </a:p>
          <a:p>
            <a:r>
              <a:rPr lang="cs-CZ" dirty="0"/>
              <a:t>Státní hymna – zákonem kodifikovaný oficiální symbol státu.</a:t>
            </a:r>
          </a:p>
          <a:p>
            <a:r>
              <a:rPr lang="cs-CZ" dirty="0"/>
              <a:t>Ve středověku i později se do pozice hymny zpravidla dostávaly písně oslavující panovníka či panovnický rod (Svatý Václave)</a:t>
            </a:r>
          </a:p>
        </p:txBody>
      </p:sp>
    </p:spTree>
    <p:extLst>
      <p:ext uri="{BB962C8B-B14F-4D97-AF65-F5344CB8AC3E}">
        <p14:creationId xmlns:p14="http://schemas.microsoft.com/office/powerpoint/2010/main" val="124131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3200" dirty="0"/>
          </a:p>
        </p:txBody>
      </p:sp>
      <p:sp>
        <p:nvSpPr>
          <p:cNvPr id="3" name="Zástupný symbol pro obsah 2"/>
          <p:cNvSpPr>
            <a:spLocks noGrp="1"/>
          </p:cNvSpPr>
          <p:nvPr>
            <p:ph sz="half" idx="1"/>
          </p:nvPr>
        </p:nvSpPr>
        <p:spPr/>
        <p:txBody>
          <a:bodyPr>
            <a:normAutofit/>
          </a:bodyPr>
          <a:lstStyle/>
          <a:p>
            <a:r>
              <a:rPr lang="cs-CZ" dirty="0"/>
              <a:t>„Prototypem“ se na čas stala anglická hymna </a:t>
            </a:r>
            <a:r>
              <a:rPr lang="cs-CZ" i="1" dirty="0" err="1"/>
              <a:t>God</a:t>
            </a:r>
            <a:r>
              <a:rPr lang="cs-CZ" i="1" dirty="0"/>
              <a:t> </a:t>
            </a:r>
            <a:r>
              <a:rPr lang="cs-CZ" i="1" dirty="0" err="1"/>
              <a:t>Save</a:t>
            </a:r>
            <a:r>
              <a:rPr lang="cs-CZ" i="1" dirty="0"/>
              <a:t> </a:t>
            </a:r>
            <a:r>
              <a:rPr lang="cs-CZ" i="1" dirty="0" err="1"/>
              <a:t>the</a:t>
            </a:r>
            <a:r>
              <a:rPr lang="cs-CZ" i="1" dirty="0"/>
              <a:t> King </a:t>
            </a:r>
            <a:r>
              <a:rPr lang="cs-CZ" dirty="0"/>
              <a:t>(resp. </a:t>
            </a:r>
            <a:r>
              <a:rPr lang="cs-CZ" i="1" dirty="0" err="1"/>
              <a:t>Queen</a:t>
            </a:r>
            <a:r>
              <a:rPr lang="cs-CZ" dirty="0"/>
              <a:t>) z poloviny 18. století.</a:t>
            </a:r>
          </a:p>
          <a:p>
            <a:r>
              <a:rPr lang="cs-CZ" dirty="0"/>
              <a:t>Hudbu přejaly další země (Rusko, Švýcarsko aj.)</a:t>
            </a:r>
          </a:p>
        </p:txBody>
      </p:sp>
      <p:sp>
        <p:nvSpPr>
          <p:cNvPr id="4" name="Zástupný symbol pro obsah 3"/>
          <p:cNvSpPr>
            <a:spLocks noGrp="1"/>
          </p:cNvSpPr>
          <p:nvPr>
            <p:ph sz="half" idx="2"/>
          </p:nvPr>
        </p:nvSpPr>
        <p:spPr/>
        <p:txBody>
          <a:bodyPr>
            <a:normAutofit/>
          </a:bodyPr>
          <a:lstStyle/>
          <a:p>
            <a:pPr marL="0" indent="0">
              <a:buNone/>
            </a:pPr>
            <a:r>
              <a:rPr lang="cs-CZ" sz="2400" dirty="0"/>
              <a:t>Bože, chraň naši milostivou Královnu,</a:t>
            </a:r>
            <a:br>
              <a:rPr lang="cs-CZ" sz="2400" dirty="0"/>
            </a:br>
            <a:r>
              <a:rPr lang="cs-CZ" sz="2400" dirty="0"/>
              <a:t>Dlouhý život naší vznešené Královně,</a:t>
            </a:r>
            <a:br>
              <a:rPr lang="cs-CZ" sz="2400" dirty="0"/>
            </a:br>
            <a:r>
              <a:rPr lang="cs-CZ" sz="2400" dirty="0"/>
              <a:t>Bože, chraň Královnu!</a:t>
            </a:r>
            <a:br>
              <a:rPr lang="cs-CZ" sz="2400" dirty="0"/>
            </a:br>
            <a:r>
              <a:rPr lang="cs-CZ" sz="2400" dirty="0"/>
              <a:t>Obdař ji vítězstvím,</a:t>
            </a:r>
            <a:br>
              <a:rPr lang="cs-CZ" sz="2400" dirty="0"/>
            </a:br>
            <a:r>
              <a:rPr lang="cs-CZ" sz="2400" dirty="0"/>
              <a:t>Šťastným a slavným,</a:t>
            </a:r>
            <a:br>
              <a:rPr lang="cs-CZ" sz="2400" dirty="0"/>
            </a:br>
            <a:r>
              <a:rPr lang="cs-CZ" sz="2400" dirty="0"/>
              <a:t>Dlouhým panováním nám;</a:t>
            </a:r>
            <a:br>
              <a:rPr lang="cs-CZ" sz="2400" dirty="0"/>
            </a:br>
            <a:r>
              <a:rPr lang="cs-CZ" sz="2400" dirty="0"/>
              <a:t>Bože, chraň Královnu!</a:t>
            </a:r>
            <a:br>
              <a:rPr lang="cs-CZ" sz="2400" dirty="0"/>
            </a:br>
            <a:endParaRPr lang="cs-CZ" sz="2400" dirty="0"/>
          </a:p>
        </p:txBody>
      </p:sp>
    </p:spTree>
    <p:extLst>
      <p:ext uri="{BB962C8B-B14F-4D97-AF65-F5344CB8AC3E}">
        <p14:creationId xmlns:p14="http://schemas.microsoft.com/office/powerpoint/2010/main" val="149984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3200" dirty="0"/>
          </a:p>
        </p:txBody>
      </p:sp>
      <p:sp>
        <p:nvSpPr>
          <p:cNvPr id="3" name="Zástupný symbol pro obsah 2"/>
          <p:cNvSpPr>
            <a:spLocks noGrp="1"/>
          </p:cNvSpPr>
          <p:nvPr>
            <p:ph sz="half" idx="1"/>
          </p:nvPr>
        </p:nvSpPr>
        <p:spPr/>
        <p:txBody>
          <a:bodyPr>
            <a:normAutofit/>
          </a:bodyPr>
          <a:lstStyle/>
          <a:p>
            <a:r>
              <a:rPr lang="cs-CZ" dirty="0"/>
              <a:t>Od konce 18. století se rodí nový typ hymny – vychází často z revolučních písní, typický je pro ně pochodový rytmus (francouzská </a:t>
            </a:r>
            <a:r>
              <a:rPr lang="cs-CZ" i="1" dirty="0"/>
              <a:t>Marseillaisa</a:t>
            </a:r>
            <a:r>
              <a:rPr lang="cs-CZ" dirty="0"/>
              <a:t>, polský </a:t>
            </a:r>
            <a:r>
              <a:rPr lang="cs-CZ" i="1" dirty="0"/>
              <a:t>Mazurek </a:t>
            </a:r>
            <a:r>
              <a:rPr lang="cs-CZ" i="1" dirty="0" err="1"/>
              <a:t>Dąmbrowskiego</a:t>
            </a:r>
            <a:r>
              <a:rPr lang="cs-CZ" dirty="0"/>
              <a:t>)</a:t>
            </a:r>
          </a:p>
        </p:txBody>
      </p:sp>
      <p:sp>
        <p:nvSpPr>
          <p:cNvPr id="4" name="Zástupný symbol pro obsah 3"/>
          <p:cNvSpPr>
            <a:spLocks noGrp="1"/>
          </p:cNvSpPr>
          <p:nvPr>
            <p:ph sz="half" idx="2"/>
          </p:nvPr>
        </p:nvSpPr>
        <p:spPr/>
        <p:txBody>
          <a:bodyPr>
            <a:normAutofit/>
          </a:bodyPr>
          <a:lstStyle/>
          <a:p>
            <a:pPr marL="0" indent="0">
              <a:buNone/>
            </a:pPr>
            <a:r>
              <a:rPr lang="cs-CZ" sz="2000" dirty="0"/>
              <a:t>Vzhůru, děti vlasti, </a:t>
            </a:r>
            <a:br>
              <a:rPr lang="cs-CZ" sz="2000" dirty="0"/>
            </a:br>
            <a:r>
              <a:rPr lang="cs-CZ" sz="2000" dirty="0"/>
              <a:t>den slávy nadešel! </a:t>
            </a:r>
            <a:br>
              <a:rPr lang="cs-CZ" sz="2000" dirty="0"/>
            </a:br>
            <a:r>
              <a:rPr lang="cs-CZ" sz="2000" dirty="0"/>
              <a:t>Proti nám tyranie </a:t>
            </a:r>
            <a:br>
              <a:rPr lang="cs-CZ" sz="2000" dirty="0"/>
            </a:br>
            <a:r>
              <a:rPr lang="cs-CZ" sz="2000" dirty="0"/>
              <a:t>zvedá svůj krvavý prapor! </a:t>
            </a:r>
            <a:br>
              <a:rPr lang="cs-CZ" sz="2000" dirty="0"/>
            </a:br>
            <a:r>
              <a:rPr lang="cs-CZ" sz="2000" dirty="0"/>
              <a:t>zvedá svůj krvavý prapor! </a:t>
            </a:r>
            <a:br>
              <a:rPr lang="cs-CZ" sz="2000" dirty="0"/>
            </a:br>
            <a:r>
              <a:rPr lang="cs-CZ" sz="2000" dirty="0"/>
              <a:t>Slyšíte v našem kraji </a:t>
            </a:r>
            <a:br>
              <a:rPr lang="cs-CZ" sz="2000" dirty="0"/>
            </a:br>
            <a:r>
              <a:rPr lang="cs-CZ" sz="2000" dirty="0"/>
              <a:t>řev divokých vojáků? </a:t>
            </a:r>
            <a:br>
              <a:rPr lang="cs-CZ" sz="2000" dirty="0"/>
            </a:br>
            <a:r>
              <a:rPr lang="cs-CZ" sz="2000" dirty="0"/>
              <a:t>Přicházejí vraždit naše děti, </a:t>
            </a:r>
            <a:br>
              <a:rPr lang="cs-CZ" sz="2000" dirty="0"/>
            </a:br>
            <a:r>
              <a:rPr lang="cs-CZ" sz="2000" dirty="0"/>
              <a:t>naše ženy v naší náruči! </a:t>
            </a:r>
            <a:br>
              <a:rPr lang="cs-CZ" sz="2000" dirty="0"/>
            </a:br>
            <a:br>
              <a:rPr lang="cs-CZ" sz="2000" dirty="0"/>
            </a:br>
            <a:r>
              <a:rPr lang="cs-CZ" sz="2000" i="1" dirty="0" err="1"/>
              <a:t>Ref</a:t>
            </a:r>
            <a:r>
              <a:rPr lang="cs-CZ" sz="2000" i="1" dirty="0"/>
              <a:t>.:</a:t>
            </a:r>
            <a:r>
              <a:rPr lang="cs-CZ" sz="2000" dirty="0"/>
              <a:t> Do zbraně, občané! </a:t>
            </a:r>
            <a:br>
              <a:rPr lang="cs-CZ" sz="2000" dirty="0"/>
            </a:br>
            <a:r>
              <a:rPr lang="cs-CZ" sz="2000" dirty="0"/>
              <a:t>Šikujte se pod prapory! </a:t>
            </a:r>
            <a:br>
              <a:rPr lang="cs-CZ" sz="2000" dirty="0"/>
            </a:br>
            <a:r>
              <a:rPr lang="cs-CZ" sz="2000" dirty="0"/>
              <a:t>‚Vzhůru! Vzhůru! </a:t>
            </a:r>
            <a:br>
              <a:rPr lang="cs-CZ" sz="2000" dirty="0"/>
            </a:br>
            <a:r>
              <a:rPr lang="cs-CZ" sz="2000" dirty="0"/>
              <a:t>Nechť krev nečistá napojí </a:t>
            </a:r>
            <a:br>
              <a:rPr lang="cs-CZ" sz="2000" dirty="0"/>
            </a:br>
            <a:r>
              <a:rPr lang="cs-CZ" sz="2000" dirty="0"/>
              <a:t>brázdy našich polí! </a:t>
            </a:r>
          </a:p>
        </p:txBody>
      </p:sp>
    </p:spTree>
    <p:extLst>
      <p:ext uri="{BB962C8B-B14F-4D97-AF65-F5344CB8AC3E}">
        <p14:creationId xmlns:p14="http://schemas.microsoft.com/office/powerpoint/2010/main" val="1921241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3200" dirty="0"/>
          </a:p>
        </p:txBody>
      </p:sp>
      <p:sp>
        <p:nvSpPr>
          <p:cNvPr id="3" name="Zástupný symbol pro obsah 2"/>
          <p:cNvSpPr>
            <a:spLocks noGrp="1"/>
          </p:cNvSpPr>
          <p:nvPr>
            <p:ph sz="half" idx="1"/>
          </p:nvPr>
        </p:nvSpPr>
        <p:spPr/>
        <p:txBody>
          <a:bodyPr>
            <a:normAutofit fontScale="77500" lnSpcReduction="20000"/>
          </a:bodyPr>
          <a:lstStyle/>
          <a:p>
            <a:pPr marL="0" indent="0">
              <a:buNone/>
            </a:pPr>
            <a:r>
              <a:rPr lang="pl-PL" i="1" dirty="0"/>
              <a:t>Jeszcze Polska nie umarła,</a:t>
            </a:r>
            <a:br>
              <a:rPr lang="pl-PL" dirty="0"/>
            </a:br>
            <a:r>
              <a:rPr lang="pl-PL" i="1" dirty="0"/>
              <a:t>kiedy my żyjemy.</a:t>
            </a:r>
            <a:br>
              <a:rPr lang="pl-PL" dirty="0"/>
            </a:br>
            <a:r>
              <a:rPr lang="pl-PL" i="1" dirty="0"/>
              <a:t>Co nam obca moc wydarła,</a:t>
            </a:r>
            <a:br>
              <a:rPr lang="pl-PL" dirty="0"/>
            </a:br>
            <a:r>
              <a:rPr lang="pl-PL" i="1" dirty="0"/>
              <a:t>szablą odbijemy.</a:t>
            </a:r>
            <a:br>
              <a:rPr lang="pl-PL" dirty="0"/>
            </a:br>
            <a:endParaRPr lang="pl-PL" dirty="0"/>
          </a:p>
          <a:p>
            <a:pPr marL="0" indent="0">
              <a:buNone/>
            </a:pPr>
            <a:r>
              <a:rPr lang="pl-PL" i="1" dirty="0"/>
              <a:t>Marsz, marsz, Dąbrowski</a:t>
            </a:r>
            <a:br>
              <a:rPr lang="pl-PL" dirty="0"/>
            </a:br>
            <a:r>
              <a:rPr lang="pl-PL" i="1" dirty="0"/>
              <a:t>do Polski z ziemi włoski</a:t>
            </a:r>
            <a:br>
              <a:rPr lang="pl-PL" dirty="0"/>
            </a:br>
            <a:r>
              <a:rPr lang="pl-PL" i="1" dirty="0"/>
              <a:t>za Twoim przewodem</a:t>
            </a:r>
            <a:br>
              <a:rPr lang="pl-PL" dirty="0"/>
            </a:br>
            <a:r>
              <a:rPr lang="pl-PL" i="1" dirty="0"/>
              <a:t>złączem się z narodem.</a:t>
            </a:r>
            <a:endParaRPr lang="pl-PL" dirty="0"/>
          </a:p>
          <a:p>
            <a:pPr marL="0" indent="0">
              <a:buNone/>
            </a:pPr>
            <a:endParaRPr lang="cs-CZ" dirty="0"/>
          </a:p>
          <a:p>
            <a:pPr marL="0" indent="0">
              <a:buNone/>
            </a:pPr>
            <a:r>
              <a:rPr lang="pl-PL" i="1" dirty="0"/>
              <a:t>Jak Czarnecki do Poznania</a:t>
            </a:r>
            <a:br>
              <a:rPr lang="pl-PL" dirty="0"/>
            </a:br>
            <a:r>
              <a:rPr lang="pl-PL" i="1" dirty="0"/>
              <a:t>wracał się przez morze</a:t>
            </a:r>
            <a:br>
              <a:rPr lang="pl-PL" dirty="0"/>
            </a:br>
            <a:r>
              <a:rPr lang="pl-PL" i="1" dirty="0"/>
              <a:t>dla ojczyzny ratowania</a:t>
            </a:r>
            <a:br>
              <a:rPr lang="pl-PL" dirty="0"/>
            </a:br>
            <a:r>
              <a:rPr lang="pl-PL" i="1" dirty="0"/>
              <a:t>po szwedzkim rozbiorze.</a:t>
            </a:r>
            <a:br>
              <a:rPr lang="pl-PL" dirty="0"/>
            </a:br>
            <a:endParaRPr lang="pl-PL" dirty="0"/>
          </a:p>
          <a:p>
            <a:pPr marL="0" indent="0">
              <a:buNone/>
            </a:pPr>
            <a:r>
              <a:rPr lang="pl-PL" i="1" dirty="0"/>
              <a:t>Marsz, marsz, Dąbrowski …</a:t>
            </a:r>
            <a:endParaRPr lang="pl-PL" dirty="0"/>
          </a:p>
          <a:p>
            <a:pPr marL="0" indent="0">
              <a:buNone/>
            </a:pPr>
            <a:endParaRPr lang="cs-CZ" dirty="0"/>
          </a:p>
        </p:txBody>
      </p:sp>
      <p:sp>
        <p:nvSpPr>
          <p:cNvPr id="4" name="Zástupný symbol pro obsah 3"/>
          <p:cNvSpPr>
            <a:spLocks noGrp="1"/>
          </p:cNvSpPr>
          <p:nvPr>
            <p:ph sz="half" idx="2"/>
          </p:nvPr>
        </p:nvSpPr>
        <p:spPr/>
        <p:txBody>
          <a:bodyPr>
            <a:normAutofit fontScale="77500" lnSpcReduction="20000"/>
          </a:bodyPr>
          <a:lstStyle/>
          <a:p>
            <a:pPr marL="0" indent="0">
              <a:buNone/>
            </a:pPr>
            <a:r>
              <a:rPr lang="cs-CZ" dirty="0"/>
              <a:t>Ještě Polsko nezhynulo</a:t>
            </a:r>
            <a:br>
              <a:rPr lang="cs-CZ" dirty="0"/>
            </a:br>
            <a:r>
              <a:rPr lang="cs-CZ" dirty="0"/>
              <a:t>Dokud ještě </a:t>
            </a:r>
            <a:r>
              <a:rPr lang="cs-CZ" dirty="0" err="1"/>
              <a:t>žijem</a:t>
            </a:r>
            <a:br>
              <a:rPr lang="cs-CZ" dirty="0"/>
            </a:br>
            <a:r>
              <a:rPr lang="cs-CZ" dirty="0"/>
              <a:t>Co násilí cizí vzalo</a:t>
            </a:r>
            <a:br>
              <a:rPr lang="cs-CZ" dirty="0"/>
            </a:br>
            <a:r>
              <a:rPr lang="cs-CZ" dirty="0"/>
              <a:t>Šavlí si zpět </a:t>
            </a:r>
            <a:r>
              <a:rPr lang="cs-CZ" dirty="0" err="1"/>
              <a:t>vezmem</a:t>
            </a:r>
            <a:br>
              <a:rPr lang="cs-CZ" dirty="0"/>
            </a:br>
            <a:br>
              <a:rPr lang="cs-CZ" dirty="0"/>
            </a:br>
            <a:r>
              <a:rPr lang="cs-CZ" dirty="0"/>
              <a:t>Vpřed, vpřed, </a:t>
            </a:r>
            <a:r>
              <a:rPr lang="cs-CZ" dirty="0" err="1"/>
              <a:t>Dąbrowský</a:t>
            </a:r>
            <a:r>
              <a:rPr lang="cs-CZ" dirty="0"/>
              <a:t>,</a:t>
            </a:r>
            <a:br>
              <a:rPr lang="cs-CZ" dirty="0"/>
            </a:br>
            <a:r>
              <a:rPr lang="cs-CZ" dirty="0"/>
              <a:t>Do Polska z Itálie</a:t>
            </a:r>
            <a:br>
              <a:rPr lang="cs-CZ" dirty="0"/>
            </a:br>
            <a:r>
              <a:rPr lang="cs-CZ" dirty="0"/>
              <a:t>Pod tvým vedením</a:t>
            </a:r>
            <a:br>
              <a:rPr lang="cs-CZ" dirty="0"/>
            </a:br>
            <a:r>
              <a:rPr lang="cs-CZ" dirty="0"/>
              <a:t>Spojme se s národem</a:t>
            </a:r>
            <a:br>
              <a:rPr lang="cs-CZ" dirty="0"/>
            </a:br>
            <a:endParaRPr lang="cs-CZ" dirty="0"/>
          </a:p>
          <a:p>
            <a:pPr marL="0" indent="0">
              <a:buNone/>
            </a:pPr>
            <a:r>
              <a:rPr lang="cs-CZ" dirty="0" err="1"/>
              <a:t>Přejdem</a:t>
            </a:r>
            <a:r>
              <a:rPr lang="cs-CZ" dirty="0"/>
              <a:t> Vislu, </a:t>
            </a:r>
            <a:r>
              <a:rPr lang="cs-CZ" dirty="0" err="1"/>
              <a:t>přejdem</a:t>
            </a:r>
            <a:r>
              <a:rPr lang="cs-CZ" dirty="0"/>
              <a:t> Vartu</a:t>
            </a:r>
            <a:br>
              <a:rPr lang="cs-CZ" dirty="0"/>
            </a:br>
            <a:r>
              <a:rPr lang="cs-CZ" dirty="0"/>
              <a:t>Poláky budeme</a:t>
            </a:r>
            <a:br>
              <a:rPr lang="cs-CZ" dirty="0"/>
            </a:br>
            <a:r>
              <a:rPr lang="cs-CZ" dirty="0"/>
              <a:t>příklad dal nám Bonaparte,</a:t>
            </a:r>
            <a:br>
              <a:rPr lang="cs-CZ" dirty="0"/>
            </a:br>
            <a:r>
              <a:rPr lang="cs-CZ" dirty="0"/>
              <a:t>jak vítězit máme.</a:t>
            </a:r>
            <a:br>
              <a:rPr lang="cs-CZ" dirty="0"/>
            </a:br>
            <a:br>
              <a:rPr lang="cs-CZ" dirty="0"/>
            </a:br>
            <a:r>
              <a:rPr lang="cs-CZ" dirty="0"/>
              <a:t>Vpřed, vpřed, </a:t>
            </a:r>
            <a:r>
              <a:rPr lang="cs-CZ" dirty="0" err="1"/>
              <a:t>Dąbrowský</a:t>
            </a:r>
            <a:r>
              <a:rPr lang="cs-CZ" dirty="0"/>
              <a:t>, …</a:t>
            </a:r>
          </a:p>
          <a:p>
            <a:pPr marL="0" indent="0">
              <a:buNone/>
            </a:pPr>
            <a:endParaRPr lang="cs-CZ" dirty="0"/>
          </a:p>
        </p:txBody>
      </p:sp>
    </p:spTree>
    <p:extLst>
      <p:ext uri="{BB962C8B-B14F-4D97-AF65-F5344CB8AC3E}">
        <p14:creationId xmlns:p14="http://schemas.microsoft.com/office/powerpoint/2010/main" val="1461582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3200" dirty="0"/>
          </a:p>
        </p:txBody>
      </p:sp>
      <p:sp>
        <p:nvSpPr>
          <p:cNvPr id="3" name="Zástupný symbol pro obsah 2"/>
          <p:cNvSpPr>
            <a:spLocks noGrp="1"/>
          </p:cNvSpPr>
          <p:nvPr>
            <p:ph sz="half" idx="1"/>
          </p:nvPr>
        </p:nvSpPr>
        <p:spPr/>
        <p:txBody>
          <a:bodyPr>
            <a:noAutofit/>
          </a:bodyPr>
          <a:lstStyle/>
          <a:p>
            <a:pPr marL="0" indent="0">
              <a:buNone/>
            </a:pPr>
            <a:r>
              <a:rPr lang="cs-CZ" sz="1800" dirty="0"/>
              <a:t>Pokud matička Praha, perla západního slovanského světa, se začíná ztrácet v německém moři, co asi čeká Slovensko, mou drahou vlast, pro kterou je Praha zdrojem duchovní kultury? Zatížen touto myšlenkou, vzpomněl jsem si na starou polskou píseň „</a:t>
            </a:r>
            <a:r>
              <a:rPr lang="cs-CZ" sz="1800" dirty="0" err="1"/>
              <a:t>Jeszcze</a:t>
            </a:r>
            <a:r>
              <a:rPr lang="cs-CZ" sz="1800" dirty="0"/>
              <a:t> Polska </a:t>
            </a:r>
            <a:r>
              <a:rPr lang="cs-CZ" sz="1800" dirty="0" err="1"/>
              <a:t>nie</a:t>
            </a:r>
            <a:r>
              <a:rPr lang="cs-CZ" sz="1800" dirty="0"/>
              <a:t> </a:t>
            </a:r>
            <a:r>
              <a:rPr lang="cs-CZ" sz="1800" dirty="0" err="1"/>
              <a:t>zginęła</a:t>
            </a:r>
            <a:r>
              <a:rPr lang="cs-CZ" sz="1800" dirty="0"/>
              <a:t>, </a:t>
            </a:r>
            <a:r>
              <a:rPr lang="cs-CZ" sz="1800" dirty="0" err="1"/>
              <a:t>póki</a:t>
            </a:r>
            <a:r>
              <a:rPr lang="cs-CZ" sz="1800" dirty="0"/>
              <a:t> my </a:t>
            </a:r>
            <a:r>
              <a:rPr lang="cs-CZ" sz="1800" dirty="0" err="1"/>
              <a:t>żyjemy</a:t>
            </a:r>
            <a:r>
              <a:rPr lang="cs-CZ" sz="1800" dirty="0"/>
              <a:t>“. Tato známá melodie vyvolala v mém srdci vzdorné „Hej, </a:t>
            </a:r>
            <a:r>
              <a:rPr lang="cs-CZ" sz="1800" dirty="0" err="1"/>
              <a:t>Slovaci</a:t>
            </a:r>
            <a:r>
              <a:rPr lang="cs-CZ" sz="1800" dirty="0"/>
              <a:t>, </a:t>
            </a:r>
            <a:r>
              <a:rPr lang="cs-CZ" sz="1800" dirty="0" err="1"/>
              <a:t>ešte</a:t>
            </a:r>
            <a:r>
              <a:rPr lang="cs-CZ" sz="1800" dirty="0"/>
              <a:t> </a:t>
            </a:r>
            <a:r>
              <a:rPr lang="cs-CZ" sz="1800" dirty="0" err="1"/>
              <a:t>naša</a:t>
            </a:r>
            <a:r>
              <a:rPr lang="cs-CZ" sz="1800" dirty="0"/>
              <a:t> </a:t>
            </a:r>
            <a:r>
              <a:rPr lang="cs-CZ" sz="1800" dirty="0" err="1"/>
              <a:t>slovenska</a:t>
            </a:r>
            <a:r>
              <a:rPr lang="cs-CZ" sz="1800" dirty="0"/>
              <a:t> </a:t>
            </a:r>
            <a:r>
              <a:rPr lang="cs-CZ" sz="1800" dirty="0" err="1"/>
              <a:t>reč</a:t>
            </a:r>
            <a:r>
              <a:rPr lang="cs-CZ" sz="1800" dirty="0"/>
              <a:t> žije“… Běžel jsem do svého pokoje, zapálil svíci a tužkou napsal do svého deníku tři verše. Píseň byla hotova v okamžiku.</a:t>
            </a:r>
            <a:br>
              <a:rPr lang="cs-CZ" sz="1800" dirty="0"/>
            </a:br>
            <a:r>
              <a:rPr lang="cs-CZ" sz="1600" dirty="0"/>
              <a:t>Deník Samuela </a:t>
            </a:r>
            <a:r>
              <a:rPr lang="cs-CZ" sz="1600" dirty="0" err="1"/>
              <a:t>Tomášika</a:t>
            </a:r>
            <a:r>
              <a:rPr lang="cs-CZ" sz="1600" dirty="0"/>
              <a:t>, 2. listopadu 1834</a:t>
            </a:r>
          </a:p>
        </p:txBody>
      </p:sp>
      <p:sp>
        <p:nvSpPr>
          <p:cNvPr id="4" name="Zástupný symbol pro obsah 3"/>
          <p:cNvSpPr>
            <a:spLocks noGrp="1"/>
          </p:cNvSpPr>
          <p:nvPr>
            <p:ph sz="half" idx="2"/>
          </p:nvPr>
        </p:nvSpPr>
        <p:spPr/>
        <p:txBody>
          <a:bodyPr>
            <a:normAutofit fontScale="92500"/>
          </a:bodyPr>
          <a:lstStyle/>
          <a:p>
            <a:pPr marL="0" indent="0">
              <a:buNone/>
            </a:pPr>
            <a:r>
              <a:rPr lang="cs-CZ" sz="2600" dirty="0"/>
              <a:t>Hej, Slované, ještě naše</a:t>
            </a:r>
            <a:br>
              <a:rPr lang="cs-CZ" sz="2600" dirty="0"/>
            </a:br>
            <a:r>
              <a:rPr lang="cs-CZ" sz="2600" dirty="0"/>
              <a:t>slovanská řeč žije,</a:t>
            </a:r>
            <a:br>
              <a:rPr lang="cs-CZ" sz="2600" dirty="0"/>
            </a:br>
            <a:r>
              <a:rPr lang="cs-CZ" sz="2600" dirty="0"/>
              <a:t>pokud naše věrné srdce</a:t>
            </a:r>
            <a:br>
              <a:rPr lang="cs-CZ" sz="2600" dirty="0"/>
            </a:br>
            <a:r>
              <a:rPr lang="cs-CZ" sz="2600" dirty="0"/>
              <a:t>pro náš národ bije.</a:t>
            </a:r>
          </a:p>
          <a:p>
            <a:pPr marL="0" indent="0">
              <a:buNone/>
            </a:pPr>
            <a:r>
              <a:rPr lang="cs-CZ" sz="2600" dirty="0"/>
              <a:t>Žije, žije duch slovanský,</a:t>
            </a:r>
            <a:br>
              <a:rPr lang="cs-CZ" sz="2600" dirty="0"/>
            </a:br>
            <a:r>
              <a:rPr lang="cs-CZ" sz="2600" dirty="0"/>
              <a:t>bude žít na věky.</a:t>
            </a:r>
            <a:br>
              <a:rPr lang="cs-CZ" sz="2600" dirty="0"/>
            </a:br>
            <a:r>
              <a:rPr lang="cs-CZ" sz="2600" dirty="0"/>
              <a:t>Hrom a peklo, marné vaše,</a:t>
            </a:r>
            <a:br>
              <a:rPr lang="cs-CZ" sz="2600" dirty="0"/>
            </a:br>
            <a:r>
              <a:rPr lang="cs-CZ" sz="2600" dirty="0"/>
              <a:t>proti nám jsou vzteky.</a:t>
            </a:r>
          </a:p>
          <a:p>
            <a:pPr marL="0" indent="0">
              <a:buNone/>
            </a:pPr>
            <a:r>
              <a:rPr lang="cs-CZ" sz="2600" dirty="0"/>
              <a:t>Jazyka dar svěřil nám Bůh,</a:t>
            </a:r>
            <a:br>
              <a:rPr lang="cs-CZ" sz="2600" dirty="0"/>
            </a:br>
            <a:r>
              <a:rPr lang="cs-CZ" sz="2600" dirty="0"/>
              <a:t>Bůh náš hromovládný.</a:t>
            </a:r>
            <a:br>
              <a:rPr lang="cs-CZ" sz="2600" dirty="0"/>
            </a:br>
            <a:r>
              <a:rPr lang="cs-CZ" sz="2600" dirty="0"/>
              <a:t>Nesmí nám ho tedy vyrvat</a:t>
            </a:r>
            <a:br>
              <a:rPr lang="cs-CZ" sz="2600" dirty="0"/>
            </a:br>
            <a:r>
              <a:rPr lang="cs-CZ" sz="2600" dirty="0"/>
              <a:t>na tom světě žádný.</a:t>
            </a:r>
          </a:p>
          <a:p>
            <a:endParaRPr lang="cs-CZ" dirty="0"/>
          </a:p>
        </p:txBody>
      </p:sp>
    </p:spTree>
    <p:extLst>
      <p:ext uri="{BB962C8B-B14F-4D97-AF65-F5344CB8AC3E}">
        <p14:creationId xmlns:p14="http://schemas.microsoft.com/office/powerpoint/2010/main" val="1514388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3200" dirty="0"/>
          </a:p>
        </p:txBody>
      </p:sp>
      <p:sp>
        <p:nvSpPr>
          <p:cNvPr id="3" name="Zástupný symbol pro obsah 2"/>
          <p:cNvSpPr>
            <a:spLocks noGrp="1"/>
          </p:cNvSpPr>
          <p:nvPr>
            <p:ph sz="half" idx="1"/>
          </p:nvPr>
        </p:nvSpPr>
        <p:spPr/>
        <p:txBody>
          <a:bodyPr>
            <a:normAutofit fontScale="55000" lnSpcReduction="20000"/>
          </a:bodyPr>
          <a:lstStyle/>
          <a:p>
            <a:pPr marL="0" indent="0">
              <a:buNone/>
            </a:pPr>
            <a:r>
              <a:rPr lang="cs-CZ" dirty="0"/>
              <a:t>Zachovej nám Hospodine</a:t>
            </a:r>
            <a:br>
              <a:rPr lang="cs-CZ" dirty="0"/>
            </a:br>
            <a:r>
              <a:rPr lang="cs-CZ" dirty="0"/>
              <a:t>Císaře a naši zem</a:t>
            </a:r>
            <a:br>
              <a:rPr lang="cs-CZ" dirty="0"/>
            </a:br>
            <a:r>
              <a:rPr lang="cs-CZ" dirty="0"/>
              <a:t>Dej, ať z víry moc mu plyne</a:t>
            </a:r>
            <a:br>
              <a:rPr lang="cs-CZ" dirty="0"/>
            </a:br>
            <a:r>
              <a:rPr lang="cs-CZ" dirty="0"/>
              <a:t>Ať je moudrým vladařem</a:t>
            </a:r>
            <a:br>
              <a:rPr lang="cs-CZ" dirty="0"/>
            </a:br>
            <a:r>
              <a:rPr lang="cs-CZ" dirty="0"/>
              <a:t>Hajme věrně trůnu Jeho</a:t>
            </a:r>
            <a:br>
              <a:rPr lang="cs-CZ" dirty="0"/>
            </a:br>
            <a:r>
              <a:rPr lang="cs-CZ" dirty="0"/>
              <a:t>Proti nepřátelům všem</a:t>
            </a:r>
            <a:br>
              <a:rPr lang="cs-CZ" dirty="0"/>
            </a:br>
            <a:r>
              <a:rPr lang="cs-CZ" dirty="0"/>
              <a:t>Osud trůnu Habsburského</a:t>
            </a:r>
            <a:br>
              <a:rPr lang="cs-CZ" dirty="0"/>
            </a:br>
            <a:r>
              <a:rPr lang="cs-CZ" dirty="0"/>
              <a:t>Rakouska je osudem.</a:t>
            </a:r>
            <a:br>
              <a:rPr lang="cs-CZ" dirty="0"/>
            </a:br>
            <a:br>
              <a:rPr lang="cs-CZ" dirty="0"/>
            </a:br>
            <a:r>
              <a:rPr lang="cs-CZ" dirty="0"/>
              <a:t>Plňme věrně povinnosti</a:t>
            </a:r>
            <a:br>
              <a:rPr lang="cs-CZ" dirty="0"/>
            </a:br>
            <a:r>
              <a:rPr lang="cs-CZ" dirty="0"/>
              <a:t>Braňme právo počestně</a:t>
            </a:r>
            <a:br>
              <a:rPr lang="cs-CZ" dirty="0"/>
            </a:br>
            <a:r>
              <a:rPr lang="cs-CZ" dirty="0"/>
              <a:t>A když třeba, s ochotností</a:t>
            </a:r>
            <a:br>
              <a:rPr lang="cs-CZ" dirty="0"/>
            </a:br>
            <a:r>
              <a:rPr lang="cs-CZ" dirty="0"/>
              <a:t>V boj se dejme statečně</a:t>
            </a:r>
            <a:br>
              <a:rPr lang="cs-CZ" dirty="0"/>
            </a:br>
            <a:r>
              <a:rPr lang="cs-CZ" dirty="0"/>
              <a:t>Na paměti věčné mějme</a:t>
            </a:r>
            <a:br>
              <a:rPr lang="cs-CZ" dirty="0"/>
            </a:br>
            <a:r>
              <a:rPr lang="cs-CZ" dirty="0"/>
              <a:t>Slávu vojska vítěznou</a:t>
            </a:r>
            <a:br>
              <a:rPr lang="cs-CZ" dirty="0"/>
            </a:br>
            <a:r>
              <a:rPr lang="cs-CZ" dirty="0"/>
              <a:t>Jmění, krev i život dejme</a:t>
            </a:r>
            <a:br>
              <a:rPr lang="cs-CZ" dirty="0"/>
            </a:br>
            <a:r>
              <a:rPr lang="cs-CZ" dirty="0"/>
              <a:t>Za Císaře, za vlast svou!</a:t>
            </a:r>
            <a:br>
              <a:rPr lang="cs-CZ" dirty="0"/>
            </a:br>
            <a:br>
              <a:rPr lang="cs-CZ" dirty="0"/>
            </a:br>
            <a:r>
              <a:rPr lang="cs-CZ" b="1" dirty="0"/>
              <a:t>Čeho na</a:t>
            </a:r>
            <a:r>
              <a:rPr lang="cs-CZ" dirty="0"/>
              <a:t>byl občan pilný</a:t>
            </a:r>
            <a:br>
              <a:rPr lang="cs-CZ" dirty="0"/>
            </a:br>
            <a:r>
              <a:rPr lang="cs-CZ" dirty="0"/>
              <a:t>Vojín zbraní zastávej</a:t>
            </a:r>
            <a:br>
              <a:rPr lang="cs-CZ" dirty="0"/>
            </a:br>
            <a:r>
              <a:rPr lang="cs-CZ" dirty="0"/>
              <a:t>Uměním i vědou silný</a:t>
            </a:r>
            <a:br>
              <a:rPr lang="cs-CZ" dirty="0"/>
            </a:br>
            <a:r>
              <a:rPr lang="cs-CZ" dirty="0"/>
              <a:t>Duch se vzmáhej, jasně skvěj</a:t>
            </a:r>
            <a:br>
              <a:rPr lang="cs-CZ" dirty="0"/>
            </a:br>
            <a:endParaRPr lang="cs-CZ" dirty="0"/>
          </a:p>
        </p:txBody>
      </p:sp>
      <p:sp>
        <p:nvSpPr>
          <p:cNvPr id="4" name="Zástupný symbol pro obsah 3"/>
          <p:cNvSpPr>
            <a:spLocks noGrp="1"/>
          </p:cNvSpPr>
          <p:nvPr>
            <p:ph sz="half" idx="2"/>
          </p:nvPr>
        </p:nvSpPr>
        <p:spPr/>
        <p:txBody>
          <a:bodyPr>
            <a:normAutofit fontScale="55000" lnSpcReduction="20000"/>
          </a:bodyPr>
          <a:lstStyle/>
          <a:p>
            <a:pPr marL="0" indent="0">
              <a:buNone/>
            </a:pPr>
            <a:r>
              <a:rPr lang="cs-CZ" dirty="0"/>
              <a:t>Bože </a:t>
            </a:r>
            <a:r>
              <a:rPr lang="cs-CZ" dirty="0" err="1"/>
              <a:t>račiž</a:t>
            </a:r>
            <a:r>
              <a:rPr lang="cs-CZ" dirty="0"/>
              <a:t> přízeň dáti</a:t>
            </a:r>
            <a:br>
              <a:rPr lang="cs-CZ" dirty="0"/>
            </a:br>
            <a:r>
              <a:rPr lang="cs-CZ" dirty="0"/>
              <a:t>Naší vlasti milené</a:t>
            </a:r>
            <a:br>
              <a:rPr lang="cs-CZ" dirty="0"/>
            </a:br>
            <a:r>
              <a:rPr lang="cs-CZ" dirty="0"/>
              <a:t>Slunce Tvé ať věčně svítí</a:t>
            </a:r>
            <a:br>
              <a:rPr lang="cs-CZ" dirty="0"/>
            </a:br>
            <a:r>
              <a:rPr lang="cs-CZ" dirty="0"/>
              <a:t>Na Rakousko blažené.</a:t>
            </a:r>
            <a:br>
              <a:rPr lang="cs-CZ" dirty="0"/>
            </a:br>
            <a:br>
              <a:rPr lang="cs-CZ" dirty="0"/>
            </a:br>
            <a:r>
              <a:rPr lang="cs-CZ" dirty="0"/>
              <a:t>Stůjme k sobě v každou chvíli</a:t>
            </a:r>
            <a:br>
              <a:rPr lang="cs-CZ" dirty="0"/>
            </a:br>
            <a:r>
              <a:rPr lang="cs-CZ" dirty="0"/>
              <a:t>Svornost jenom moci dá</a:t>
            </a:r>
            <a:br>
              <a:rPr lang="cs-CZ" dirty="0"/>
            </a:br>
            <a:r>
              <a:rPr lang="cs-CZ" dirty="0"/>
              <a:t>Spojené kde vládnou síly</a:t>
            </a:r>
            <a:br>
              <a:rPr lang="cs-CZ" dirty="0"/>
            </a:br>
            <a:r>
              <a:rPr lang="cs-CZ" dirty="0"/>
              <a:t>Vše se snadno překoná</a:t>
            </a:r>
            <a:br>
              <a:rPr lang="cs-CZ" dirty="0"/>
            </a:br>
            <a:r>
              <a:rPr lang="cs-CZ" dirty="0"/>
              <a:t>Když se ruka k ruce vine</a:t>
            </a:r>
            <a:br>
              <a:rPr lang="cs-CZ" dirty="0"/>
            </a:br>
            <a:r>
              <a:rPr lang="cs-CZ" dirty="0"/>
              <a:t>Tak se dílo podaří</a:t>
            </a:r>
            <a:br>
              <a:rPr lang="cs-CZ" dirty="0"/>
            </a:br>
            <a:r>
              <a:rPr lang="cs-CZ" dirty="0" err="1"/>
              <a:t>Říš</a:t>
            </a:r>
            <a:r>
              <a:rPr lang="cs-CZ" dirty="0"/>
              <a:t> Rakouská nezahyne</a:t>
            </a:r>
            <a:br>
              <a:rPr lang="cs-CZ" dirty="0"/>
            </a:br>
            <a:r>
              <a:rPr lang="cs-CZ" dirty="0"/>
              <a:t>Sláva vlasti, Císaři!</a:t>
            </a:r>
            <a:br>
              <a:rPr lang="cs-CZ" dirty="0"/>
            </a:br>
            <a:br>
              <a:rPr lang="cs-CZ" dirty="0"/>
            </a:br>
            <a:r>
              <a:rPr lang="cs-CZ" dirty="0"/>
              <a:t>Císaři po boku vládne</a:t>
            </a:r>
            <a:br>
              <a:rPr lang="cs-CZ" dirty="0"/>
            </a:br>
            <a:r>
              <a:rPr lang="cs-CZ" dirty="0"/>
              <a:t>Rodem, duchem spřízněná</a:t>
            </a:r>
            <a:br>
              <a:rPr lang="cs-CZ" dirty="0"/>
            </a:br>
            <a:r>
              <a:rPr lang="cs-CZ" dirty="0"/>
              <a:t>V kráse, která neuvadne</a:t>
            </a:r>
            <a:br>
              <a:rPr lang="cs-CZ" dirty="0"/>
            </a:br>
            <a:r>
              <a:rPr lang="cs-CZ" dirty="0"/>
              <a:t>Císařovna vznešená</a:t>
            </a:r>
            <a:br>
              <a:rPr lang="cs-CZ" dirty="0"/>
            </a:br>
            <a:r>
              <a:rPr lang="cs-CZ" dirty="0"/>
              <a:t>Bože </a:t>
            </a:r>
            <a:r>
              <a:rPr lang="cs-CZ" dirty="0" err="1"/>
              <a:t>račiž</a:t>
            </a:r>
            <a:r>
              <a:rPr lang="cs-CZ" dirty="0"/>
              <a:t> přízeň svoji</a:t>
            </a:r>
            <a:br>
              <a:rPr lang="cs-CZ" dirty="0"/>
            </a:br>
            <a:r>
              <a:rPr lang="cs-CZ" dirty="0"/>
              <a:t>Habsburskému domu dát</a:t>
            </a:r>
            <a:br>
              <a:rPr lang="cs-CZ" dirty="0"/>
            </a:br>
            <a:r>
              <a:rPr lang="cs-CZ" dirty="0"/>
              <a:t>Františkovi Josefovi</a:t>
            </a:r>
            <a:br>
              <a:rPr lang="cs-CZ" dirty="0"/>
            </a:br>
            <a:r>
              <a:rPr lang="cs-CZ" dirty="0"/>
              <a:t>Alžbětě rač požehnat!</a:t>
            </a:r>
          </a:p>
          <a:p>
            <a:endParaRPr lang="cs-CZ" dirty="0"/>
          </a:p>
        </p:txBody>
      </p:sp>
    </p:spTree>
    <p:extLst>
      <p:ext uri="{BB962C8B-B14F-4D97-AF65-F5344CB8AC3E}">
        <p14:creationId xmlns:p14="http://schemas.microsoft.com/office/powerpoint/2010/main" val="38748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sz="3300" dirty="0"/>
              <a:t>„Usadili se všude, aby se zmocnili zemí přepuštěných jinými, aby je obdělávali a užívali jako kolonisté, pastýři a zemědělci; po všem předcházejícím pustošení, procházení a stěhování národů byla jejich nehlučná, pilná přítomnost těmto zemím na prospěch. Měli v lásce zemědělství, dostatek stád a obilí, také různé domácí dovednosti. S výrobky své země a píle zahájili užitečný obchod. Na Baltském moři, počínaje Lübeckem, postavili řadu přímořských měst, mezi nimiž </a:t>
            </a:r>
            <a:r>
              <a:rPr lang="cs-CZ" sz="3300" dirty="0" err="1"/>
              <a:t>Vineta</a:t>
            </a:r>
            <a:r>
              <a:rPr lang="cs-CZ" sz="3300" dirty="0"/>
              <a:t> na ostrově Rujana byla jakýmsi slovanským Amsterodamem; takto udržovali styky také s Prusy, </a:t>
            </a:r>
            <a:r>
              <a:rPr lang="cs-CZ" sz="3300" dirty="0" err="1"/>
              <a:t>Kuronci</a:t>
            </a:r>
            <a:r>
              <a:rPr lang="cs-CZ" sz="3300" dirty="0"/>
              <a:t> a Lotyši, jak je patrno z jazyka těchto národů. Na Dněpru postavili Kyjev, na </a:t>
            </a:r>
            <a:r>
              <a:rPr lang="cs-CZ" sz="3300" dirty="0" err="1"/>
              <a:t>Volchvě</a:t>
            </a:r>
            <a:r>
              <a:rPr lang="cs-CZ" sz="3300" dirty="0"/>
              <a:t> Novgorod; z obou se brzy vyvinula kvetoucí města, která spojovala Černé moře s Baltem a dodávala severní a západní Evropě zboží Východu. </a:t>
            </a:r>
            <a:endParaRPr lang="cs-CZ" dirty="0"/>
          </a:p>
        </p:txBody>
      </p:sp>
    </p:spTree>
    <p:extLst>
      <p:ext uri="{BB962C8B-B14F-4D97-AF65-F5344CB8AC3E}">
        <p14:creationId xmlns:p14="http://schemas.microsoft.com/office/powerpoint/2010/main" val="372104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sz="3200" dirty="0"/>
          </a:p>
        </p:txBody>
      </p:sp>
      <p:sp>
        <p:nvSpPr>
          <p:cNvPr id="6" name="Zástupný symbol pro obsah 5"/>
          <p:cNvSpPr>
            <a:spLocks noGrp="1"/>
          </p:cNvSpPr>
          <p:nvPr>
            <p:ph idx="1"/>
          </p:nvPr>
        </p:nvSpPr>
        <p:spPr/>
        <p:txBody>
          <a:bodyPr/>
          <a:lstStyle/>
          <a:p>
            <a:r>
              <a:rPr lang="cs-CZ" dirty="0"/>
              <a:t>21. prosince 1834 poprvé uvedena fraška J. K. Tyla s hudbou Josefa Škroupa Fidlovačka aneb Žádný hněv a žádná rvačka, obsahující také píseň slepého houslisty Mareše </a:t>
            </a:r>
            <a:r>
              <a:rPr lang="cs-CZ" i="1" dirty="0"/>
              <a:t>Kde domov můj</a:t>
            </a:r>
            <a:r>
              <a:rPr lang="cs-CZ" dirty="0"/>
              <a:t>, jež se (na rozdíl od oné frašky) rychle rozšířila a záhy zlidověla.</a:t>
            </a:r>
          </a:p>
          <a:p>
            <a:r>
              <a:rPr lang="cs-CZ" dirty="0"/>
              <a:t>Velmi rychle se objevily textové varianty, konkretizující určité lokality či historické události.</a:t>
            </a:r>
          </a:p>
          <a:p>
            <a:endParaRPr lang="cs-CZ" dirty="0"/>
          </a:p>
        </p:txBody>
      </p:sp>
    </p:spTree>
    <p:extLst>
      <p:ext uri="{BB962C8B-B14F-4D97-AF65-F5344CB8AC3E}">
        <p14:creationId xmlns:p14="http://schemas.microsoft.com/office/powerpoint/2010/main" val="864386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endParaRPr lang="cs-CZ" sz="3200" dirty="0"/>
          </a:p>
        </p:txBody>
      </p:sp>
      <p:sp>
        <p:nvSpPr>
          <p:cNvPr id="5" name="Zástupný symbol pro obsah 4"/>
          <p:cNvSpPr>
            <a:spLocks noGrp="1"/>
          </p:cNvSpPr>
          <p:nvPr>
            <p:ph sz="half" idx="1"/>
          </p:nvPr>
        </p:nvSpPr>
        <p:spPr/>
        <p:txBody>
          <a:bodyPr>
            <a:normAutofit/>
          </a:bodyPr>
          <a:lstStyle/>
          <a:p>
            <a:pPr marL="0" indent="0">
              <a:buNone/>
            </a:pPr>
            <a:r>
              <a:rPr lang="cs-CZ" sz="2400" dirty="0"/>
              <a:t>Kde domov můj,</a:t>
            </a:r>
            <a:br>
              <a:rPr lang="cs-CZ" sz="2400" dirty="0"/>
            </a:br>
            <a:r>
              <a:rPr lang="cs-CZ" sz="2400" dirty="0"/>
              <a:t>kde domov můj.</a:t>
            </a:r>
            <a:br>
              <a:rPr lang="cs-CZ" sz="2400" dirty="0"/>
            </a:br>
            <a:r>
              <a:rPr lang="cs-CZ" sz="2400" b="1" dirty="0"/>
              <a:t>Hučí voda </a:t>
            </a:r>
            <a:r>
              <a:rPr lang="cs-CZ" sz="2400" dirty="0"/>
              <a:t>po lučinách,</a:t>
            </a:r>
            <a:br>
              <a:rPr lang="cs-CZ" sz="2400" dirty="0"/>
            </a:br>
            <a:r>
              <a:rPr lang="cs-CZ" sz="2400" dirty="0"/>
              <a:t>bory šumí po skalinách.</a:t>
            </a:r>
            <a:br>
              <a:rPr lang="cs-CZ" sz="2400" dirty="0"/>
            </a:br>
            <a:r>
              <a:rPr lang="cs-CZ" sz="2400" dirty="0"/>
              <a:t>V sadě </a:t>
            </a:r>
            <a:r>
              <a:rPr lang="cs-CZ" sz="2400" dirty="0" err="1"/>
              <a:t>s</a:t>
            </a:r>
            <a:r>
              <a:rPr lang="cs-CZ" sz="2400" b="1" dirty="0" err="1"/>
              <a:t>t</a:t>
            </a:r>
            <a:r>
              <a:rPr lang="cs-CZ" sz="2400" dirty="0" err="1"/>
              <a:t>kví</a:t>
            </a:r>
            <a:r>
              <a:rPr lang="cs-CZ" sz="2400" dirty="0"/>
              <a:t> se jara květ</a:t>
            </a:r>
            <a:br>
              <a:rPr lang="cs-CZ" sz="2400" dirty="0"/>
            </a:br>
            <a:r>
              <a:rPr lang="cs-CZ" sz="2400" dirty="0"/>
              <a:t>zemský ráj to na pohled!</a:t>
            </a:r>
            <a:br>
              <a:rPr lang="cs-CZ" sz="2400" dirty="0"/>
            </a:br>
            <a:r>
              <a:rPr lang="cs-CZ" sz="2400" dirty="0"/>
              <a:t>A to je</a:t>
            </a:r>
            <a:r>
              <a:rPr lang="cs-CZ" sz="2400" b="1" dirty="0"/>
              <a:t>st</a:t>
            </a:r>
            <a:r>
              <a:rPr lang="cs-CZ" sz="2400" dirty="0"/>
              <a:t> ta krásná země</a:t>
            </a:r>
            <a:br>
              <a:rPr lang="cs-CZ" sz="2400" dirty="0"/>
            </a:br>
            <a:r>
              <a:rPr lang="cs-CZ" sz="2400" dirty="0" err="1"/>
              <a:t>země</a:t>
            </a:r>
            <a:r>
              <a:rPr lang="cs-CZ" sz="2400" dirty="0"/>
              <a:t> česká domov můj!</a:t>
            </a:r>
            <a:br>
              <a:rPr lang="cs-CZ" sz="2400" dirty="0"/>
            </a:br>
            <a:r>
              <a:rPr lang="cs-CZ" sz="2400" dirty="0"/>
              <a:t>Země česká domov můj!</a:t>
            </a:r>
          </a:p>
        </p:txBody>
      </p:sp>
      <p:sp>
        <p:nvSpPr>
          <p:cNvPr id="6" name="Zástupný symbol pro obsah 5"/>
          <p:cNvSpPr>
            <a:spLocks noGrp="1"/>
          </p:cNvSpPr>
          <p:nvPr>
            <p:ph sz="half" idx="2"/>
          </p:nvPr>
        </p:nvSpPr>
        <p:spPr/>
        <p:txBody>
          <a:bodyPr>
            <a:normAutofit/>
          </a:bodyPr>
          <a:lstStyle/>
          <a:p>
            <a:pPr marL="0" indent="0">
              <a:buNone/>
            </a:pPr>
            <a:r>
              <a:rPr lang="cs-CZ" sz="2400" dirty="0"/>
              <a:t>Kde domov můj,</a:t>
            </a:r>
            <a:br>
              <a:rPr lang="cs-CZ" sz="2400" dirty="0"/>
            </a:br>
            <a:r>
              <a:rPr lang="cs-CZ" sz="2400" dirty="0"/>
              <a:t>kde domov můj.</a:t>
            </a:r>
            <a:br>
              <a:rPr lang="cs-CZ" sz="2400" dirty="0"/>
            </a:br>
            <a:r>
              <a:rPr lang="cs-CZ" sz="2400" b="1" dirty="0"/>
              <a:t>Znáte</a:t>
            </a:r>
            <a:r>
              <a:rPr lang="cs-CZ" sz="2400" dirty="0"/>
              <a:t> </a:t>
            </a:r>
            <a:r>
              <a:rPr lang="cs-CZ" sz="2400" b="1" dirty="0"/>
              <a:t>v kraji bohumilém</a:t>
            </a:r>
            <a:br>
              <a:rPr lang="cs-CZ" sz="2400" dirty="0"/>
            </a:br>
            <a:r>
              <a:rPr lang="cs-CZ" sz="2400" dirty="0"/>
              <a:t>duše </a:t>
            </a:r>
            <a:r>
              <a:rPr lang="cs-CZ" sz="2400" b="1" dirty="0" err="1"/>
              <a:t>outlé</a:t>
            </a:r>
            <a:r>
              <a:rPr lang="cs-CZ" sz="2400" dirty="0"/>
              <a:t> v těle čilém,</a:t>
            </a:r>
            <a:br>
              <a:rPr lang="cs-CZ" sz="2400" dirty="0"/>
            </a:br>
            <a:r>
              <a:rPr lang="cs-CZ" sz="2400" dirty="0"/>
              <a:t>mysl jasnou, </a:t>
            </a:r>
            <a:r>
              <a:rPr lang="cs-CZ" sz="2400" b="1" dirty="0" err="1"/>
              <a:t>znik</a:t>
            </a:r>
            <a:r>
              <a:rPr lang="cs-CZ" sz="2400" dirty="0"/>
              <a:t> a zdar</a:t>
            </a:r>
            <a:br>
              <a:rPr lang="cs-CZ" sz="2400" dirty="0"/>
            </a:br>
            <a:r>
              <a:rPr lang="cs-CZ" sz="2400" dirty="0"/>
              <a:t>a tu sílu</a:t>
            </a:r>
            <a:r>
              <a:rPr lang="cs-CZ" sz="2400" b="1" dirty="0"/>
              <a:t>,</a:t>
            </a:r>
            <a:r>
              <a:rPr lang="cs-CZ" sz="2400" dirty="0"/>
              <a:t> vzdoru zmar?</a:t>
            </a:r>
            <a:br>
              <a:rPr lang="cs-CZ" sz="2400" dirty="0"/>
            </a:br>
            <a:r>
              <a:rPr lang="cs-CZ" sz="2400" dirty="0"/>
              <a:t>To je Čechů slavné plémě,</a:t>
            </a:r>
            <a:br>
              <a:rPr lang="cs-CZ" sz="2400" dirty="0"/>
            </a:br>
            <a:r>
              <a:rPr lang="cs-CZ" sz="2400" dirty="0"/>
              <a:t>mezi Čechy domov můj,</a:t>
            </a:r>
            <a:br>
              <a:rPr lang="cs-CZ" sz="2400" dirty="0"/>
            </a:br>
            <a:r>
              <a:rPr lang="cs-CZ" sz="2400" dirty="0"/>
              <a:t>mezi Čechy domov můj!</a:t>
            </a:r>
          </a:p>
        </p:txBody>
      </p:sp>
    </p:spTree>
    <p:extLst>
      <p:ext uri="{BB962C8B-B14F-4D97-AF65-F5344CB8AC3E}">
        <p14:creationId xmlns:p14="http://schemas.microsoft.com/office/powerpoint/2010/main" val="1847261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sz="3200" dirty="0"/>
          </a:p>
        </p:txBody>
      </p:sp>
      <p:sp>
        <p:nvSpPr>
          <p:cNvPr id="3" name="Zástupný symbol pro obsah 2"/>
          <p:cNvSpPr>
            <a:spLocks noGrp="1"/>
          </p:cNvSpPr>
          <p:nvPr>
            <p:ph idx="1"/>
          </p:nvPr>
        </p:nvSpPr>
        <p:spPr>
          <a:xfrm>
            <a:off x="457200" y="1600200"/>
            <a:ext cx="8229600" cy="5141168"/>
          </a:xfrm>
        </p:spPr>
        <p:txBody>
          <a:bodyPr>
            <a:normAutofit fontScale="77500" lnSpcReduction="20000"/>
          </a:bodyPr>
          <a:lstStyle/>
          <a:p>
            <a:pPr marL="0" indent="0">
              <a:buNone/>
            </a:pPr>
            <a:r>
              <a:rPr lang="cs-CZ" dirty="0"/>
              <a:t>Znáš onu zem, citrony kde </a:t>
            </a:r>
            <a:r>
              <a:rPr lang="cs-CZ" dirty="0" err="1"/>
              <a:t>květou</a:t>
            </a:r>
            <a:r>
              <a:rPr lang="cs-CZ" dirty="0"/>
              <a:t>,</a:t>
            </a:r>
            <a:br>
              <a:rPr lang="cs-CZ" dirty="0"/>
            </a:br>
            <a:r>
              <a:rPr lang="cs-CZ" dirty="0"/>
              <a:t>ve tmavém stínu </a:t>
            </a:r>
            <a:r>
              <a:rPr lang="cs-CZ" dirty="0" err="1"/>
              <a:t>pomaranče</a:t>
            </a:r>
            <a:r>
              <a:rPr lang="cs-CZ" dirty="0"/>
              <a:t> žhnou,</a:t>
            </a:r>
            <a:br>
              <a:rPr lang="cs-CZ" dirty="0"/>
            </a:br>
            <a:r>
              <a:rPr lang="cs-CZ" dirty="0"/>
              <a:t>tichounký dech z modrého nebe dme,</a:t>
            </a:r>
            <a:br>
              <a:rPr lang="cs-CZ" dirty="0"/>
            </a:br>
            <a:r>
              <a:rPr lang="cs-CZ" dirty="0"/>
              <a:t>nechvěje myrt a laur se vzhůru pne? –</a:t>
            </a:r>
            <a:br>
              <a:rPr lang="cs-CZ" dirty="0"/>
            </a:br>
            <a:r>
              <a:rPr lang="cs-CZ" dirty="0"/>
              <a:t>Tu jestli znáš, ó tam, ó tam</a:t>
            </a:r>
            <a:br>
              <a:rPr lang="cs-CZ" dirty="0"/>
            </a:br>
            <a:r>
              <a:rPr lang="cs-CZ" dirty="0"/>
              <a:t>Nech s tebou se, ó můj milenče, dám!</a:t>
            </a:r>
          </a:p>
          <a:p>
            <a:pPr marL="0" indent="0">
              <a:buNone/>
            </a:pPr>
            <a:r>
              <a:rPr lang="cs-CZ" dirty="0"/>
              <a:t>Znáš onen dům? Na sloupech spoléhá</a:t>
            </a:r>
            <a:br>
              <a:rPr lang="cs-CZ" dirty="0"/>
            </a:br>
            <a:r>
              <a:rPr lang="cs-CZ" dirty="0"/>
              <a:t>A zlatý sál a skvoucí jizby má,</a:t>
            </a:r>
            <a:br>
              <a:rPr lang="cs-CZ" dirty="0"/>
            </a:br>
            <a:r>
              <a:rPr lang="cs-CZ" dirty="0"/>
              <a:t>a mramory se na mne dívají:</a:t>
            </a:r>
            <a:br>
              <a:rPr lang="cs-CZ" dirty="0"/>
            </a:br>
            <a:r>
              <a:rPr lang="cs-CZ" dirty="0"/>
              <a:t>Ach, co ti, ubožátko, dělají?</a:t>
            </a:r>
            <a:br>
              <a:rPr lang="cs-CZ" dirty="0"/>
            </a:br>
            <a:r>
              <a:rPr lang="cs-CZ" dirty="0"/>
              <a:t>Ten jestli znáš, ó tam, ó tam</a:t>
            </a:r>
            <a:br>
              <a:rPr lang="cs-CZ" dirty="0"/>
            </a:br>
            <a:r>
              <a:rPr lang="cs-CZ" dirty="0"/>
              <a:t>Nech s tebou se, ó můj ochránce, dám!</a:t>
            </a:r>
          </a:p>
          <a:p>
            <a:pPr marL="0" indent="0">
              <a:buNone/>
            </a:pPr>
            <a:r>
              <a:rPr lang="cs-CZ" dirty="0"/>
              <a:t>Znáš onen vrch a stezku v oblaku?</a:t>
            </a:r>
            <a:br>
              <a:rPr lang="cs-CZ" dirty="0"/>
            </a:br>
            <a:r>
              <a:rPr lang="cs-CZ" dirty="0" err="1"/>
              <a:t>Mezkyně</a:t>
            </a:r>
            <a:r>
              <a:rPr lang="cs-CZ" dirty="0"/>
              <a:t> hledá stopy ve mraku;</a:t>
            </a:r>
            <a:br>
              <a:rPr lang="cs-CZ" dirty="0"/>
            </a:br>
            <a:r>
              <a:rPr lang="cs-CZ" dirty="0"/>
              <a:t>v rozvalinách saň lítá obývá,</a:t>
            </a:r>
            <a:br>
              <a:rPr lang="cs-CZ" dirty="0"/>
            </a:br>
            <a:r>
              <a:rPr lang="cs-CZ" dirty="0"/>
              <a:t>zbořené skály příval okrývá.</a:t>
            </a:r>
            <a:br>
              <a:rPr lang="cs-CZ" dirty="0"/>
            </a:br>
            <a:r>
              <a:rPr lang="cs-CZ" dirty="0"/>
              <a:t>Ten jestli znáš, ó tam, ó tam,</a:t>
            </a:r>
            <a:br>
              <a:rPr lang="cs-CZ" dirty="0"/>
            </a:br>
            <a:r>
              <a:rPr lang="cs-CZ" dirty="0"/>
              <a:t>nechať se tam, můj otče, s tebou dám.</a:t>
            </a:r>
          </a:p>
          <a:p>
            <a:endParaRPr lang="cs-CZ" dirty="0"/>
          </a:p>
          <a:p>
            <a:pPr marL="0" indent="0">
              <a:buNone/>
            </a:pPr>
            <a:r>
              <a:rPr lang="cs-CZ" dirty="0"/>
              <a:t>J. W. Goethe: </a:t>
            </a:r>
            <a:r>
              <a:rPr lang="cs-CZ" i="1" dirty="0"/>
              <a:t>Píseň </a:t>
            </a:r>
            <a:r>
              <a:rPr lang="cs-CZ" i="1" dirty="0" err="1"/>
              <a:t>milostničky</a:t>
            </a:r>
            <a:r>
              <a:rPr lang="cs-CZ" i="1" dirty="0"/>
              <a:t> (</a:t>
            </a:r>
            <a:r>
              <a:rPr lang="cs-CZ" i="1" dirty="0" err="1"/>
              <a:t>Mignon</a:t>
            </a:r>
            <a:r>
              <a:rPr lang="cs-CZ" i="1" dirty="0"/>
              <a:t>)</a:t>
            </a:r>
            <a:r>
              <a:rPr lang="cs-CZ" dirty="0"/>
              <a:t>, překlad Josef Jungmann</a:t>
            </a:r>
          </a:p>
          <a:p>
            <a:pPr marL="0" indent="0">
              <a:buNone/>
            </a:pPr>
            <a:endParaRPr lang="cs-CZ" dirty="0"/>
          </a:p>
        </p:txBody>
      </p:sp>
    </p:spTree>
    <p:extLst>
      <p:ext uri="{BB962C8B-B14F-4D97-AF65-F5344CB8AC3E}">
        <p14:creationId xmlns:p14="http://schemas.microsoft.com/office/powerpoint/2010/main" val="3864214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3200" dirty="0"/>
          </a:p>
        </p:txBody>
      </p:sp>
      <p:sp>
        <p:nvSpPr>
          <p:cNvPr id="3" name="Zástupný symbol pro obsah 2"/>
          <p:cNvSpPr>
            <a:spLocks noGrp="1"/>
          </p:cNvSpPr>
          <p:nvPr>
            <p:ph idx="1"/>
          </p:nvPr>
        </p:nvSpPr>
        <p:spPr/>
        <p:txBody>
          <a:bodyPr>
            <a:normAutofit lnSpcReduction="10000"/>
          </a:bodyPr>
          <a:lstStyle/>
          <a:p>
            <a:pPr marL="0" indent="0">
              <a:buNone/>
            </a:pPr>
            <a:r>
              <a:rPr lang="cs-CZ" dirty="0"/>
              <a:t>Tehdy stařešina, jehož ostatní jako pána provázeli, mezi jiným takto promluvil k své družině: „Druhové, kteří jste nejednou snášeli se mnou těžké trudy cesty po neschůdných lesích, zastavte se a  obětujte oběť příjemnou svým bůžkům, jejichž zázračnou pomocí jste konečně přišli do této vlasti, kdysi osudem vám před určené. To je ona, to je ona země, kterou jsem vám, jak se pamatuji, častokrát sliboval, země nikomu nepoddaná, zvěře a ptactva plná, sladkým medem a mlékem vlhnoucí, a jak sami pozorujete, podnebím k obývání příjemná. Vody jsou všude hojné a nad obyčej rybnaté. Zde se vám nebude ničeho nedostávat, protože nikdo vám nebude škodit.“ </a:t>
            </a:r>
            <a:endParaRPr lang="cs-CZ" i="1" dirty="0"/>
          </a:p>
          <a:p>
            <a:pPr marL="0" indent="0">
              <a:buNone/>
            </a:pPr>
            <a:r>
              <a:rPr lang="cs-CZ" dirty="0"/>
              <a:t>Kosmas:</a:t>
            </a:r>
            <a:r>
              <a:rPr lang="cs-CZ" i="1" dirty="0"/>
              <a:t> Kronika Čechů</a:t>
            </a:r>
          </a:p>
          <a:p>
            <a:pPr marL="0" indent="0">
              <a:buNone/>
            </a:pPr>
            <a:endParaRPr lang="cs-CZ" dirty="0"/>
          </a:p>
        </p:txBody>
      </p:sp>
    </p:spTree>
    <p:extLst>
      <p:ext uri="{BB962C8B-B14F-4D97-AF65-F5344CB8AC3E}">
        <p14:creationId xmlns:p14="http://schemas.microsoft.com/office/powerpoint/2010/main" val="1841814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Potíže s librety, potíže s libretisty</a:t>
            </a:r>
          </a:p>
        </p:txBody>
      </p:sp>
      <p:sp>
        <p:nvSpPr>
          <p:cNvPr id="3" name="Zástupný symbol pro obsah 2"/>
          <p:cNvSpPr>
            <a:spLocks noGrp="1"/>
          </p:cNvSpPr>
          <p:nvPr>
            <p:ph idx="1"/>
          </p:nvPr>
        </p:nvSpPr>
        <p:spPr/>
        <p:txBody>
          <a:bodyPr>
            <a:normAutofit fontScale="92500" lnSpcReduction="10000"/>
          </a:bodyPr>
          <a:lstStyle/>
          <a:p>
            <a:r>
              <a:rPr lang="cs-CZ" dirty="0"/>
              <a:t>Slovo pochází z italštiny (</a:t>
            </a:r>
            <a:r>
              <a:rPr lang="cs-CZ" dirty="0" err="1"/>
              <a:t>libretto</a:t>
            </a:r>
            <a:r>
              <a:rPr lang="cs-CZ" dirty="0"/>
              <a:t> – malá knížka), v 18. století se tak označovaly knížky malého formátu, obsahující texty rozmanitých scénických děl (oper, operet, singspielů, oratorií, kantát), později se označení přeneslo na samotné texty.</a:t>
            </a:r>
          </a:p>
          <a:p>
            <a:r>
              <a:rPr lang="cs-CZ" dirty="0"/>
              <a:t>Libreta se (oproti činohernímu dramatickému textu) vyznačovala zjednodušením zápletek, jednoznačností, výraznými charaktery, dramaticky i lyricky nosnými situacemi.</a:t>
            </a:r>
          </a:p>
          <a:p>
            <a:r>
              <a:rPr lang="cs-CZ" dirty="0"/>
              <a:t>„Látka jeho musí býti závažná, přitom však zpěvná; děj zajímavý, ale jednoduchý; konflikty nové, poutavé, ale málo zapletené a snadno srozumitelné; situace dojemné, lyrickými momenty uchvacující a přece dramatického proudu nerušící; charaktery skutečné, s důsledností psychologickou jednající, ale nikdy reflexemi filozofickými neobjasněné; výraz vášní přirozený a ohněm života prodchnutý, ale i na vrcholu svém až k zpěvnosti zidealizovaný.“ (Eliška Krásnohorská)</a:t>
            </a:r>
          </a:p>
          <a:p>
            <a:endParaRPr lang="cs-CZ" dirty="0"/>
          </a:p>
        </p:txBody>
      </p:sp>
    </p:spTree>
    <p:extLst>
      <p:ext uri="{BB962C8B-B14F-4D97-AF65-F5344CB8AC3E}">
        <p14:creationId xmlns:p14="http://schemas.microsoft.com/office/powerpoint/2010/main" val="897556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a:t>Že k dosažení cíle, jakýž by si divadlo naše vytknouti mělo, zpěvohra nepřivádí, po dosti malém povážení vysvitne. Ona ovšem z jiné strany zpěvumilovnému lidu našemu zalahodí, a před cizinci o lahodnosti češtiny vydávajíc svědectví, řediteli kasu naplní; zdaliž ale pouhé lahodění, vychloubání a kasy plnění jest cílem našeho divadla? – K přání bylo by ovšem, </a:t>
            </a:r>
            <a:r>
              <a:rPr lang="cs-CZ" dirty="0" err="1"/>
              <a:t>abychme</a:t>
            </a:r>
            <a:r>
              <a:rPr lang="cs-CZ" dirty="0"/>
              <a:t> se i za nynějšího ředitelstva nějaké zpěvohry dočkali, – ačkoliv se i druhou stranou co báti jest, že s nynější německou operou sotva bude moci jíti v zápas: přece však ji za jediný prostředek divadlo naše ku vzkvétání přivésti nepovažujme, a na ni toliko co na pamlsek se těšíce, pěkné </a:t>
            </a:r>
            <a:r>
              <a:rPr lang="cs-CZ" dirty="0" err="1"/>
              <a:t>čínohry</a:t>
            </a:r>
            <a:r>
              <a:rPr lang="cs-CZ" dirty="0"/>
              <a:t> a zdařilé veselohry a nějakou frašku se zpěvem očekávejme. </a:t>
            </a:r>
          </a:p>
          <a:p>
            <a:pPr marL="0" indent="0">
              <a:buNone/>
            </a:pPr>
            <a:r>
              <a:rPr lang="cs-CZ" dirty="0"/>
              <a:t>Josef Kajetán, Tyl, 30. léta 19. století </a:t>
            </a:r>
          </a:p>
          <a:p>
            <a:endParaRPr lang="cs-CZ" dirty="0"/>
          </a:p>
        </p:txBody>
      </p:sp>
    </p:spTree>
    <p:extLst>
      <p:ext uri="{BB962C8B-B14F-4D97-AF65-F5344CB8AC3E}">
        <p14:creationId xmlns:p14="http://schemas.microsoft.com/office/powerpoint/2010/main" val="4159843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half" idx="1"/>
          </p:nvPr>
        </p:nvSpPr>
        <p:spPr/>
        <p:txBody>
          <a:bodyPr>
            <a:normAutofit fontScale="62500" lnSpcReduction="20000"/>
          </a:bodyPr>
          <a:lstStyle/>
          <a:p>
            <a:pPr marL="0" indent="0">
              <a:buNone/>
            </a:pPr>
            <a:r>
              <a:rPr lang="cs-CZ" dirty="0"/>
              <a:t>Přemnohý skladatel píše opery jen proto, že to móda, že z toho sláva, všestranný výsledek, ne snad že by byl </a:t>
            </a:r>
            <a:r>
              <a:rPr lang="cs-CZ" dirty="0" err="1"/>
              <a:t>unešen</a:t>
            </a:r>
            <a:r>
              <a:rPr lang="cs-CZ" dirty="0"/>
              <a:t> poetickým slovem a úchvatným dějem libreta, působícího na něj neodolatelně až k hudební produkci. Takoví pánové psali by třeba velmi pěkné symfonie a sonáty beze slov, píšou třeba také opery v moderním našem smyslu dosti dobré, ale poetického slova užívají jen co sprosté podnožky. Jim neplatí zásada, že „hudba nemá lepšího pomocníka nad dobré slovo“, jim je slovo věcí zcela lhostejnou, ať zní jakkoli vyjadřuje cokoli, jen když se sbory a sóla, terceta samostatná a kvintety se sbory, modlitby a balety </a:t>
            </a:r>
            <a:r>
              <a:rPr lang="cs-CZ" dirty="0" err="1"/>
              <a:t>operisticky</a:t>
            </a:r>
            <a:r>
              <a:rPr lang="cs-CZ" dirty="0"/>
              <a:t> dobře střídají. </a:t>
            </a:r>
          </a:p>
        </p:txBody>
      </p:sp>
      <p:sp>
        <p:nvSpPr>
          <p:cNvPr id="4" name="Zástupný symbol pro obsah 3"/>
          <p:cNvSpPr>
            <a:spLocks noGrp="1"/>
          </p:cNvSpPr>
          <p:nvPr>
            <p:ph sz="half" idx="2"/>
          </p:nvPr>
        </p:nvSpPr>
        <p:spPr/>
        <p:txBody>
          <a:bodyPr>
            <a:normAutofit fontScale="62500" lnSpcReduction="20000"/>
          </a:bodyPr>
          <a:lstStyle/>
          <a:p>
            <a:pPr marL="0" indent="0">
              <a:buNone/>
            </a:pPr>
            <a:r>
              <a:rPr lang="cs-CZ" dirty="0"/>
              <a:t>Jím je pouhá abeceda právě tak vítána jako básnická </a:t>
            </a:r>
            <a:r>
              <a:rPr lang="cs-CZ" dirty="0" err="1"/>
              <a:t>myšlénka</a:t>
            </a:r>
            <a:r>
              <a:rPr lang="cs-CZ" dirty="0"/>
              <a:t>. Dosti na tom, nedodají-li slovům hudbou svou výraz zcela opačný. Jedno z novějších libret našich obsahuje verše: </a:t>
            </a:r>
          </a:p>
          <a:p>
            <a:pPr marL="0" indent="0">
              <a:buNone/>
            </a:pPr>
            <a:r>
              <a:rPr lang="cs-CZ" i="1" dirty="0"/>
              <a:t>Nežli svorem</a:t>
            </a:r>
            <a:br>
              <a:rPr lang="cs-CZ" i="1" dirty="0"/>
            </a:br>
            <a:r>
              <a:rPr lang="cs-CZ" i="1" dirty="0" err="1"/>
              <a:t>zpolovice</a:t>
            </a:r>
            <a:br>
              <a:rPr lang="cs-CZ" i="1" dirty="0"/>
            </a:br>
            <a:r>
              <a:rPr lang="cs-CZ" i="1" dirty="0"/>
              <a:t>zajde blaho </a:t>
            </a:r>
            <a:r>
              <a:rPr lang="cs-CZ" i="1" dirty="0" err="1"/>
              <a:t>údoby</a:t>
            </a:r>
            <a:r>
              <a:rPr lang="cs-CZ" i="1" dirty="0"/>
              <a:t>,</a:t>
            </a:r>
            <a:br>
              <a:rPr lang="cs-CZ" i="1" dirty="0"/>
            </a:br>
            <a:r>
              <a:rPr lang="cs-CZ" i="1" dirty="0"/>
              <a:t>pějte sborem</a:t>
            </a:r>
            <a:br>
              <a:rPr lang="cs-CZ" i="1" dirty="0"/>
            </a:br>
            <a:r>
              <a:rPr lang="cs-CZ" i="1" dirty="0"/>
              <a:t>holubice</a:t>
            </a:r>
            <a:br>
              <a:rPr lang="cs-CZ" i="1" dirty="0"/>
            </a:br>
            <a:r>
              <a:rPr lang="cs-CZ" i="1" dirty="0"/>
              <a:t>z jaré dívčí útroby.</a:t>
            </a:r>
          </a:p>
          <a:p>
            <a:pPr marL="0" indent="0">
              <a:buNone/>
            </a:pPr>
            <a:r>
              <a:rPr lang="cs-CZ" dirty="0"/>
              <a:t>Těm slovům nerozumí nikdo, ale to neškodí, skladatel přece je vložil v hudbu! Kdo může pak žádat, aby skladatel šetřil </a:t>
            </a:r>
            <a:r>
              <a:rPr lang="cs-CZ" dirty="0" err="1"/>
              <a:t>prozódie</a:t>
            </a:r>
            <a:r>
              <a:rPr lang="cs-CZ" dirty="0"/>
              <a:t> nebo přirozené jen deklamace, ovšem aby jich šetřil potud, pokud pravá hudba vůbec jich šetřiti může!?</a:t>
            </a:r>
          </a:p>
          <a:p>
            <a:pPr marL="0" indent="0">
              <a:buNone/>
            </a:pPr>
            <a:r>
              <a:rPr lang="cs-CZ" dirty="0"/>
              <a:t>Jan Neruda: </a:t>
            </a:r>
            <a:r>
              <a:rPr lang="cs-CZ" i="1" dirty="0"/>
              <a:t>Operní libreta</a:t>
            </a:r>
            <a:r>
              <a:rPr lang="cs-CZ" dirty="0"/>
              <a:t>, 1867</a:t>
            </a:r>
          </a:p>
          <a:p>
            <a:pPr marL="0" indent="0">
              <a:buNone/>
            </a:pPr>
            <a:endParaRPr lang="cs-CZ" dirty="0"/>
          </a:p>
        </p:txBody>
      </p:sp>
    </p:spTree>
    <p:extLst>
      <p:ext uri="{BB962C8B-B14F-4D97-AF65-F5344CB8AC3E}">
        <p14:creationId xmlns:p14="http://schemas.microsoft.com/office/powerpoint/2010/main" val="864384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b="1" dirty="0"/>
              <a:t>Tři typy libretistů</a:t>
            </a:r>
            <a:br>
              <a:rPr lang="cs-CZ" b="1" dirty="0"/>
            </a:br>
            <a:r>
              <a:rPr lang="cs-CZ" b="1" dirty="0"/>
              <a:t>a)</a:t>
            </a:r>
            <a:r>
              <a:rPr lang="cs-CZ" dirty="0"/>
              <a:t> řemeslník (Sabina)</a:t>
            </a:r>
          </a:p>
          <a:p>
            <a:r>
              <a:rPr lang="cs-CZ" b="1" dirty="0"/>
              <a:t>b)</a:t>
            </a:r>
            <a:r>
              <a:rPr lang="cs-CZ" dirty="0"/>
              <a:t> umělec snažící se o rovnoprávný vztah se skladatelem (Krásnohorská)</a:t>
            </a:r>
          </a:p>
          <a:p>
            <a:r>
              <a:rPr lang="cs-CZ" b="1" dirty="0"/>
              <a:t>c)</a:t>
            </a:r>
            <a:r>
              <a:rPr lang="cs-CZ" dirty="0"/>
              <a:t> nedůtklivý autor (Zeyer)</a:t>
            </a:r>
          </a:p>
          <a:p>
            <a:r>
              <a:rPr lang="cs-CZ" b="1" dirty="0"/>
              <a:t>Nejvýznamnější čeští libretisté:</a:t>
            </a:r>
          </a:p>
          <a:p>
            <a:r>
              <a:rPr lang="cs-CZ" dirty="0"/>
              <a:t>Karel Sabina, Josef </a:t>
            </a:r>
            <a:r>
              <a:rPr lang="cs-CZ" dirty="0" err="1"/>
              <a:t>Wenzig</a:t>
            </a:r>
            <a:r>
              <a:rPr lang="cs-CZ" dirty="0"/>
              <a:t>, Eliška Krásnohorská, Otakar Hostinský, Marie </a:t>
            </a:r>
            <a:r>
              <a:rPr lang="cs-CZ" dirty="0" err="1"/>
              <a:t>Červinková-Riegrová</a:t>
            </a:r>
            <a:r>
              <a:rPr lang="cs-CZ" dirty="0"/>
              <a:t>, Jaroslav Vrchlický, Anežka Schulzová, Jaroslav Kvapil</a:t>
            </a:r>
          </a:p>
        </p:txBody>
      </p:sp>
    </p:spTree>
    <p:extLst>
      <p:ext uri="{BB962C8B-B14F-4D97-AF65-F5344CB8AC3E}">
        <p14:creationId xmlns:p14="http://schemas.microsoft.com/office/powerpoint/2010/main" val="3723332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pPr algn="ctr"/>
            <a:r>
              <a:rPr lang="cs-CZ" sz="3200" dirty="0"/>
              <a:t>Josef Otakar Veselý – Antonín Dvořák: </a:t>
            </a:r>
            <a:br>
              <a:rPr lang="cs-CZ" sz="3200" dirty="0"/>
            </a:br>
            <a:r>
              <a:rPr lang="cs-CZ" sz="3200" dirty="0"/>
              <a:t>Šelma sedlák (1877)</a:t>
            </a:r>
          </a:p>
        </p:txBody>
      </p:sp>
      <p:sp>
        <p:nvSpPr>
          <p:cNvPr id="5" name="Zástupný symbol pro obsah 4"/>
          <p:cNvSpPr>
            <a:spLocks noGrp="1"/>
          </p:cNvSpPr>
          <p:nvPr>
            <p:ph sz="half" idx="1"/>
          </p:nvPr>
        </p:nvSpPr>
        <p:spPr/>
        <p:txBody>
          <a:bodyPr>
            <a:normAutofit fontScale="25000" lnSpcReduction="20000"/>
          </a:bodyPr>
          <a:lstStyle/>
          <a:p>
            <a:pPr marL="0" indent="0">
              <a:buNone/>
            </a:pPr>
            <a:r>
              <a:rPr lang="cs-CZ" sz="5600" dirty="0"/>
              <a:t>MARTIN:</a:t>
            </a:r>
          </a:p>
          <a:p>
            <a:pPr marL="0" indent="0">
              <a:buNone/>
            </a:pPr>
            <a:r>
              <a:rPr lang="cs-CZ" sz="5600" dirty="0"/>
              <a:t>Jářku, Běto, copak je to,</a:t>
            </a:r>
          </a:p>
          <a:p>
            <a:pPr marL="0" indent="0">
              <a:buNone/>
            </a:pPr>
            <a:r>
              <a:rPr lang="cs-CZ" sz="5600" dirty="0"/>
              <a:t>že tě zase vidím s Jeníkem?</a:t>
            </a:r>
          </a:p>
          <a:p>
            <a:pPr marL="0" indent="0">
              <a:buNone/>
            </a:pPr>
            <a:r>
              <a:rPr lang="cs-CZ" sz="5600" dirty="0"/>
              <a:t>Bodejť by tě kráva trkla;</a:t>
            </a:r>
          </a:p>
          <a:p>
            <a:pPr marL="0" indent="0">
              <a:buNone/>
            </a:pPr>
            <a:r>
              <a:rPr lang="cs-CZ" sz="5600" dirty="0"/>
              <a:t>holka, jářku, nebuď zbrklá,</a:t>
            </a:r>
          </a:p>
          <a:p>
            <a:pPr marL="0" indent="0">
              <a:buNone/>
            </a:pPr>
            <a:r>
              <a:rPr lang="cs-CZ" sz="5600" dirty="0"/>
              <a:t>sic tě z domu vyženu.</a:t>
            </a:r>
          </a:p>
          <a:p>
            <a:pPr marL="0" indent="0">
              <a:buNone/>
            </a:pPr>
            <a:r>
              <a:rPr lang="cs-CZ" sz="5600" dirty="0"/>
              <a:t>Takovéto štěstí najdeš zřídka.</a:t>
            </a:r>
          </a:p>
          <a:p>
            <a:pPr marL="0" indent="0">
              <a:buNone/>
            </a:pPr>
            <a:r>
              <a:rPr lang="cs-CZ" sz="5600" dirty="0"/>
              <a:t>Koukej: chlapec hezký jako kytka</a:t>
            </a:r>
          </a:p>
          <a:p>
            <a:pPr marL="0" indent="0">
              <a:buNone/>
            </a:pPr>
            <a:r>
              <a:rPr lang="cs-CZ" sz="5600" dirty="0"/>
              <a:t>chce si tě vzít za ženu.</a:t>
            </a:r>
          </a:p>
          <a:p>
            <a:pPr marL="0" indent="0">
              <a:buNone/>
            </a:pPr>
            <a:r>
              <a:rPr lang="cs-CZ" sz="5600" dirty="0"/>
              <a:t> </a:t>
            </a:r>
          </a:p>
          <a:p>
            <a:pPr marL="0" indent="0">
              <a:buNone/>
            </a:pPr>
            <a:r>
              <a:rPr lang="cs-CZ" sz="5600" dirty="0"/>
              <a:t>BĚTUŠKA:</a:t>
            </a:r>
          </a:p>
          <a:p>
            <a:pPr marL="0" indent="0">
              <a:buNone/>
            </a:pPr>
            <a:r>
              <a:rPr lang="cs-CZ" sz="5600" dirty="0"/>
              <a:t>Ach, pantáto,</a:t>
            </a:r>
          </a:p>
          <a:p>
            <a:pPr marL="0" indent="0">
              <a:buNone/>
            </a:pPr>
            <a:r>
              <a:rPr lang="cs-CZ" sz="5600" dirty="0"/>
              <a:t>nečiňte mne nešťastnou!</a:t>
            </a:r>
          </a:p>
          <a:p>
            <a:pPr marL="0" indent="0">
              <a:buNone/>
            </a:pPr>
            <a:r>
              <a:rPr lang="cs-CZ" sz="5600" dirty="0"/>
              <a:t>Jeníčkovi, Jeníčkovi</a:t>
            </a:r>
          </a:p>
          <a:p>
            <a:pPr marL="0" indent="0">
              <a:buNone/>
            </a:pPr>
            <a:r>
              <a:rPr lang="cs-CZ" sz="5600" dirty="0"/>
              <a:t>slíbila jsem lásku svou.</a:t>
            </a:r>
          </a:p>
          <a:p>
            <a:pPr marL="0" indent="0">
              <a:buNone/>
            </a:pPr>
            <a:r>
              <a:rPr lang="cs-CZ" sz="5600" dirty="0"/>
              <a:t>  </a:t>
            </a:r>
          </a:p>
          <a:p>
            <a:pPr marL="0" indent="0">
              <a:buNone/>
            </a:pPr>
            <a:r>
              <a:rPr lang="cs-CZ" sz="5600" dirty="0"/>
              <a:t>MARTIN: </a:t>
            </a:r>
          </a:p>
          <a:p>
            <a:pPr marL="0" indent="0">
              <a:buNone/>
            </a:pPr>
            <a:r>
              <a:rPr lang="cs-CZ" sz="5600" dirty="0"/>
              <a:t>Vždycky jsem to, holka, říkal,</a:t>
            </a:r>
          </a:p>
          <a:p>
            <a:pPr marL="0" indent="0">
              <a:buNone/>
            </a:pPr>
            <a:r>
              <a:rPr lang="cs-CZ" sz="5600" dirty="0"/>
              <a:t>že to trpět nebudu. </a:t>
            </a:r>
          </a:p>
          <a:p>
            <a:pPr marL="0" indent="0">
              <a:buNone/>
            </a:pPr>
            <a:r>
              <a:rPr lang="cs-CZ" sz="5600" dirty="0"/>
              <a:t>Sám vyženu pobudu;</a:t>
            </a:r>
          </a:p>
          <a:p>
            <a:pPr marL="0" indent="0">
              <a:buNone/>
            </a:pPr>
            <a:r>
              <a:rPr lang="cs-CZ" sz="5600" dirty="0"/>
              <a:t>on by si k nám chodit zvykal.</a:t>
            </a:r>
          </a:p>
          <a:p>
            <a:pPr marL="0" indent="0">
              <a:buNone/>
            </a:pPr>
            <a:r>
              <a:rPr lang="cs-CZ" dirty="0"/>
              <a:t> </a:t>
            </a:r>
          </a:p>
          <a:p>
            <a:pPr marL="0" indent="0">
              <a:buNone/>
            </a:pPr>
            <a:endParaRPr lang="cs-CZ" dirty="0"/>
          </a:p>
        </p:txBody>
      </p:sp>
      <p:sp>
        <p:nvSpPr>
          <p:cNvPr id="6" name="Zástupný symbol pro obsah 5"/>
          <p:cNvSpPr>
            <a:spLocks noGrp="1"/>
          </p:cNvSpPr>
          <p:nvPr>
            <p:ph sz="half" idx="2"/>
          </p:nvPr>
        </p:nvSpPr>
        <p:spPr/>
        <p:txBody>
          <a:bodyPr>
            <a:normAutofit fontScale="25000" lnSpcReduction="20000"/>
          </a:bodyPr>
          <a:lstStyle/>
          <a:p>
            <a:pPr marL="0" indent="0">
              <a:buNone/>
            </a:pPr>
            <a:r>
              <a:rPr lang="cs-CZ" sz="5600" dirty="0"/>
              <a:t>BĚTUŠKA a VERUNA </a:t>
            </a:r>
          </a:p>
          <a:p>
            <a:pPr marL="0" indent="0">
              <a:buNone/>
            </a:pPr>
            <a:r>
              <a:rPr lang="cs-CZ" sz="5600" dirty="0"/>
              <a:t>Ach, pantáto,</a:t>
            </a:r>
          </a:p>
          <a:p>
            <a:pPr marL="0" indent="0">
              <a:buNone/>
            </a:pPr>
            <a:r>
              <a:rPr lang="cs-CZ" sz="5600" dirty="0"/>
              <a:t>nečiňte mne (ji) nešťastnou.</a:t>
            </a:r>
          </a:p>
          <a:p>
            <a:pPr marL="0" indent="0">
              <a:buNone/>
            </a:pPr>
            <a:r>
              <a:rPr lang="cs-CZ" sz="5600" dirty="0"/>
              <a:t>  </a:t>
            </a:r>
          </a:p>
          <a:p>
            <a:pPr marL="0" indent="0">
              <a:buNone/>
            </a:pPr>
            <a:r>
              <a:rPr lang="cs-CZ" sz="5600" dirty="0"/>
              <a:t>VÁCLAV: </a:t>
            </a:r>
          </a:p>
          <a:p>
            <a:pPr marL="0" indent="0">
              <a:buNone/>
            </a:pPr>
            <a:r>
              <a:rPr lang="cs-CZ" sz="5600" dirty="0"/>
              <a:t>Nedej ty se, má panenko,</a:t>
            </a:r>
          </a:p>
          <a:p>
            <a:pPr marL="0" indent="0">
              <a:buNone/>
            </a:pPr>
            <a:r>
              <a:rPr lang="cs-CZ" sz="5600" dirty="0"/>
              <a:t>nedej ty se dlouho prosit.</a:t>
            </a:r>
          </a:p>
          <a:p>
            <a:pPr marL="0" indent="0">
              <a:buNone/>
            </a:pPr>
            <a:r>
              <a:rPr lang="cs-CZ" sz="5600" dirty="0"/>
              <a:t>Mou-</a:t>
            </a:r>
            <a:r>
              <a:rPr lang="cs-CZ" sz="5600" dirty="0" err="1"/>
              <a:t>li</a:t>
            </a:r>
            <a:r>
              <a:rPr lang="cs-CZ" sz="5600" dirty="0"/>
              <a:t> budeš, má dívenko,</a:t>
            </a:r>
          </a:p>
          <a:p>
            <a:pPr marL="0" indent="0">
              <a:buNone/>
            </a:pPr>
            <a:r>
              <a:rPr lang="cs-CZ" sz="5600" dirty="0"/>
              <a:t>na rukou tě budu nosit.</a:t>
            </a:r>
          </a:p>
          <a:p>
            <a:pPr marL="0" indent="0">
              <a:buNone/>
            </a:pPr>
            <a:r>
              <a:rPr lang="cs-CZ" sz="5600" dirty="0"/>
              <a:t>Truhlu hezky malovanou</a:t>
            </a:r>
          </a:p>
          <a:p>
            <a:pPr marL="0" indent="0">
              <a:buNone/>
            </a:pPr>
            <a:r>
              <a:rPr lang="cs-CZ" sz="5600" dirty="0"/>
              <a:t>a s ní krásný šátek,</a:t>
            </a:r>
          </a:p>
          <a:p>
            <a:pPr marL="0" indent="0">
              <a:buNone/>
            </a:pPr>
            <a:r>
              <a:rPr lang="cs-CZ" sz="5600" dirty="0"/>
              <a:t>sukni hezky vyšívanou,</a:t>
            </a:r>
          </a:p>
          <a:p>
            <a:pPr marL="0" indent="0">
              <a:buNone/>
            </a:pPr>
            <a:r>
              <a:rPr lang="cs-CZ" sz="5600" dirty="0"/>
              <a:t>šaty z jemných látek,</a:t>
            </a:r>
          </a:p>
          <a:p>
            <a:pPr marL="0" indent="0">
              <a:buNone/>
            </a:pPr>
            <a:r>
              <a:rPr lang="cs-CZ" sz="5600" dirty="0"/>
              <a:t>všecko můžeš mít, </a:t>
            </a:r>
          </a:p>
          <a:p>
            <a:pPr marL="0" indent="0">
              <a:buNone/>
            </a:pPr>
            <a:r>
              <a:rPr lang="cs-CZ" sz="5600" dirty="0"/>
              <a:t>co jen budeš chtít.</a:t>
            </a:r>
          </a:p>
          <a:p>
            <a:pPr marL="0" indent="0">
              <a:buNone/>
            </a:pPr>
            <a:r>
              <a:rPr lang="cs-CZ" sz="5600" dirty="0"/>
              <a:t>  </a:t>
            </a:r>
          </a:p>
          <a:p>
            <a:pPr marL="0" indent="0">
              <a:buNone/>
            </a:pPr>
            <a:r>
              <a:rPr lang="cs-CZ" sz="5600" dirty="0"/>
              <a:t>BĚTUŠKA: </a:t>
            </a:r>
          </a:p>
          <a:p>
            <a:pPr marL="0" indent="0">
              <a:buNone/>
            </a:pPr>
            <a:r>
              <a:rPr lang="cs-CZ" sz="5600" dirty="0"/>
              <a:t>Všecko je to velmi mnoho,</a:t>
            </a:r>
          </a:p>
          <a:p>
            <a:pPr marL="0" indent="0">
              <a:buNone/>
            </a:pPr>
            <a:r>
              <a:rPr lang="cs-CZ" sz="5600" dirty="0"/>
              <a:t>všecko velmi krásné,</a:t>
            </a:r>
          </a:p>
          <a:p>
            <a:pPr marL="0" indent="0">
              <a:buNone/>
            </a:pPr>
            <a:r>
              <a:rPr lang="cs-CZ" sz="5600" dirty="0"/>
              <a:t>že až zrak přechází z toho,</a:t>
            </a:r>
          </a:p>
          <a:p>
            <a:pPr marL="0" indent="0">
              <a:buNone/>
            </a:pPr>
            <a:r>
              <a:rPr lang="cs-CZ" sz="5600" dirty="0"/>
              <a:t>že až člověk žasne,</a:t>
            </a:r>
          </a:p>
          <a:p>
            <a:pPr marL="0" indent="0">
              <a:buNone/>
            </a:pPr>
            <a:r>
              <a:rPr lang="cs-CZ" sz="5600" dirty="0"/>
              <a:t>přec to není nic, </a:t>
            </a:r>
          </a:p>
          <a:p>
            <a:pPr marL="0" indent="0">
              <a:buNone/>
            </a:pPr>
            <a:r>
              <a:rPr lang="cs-CZ" sz="5600" dirty="0"/>
              <a:t>Jeník dává víc.</a:t>
            </a:r>
          </a:p>
          <a:p>
            <a:pPr marL="0" indent="0">
              <a:buNone/>
            </a:pPr>
            <a:r>
              <a:rPr lang="cs-CZ" sz="5600" dirty="0"/>
              <a:t> </a:t>
            </a:r>
          </a:p>
          <a:p>
            <a:pPr marL="0" indent="0">
              <a:buNone/>
            </a:pPr>
            <a:r>
              <a:rPr lang="cs-CZ" dirty="0"/>
              <a:t> </a:t>
            </a:r>
          </a:p>
        </p:txBody>
      </p:sp>
    </p:spTree>
    <p:extLst>
      <p:ext uri="{BB962C8B-B14F-4D97-AF65-F5344CB8AC3E}">
        <p14:creationId xmlns:p14="http://schemas.microsoft.com/office/powerpoint/2010/main" val="1296075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Josef Otakar Veselý – Antonín Dvořák: </a:t>
            </a:r>
            <a:br>
              <a:rPr lang="cs-CZ" dirty="0"/>
            </a:br>
            <a:r>
              <a:rPr lang="cs-CZ" dirty="0"/>
              <a:t>Šelma sedlák (1877)</a:t>
            </a:r>
          </a:p>
        </p:txBody>
      </p:sp>
      <p:sp>
        <p:nvSpPr>
          <p:cNvPr id="3" name="Zástupný symbol pro obsah 2"/>
          <p:cNvSpPr>
            <a:spLocks noGrp="1"/>
          </p:cNvSpPr>
          <p:nvPr>
            <p:ph sz="half" idx="1"/>
          </p:nvPr>
        </p:nvSpPr>
        <p:spPr/>
        <p:txBody>
          <a:bodyPr>
            <a:normAutofit fontScale="25000" lnSpcReduction="20000"/>
          </a:bodyPr>
          <a:lstStyle/>
          <a:p>
            <a:pPr marL="0" indent="0">
              <a:buNone/>
            </a:pPr>
            <a:r>
              <a:rPr lang="cs-CZ" sz="4800" dirty="0"/>
              <a:t>MARTIN: </a:t>
            </a:r>
          </a:p>
          <a:p>
            <a:pPr marL="0" indent="0">
              <a:buNone/>
            </a:pPr>
            <a:r>
              <a:rPr lang="cs-CZ" sz="4800" dirty="0"/>
              <a:t>Rozvaž si to přece, Běto,</a:t>
            </a:r>
          </a:p>
          <a:p>
            <a:pPr marL="0" indent="0">
              <a:buNone/>
            </a:pPr>
            <a:r>
              <a:rPr lang="cs-CZ" sz="4800" dirty="0"/>
              <a:t>že má Václav velký statek;</a:t>
            </a:r>
          </a:p>
          <a:p>
            <a:pPr marL="0" indent="0">
              <a:buNone/>
            </a:pPr>
            <a:r>
              <a:rPr lang="cs-CZ" sz="4800" dirty="0"/>
              <a:t>rozvaž jaké štěstí je to,</a:t>
            </a:r>
          </a:p>
          <a:p>
            <a:pPr marL="0" indent="0">
              <a:buNone/>
            </a:pPr>
            <a:r>
              <a:rPr lang="cs-CZ" sz="4800" dirty="0"/>
              <a:t>každý den ti bude svátek;</a:t>
            </a:r>
          </a:p>
          <a:p>
            <a:pPr marL="0" indent="0">
              <a:buNone/>
            </a:pPr>
            <a:r>
              <a:rPr lang="cs-CZ" sz="4800" dirty="0"/>
              <a:t>všecko můžeš mít,</a:t>
            </a:r>
          </a:p>
          <a:p>
            <a:pPr marL="0" indent="0">
              <a:buNone/>
            </a:pPr>
            <a:r>
              <a:rPr lang="cs-CZ" sz="4800" dirty="0"/>
              <a:t>jen ho můžeš chtít.</a:t>
            </a:r>
          </a:p>
          <a:p>
            <a:pPr marL="0" indent="0">
              <a:buNone/>
            </a:pPr>
            <a:endParaRPr lang="cs-CZ" sz="4800" dirty="0"/>
          </a:p>
          <a:p>
            <a:pPr marL="0" indent="0">
              <a:buNone/>
            </a:pPr>
            <a:r>
              <a:rPr lang="cs-CZ" sz="4800" dirty="0"/>
              <a:t>VERUNA:</a:t>
            </a:r>
          </a:p>
          <a:p>
            <a:pPr marL="0" indent="0">
              <a:buNone/>
            </a:pPr>
            <a:r>
              <a:rPr lang="cs-CZ" sz="4800" dirty="0"/>
              <a:t> Pravá láska váží více</a:t>
            </a:r>
          </a:p>
          <a:p>
            <a:pPr marL="0" indent="0">
              <a:buNone/>
            </a:pPr>
            <a:r>
              <a:rPr lang="cs-CZ" sz="4800" dirty="0"/>
              <a:t>nežli celý statek věna,</a:t>
            </a:r>
          </a:p>
          <a:p>
            <a:pPr marL="0" indent="0">
              <a:buNone/>
            </a:pPr>
            <a:r>
              <a:rPr lang="cs-CZ" sz="4800" dirty="0" err="1"/>
              <a:t>dáváť</a:t>
            </a:r>
            <a:r>
              <a:rPr lang="cs-CZ" sz="4800" dirty="0"/>
              <a:t> slastí </a:t>
            </a:r>
            <a:r>
              <a:rPr lang="cs-CZ" sz="4800" dirty="0" err="1"/>
              <a:t>natisíce</a:t>
            </a:r>
            <a:r>
              <a:rPr lang="cs-CZ" sz="4800" dirty="0"/>
              <a:t>,</a:t>
            </a:r>
          </a:p>
          <a:p>
            <a:pPr marL="0" indent="0">
              <a:buNone/>
            </a:pPr>
            <a:r>
              <a:rPr lang="cs-CZ" sz="4800" dirty="0"/>
              <a:t>po nichž touží každá žena.</a:t>
            </a:r>
          </a:p>
          <a:p>
            <a:pPr marL="0" indent="0">
              <a:buNone/>
            </a:pPr>
            <a:r>
              <a:rPr lang="cs-CZ" sz="4800" dirty="0"/>
              <a:t>Láska, ta je </a:t>
            </a:r>
            <a:r>
              <a:rPr lang="cs-CZ" sz="4800" dirty="0" err="1"/>
              <a:t>bohata</a:t>
            </a:r>
            <a:endParaRPr lang="cs-CZ" sz="4800" dirty="0"/>
          </a:p>
          <a:p>
            <a:pPr marL="0" indent="0">
              <a:buNone/>
            </a:pPr>
            <a:r>
              <a:rPr lang="cs-CZ" sz="4800" dirty="0"/>
              <a:t>i bez zlata... i bez zlata.</a:t>
            </a:r>
          </a:p>
          <a:p>
            <a:pPr marL="0" indent="0">
              <a:buNone/>
            </a:pPr>
            <a:r>
              <a:rPr lang="cs-CZ" sz="4800" dirty="0"/>
              <a:t>  </a:t>
            </a:r>
          </a:p>
          <a:p>
            <a:pPr marL="0" indent="0">
              <a:buNone/>
            </a:pPr>
            <a:r>
              <a:rPr lang="cs-CZ" sz="4800" dirty="0"/>
              <a:t>MARTIN:</a:t>
            </a:r>
          </a:p>
          <a:p>
            <a:pPr marL="0" indent="0">
              <a:buNone/>
            </a:pPr>
            <a:r>
              <a:rPr lang="cs-CZ" sz="4800" dirty="0"/>
              <a:t> Nu, tedy poslechneš?</a:t>
            </a:r>
          </a:p>
          <a:p>
            <a:pPr marL="0" indent="0">
              <a:buNone/>
            </a:pPr>
            <a:r>
              <a:rPr lang="cs-CZ" sz="4800" dirty="0"/>
              <a:t> </a:t>
            </a:r>
          </a:p>
          <a:p>
            <a:pPr marL="0" indent="0">
              <a:buNone/>
            </a:pPr>
            <a:r>
              <a:rPr lang="cs-CZ" sz="4800" dirty="0"/>
              <a:t> BĚTUŠKA:</a:t>
            </a:r>
          </a:p>
          <a:p>
            <a:pPr marL="0" indent="0">
              <a:buNone/>
            </a:pPr>
            <a:r>
              <a:rPr lang="cs-CZ" sz="4800" dirty="0"/>
              <a:t> Pantáto, ne, nemohu.</a:t>
            </a:r>
          </a:p>
          <a:p>
            <a:pPr marL="0" indent="0">
              <a:buNone/>
            </a:pPr>
            <a:r>
              <a:rPr lang="cs-CZ" sz="4800" dirty="0"/>
              <a:t>Ach spíše, ubohá, se utopím,</a:t>
            </a:r>
          </a:p>
          <a:p>
            <a:pPr marL="0" indent="0">
              <a:buNone/>
            </a:pPr>
            <a:r>
              <a:rPr lang="cs-CZ" sz="4800" dirty="0"/>
              <a:t>se otrávím aneb se oběsím,</a:t>
            </a:r>
          </a:p>
          <a:p>
            <a:pPr marL="0" indent="0">
              <a:buNone/>
            </a:pPr>
            <a:r>
              <a:rPr lang="cs-CZ" sz="4800" dirty="0"/>
              <a:t>nežli bych Jeníčkovi</a:t>
            </a:r>
          </a:p>
          <a:p>
            <a:pPr marL="0" indent="0">
              <a:buNone/>
            </a:pPr>
            <a:r>
              <a:rPr lang="cs-CZ" sz="4800" dirty="0"/>
              <a:t>se stala nevěrnou.</a:t>
            </a:r>
          </a:p>
          <a:p>
            <a:pPr marL="0" indent="0">
              <a:buNone/>
            </a:pPr>
            <a:endParaRPr lang="cs-CZ" dirty="0"/>
          </a:p>
        </p:txBody>
      </p:sp>
      <p:sp>
        <p:nvSpPr>
          <p:cNvPr id="4" name="Zástupný symbol pro obsah 3"/>
          <p:cNvSpPr>
            <a:spLocks noGrp="1"/>
          </p:cNvSpPr>
          <p:nvPr>
            <p:ph sz="half" idx="2"/>
          </p:nvPr>
        </p:nvSpPr>
        <p:spPr/>
        <p:txBody>
          <a:bodyPr>
            <a:normAutofit fontScale="25000" lnSpcReduction="20000"/>
          </a:bodyPr>
          <a:lstStyle/>
          <a:p>
            <a:pPr marL="0" indent="0">
              <a:buNone/>
            </a:pPr>
            <a:r>
              <a:rPr lang="cs-CZ" sz="4800" dirty="0"/>
              <a:t>MARTIN: </a:t>
            </a:r>
          </a:p>
          <a:p>
            <a:pPr marL="0" indent="0">
              <a:buNone/>
            </a:pPr>
            <a:r>
              <a:rPr lang="cs-CZ" sz="4800" dirty="0"/>
              <a:t>Je poslední to tvoje slovo?</a:t>
            </a:r>
          </a:p>
          <a:p>
            <a:pPr marL="0" indent="0">
              <a:buNone/>
            </a:pPr>
            <a:r>
              <a:rPr lang="cs-CZ" sz="4800" dirty="0"/>
              <a:t>Běto, nežertuj.</a:t>
            </a:r>
          </a:p>
          <a:p>
            <a:pPr marL="0" indent="0">
              <a:buNone/>
            </a:pPr>
            <a:r>
              <a:rPr lang="cs-CZ" sz="4800" dirty="0"/>
              <a:t>  </a:t>
            </a:r>
          </a:p>
          <a:p>
            <a:pPr marL="0" indent="0">
              <a:buNone/>
            </a:pPr>
            <a:r>
              <a:rPr lang="cs-CZ" sz="4800" dirty="0"/>
              <a:t>BĚTUŠKA:</a:t>
            </a:r>
          </a:p>
          <a:p>
            <a:pPr marL="0" indent="0">
              <a:buNone/>
            </a:pPr>
            <a:r>
              <a:rPr lang="cs-CZ" sz="4800" dirty="0"/>
              <a:t> Pantáto, zbijte mne, ach </a:t>
            </a:r>
            <a:r>
              <a:rPr lang="cs-CZ" sz="4800" dirty="0" err="1"/>
              <a:t>zabte</a:t>
            </a:r>
            <a:r>
              <a:rPr lang="cs-CZ" sz="4800" dirty="0"/>
              <a:t> mne,</a:t>
            </a:r>
          </a:p>
          <a:p>
            <a:pPr marL="0" indent="0">
              <a:buNone/>
            </a:pPr>
            <a:r>
              <a:rPr lang="cs-CZ" sz="4800" dirty="0"/>
              <a:t>však nežádejte, abych zradila Jeníka svého.</a:t>
            </a:r>
          </a:p>
          <a:p>
            <a:pPr marL="0" indent="0">
              <a:buNone/>
            </a:pPr>
            <a:r>
              <a:rPr lang="cs-CZ" sz="4800" dirty="0"/>
              <a:t> </a:t>
            </a:r>
          </a:p>
          <a:p>
            <a:pPr marL="0" indent="0">
              <a:buNone/>
            </a:pPr>
            <a:r>
              <a:rPr lang="cs-CZ" sz="4800" dirty="0"/>
              <a:t> MARTIN:</a:t>
            </a:r>
          </a:p>
          <a:p>
            <a:pPr marL="0" indent="0">
              <a:buNone/>
            </a:pPr>
            <a:r>
              <a:rPr lang="cs-CZ" sz="4800" dirty="0"/>
              <a:t> Dobrá, jdi tedy k němu, nezbedná.</a:t>
            </a:r>
          </a:p>
          <a:p>
            <a:pPr marL="0" indent="0">
              <a:buNone/>
            </a:pPr>
            <a:r>
              <a:rPr lang="cs-CZ" sz="4800" dirty="0"/>
              <a:t>Víc se nevrať k otci svému, šeredná.</a:t>
            </a:r>
          </a:p>
          <a:p>
            <a:pPr marL="0" indent="0">
              <a:buNone/>
            </a:pPr>
            <a:r>
              <a:rPr lang="cs-CZ" sz="4800" dirty="0"/>
              <a:t>Však tě žalost stihne, dítě, nejedna.</a:t>
            </a:r>
          </a:p>
          <a:p>
            <a:pPr marL="0" indent="0">
              <a:buNone/>
            </a:pPr>
            <a:r>
              <a:rPr lang="cs-CZ" sz="4800" dirty="0"/>
              <a:t>Až pak propast pohltí tě, bezedná.</a:t>
            </a:r>
          </a:p>
          <a:p>
            <a:pPr marL="0" indent="0">
              <a:buNone/>
            </a:pPr>
            <a:r>
              <a:rPr lang="cs-CZ" sz="4800" dirty="0"/>
              <a:t>A ty mrzutosti,</a:t>
            </a:r>
          </a:p>
          <a:p>
            <a:pPr marL="0" indent="0">
              <a:buNone/>
            </a:pPr>
            <a:r>
              <a:rPr lang="cs-CZ" sz="4800" dirty="0"/>
              <a:t>nářek, pláč a zlosti,</a:t>
            </a:r>
          </a:p>
          <a:p>
            <a:pPr marL="0" indent="0">
              <a:buNone/>
            </a:pPr>
            <a:r>
              <a:rPr lang="cs-CZ" sz="4800" dirty="0"/>
              <a:t>bída a trampoty,</a:t>
            </a:r>
          </a:p>
          <a:p>
            <a:pPr marL="0" indent="0">
              <a:buNone/>
            </a:pPr>
            <a:r>
              <a:rPr lang="cs-CZ" sz="4800" dirty="0"/>
              <a:t>dření a lopoty,</a:t>
            </a:r>
          </a:p>
          <a:p>
            <a:pPr marL="0" indent="0">
              <a:buNone/>
            </a:pPr>
            <a:r>
              <a:rPr lang="cs-CZ" sz="4800" dirty="0"/>
              <a:t>co ti nastanou.</a:t>
            </a:r>
          </a:p>
          <a:p>
            <a:pPr marL="0" indent="0">
              <a:buNone/>
            </a:pPr>
            <a:r>
              <a:rPr lang="cs-CZ" sz="4800" dirty="0"/>
              <a:t>Ty ukážou tobě,</a:t>
            </a:r>
          </a:p>
          <a:p>
            <a:pPr marL="0" indent="0">
              <a:buNone/>
            </a:pPr>
            <a:r>
              <a:rPr lang="cs-CZ" sz="4800" dirty="0"/>
              <a:t>co je v naší době</a:t>
            </a:r>
          </a:p>
          <a:p>
            <a:pPr marL="0" indent="0">
              <a:buNone/>
            </a:pPr>
            <a:r>
              <a:rPr lang="cs-CZ" sz="4800" dirty="0"/>
              <a:t>láska před vrtochem,</a:t>
            </a:r>
          </a:p>
          <a:p>
            <a:pPr marL="0" indent="0">
              <a:buNone/>
            </a:pPr>
            <a:r>
              <a:rPr lang="cs-CZ" sz="4800" dirty="0"/>
              <a:t>Václav před tím hochem</a:t>
            </a:r>
          </a:p>
          <a:p>
            <a:pPr marL="0" indent="0">
              <a:buNone/>
            </a:pPr>
            <a:r>
              <a:rPr lang="cs-CZ" sz="4800" dirty="0"/>
              <a:t>s boudou roztrhanou.</a:t>
            </a:r>
          </a:p>
          <a:p>
            <a:pPr marL="0" indent="0">
              <a:buNone/>
            </a:pPr>
            <a:r>
              <a:rPr lang="cs-CZ" sz="4800" dirty="0"/>
              <a:t>V domě však tě nechci mít,</a:t>
            </a:r>
          </a:p>
          <a:p>
            <a:pPr marL="0" indent="0">
              <a:buNone/>
            </a:pPr>
            <a:r>
              <a:rPr lang="cs-CZ" sz="4800" dirty="0"/>
              <a:t>svaž si ranec, můžeš jít.</a:t>
            </a:r>
          </a:p>
          <a:p>
            <a:pPr marL="0" indent="0">
              <a:buNone/>
            </a:pPr>
            <a:endParaRPr lang="cs-CZ" dirty="0"/>
          </a:p>
        </p:txBody>
      </p:sp>
    </p:spTree>
    <p:extLst>
      <p:ext uri="{BB962C8B-B14F-4D97-AF65-F5344CB8AC3E}">
        <p14:creationId xmlns:p14="http://schemas.microsoft.com/office/powerpoint/2010/main" val="182917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sz="2500" dirty="0"/>
              <a:t>V Německu se věnovali hornictví, dovedli tavit a slévat kovy, připravovali sůl, tkali plátno, vařili medovinu, sázeli ovocné stromy a vedli svérázný život veselých lidí, milovníků hudby. Byli krotkých mravů, pohostinní až k rozhazovačství, milovali volnost venkova, ale byli poddajní a poslušní, protivilo se jim loupení a plenění. To vše nic nezmohlo proti útlaku, ba naopak to k němu přispělo. Neboť se neucházeli o nadvládu nad světem, neměli bojechtivá dědičná knížata a dávali se raději v poplatnost, pokud jen mohli v klidu obývat svou zemi. Tím však umožnili četným národům, zejména však národům kmene německého, aby se na nich těžce prohřešili.“</a:t>
            </a:r>
          </a:p>
          <a:p>
            <a:endParaRPr lang="cs-CZ" sz="2500" dirty="0"/>
          </a:p>
          <a:p>
            <a:pPr marL="0" indent="0">
              <a:buNone/>
            </a:pPr>
            <a:r>
              <a:rPr lang="cs-CZ" sz="2500" dirty="0"/>
              <a:t>Johann Gottfried Herder: </a:t>
            </a:r>
            <a:r>
              <a:rPr lang="cs-CZ" sz="2500" i="1" dirty="0"/>
              <a:t>Myšlenky k filozofii dějin lidstva </a:t>
            </a:r>
            <a:r>
              <a:rPr lang="cs-CZ" sz="2500" dirty="0"/>
              <a:t>(1784-91)</a:t>
            </a:r>
          </a:p>
          <a:p>
            <a:endParaRPr lang="cs-CZ" dirty="0"/>
          </a:p>
        </p:txBody>
      </p:sp>
    </p:spTree>
    <p:extLst>
      <p:ext uri="{BB962C8B-B14F-4D97-AF65-F5344CB8AC3E}">
        <p14:creationId xmlns:p14="http://schemas.microsoft.com/office/powerpoint/2010/main" val="3292730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Můj drahý příteli! </a:t>
            </a:r>
            <a:br>
              <a:rPr lang="cs-CZ" dirty="0"/>
            </a:br>
            <a:br>
              <a:rPr lang="cs-CZ" dirty="0"/>
            </a:br>
            <a:r>
              <a:rPr lang="cs-CZ" dirty="0"/>
              <a:t>Vyhověl bych Ti tuze rád v záležitosti Dvořákově. Ale </a:t>
            </a:r>
            <a:r>
              <a:rPr lang="cs-CZ" i="1" dirty="0"/>
              <a:t>mezi námi</a:t>
            </a:r>
            <a:r>
              <a:rPr lang="cs-CZ" dirty="0"/>
              <a:t> slovo upřímné. Mám s hudebními skladateli </a:t>
            </a:r>
            <a:r>
              <a:rPr lang="cs-CZ" i="1" dirty="0"/>
              <a:t>trpké</a:t>
            </a:r>
            <a:r>
              <a:rPr lang="cs-CZ" dirty="0"/>
              <a:t> zkušenosti. Znám Dvořáka od "Sv. Ludmily". Slíbil 300 </a:t>
            </a:r>
            <a:r>
              <a:rPr lang="cs-CZ" dirty="0" err="1"/>
              <a:t>zl</a:t>
            </a:r>
            <a:r>
              <a:rPr lang="cs-CZ" dirty="0"/>
              <a:t>. za text a pak </a:t>
            </a:r>
            <a:r>
              <a:rPr lang="cs-CZ" i="1" dirty="0"/>
              <a:t>strhl celou polovinu</a:t>
            </a:r>
            <a:r>
              <a:rPr lang="cs-CZ" dirty="0"/>
              <a:t> a co týrání mezi prací, co oprav a změn a ztráty času s ním.</a:t>
            </a:r>
            <a:br>
              <a:rPr lang="cs-CZ" dirty="0"/>
            </a:br>
            <a:r>
              <a:rPr lang="cs-CZ" dirty="0"/>
              <a:t>Fibich, s kterým si tykám,, mi za text v "Bouři" nechtěl dát vůbec nic, po dlouhém hrdlování dal 100 </a:t>
            </a:r>
            <a:r>
              <a:rPr lang="cs-CZ" dirty="0" err="1"/>
              <a:t>zl</a:t>
            </a:r>
            <a:r>
              <a:rPr lang="cs-CZ" dirty="0"/>
              <a:t>. provždy. </a:t>
            </a:r>
            <a:br>
              <a:rPr lang="cs-CZ" dirty="0"/>
            </a:br>
            <a:r>
              <a:rPr lang="cs-CZ" dirty="0"/>
              <a:t>Bendl mi text objednaný vrátil, že je wagnerovský, a Fibich mi jej vrátil, že je staromódní; Trneček mi udělal hrubství za to, že si jej přečet, a Novotný mne trhá při každé příležitosti ve svých referátech, že jsem dělal text Fibichovi já a ne - on!</a:t>
            </a:r>
            <a:br>
              <a:rPr lang="cs-CZ" dirty="0"/>
            </a:br>
            <a:r>
              <a:rPr lang="cs-CZ" dirty="0"/>
              <a:t>Tak se mají věci ve skutečnosti a pochopíš, že po slávě libretisty netoužím.</a:t>
            </a:r>
            <a:br>
              <a:rPr lang="cs-CZ" dirty="0"/>
            </a:br>
            <a:r>
              <a:rPr lang="cs-CZ" dirty="0"/>
              <a:t>Ještě něco. Kovařovic má "Armidu", můj nejlepší text, již pátý rok a já čekám na 100 </a:t>
            </a:r>
            <a:r>
              <a:rPr lang="cs-CZ" dirty="0" err="1"/>
              <a:t>zl</a:t>
            </a:r>
            <a:r>
              <a:rPr lang="cs-CZ" dirty="0"/>
              <a:t>. rovněž pátý rok - to k doplnění.</a:t>
            </a:r>
            <a:br>
              <a:rPr lang="cs-CZ" dirty="0"/>
            </a:br>
            <a:r>
              <a:rPr lang="cs-CZ" dirty="0"/>
              <a:t>(...)</a:t>
            </a:r>
            <a:br>
              <a:rPr lang="cs-CZ" dirty="0"/>
            </a:br>
            <a:r>
              <a:rPr lang="cs-CZ" dirty="0"/>
              <a:t>V Praze 20. února 1896</a:t>
            </a:r>
            <a:br>
              <a:rPr lang="cs-CZ" dirty="0"/>
            </a:br>
            <a:br>
              <a:rPr lang="cs-CZ" dirty="0"/>
            </a:br>
            <a:r>
              <a:rPr lang="cs-CZ" dirty="0"/>
              <a:t>Jar. Vrchlický Gustavu Eimovi</a:t>
            </a:r>
          </a:p>
        </p:txBody>
      </p:sp>
    </p:spTree>
    <p:extLst>
      <p:ext uri="{BB962C8B-B14F-4D97-AF65-F5344CB8AC3E}">
        <p14:creationId xmlns:p14="http://schemas.microsoft.com/office/powerpoint/2010/main" val="3234015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Hudba a slovo v  komické opeře: Paradoxy Smetanovy Prodané nevěsty</a:t>
            </a:r>
          </a:p>
        </p:txBody>
      </p:sp>
      <p:sp>
        <p:nvSpPr>
          <p:cNvPr id="3" name="Zástupný symbol pro obsah 2"/>
          <p:cNvSpPr>
            <a:spLocks noGrp="1"/>
          </p:cNvSpPr>
          <p:nvPr>
            <p:ph idx="1"/>
          </p:nvPr>
        </p:nvSpPr>
        <p:spPr/>
        <p:txBody>
          <a:bodyPr/>
          <a:lstStyle/>
          <a:p>
            <a:r>
              <a:rPr lang="cs-CZ" dirty="0"/>
              <a:t>Základní údaje:</a:t>
            </a:r>
          </a:p>
          <a:p>
            <a:r>
              <a:rPr lang="cs-CZ" dirty="0"/>
              <a:t>Libreto: Karel Sabina</a:t>
            </a:r>
          </a:p>
          <a:p>
            <a:r>
              <a:rPr lang="cs-CZ" dirty="0"/>
              <a:t>Komponováno: 1863-1866</a:t>
            </a:r>
          </a:p>
          <a:p>
            <a:r>
              <a:rPr lang="cs-CZ" dirty="0"/>
              <a:t>Premiéra: 30. května 1866 v Prozatímním divadle v Praze</a:t>
            </a:r>
          </a:p>
          <a:p>
            <a:r>
              <a:rPr lang="cs-CZ" dirty="0"/>
              <a:t>První verze (1866) – dvě jednání, mluvená próza</a:t>
            </a:r>
          </a:p>
          <a:p>
            <a:r>
              <a:rPr lang="cs-CZ" dirty="0"/>
              <a:t>Druhá verze (leden 1869) – první jednání rozděleno na dvě proměny, přibyla nová čísla, některá vypadla</a:t>
            </a:r>
          </a:p>
          <a:p>
            <a:r>
              <a:rPr lang="cs-CZ" dirty="0"/>
              <a:t>Třetí verze (červen 1869) – tři jednání, přesuny čísel, nová Skočná</a:t>
            </a:r>
          </a:p>
          <a:p>
            <a:r>
              <a:rPr lang="cs-CZ" dirty="0"/>
              <a:t>Čtvrtá verze (1870) – zpívané recitativy, definitivní podoba čísel</a:t>
            </a:r>
          </a:p>
        </p:txBody>
      </p:sp>
    </p:spTree>
    <p:extLst>
      <p:ext uri="{BB962C8B-B14F-4D97-AF65-F5344CB8AC3E}">
        <p14:creationId xmlns:p14="http://schemas.microsoft.com/office/powerpoint/2010/main" val="3558834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r>
              <a:rPr lang="cs-CZ" dirty="0"/>
              <a:t>Diskuse v šedesátých letech o českém národním slohu v hudbě.</a:t>
            </a:r>
          </a:p>
          <a:p>
            <a:r>
              <a:rPr lang="cs-CZ" dirty="0"/>
              <a:t>Prodaná nevěsta jako prototyp české národní opery, nebo „jen“ geniální dílo geniálního skladatele?</a:t>
            </a:r>
          </a:p>
          <a:p>
            <a:r>
              <a:rPr lang="cs-CZ" dirty="0"/>
              <a:t>Otazníky kolem Sabinova libreta – pouhá operetní zápletka, nebo „šifra“ policejního konfidenta a jeho vzkaz národu?</a:t>
            </a:r>
          </a:p>
          <a:p>
            <a:r>
              <a:rPr lang="cs-CZ" dirty="0"/>
              <a:t>Zrození mýtu Prodané nevěsty – Otakar Hostinský, Zdeněk Nejedlý a další vykladači.</a:t>
            </a:r>
          </a:p>
          <a:p>
            <a:r>
              <a:rPr lang="cs-CZ" dirty="0"/>
              <a:t>Otázka Smetanových ústupků obecenstvu.</a:t>
            </a:r>
          </a:p>
        </p:txBody>
      </p:sp>
    </p:spTree>
    <p:extLst>
      <p:ext uri="{BB962C8B-B14F-4D97-AF65-F5344CB8AC3E}">
        <p14:creationId xmlns:p14="http://schemas.microsoft.com/office/powerpoint/2010/main" val="1971516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dirty="0"/>
              <a:t>Poznal jsem, jak málo vzdělané – hudebně vzdělané – naše obecenstvo jest, vzdor všem hudebním ústavům, koncertům, operám, divadlům, kterým ve velké hojnosti se v takovém městě jako Praha od mládí své[ho] již těší. – A jelikož mně na tom záleží, aby každé moje dílo se udrželo na </a:t>
            </a:r>
            <a:r>
              <a:rPr lang="cs-CZ" dirty="0" err="1"/>
              <a:t>repertoiru</a:t>
            </a:r>
            <a:r>
              <a:rPr lang="cs-CZ" dirty="0"/>
              <a:t>, a tak sloh český i pro naše ostatní </a:t>
            </a:r>
            <a:r>
              <a:rPr lang="cs-CZ" dirty="0" err="1"/>
              <a:t>skladatelové</a:t>
            </a:r>
            <a:r>
              <a:rPr lang="cs-CZ" dirty="0"/>
              <a:t>, kteří dosud ještě málo v národním slohu se pokusili, se upevnil, musím své choutky při komponování zapřít, takořka </a:t>
            </a:r>
            <a:r>
              <a:rPr lang="cs-CZ" dirty="0" err="1"/>
              <a:t>samasebe</a:t>
            </a:r>
            <a:r>
              <a:rPr lang="cs-CZ" dirty="0"/>
              <a:t> zapřít, a </a:t>
            </a:r>
            <a:r>
              <a:rPr lang="cs-CZ" dirty="0" err="1"/>
              <a:t>psat</a:t>
            </a:r>
            <a:r>
              <a:rPr lang="cs-CZ" dirty="0"/>
              <a:t> v dualismu, který mně vlastně se protiví.</a:t>
            </a:r>
          </a:p>
          <a:p>
            <a:pPr marL="0" indent="0">
              <a:buNone/>
            </a:pPr>
            <a:r>
              <a:rPr lang="cs-CZ" dirty="0"/>
              <a:t>Bedřich Smetana v dopise Otakaru Hostinskému, 1878 </a:t>
            </a:r>
          </a:p>
        </p:txBody>
      </p:sp>
    </p:spTree>
    <p:extLst>
      <p:ext uri="{BB962C8B-B14F-4D97-AF65-F5344CB8AC3E}">
        <p14:creationId xmlns:p14="http://schemas.microsoft.com/office/powerpoint/2010/main" val="4088156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dirty="0"/>
              <a:t>A pakliže vůbec něco  v této zpěvohře (…) opravdu překážeti může, jsou to jenom ony velkému obecenstvu činěné ústupky; nelze totiž upříti, že jimi do partitury přišel zde onde dualismus jednotlivému dojmu celkovému nehrubě příznivý.</a:t>
            </a:r>
          </a:p>
          <a:p>
            <a:pPr marL="0" indent="0">
              <a:buNone/>
            </a:pPr>
            <a:r>
              <a:rPr lang="cs-CZ" dirty="0"/>
              <a:t>Otakar Hostinský, </a:t>
            </a:r>
            <a:r>
              <a:rPr lang="cs-CZ" i="1" dirty="0"/>
              <a:t>Smetanův Dalibor </a:t>
            </a:r>
            <a:r>
              <a:rPr lang="cs-CZ" dirty="0"/>
              <a:t>(Dalibor 1873)</a:t>
            </a:r>
          </a:p>
          <a:p>
            <a:pPr marL="0" indent="0">
              <a:buNone/>
            </a:pPr>
            <a:endParaRPr lang="cs-CZ" dirty="0"/>
          </a:p>
          <a:p>
            <a:pPr marL="0" indent="0">
              <a:buNone/>
            </a:pPr>
            <a:r>
              <a:rPr lang="cs-CZ" dirty="0"/>
              <a:t>A kdyby bylo Smetanovi napadlo </a:t>
            </a:r>
            <a:r>
              <a:rPr lang="cs-CZ" dirty="0" err="1"/>
              <a:t>řici</a:t>
            </a:r>
            <a:r>
              <a:rPr lang="cs-CZ" dirty="0"/>
              <a:t> </a:t>
            </a:r>
            <a:r>
              <a:rPr lang="cs-CZ" dirty="0" err="1"/>
              <a:t>dru</a:t>
            </a:r>
            <a:r>
              <a:rPr lang="cs-CZ" dirty="0"/>
              <a:t>. Hostinskému, že naprosto jeho slohu nerozumí, byl by si poštval proti sobě i tento tábor [tzv. přívrženců Smetanových kolem Hostinského] a bylo by mu zbylo pouze jedno: býti učiněnu naprosto nemožným a pověsiti se na některém stromě v Jabkenicích!</a:t>
            </a:r>
          </a:p>
          <a:p>
            <a:pPr marL="0" indent="0">
              <a:buNone/>
            </a:pPr>
            <a:r>
              <a:rPr lang="cs-CZ" dirty="0"/>
              <a:t>Ludvík Lošťák, </a:t>
            </a:r>
            <a:r>
              <a:rPr lang="cs-CZ" i="1" dirty="0"/>
              <a:t>Chromatické hromobití</a:t>
            </a:r>
            <a:r>
              <a:rPr lang="cs-CZ" dirty="0"/>
              <a:t>, 1903</a:t>
            </a:r>
          </a:p>
        </p:txBody>
      </p:sp>
    </p:spTree>
    <p:extLst>
      <p:ext uri="{BB962C8B-B14F-4D97-AF65-F5344CB8AC3E}">
        <p14:creationId xmlns:p14="http://schemas.microsoft.com/office/powerpoint/2010/main" val="2407779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Padesátá léta dvacátého století – </a:t>
            </a:r>
            <a:r>
              <a:rPr lang="cs-CZ" i="1" dirty="0"/>
              <a:t>Prodaná nevěsta </a:t>
            </a:r>
            <a:r>
              <a:rPr lang="cs-CZ" dirty="0"/>
              <a:t>jako vzorové dílo socialistického realismu</a:t>
            </a:r>
          </a:p>
          <a:p>
            <a:r>
              <a:rPr lang="cs-CZ" dirty="0"/>
              <a:t>„Jde v podstatě o konflikt lidu s jeho největším nepřítelem – kapitálem. Lid v tomto boji zvítězil, a proto si můžeme všichni zazpívat Proč bychom se netěšili.“ (muzikolog Mirko </a:t>
            </a:r>
            <a:r>
              <a:rPr lang="cs-CZ" dirty="0" err="1"/>
              <a:t>Očadlík</a:t>
            </a:r>
            <a:r>
              <a:rPr lang="cs-CZ" dirty="0"/>
              <a:t> při návštěvě v karlínské OKD, 1949)</a:t>
            </a:r>
          </a:p>
          <a:p>
            <a:r>
              <a:rPr lang="cs-CZ" dirty="0"/>
              <a:t>„Zdůrazňujeme v inscenaci pospolitost a nedílnost lidu. Proto Mařenka i Jeník – ani rodiče Mařenčini se neodlišují ani hrou ani krojem od vesnického lidu. </a:t>
            </a:r>
            <a:r>
              <a:rPr lang="cs-CZ" dirty="0" err="1"/>
              <a:t>Míchovi</a:t>
            </a:r>
            <a:r>
              <a:rPr lang="cs-CZ" dirty="0"/>
              <a:t> – bohatci ze sousední vsi – naopak odlišení jsou. Jediná pak postava, jež se zcela liší ode všech, je Kecal, ten venkovský spekulant, příživník vyšňořený v ješitné domýšlivosti a neotřesitelné víře ve vlastní důležitost. (…) Naši pracující jsou hodni toho, aby </a:t>
            </a:r>
            <a:r>
              <a:rPr lang="cs-CZ" dirty="0" err="1"/>
              <a:t>nejnárodnější</a:t>
            </a:r>
            <a:r>
              <a:rPr lang="cs-CZ" dirty="0"/>
              <a:t> dílo Bedřicha Smetany poznali v nejčistší kráse…“ (režisér Ladislav Boháč, 1955)</a:t>
            </a:r>
          </a:p>
          <a:p>
            <a:pPr marL="0" indent="0">
              <a:buNone/>
            </a:pPr>
            <a:endParaRPr lang="cs-CZ" dirty="0"/>
          </a:p>
        </p:txBody>
      </p:sp>
    </p:spTree>
    <p:extLst>
      <p:ext uri="{BB962C8B-B14F-4D97-AF65-F5344CB8AC3E}">
        <p14:creationId xmlns:p14="http://schemas.microsoft.com/office/powerpoint/2010/main" val="3166709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dirty="0"/>
              <a:t>Max Brod: </a:t>
            </a:r>
            <a:r>
              <a:rPr lang="cs-CZ" i="1" dirty="0"/>
              <a:t>Die </a:t>
            </a:r>
            <a:r>
              <a:rPr lang="cs-CZ" i="1" dirty="0" err="1"/>
              <a:t>verkaufte</a:t>
            </a:r>
            <a:r>
              <a:rPr lang="cs-CZ" i="1" dirty="0"/>
              <a:t> </a:t>
            </a:r>
            <a:r>
              <a:rPr lang="cs-CZ" i="1" dirty="0" err="1"/>
              <a:t>Braut</a:t>
            </a:r>
            <a:r>
              <a:rPr lang="cs-CZ" i="1" dirty="0"/>
              <a:t>: der </a:t>
            </a:r>
            <a:r>
              <a:rPr lang="cs-CZ" i="1" dirty="0" err="1"/>
              <a:t>abenteuerliche</a:t>
            </a:r>
            <a:r>
              <a:rPr lang="cs-CZ" i="1" dirty="0"/>
              <a:t> </a:t>
            </a:r>
            <a:r>
              <a:rPr lang="cs-CZ" i="1" dirty="0" err="1"/>
              <a:t>Lebesroman</a:t>
            </a:r>
            <a:r>
              <a:rPr lang="cs-CZ" i="1" dirty="0"/>
              <a:t> des </a:t>
            </a:r>
            <a:r>
              <a:rPr lang="cs-CZ" i="1" dirty="0" err="1"/>
              <a:t>Textdichters</a:t>
            </a:r>
            <a:r>
              <a:rPr lang="cs-CZ" i="1" dirty="0"/>
              <a:t> Karel Sabina</a:t>
            </a:r>
            <a:r>
              <a:rPr lang="cs-CZ" dirty="0"/>
              <a:t>. </a:t>
            </a:r>
            <a:r>
              <a:rPr lang="cs-CZ" dirty="0" err="1"/>
              <a:t>München</a:t>
            </a:r>
            <a:r>
              <a:rPr lang="cs-CZ" dirty="0"/>
              <a:t>, </a:t>
            </a:r>
            <a:r>
              <a:rPr lang="cs-CZ" dirty="0" err="1"/>
              <a:t>Bechtle</a:t>
            </a:r>
            <a:r>
              <a:rPr lang="cs-CZ" dirty="0"/>
              <a:t> </a:t>
            </a:r>
            <a:r>
              <a:rPr lang="cs-CZ" dirty="0" err="1"/>
              <a:t>Verlag</a:t>
            </a:r>
            <a:r>
              <a:rPr lang="cs-CZ" dirty="0"/>
              <a:t> 1962</a:t>
            </a:r>
          </a:p>
          <a:p>
            <a:pPr marL="0" indent="0">
              <a:buNone/>
            </a:pPr>
            <a:endParaRPr lang="cs-CZ" dirty="0"/>
          </a:p>
          <a:p>
            <a:pPr marL="0" indent="0">
              <a:buNone/>
            </a:pPr>
            <a:r>
              <a:rPr lang="cs-CZ" dirty="0"/>
              <a:t>Ironická </a:t>
            </a:r>
            <a:r>
              <a:rPr lang="cs-CZ" dirty="0" err="1"/>
              <a:t>kontrafaktura</a:t>
            </a:r>
            <a:r>
              <a:rPr lang="cs-CZ" dirty="0"/>
              <a:t>:</a:t>
            </a:r>
          </a:p>
          <a:p>
            <a:pPr marL="0" indent="0">
              <a:buNone/>
            </a:pPr>
            <a:r>
              <a:rPr lang="cs-CZ" dirty="0"/>
              <a:t>Milan Uhde (kryt jmény Petr Oslzlý a Peter </a:t>
            </a:r>
            <a:r>
              <a:rPr lang="cs-CZ" dirty="0" err="1"/>
              <a:t>Scheuharfer</a:t>
            </a:r>
            <a:r>
              <a:rPr lang="cs-CZ" dirty="0"/>
              <a:t>):</a:t>
            </a:r>
          </a:p>
          <a:p>
            <a:pPr marL="0" indent="0">
              <a:buNone/>
            </a:pPr>
            <a:r>
              <a:rPr lang="cs-CZ" i="1" dirty="0"/>
              <a:t>Prodaný a prodaná</a:t>
            </a:r>
          </a:p>
          <a:p>
            <a:pPr marL="0" indent="0">
              <a:buNone/>
            </a:pPr>
            <a:r>
              <a:rPr lang="cs-CZ" sz="2000" i="1" dirty="0"/>
              <a:t>Příběh fízla Romana</a:t>
            </a:r>
          </a:p>
          <a:p>
            <a:pPr marL="0" indent="0">
              <a:buNone/>
            </a:pPr>
            <a:r>
              <a:rPr lang="cs-CZ" sz="2000" i="1" dirty="0"/>
              <a:t>Hudba Bedřich Smetana</a:t>
            </a:r>
          </a:p>
          <a:p>
            <a:pPr marL="0" indent="0">
              <a:buNone/>
            </a:pPr>
            <a:r>
              <a:rPr lang="cs-CZ" dirty="0"/>
              <a:t>(Divadlo na provázku 1987, knižně in </a:t>
            </a:r>
            <a:r>
              <a:rPr lang="cs-CZ" i="1" dirty="0"/>
              <a:t>Hry na zapřenou</a:t>
            </a:r>
            <a:r>
              <a:rPr lang="cs-CZ" dirty="0"/>
              <a:t>)</a:t>
            </a:r>
          </a:p>
        </p:txBody>
      </p:sp>
    </p:spTree>
    <p:extLst>
      <p:ext uri="{BB962C8B-B14F-4D97-AF65-F5344CB8AC3E}">
        <p14:creationId xmlns:p14="http://schemas.microsoft.com/office/powerpoint/2010/main" val="2657982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JOSEFINA (</a:t>
            </a:r>
            <a:r>
              <a:rPr lang="cs-CZ" i="1" dirty="0"/>
              <a:t>reálný výstup, vejde</a:t>
            </a:r>
            <a:r>
              <a:rPr lang="cs-CZ" dirty="0"/>
              <a:t>) Zavolám doktora.</a:t>
            </a:r>
          </a:p>
          <a:p>
            <a:pPr marL="0" indent="0">
              <a:buNone/>
            </a:pPr>
            <a:r>
              <a:rPr lang="cs-CZ" dirty="0"/>
              <a:t>SABINA Žádného doktora, Josefino. Kněze.</a:t>
            </a:r>
          </a:p>
          <a:p>
            <a:pPr marL="0" indent="0">
              <a:buNone/>
            </a:pPr>
            <a:r>
              <a:rPr lang="cs-CZ" dirty="0"/>
              <a:t>JOSEFINA Chceš se vyzpovídat?</a:t>
            </a:r>
          </a:p>
          <a:p>
            <a:pPr marL="0" indent="0">
              <a:buNone/>
            </a:pPr>
            <a:r>
              <a:rPr lang="cs-CZ" dirty="0"/>
              <a:t>SABINA Nikdo jiný, Josefino, mě nevyslechne.</a:t>
            </a:r>
          </a:p>
          <a:p>
            <a:pPr marL="0" indent="0">
              <a:buNone/>
            </a:pPr>
            <a:r>
              <a:rPr lang="cs-CZ" dirty="0"/>
              <a:t>JOSEFINA Zajdu pro něho.</a:t>
            </a:r>
          </a:p>
          <a:p>
            <a:pPr marL="0" indent="0">
              <a:buNone/>
            </a:pPr>
            <a:endParaRPr lang="cs-CZ" dirty="0"/>
          </a:p>
          <a:p>
            <a:pPr marL="0" indent="0">
              <a:buNone/>
            </a:pPr>
            <a:r>
              <a:rPr lang="cs-CZ" i="1" dirty="0"/>
              <a:t>Výstup z Prodané nevěsty</a:t>
            </a:r>
          </a:p>
          <a:p>
            <a:pPr marL="0" indent="0">
              <a:buNone/>
            </a:pPr>
            <a:r>
              <a:rPr lang="cs-CZ" dirty="0"/>
              <a:t>MÍCHA </a:t>
            </a:r>
            <a:r>
              <a:rPr lang="cs-CZ" dirty="0" err="1"/>
              <a:t>Staniž</a:t>
            </a:r>
            <a:r>
              <a:rPr lang="cs-CZ" dirty="0"/>
              <a:t> se tedy, </a:t>
            </a:r>
            <a:r>
              <a:rPr lang="cs-CZ" dirty="0" err="1"/>
              <a:t>staniž</a:t>
            </a:r>
            <a:r>
              <a:rPr lang="cs-CZ" dirty="0"/>
              <a:t> se,</a:t>
            </a:r>
          </a:p>
          <a:p>
            <a:pPr marL="0" indent="0">
              <a:buNone/>
            </a:pPr>
            <a:r>
              <a:rPr lang="cs-CZ" dirty="0"/>
              <a:t>Dám vám své požehnání.</a:t>
            </a:r>
          </a:p>
          <a:p>
            <a:pPr marL="0" indent="0">
              <a:buNone/>
            </a:pPr>
            <a:endParaRPr lang="cs-CZ" dirty="0"/>
          </a:p>
          <a:p>
            <a:pPr marL="0" indent="0">
              <a:buNone/>
            </a:pPr>
            <a:r>
              <a:rPr lang="cs-CZ" dirty="0"/>
              <a:t>SABINA (</a:t>
            </a:r>
            <a:r>
              <a:rPr lang="cs-CZ" i="1" dirty="0"/>
              <a:t>na posteli</a:t>
            </a:r>
            <a:r>
              <a:rPr lang="cs-CZ" dirty="0"/>
              <a:t>) Důstojný pane, udal jsem, ale jenom ty Bulhary.</a:t>
            </a:r>
          </a:p>
          <a:p>
            <a:pPr marL="0" indent="0">
              <a:buNone/>
            </a:pPr>
            <a:endParaRPr lang="cs-CZ" dirty="0"/>
          </a:p>
          <a:p>
            <a:pPr marL="0" indent="0">
              <a:buNone/>
            </a:pPr>
            <a:r>
              <a:rPr lang="cs-CZ" i="1" dirty="0"/>
              <a:t>Výstup z Prodané nevěsty</a:t>
            </a:r>
          </a:p>
          <a:p>
            <a:pPr marL="0" indent="0">
              <a:buNone/>
            </a:pPr>
            <a:r>
              <a:rPr lang="cs-CZ" dirty="0"/>
              <a:t>MAŘENKA, LUDMILA, JENÍK, MÍCHA, KRUŠINA A SBOR</a:t>
            </a:r>
          </a:p>
          <a:p>
            <a:pPr marL="0" indent="0">
              <a:buNone/>
            </a:pPr>
            <a:r>
              <a:rPr lang="cs-CZ" dirty="0"/>
              <a:t>Dobrá věc se podařila, </a:t>
            </a:r>
          </a:p>
          <a:p>
            <a:pPr marL="0" indent="0">
              <a:buNone/>
            </a:pPr>
            <a:r>
              <a:rPr lang="cs-CZ" dirty="0"/>
              <a:t>věrná láska zvítězila,</a:t>
            </a:r>
          </a:p>
          <a:p>
            <a:pPr marL="0" indent="0">
              <a:buNone/>
            </a:pPr>
            <a:r>
              <a:rPr lang="cs-CZ" dirty="0"/>
              <a:t>Šťastně ukončen jest boj,</a:t>
            </a:r>
          </a:p>
          <a:p>
            <a:pPr marL="0" indent="0">
              <a:buNone/>
            </a:pPr>
            <a:r>
              <a:rPr lang="cs-CZ" dirty="0"/>
              <a:t>Veselá se svatba stroj!</a:t>
            </a:r>
          </a:p>
        </p:txBody>
      </p:sp>
    </p:spTree>
    <p:extLst>
      <p:ext uri="{BB962C8B-B14F-4D97-AF65-F5344CB8AC3E}">
        <p14:creationId xmlns:p14="http://schemas.microsoft.com/office/powerpoint/2010/main" val="3323434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Hudba a slovo ve slavnostní opeře: Libuše nejen Smetanova</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altLang="zh-CN" dirty="0"/>
              <a:t>Na začátku literární tradice je Libuše kouzelnicí a soudkyní svého lidu; své záhadné rysy – až na věštecký dar – ztrácí velmi rychle a záhy se změní v českou kněžnu, jejíž vládu lze chronologicky určit a která zaujímá své pevné místo v posloupnosti českých vládců mezi svým otcem Krokem a manželem Přemyslem. Teprve romantika mění tradiční obraz Libušin: v německé literatuře se znovu stává bytostí napolo nadpozemskou, tajuplnou a záhadnou, kdežto v české literatuře 19. století se stává kněžnou slovanskou, mající jakousi reprezentativní funkci v demokratické společnosti starých Slovanů, a posléze v českou národní postavu. Kritika Rukopisů a vítězství kritického historismu pak Libuši z českých dějin škrtly a odkázaly ji definitivně do oblasti postav pověstí, bájí a literární představivosti.</a:t>
            </a:r>
          </a:p>
          <a:p>
            <a:pPr marL="0" indent="0">
              <a:buNone/>
            </a:pPr>
            <a:r>
              <a:rPr lang="cs-CZ" altLang="zh-CN" i="1" dirty="0"/>
              <a:t>František </a:t>
            </a:r>
            <a:r>
              <a:rPr lang="cs-CZ" altLang="zh-CN" i="1" dirty="0" err="1"/>
              <a:t>Graus</a:t>
            </a:r>
            <a:r>
              <a:rPr lang="cs-CZ" altLang="zh-CN" i="1" dirty="0"/>
              <a:t>: Kněžna Libuše – od postavy báje </a:t>
            </a:r>
            <a:br>
              <a:rPr lang="cs-CZ" altLang="zh-CN" i="1" dirty="0"/>
            </a:br>
            <a:r>
              <a:rPr lang="cs-CZ" altLang="zh-CN" i="1" dirty="0"/>
              <a:t>k národnímu symbolu (Český časopis historický 1969)</a:t>
            </a:r>
            <a:endParaRPr lang="cs-CZ" dirty="0"/>
          </a:p>
        </p:txBody>
      </p:sp>
    </p:spTree>
    <p:extLst>
      <p:ext uri="{BB962C8B-B14F-4D97-AF65-F5344CB8AC3E}">
        <p14:creationId xmlns:p14="http://schemas.microsoft.com/office/powerpoint/2010/main" val="3914752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a:bodyPr>
          <a:lstStyle/>
          <a:p>
            <a:pPr marL="0" indent="0">
              <a:lnSpc>
                <a:spcPct val="80000"/>
              </a:lnSpc>
              <a:buNone/>
            </a:pPr>
            <a:r>
              <a:rPr lang="cs-CZ" altLang="cs-CZ" b="1" dirty="0"/>
              <a:t>Operní zpracování Libuše – chronologie:</a:t>
            </a:r>
          </a:p>
          <a:p>
            <a:pPr>
              <a:lnSpc>
                <a:spcPct val="80000"/>
              </a:lnSpc>
            </a:pPr>
            <a:r>
              <a:rPr lang="cs-CZ" altLang="cs-CZ" dirty="0"/>
              <a:t>Clemente </a:t>
            </a:r>
            <a:r>
              <a:rPr lang="cs-CZ" altLang="cs-CZ" dirty="0" err="1"/>
              <a:t>Monari</a:t>
            </a:r>
            <a:r>
              <a:rPr lang="cs-CZ" altLang="cs-CZ" dirty="0"/>
              <a:t>: </a:t>
            </a:r>
            <a:r>
              <a:rPr lang="cs-CZ" altLang="cs-CZ" i="1" dirty="0"/>
              <a:t>La </a:t>
            </a:r>
            <a:r>
              <a:rPr lang="cs-CZ" altLang="cs-CZ" i="1" dirty="0" err="1"/>
              <a:t>Libussa</a:t>
            </a:r>
            <a:r>
              <a:rPr lang="cs-CZ" altLang="cs-CZ" dirty="0"/>
              <a:t> (</a:t>
            </a:r>
            <a:r>
              <a:rPr lang="cs-CZ" altLang="cs-CZ" dirty="0" err="1"/>
              <a:t>Wolfenbüttel</a:t>
            </a:r>
            <a:r>
              <a:rPr lang="cs-CZ" altLang="cs-CZ" dirty="0"/>
              <a:t> 1692)</a:t>
            </a:r>
          </a:p>
          <a:p>
            <a:pPr>
              <a:lnSpc>
                <a:spcPct val="80000"/>
              </a:lnSpc>
            </a:pPr>
            <a:r>
              <a:rPr lang="cs-CZ" altLang="cs-CZ" dirty="0" err="1"/>
              <a:t>Tommaso</a:t>
            </a:r>
            <a:r>
              <a:rPr lang="cs-CZ" altLang="cs-CZ" dirty="0"/>
              <a:t> </a:t>
            </a:r>
            <a:r>
              <a:rPr lang="cs-CZ" altLang="cs-CZ" dirty="0" err="1"/>
              <a:t>Albinoni</a:t>
            </a:r>
            <a:r>
              <a:rPr lang="cs-CZ" altLang="cs-CZ" dirty="0"/>
              <a:t>: </a:t>
            </a:r>
            <a:r>
              <a:rPr lang="cs-CZ" altLang="cs-CZ" i="1" dirty="0" err="1"/>
              <a:t>Primislao</a:t>
            </a:r>
            <a:r>
              <a:rPr lang="cs-CZ" altLang="cs-CZ" i="1" dirty="0"/>
              <a:t>, </a:t>
            </a:r>
            <a:r>
              <a:rPr lang="cs-CZ" altLang="cs-CZ" i="1" dirty="0" err="1"/>
              <a:t>il</a:t>
            </a:r>
            <a:r>
              <a:rPr lang="cs-CZ" altLang="cs-CZ" i="1" dirty="0"/>
              <a:t> Primo Re di Bohemia</a:t>
            </a:r>
            <a:r>
              <a:rPr lang="cs-CZ" altLang="cs-CZ" dirty="0"/>
              <a:t> (Benátky 1697)</a:t>
            </a:r>
          </a:p>
          <a:p>
            <a:pPr>
              <a:lnSpc>
                <a:spcPct val="80000"/>
              </a:lnSpc>
            </a:pPr>
            <a:r>
              <a:rPr lang="cs-CZ" altLang="cs-CZ" dirty="0" err="1"/>
              <a:t>Bartolomeo</a:t>
            </a:r>
            <a:r>
              <a:rPr lang="cs-CZ" altLang="cs-CZ" dirty="0"/>
              <a:t> Bernardi: </a:t>
            </a:r>
            <a:r>
              <a:rPr lang="cs-CZ" altLang="cs-CZ" i="1" dirty="0"/>
              <a:t>La </a:t>
            </a:r>
            <a:r>
              <a:rPr lang="cs-CZ" altLang="cs-CZ" i="1" dirty="0" err="1"/>
              <a:t>Libussa</a:t>
            </a:r>
            <a:r>
              <a:rPr lang="cs-CZ" altLang="cs-CZ" dirty="0"/>
              <a:t> (Praha 1704)</a:t>
            </a:r>
          </a:p>
          <a:p>
            <a:pPr>
              <a:lnSpc>
                <a:spcPct val="80000"/>
              </a:lnSpc>
            </a:pPr>
            <a:r>
              <a:rPr lang="cs-CZ" altLang="cs-CZ" dirty="0"/>
              <a:t>Antonio </a:t>
            </a:r>
            <a:r>
              <a:rPr lang="cs-CZ" altLang="cs-CZ" dirty="0" err="1"/>
              <a:t>Denzi</a:t>
            </a:r>
            <a:r>
              <a:rPr lang="cs-CZ" altLang="cs-CZ" dirty="0"/>
              <a:t>: </a:t>
            </a:r>
            <a:r>
              <a:rPr lang="cs-CZ" altLang="cs-CZ" i="1" dirty="0"/>
              <a:t>Praga </a:t>
            </a:r>
            <a:r>
              <a:rPr lang="cs-CZ" altLang="cs-CZ" i="1" dirty="0" err="1"/>
              <a:t>nascente</a:t>
            </a:r>
            <a:r>
              <a:rPr lang="cs-CZ" altLang="cs-CZ" i="1" dirty="0"/>
              <a:t> da </a:t>
            </a:r>
            <a:r>
              <a:rPr lang="cs-CZ" altLang="cs-CZ" i="1" dirty="0" err="1"/>
              <a:t>Libussa</a:t>
            </a:r>
            <a:r>
              <a:rPr lang="cs-CZ" altLang="cs-CZ" i="1" dirty="0"/>
              <a:t> e </a:t>
            </a:r>
            <a:r>
              <a:rPr lang="cs-CZ" altLang="cs-CZ" i="1" dirty="0" err="1"/>
              <a:t>Primislao</a:t>
            </a:r>
            <a:r>
              <a:rPr lang="cs-CZ" altLang="cs-CZ" dirty="0"/>
              <a:t> (Praha 1734)</a:t>
            </a:r>
          </a:p>
          <a:p>
            <a:pPr>
              <a:lnSpc>
                <a:spcPct val="80000"/>
              </a:lnSpc>
            </a:pPr>
            <a:r>
              <a:rPr lang="cs-CZ" altLang="cs-CZ" dirty="0"/>
              <a:t>Heinrich Eduard Josef von </a:t>
            </a:r>
            <a:r>
              <a:rPr lang="cs-CZ" altLang="cs-CZ" dirty="0" err="1"/>
              <a:t>Lannoy</a:t>
            </a:r>
            <a:r>
              <a:rPr lang="cs-CZ" altLang="cs-CZ" dirty="0"/>
              <a:t>: </a:t>
            </a:r>
            <a:r>
              <a:rPr lang="cs-CZ" altLang="cs-CZ" i="1" dirty="0" err="1"/>
              <a:t>Libussa</a:t>
            </a:r>
            <a:r>
              <a:rPr lang="cs-CZ" altLang="cs-CZ" i="1" dirty="0"/>
              <a:t>, </a:t>
            </a:r>
            <a:r>
              <a:rPr lang="cs-CZ" altLang="cs-CZ" i="1" dirty="0" err="1"/>
              <a:t>Böhmes</a:t>
            </a:r>
            <a:r>
              <a:rPr lang="cs-CZ" altLang="cs-CZ" i="1" dirty="0"/>
              <a:t> </a:t>
            </a:r>
            <a:r>
              <a:rPr lang="cs-CZ" altLang="cs-CZ" i="1" dirty="0" err="1"/>
              <a:t>erste</a:t>
            </a:r>
            <a:r>
              <a:rPr lang="cs-CZ" altLang="cs-CZ" i="1" dirty="0"/>
              <a:t> </a:t>
            </a:r>
            <a:r>
              <a:rPr lang="cs-CZ" altLang="cs-CZ" i="1" dirty="0" err="1"/>
              <a:t>Königin</a:t>
            </a:r>
            <a:r>
              <a:rPr lang="cs-CZ" altLang="cs-CZ" dirty="0"/>
              <a:t> (Brno 1819)</a:t>
            </a:r>
          </a:p>
          <a:p>
            <a:pPr>
              <a:lnSpc>
                <a:spcPct val="80000"/>
              </a:lnSpc>
            </a:pPr>
            <a:r>
              <a:rPr lang="cs-CZ" altLang="cs-CZ" dirty="0" err="1"/>
              <a:t>Konradin</a:t>
            </a:r>
            <a:r>
              <a:rPr lang="cs-CZ" altLang="cs-CZ" dirty="0"/>
              <a:t> </a:t>
            </a:r>
            <a:r>
              <a:rPr lang="cs-CZ" altLang="cs-CZ" dirty="0" err="1"/>
              <a:t>Kreutzer</a:t>
            </a:r>
            <a:r>
              <a:rPr lang="cs-CZ" altLang="cs-CZ" dirty="0"/>
              <a:t>: </a:t>
            </a:r>
            <a:r>
              <a:rPr lang="cs-CZ" altLang="cs-CZ" i="1" dirty="0" err="1"/>
              <a:t>Libussa</a:t>
            </a:r>
            <a:r>
              <a:rPr lang="cs-CZ" altLang="cs-CZ" dirty="0"/>
              <a:t> (Vídeň 1822)</a:t>
            </a:r>
          </a:p>
          <a:p>
            <a:pPr>
              <a:lnSpc>
                <a:spcPct val="80000"/>
              </a:lnSpc>
            </a:pPr>
            <a:r>
              <a:rPr lang="cs-CZ" dirty="0"/>
              <a:t>Johann Ludwig </a:t>
            </a:r>
            <a:r>
              <a:rPr lang="cs-CZ" dirty="0" err="1"/>
              <a:t>Choulant</a:t>
            </a:r>
            <a:r>
              <a:rPr lang="cs-CZ" dirty="0"/>
              <a:t>: </a:t>
            </a:r>
            <a:r>
              <a:rPr lang="cs-CZ" i="1" dirty="0" err="1"/>
              <a:t>Libussa</a:t>
            </a:r>
            <a:r>
              <a:rPr lang="cs-CZ" i="1" dirty="0"/>
              <a:t>, </a:t>
            </a:r>
            <a:r>
              <a:rPr lang="cs-CZ" i="1" dirty="0" err="1"/>
              <a:t>Herzogin</a:t>
            </a:r>
            <a:r>
              <a:rPr lang="cs-CZ" i="1" dirty="0"/>
              <a:t> von </a:t>
            </a:r>
            <a:r>
              <a:rPr lang="cs-CZ" i="1" dirty="0" err="1"/>
              <a:t>Böhmen</a:t>
            </a:r>
            <a:r>
              <a:rPr lang="cs-CZ" i="1" dirty="0"/>
              <a:t> </a:t>
            </a:r>
            <a:r>
              <a:rPr lang="cs-CZ" dirty="0"/>
              <a:t>(1823)</a:t>
            </a:r>
          </a:p>
          <a:p>
            <a:pPr>
              <a:lnSpc>
                <a:spcPct val="80000"/>
              </a:lnSpc>
            </a:pPr>
            <a:endParaRPr lang="cs-CZ" altLang="cs-CZ" dirty="0"/>
          </a:p>
          <a:p>
            <a:endParaRPr lang="cs-CZ" dirty="0"/>
          </a:p>
        </p:txBody>
      </p:sp>
    </p:spTree>
    <p:extLst>
      <p:ext uri="{BB962C8B-B14F-4D97-AF65-F5344CB8AC3E}">
        <p14:creationId xmlns:p14="http://schemas.microsoft.com/office/powerpoint/2010/main" val="230851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a:t>„V hudbě život Čechů.“ (Bedřich Smetana 16. května 1868)</a:t>
            </a:r>
          </a:p>
          <a:p>
            <a:endParaRPr lang="cs-CZ" dirty="0"/>
          </a:p>
          <a:p>
            <a:r>
              <a:rPr lang="cs-CZ" dirty="0"/>
              <a:t>„Slovan pěje od srdce k srdci, a tudíž ve zpěvnosti a vroucnosti hudba jeho sobě libuje.“ (Jan Ludevít Procházka 7. října 1868)</a:t>
            </a:r>
          </a:p>
          <a:p>
            <a:endParaRPr lang="cs-CZ" dirty="0"/>
          </a:p>
        </p:txBody>
      </p:sp>
    </p:spTree>
    <p:extLst>
      <p:ext uri="{BB962C8B-B14F-4D97-AF65-F5344CB8AC3E}">
        <p14:creationId xmlns:p14="http://schemas.microsoft.com/office/powerpoint/2010/main" val="3103328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endParaRPr lang="cs-CZ" dirty="0"/>
          </a:p>
          <a:p>
            <a:pPr marL="0" indent="0">
              <a:buNone/>
            </a:pPr>
            <a:r>
              <a:rPr lang="cs-CZ" dirty="0"/>
              <a:t>ATTO I, SCENA VII</a:t>
            </a:r>
          </a:p>
          <a:p>
            <a:endParaRPr lang="cs-CZ" dirty="0"/>
          </a:p>
          <a:p>
            <a:pPr marL="0" indent="0">
              <a:buNone/>
            </a:pPr>
            <a:r>
              <a:rPr lang="cs-CZ" dirty="0" err="1"/>
              <a:t>Dievira</a:t>
            </a:r>
            <a:r>
              <a:rPr lang="cs-CZ" dirty="0"/>
              <a:t>: </a:t>
            </a:r>
            <a:r>
              <a:rPr lang="cs-CZ" dirty="0" err="1"/>
              <a:t>Primislao</a:t>
            </a:r>
            <a:r>
              <a:rPr lang="cs-CZ" dirty="0"/>
              <a:t> </a:t>
            </a:r>
            <a:r>
              <a:rPr lang="cs-CZ" dirty="0" err="1"/>
              <a:t>moj</a:t>
            </a:r>
            <a:r>
              <a:rPr lang="cs-CZ" dirty="0"/>
              <a:t> </a:t>
            </a:r>
            <a:r>
              <a:rPr lang="cs-CZ" dirty="0" err="1"/>
              <a:t>milej</a:t>
            </a:r>
            <a:r>
              <a:rPr lang="cs-CZ" dirty="0"/>
              <a:t>? </a:t>
            </a:r>
            <a:r>
              <a:rPr lang="cs-CZ" dirty="0" err="1"/>
              <a:t>Pieckgne</a:t>
            </a:r>
            <a:r>
              <a:rPr lang="cs-CZ" dirty="0"/>
              <a:t> </a:t>
            </a:r>
            <a:r>
              <a:rPr lang="cs-CZ" dirty="0" err="1"/>
              <a:t>vitam</a:t>
            </a:r>
            <a:r>
              <a:rPr lang="cs-CZ" dirty="0"/>
              <a:t>. </a:t>
            </a:r>
            <a:r>
              <a:rPr lang="cs-CZ" dirty="0" err="1"/>
              <a:t>Zopak</a:t>
            </a:r>
            <a:r>
              <a:rPr lang="cs-CZ" dirty="0"/>
              <a:t> tu </a:t>
            </a:r>
            <a:r>
              <a:rPr lang="cs-CZ" dirty="0" err="1"/>
              <a:t>gelate</a:t>
            </a:r>
            <a:r>
              <a:rPr lang="cs-CZ" dirty="0"/>
              <a:t>?</a:t>
            </a:r>
          </a:p>
          <a:p>
            <a:pPr marL="0" indent="0">
              <a:buNone/>
            </a:pPr>
            <a:r>
              <a:rPr lang="cs-CZ" dirty="0" err="1"/>
              <a:t>Primislao</a:t>
            </a:r>
            <a:r>
              <a:rPr lang="cs-CZ" dirty="0"/>
              <a:t>: </a:t>
            </a:r>
            <a:r>
              <a:rPr lang="cs-CZ" dirty="0" err="1"/>
              <a:t>Servo</a:t>
            </a:r>
            <a:r>
              <a:rPr lang="cs-CZ" dirty="0"/>
              <a:t> al </a:t>
            </a:r>
            <a:r>
              <a:rPr lang="cs-CZ" dirty="0" err="1"/>
              <a:t>rigor</a:t>
            </a:r>
            <a:r>
              <a:rPr lang="cs-CZ" dirty="0"/>
              <a:t> </a:t>
            </a:r>
            <a:r>
              <a:rPr lang="cs-CZ" dirty="0" err="1"/>
              <a:t>del</a:t>
            </a:r>
            <a:r>
              <a:rPr lang="cs-CZ" dirty="0"/>
              <a:t> </a:t>
            </a:r>
            <a:r>
              <a:rPr lang="cs-CZ" dirty="0" err="1"/>
              <a:t>mio</a:t>
            </a:r>
            <a:r>
              <a:rPr lang="cs-CZ" dirty="0"/>
              <a:t> </a:t>
            </a:r>
            <a:r>
              <a:rPr lang="cs-CZ" dirty="0" err="1"/>
              <a:t>destin</a:t>
            </a:r>
            <a:r>
              <a:rPr lang="cs-CZ" dirty="0"/>
              <a:t> </a:t>
            </a:r>
            <a:r>
              <a:rPr lang="cs-CZ" dirty="0" err="1"/>
              <a:t>crudele</a:t>
            </a:r>
            <a:r>
              <a:rPr lang="cs-CZ" dirty="0"/>
              <a:t> („Sloužím tvrdosti svého krutého osudu“)</a:t>
            </a:r>
          </a:p>
          <a:p>
            <a:pPr marL="0" indent="0">
              <a:buNone/>
            </a:pPr>
            <a:r>
              <a:rPr lang="cs-CZ" dirty="0" err="1"/>
              <a:t>Dievira</a:t>
            </a:r>
            <a:r>
              <a:rPr lang="cs-CZ" dirty="0"/>
              <a:t>: Sednete. </a:t>
            </a:r>
            <a:r>
              <a:rPr lang="cs-CZ" dirty="0" err="1"/>
              <a:t>Zete</a:t>
            </a:r>
            <a:r>
              <a:rPr lang="cs-CZ" dirty="0"/>
              <a:t> pit?</a:t>
            </a:r>
          </a:p>
          <a:p>
            <a:pPr marL="0" indent="0">
              <a:buNone/>
            </a:pPr>
            <a:r>
              <a:rPr lang="cs-CZ" dirty="0" err="1"/>
              <a:t>Primislao</a:t>
            </a:r>
            <a:r>
              <a:rPr lang="cs-CZ" dirty="0"/>
              <a:t>: No („Ne“)</a:t>
            </a:r>
          </a:p>
          <a:p>
            <a:pPr marL="0" indent="0">
              <a:buNone/>
            </a:pPr>
            <a:r>
              <a:rPr lang="cs-CZ" dirty="0" err="1"/>
              <a:t>Dievira</a:t>
            </a:r>
            <a:r>
              <a:rPr lang="cs-CZ" dirty="0"/>
              <a:t>: </a:t>
            </a:r>
            <a:r>
              <a:rPr lang="cs-CZ" dirty="0" err="1"/>
              <a:t>Wasche</a:t>
            </a:r>
            <a:r>
              <a:rPr lang="cs-CZ" dirty="0"/>
              <a:t> </a:t>
            </a:r>
            <a:r>
              <a:rPr lang="cs-CZ" dirty="0" err="1"/>
              <a:t>Sdrawi</a:t>
            </a:r>
            <a:r>
              <a:rPr lang="cs-CZ" dirty="0"/>
              <a:t>!</a:t>
            </a:r>
          </a:p>
          <a:p>
            <a:pPr marL="0" indent="0">
              <a:buNone/>
            </a:pPr>
            <a:endParaRPr lang="cs-CZ" dirty="0"/>
          </a:p>
          <a:p>
            <a:pPr marL="0" indent="0">
              <a:buNone/>
            </a:pPr>
            <a:r>
              <a:rPr lang="cs-CZ" altLang="cs-CZ" dirty="0"/>
              <a:t>Antonio </a:t>
            </a:r>
            <a:r>
              <a:rPr lang="cs-CZ" altLang="cs-CZ" dirty="0" err="1"/>
              <a:t>Denzi</a:t>
            </a:r>
            <a:r>
              <a:rPr lang="cs-CZ" altLang="cs-CZ" dirty="0"/>
              <a:t>: </a:t>
            </a:r>
            <a:r>
              <a:rPr lang="cs-CZ" altLang="cs-CZ" i="1" dirty="0"/>
              <a:t>Praga </a:t>
            </a:r>
            <a:r>
              <a:rPr lang="cs-CZ" altLang="cs-CZ" i="1" dirty="0" err="1"/>
              <a:t>nascente</a:t>
            </a:r>
            <a:r>
              <a:rPr lang="cs-CZ" altLang="cs-CZ" i="1" dirty="0"/>
              <a:t> da </a:t>
            </a:r>
            <a:r>
              <a:rPr lang="cs-CZ" altLang="cs-CZ" i="1" dirty="0" err="1"/>
              <a:t>Libussa</a:t>
            </a:r>
            <a:r>
              <a:rPr lang="cs-CZ" altLang="cs-CZ" i="1" dirty="0"/>
              <a:t> e </a:t>
            </a:r>
            <a:r>
              <a:rPr lang="cs-CZ" altLang="cs-CZ" i="1" dirty="0" err="1"/>
              <a:t>Primislao</a:t>
            </a:r>
            <a:r>
              <a:rPr lang="cs-CZ" altLang="cs-CZ" dirty="0"/>
              <a:t> („Praha zrozená Libuší a Přemyslem“; Praha 1734, s. 14)</a:t>
            </a:r>
          </a:p>
          <a:p>
            <a:endParaRPr lang="cs-CZ" dirty="0"/>
          </a:p>
        </p:txBody>
      </p:sp>
    </p:spTree>
    <p:extLst>
      <p:ext uri="{BB962C8B-B14F-4D97-AF65-F5344CB8AC3E}">
        <p14:creationId xmlns:p14="http://schemas.microsoft.com/office/powerpoint/2010/main" val="3767569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altLang="cs-CZ" b="1" dirty="0"/>
              <a:t>Josef </a:t>
            </a:r>
            <a:r>
              <a:rPr lang="cs-CZ" altLang="cs-CZ" b="1" dirty="0" err="1"/>
              <a:t>Krasoslav</a:t>
            </a:r>
            <a:r>
              <a:rPr lang="cs-CZ" altLang="cs-CZ" b="1" dirty="0"/>
              <a:t> Chmelenský – František Škroup:      </a:t>
            </a:r>
            <a:r>
              <a:rPr lang="cs-CZ" altLang="cs-CZ" b="1" i="1" dirty="0"/>
              <a:t>Libušin sňatek</a:t>
            </a:r>
            <a:endParaRPr lang="cs-CZ" altLang="cs-CZ" b="1" dirty="0"/>
          </a:p>
          <a:p>
            <a:r>
              <a:rPr lang="cs-CZ" altLang="cs-CZ" dirty="0"/>
              <a:t>Chmelenského libreto dokončeno nejpozději r. 1828, vydáno 1832.</a:t>
            </a:r>
          </a:p>
          <a:p>
            <a:r>
              <a:rPr lang="cs-CZ" altLang="cs-CZ" dirty="0"/>
              <a:t>Zhudebněno Františkem Škroupem r. 1835, 6. listopadu  t. r. provedeno 3. jednání, jako celek neprovedeno.</a:t>
            </a:r>
          </a:p>
          <a:p>
            <a:r>
              <a:rPr lang="cs-CZ" altLang="cs-CZ" dirty="0"/>
              <a:t>Na konci 40. let dílo zcela přepracováno, premiéra          (a zároveň i derniéra) 11. dubna 1850.</a:t>
            </a:r>
            <a:endParaRPr lang="cs-CZ" dirty="0"/>
          </a:p>
        </p:txBody>
      </p:sp>
    </p:spTree>
    <p:extLst>
      <p:ext uri="{BB962C8B-B14F-4D97-AF65-F5344CB8AC3E}">
        <p14:creationId xmlns:p14="http://schemas.microsoft.com/office/powerpoint/2010/main" val="2030192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a:lnSpc>
                <a:spcPct val="90000"/>
              </a:lnSpc>
              <a:buNone/>
            </a:pPr>
            <a:r>
              <a:rPr lang="cs-CZ" altLang="cs-CZ" b="1" dirty="0"/>
              <a:t>Josef </a:t>
            </a:r>
            <a:r>
              <a:rPr lang="cs-CZ" altLang="cs-CZ" b="1" dirty="0" err="1"/>
              <a:t>Krasoslav</a:t>
            </a:r>
            <a:r>
              <a:rPr lang="cs-CZ" altLang="cs-CZ" b="1" dirty="0"/>
              <a:t> Chmelenský – František Škroup:      </a:t>
            </a:r>
            <a:r>
              <a:rPr lang="cs-CZ" altLang="cs-CZ" b="1" i="1" dirty="0"/>
              <a:t>Libušin sňatek</a:t>
            </a:r>
            <a:endParaRPr lang="cs-CZ" altLang="cs-CZ" b="1" dirty="0"/>
          </a:p>
          <a:p>
            <a:pPr>
              <a:lnSpc>
                <a:spcPct val="90000"/>
              </a:lnSpc>
              <a:buFont typeface="Wingdings" pitchFamily="2" charset="2"/>
              <a:buNone/>
            </a:pPr>
            <a:endParaRPr lang="cs-CZ" altLang="zh-CN" dirty="0"/>
          </a:p>
          <a:p>
            <a:pPr>
              <a:lnSpc>
                <a:spcPct val="90000"/>
              </a:lnSpc>
              <a:buFont typeface="Wingdings" pitchFamily="2" charset="2"/>
              <a:buNone/>
            </a:pPr>
            <a:r>
              <a:rPr lang="cs-CZ" altLang="zh-CN" dirty="0"/>
              <a:t>Můj kůň vám kníže vynajde Čechů;</a:t>
            </a:r>
            <a:br>
              <a:rPr lang="cs-CZ" altLang="zh-CN" dirty="0"/>
            </a:br>
            <a:r>
              <a:rPr lang="cs-CZ" altLang="zh-CN" dirty="0"/>
              <a:t>tam za horami na břehu </a:t>
            </a:r>
            <a:r>
              <a:rPr lang="cs-CZ" altLang="zh-CN" dirty="0" err="1"/>
              <a:t>ourodném</a:t>
            </a:r>
            <a:br>
              <a:rPr lang="cs-CZ" altLang="zh-CN" dirty="0"/>
            </a:br>
            <a:r>
              <a:rPr lang="cs-CZ" altLang="zh-CN" dirty="0"/>
              <a:t>Bíliny ho najde. – Jděte tam, voly on</a:t>
            </a:r>
            <a:br>
              <a:rPr lang="cs-CZ" altLang="zh-CN" dirty="0"/>
            </a:br>
            <a:r>
              <a:rPr lang="cs-CZ" altLang="zh-CN" dirty="0"/>
              <a:t>strakatýma oře dvěma. Prut v ruce má</a:t>
            </a:r>
            <a:br>
              <a:rPr lang="cs-CZ" altLang="zh-CN" dirty="0"/>
            </a:br>
            <a:r>
              <a:rPr lang="cs-CZ" altLang="zh-CN" dirty="0"/>
              <a:t>z lísek. Jeho to kmene prut </a:t>
            </a:r>
            <a:r>
              <a:rPr lang="cs-CZ" altLang="zh-CN" dirty="0" err="1"/>
              <a:t>slavna</a:t>
            </a:r>
            <a:r>
              <a:rPr lang="cs-CZ" altLang="zh-CN" dirty="0"/>
              <a:t>.</a:t>
            </a:r>
            <a:br>
              <a:rPr lang="cs-CZ" altLang="zh-CN" dirty="0"/>
            </a:br>
            <a:r>
              <a:rPr lang="cs-CZ" altLang="zh-CN" dirty="0"/>
              <a:t>Za železným jísti bude stolem. – Nuž</a:t>
            </a:r>
            <a:br>
              <a:rPr lang="cs-CZ" altLang="zh-CN" dirty="0"/>
            </a:br>
            <a:r>
              <a:rPr lang="cs-CZ" altLang="zh-CN" dirty="0"/>
              <a:t>nedlete, a za mým koněm i plášť, mou</a:t>
            </a:r>
            <a:br>
              <a:rPr lang="cs-CZ" altLang="zh-CN" dirty="0"/>
            </a:br>
            <a:r>
              <a:rPr lang="cs-CZ" altLang="zh-CN" dirty="0"/>
              <a:t>i korunu </a:t>
            </a:r>
            <a:r>
              <a:rPr lang="cs-CZ" altLang="zh-CN" dirty="0" err="1"/>
              <a:t>vezmouce</a:t>
            </a:r>
            <a:r>
              <a:rPr lang="cs-CZ" altLang="zh-CN" dirty="0"/>
              <a:t>, se </a:t>
            </a:r>
            <a:r>
              <a:rPr lang="cs-CZ" altLang="zh-CN" dirty="0" err="1"/>
              <a:t>beřte</a:t>
            </a:r>
            <a:r>
              <a:rPr lang="cs-CZ" altLang="zh-CN" dirty="0"/>
              <a:t> k rolím.</a:t>
            </a:r>
          </a:p>
          <a:p>
            <a:pPr>
              <a:lnSpc>
                <a:spcPct val="90000"/>
              </a:lnSpc>
              <a:buFont typeface="Wingdings" pitchFamily="2" charset="2"/>
              <a:buNone/>
            </a:pPr>
            <a:r>
              <a:rPr lang="cs-CZ" altLang="zh-CN" i="1" dirty="0"/>
              <a:t>	</a:t>
            </a:r>
            <a:r>
              <a:rPr lang="cs-CZ" altLang="zh-CN" sz="2000" i="1" dirty="0"/>
              <a:t>Finále 2. dějství</a:t>
            </a:r>
            <a:endParaRPr lang="cs-CZ" altLang="cs-CZ" sz="2000" i="1" dirty="0"/>
          </a:p>
          <a:p>
            <a:endParaRPr lang="cs-CZ" dirty="0"/>
          </a:p>
        </p:txBody>
      </p:sp>
    </p:spTree>
    <p:extLst>
      <p:ext uri="{BB962C8B-B14F-4D97-AF65-F5344CB8AC3E}">
        <p14:creationId xmlns:p14="http://schemas.microsoft.com/office/powerpoint/2010/main" val="3457026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a:lnSpc>
                <a:spcPct val="80000"/>
              </a:lnSpc>
              <a:buFont typeface="Wingdings" pitchFamily="2" charset="2"/>
              <a:buNone/>
            </a:pPr>
            <a:r>
              <a:rPr lang="cs-CZ" altLang="cs-CZ" b="1" dirty="0"/>
              <a:t>Joseph Bayer – August Wilhelm </a:t>
            </a:r>
            <a:r>
              <a:rPr lang="cs-CZ" altLang="cs-CZ" b="1" dirty="0" err="1"/>
              <a:t>Ambros</a:t>
            </a:r>
            <a:r>
              <a:rPr lang="cs-CZ" altLang="cs-CZ" b="1" dirty="0"/>
              <a:t>: </a:t>
            </a:r>
          </a:p>
          <a:p>
            <a:pPr>
              <a:lnSpc>
                <a:spcPct val="80000"/>
              </a:lnSpc>
              <a:buFont typeface="Wingdings" pitchFamily="2" charset="2"/>
              <a:buNone/>
            </a:pPr>
            <a:r>
              <a:rPr lang="cs-CZ" altLang="zh-CN" b="1" i="1" dirty="0" err="1"/>
              <a:t>Libuša</a:t>
            </a:r>
            <a:r>
              <a:rPr lang="cs-CZ" altLang="cs-CZ" sz="2000" b="1" dirty="0" err="1"/>
              <a:t>’</a:t>
            </a:r>
            <a:r>
              <a:rPr lang="cs-CZ" altLang="zh-CN" b="1" i="1" dirty="0" err="1"/>
              <a:t>s</a:t>
            </a:r>
            <a:r>
              <a:rPr lang="cs-CZ" altLang="zh-CN" b="1" i="1" dirty="0"/>
              <a:t> </a:t>
            </a:r>
            <a:r>
              <a:rPr lang="cs-CZ" altLang="zh-CN" b="1" i="1" dirty="0" err="1"/>
              <a:t>Prophezeihung</a:t>
            </a:r>
            <a:r>
              <a:rPr lang="cs-CZ" altLang="zh-CN" b="1" i="1" dirty="0"/>
              <a:t> </a:t>
            </a:r>
            <a:r>
              <a:rPr lang="cs-CZ" altLang="zh-CN" b="1" dirty="0"/>
              <a:t>(1850)</a:t>
            </a:r>
            <a:endParaRPr lang="cs-CZ" altLang="cs-CZ" b="1" dirty="0"/>
          </a:p>
          <a:p>
            <a:pPr>
              <a:lnSpc>
                <a:spcPct val="80000"/>
              </a:lnSpc>
              <a:buFont typeface="Wingdings" pitchFamily="2" charset="2"/>
              <a:buNone/>
            </a:pPr>
            <a:endParaRPr lang="cs-CZ" altLang="cs-CZ" dirty="0"/>
          </a:p>
          <a:p>
            <a:pPr>
              <a:lnSpc>
                <a:spcPct val="80000"/>
              </a:lnSpc>
              <a:buFont typeface="Wingdings" pitchFamily="2" charset="2"/>
              <a:buNone/>
            </a:pPr>
            <a:r>
              <a:rPr lang="cs-CZ" altLang="cs-CZ" dirty="0" err="1"/>
              <a:t>Doch</a:t>
            </a:r>
            <a:r>
              <a:rPr lang="cs-CZ" altLang="cs-CZ" dirty="0"/>
              <a:t> </a:t>
            </a:r>
            <a:r>
              <a:rPr lang="cs-CZ" altLang="cs-CZ" dirty="0" err="1"/>
              <a:t>an</a:t>
            </a:r>
            <a:r>
              <a:rPr lang="cs-CZ" altLang="cs-CZ" dirty="0"/>
              <a:t> mein </a:t>
            </a:r>
            <a:r>
              <a:rPr lang="cs-CZ" altLang="cs-CZ" dirty="0" err="1"/>
              <a:t>Ohr</a:t>
            </a:r>
            <a:r>
              <a:rPr lang="cs-CZ" altLang="cs-CZ" dirty="0"/>
              <a:t> </a:t>
            </a:r>
            <a:r>
              <a:rPr lang="cs-CZ" altLang="cs-CZ" dirty="0" err="1"/>
              <a:t>dringt</a:t>
            </a:r>
            <a:r>
              <a:rPr lang="cs-CZ" altLang="cs-CZ" dirty="0"/>
              <a:t> </a:t>
            </a:r>
            <a:r>
              <a:rPr lang="cs-CZ" altLang="cs-CZ" dirty="0" err="1"/>
              <a:t>jetzt</a:t>
            </a:r>
            <a:r>
              <a:rPr lang="cs-CZ" altLang="cs-CZ" dirty="0"/>
              <a:t> </a:t>
            </a:r>
            <a:r>
              <a:rPr lang="cs-CZ" altLang="cs-CZ" dirty="0" err="1"/>
              <a:t>ein</a:t>
            </a:r>
            <a:r>
              <a:rPr lang="cs-CZ" altLang="cs-CZ" dirty="0"/>
              <a:t> Chor</a:t>
            </a:r>
          </a:p>
          <a:p>
            <a:pPr>
              <a:lnSpc>
                <a:spcPct val="80000"/>
              </a:lnSpc>
              <a:buFont typeface="Wingdings" pitchFamily="2" charset="2"/>
              <a:buNone/>
            </a:pPr>
            <a:r>
              <a:rPr lang="cs-CZ" altLang="cs-CZ" dirty="0"/>
              <a:t>					</a:t>
            </a:r>
            <a:r>
              <a:rPr lang="cs-CZ" altLang="cs-CZ" dirty="0" err="1"/>
              <a:t>gewalt’ger</a:t>
            </a:r>
            <a:r>
              <a:rPr lang="cs-CZ" altLang="cs-CZ" dirty="0"/>
              <a:t> </a:t>
            </a:r>
            <a:r>
              <a:rPr lang="cs-CZ" altLang="cs-CZ" dirty="0" err="1"/>
              <a:t>Stegeslieder</a:t>
            </a:r>
            <a:r>
              <a:rPr lang="cs-CZ" altLang="cs-CZ" dirty="0"/>
              <a:t>!</a:t>
            </a:r>
          </a:p>
          <a:p>
            <a:pPr>
              <a:lnSpc>
                <a:spcPct val="80000"/>
              </a:lnSpc>
              <a:buFont typeface="Wingdings" pitchFamily="2" charset="2"/>
              <a:buNone/>
            </a:pPr>
            <a:r>
              <a:rPr lang="cs-CZ" altLang="cs-CZ" dirty="0" err="1"/>
              <a:t>Ein</a:t>
            </a:r>
            <a:r>
              <a:rPr lang="cs-CZ" altLang="cs-CZ" dirty="0"/>
              <a:t> </a:t>
            </a:r>
            <a:r>
              <a:rPr lang="cs-CZ" altLang="cs-CZ" dirty="0" err="1"/>
              <a:t>Freundenschrei</a:t>
            </a:r>
            <a:r>
              <a:rPr lang="cs-CZ" altLang="cs-CZ" dirty="0"/>
              <a:t> „mein </a:t>
            </a:r>
            <a:r>
              <a:rPr lang="cs-CZ" altLang="cs-CZ" dirty="0" err="1"/>
              <a:t>Volk</a:t>
            </a:r>
            <a:r>
              <a:rPr lang="cs-CZ" altLang="cs-CZ" dirty="0"/>
              <a:t> </a:t>
            </a:r>
            <a:r>
              <a:rPr lang="cs-CZ" altLang="cs-CZ" dirty="0" err="1"/>
              <a:t>ist</a:t>
            </a:r>
            <a:r>
              <a:rPr lang="cs-CZ" altLang="cs-CZ" dirty="0"/>
              <a:t> </a:t>
            </a:r>
            <a:r>
              <a:rPr lang="cs-CZ" altLang="cs-CZ" dirty="0" err="1"/>
              <a:t>frei</a:t>
            </a:r>
            <a:r>
              <a:rPr lang="cs-CZ" altLang="cs-CZ" dirty="0"/>
              <a:t>!“ </a:t>
            </a:r>
            <a:r>
              <a:rPr lang="cs-CZ" altLang="cs-CZ" dirty="0" err="1"/>
              <a:t>hallt</a:t>
            </a:r>
            <a:r>
              <a:rPr lang="cs-CZ" altLang="cs-CZ" dirty="0"/>
              <a:t> </a:t>
            </a:r>
          </a:p>
          <a:p>
            <a:pPr>
              <a:lnSpc>
                <a:spcPct val="80000"/>
              </a:lnSpc>
              <a:buFont typeface="Wingdings" pitchFamily="2" charset="2"/>
              <a:buNone/>
            </a:pPr>
            <a:r>
              <a:rPr lang="cs-CZ" altLang="cs-CZ" dirty="0"/>
              <a:t>					in dem </a:t>
            </a:r>
            <a:r>
              <a:rPr lang="cs-CZ" altLang="cs-CZ" dirty="0" err="1"/>
              <a:t>Thale</a:t>
            </a:r>
            <a:r>
              <a:rPr lang="cs-CZ" altLang="cs-CZ" dirty="0"/>
              <a:t> </a:t>
            </a:r>
            <a:r>
              <a:rPr lang="cs-CZ" altLang="cs-CZ" dirty="0" err="1"/>
              <a:t>wieder</a:t>
            </a:r>
            <a:r>
              <a:rPr lang="cs-CZ" altLang="cs-CZ" dirty="0"/>
              <a:t>!</a:t>
            </a:r>
          </a:p>
          <a:p>
            <a:pPr>
              <a:lnSpc>
                <a:spcPct val="80000"/>
              </a:lnSpc>
              <a:buFont typeface="Wingdings" pitchFamily="2" charset="2"/>
              <a:buNone/>
            </a:pPr>
            <a:r>
              <a:rPr lang="cs-CZ" altLang="cs-CZ" dirty="0"/>
              <a:t>Durch </a:t>
            </a:r>
            <a:r>
              <a:rPr lang="cs-CZ" altLang="cs-CZ" dirty="0" err="1"/>
              <a:t>Wolken</a:t>
            </a:r>
            <a:r>
              <a:rPr lang="cs-CZ" altLang="cs-CZ" dirty="0"/>
              <a:t> </a:t>
            </a:r>
            <a:r>
              <a:rPr lang="cs-CZ" altLang="cs-CZ" dirty="0" err="1"/>
              <a:t>bricht</a:t>
            </a:r>
            <a:r>
              <a:rPr lang="cs-CZ" altLang="cs-CZ" dirty="0"/>
              <a:t> </a:t>
            </a:r>
            <a:r>
              <a:rPr lang="cs-CZ" altLang="cs-CZ" dirty="0" err="1"/>
              <a:t>ein</a:t>
            </a:r>
            <a:r>
              <a:rPr lang="cs-CZ" altLang="cs-CZ" dirty="0"/>
              <a:t> </a:t>
            </a:r>
            <a:r>
              <a:rPr lang="cs-CZ" altLang="cs-CZ" dirty="0" err="1"/>
              <a:t>helles</a:t>
            </a:r>
            <a:r>
              <a:rPr lang="cs-CZ" altLang="cs-CZ" dirty="0"/>
              <a:t> </a:t>
            </a:r>
            <a:r>
              <a:rPr lang="cs-CZ" altLang="cs-CZ" dirty="0" err="1"/>
              <a:t>Licht</a:t>
            </a:r>
            <a:r>
              <a:rPr lang="cs-CZ" altLang="cs-CZ" dirty="0"/>
              <a:t>, </a:t>
            </a:r>
          </a:p>
          <a:p>
            <a:pPr>
              <a:lnSpc>
                <a:spcPct val="80000"/>
              </a:lnSpc>
              <a:buFont typeface="Wingdings" pitchFamily="2" charset="2"/>
              <a:buNone/>
            </a:pPr>
            <a:r>
              <a:rPr lang="cs-CZ" altLang="cs-CZ" dirty="0"/>
              <a:t>					</a:t>
            </a:r>
            <a:r>
              <a:rPr lang="cs-CZ" altLang="cs-CZ" dirty="0" err="1"/>
              <a:t>die</a:t>
            </a:r>
            <a:r>
              <a:rPr lang="cs-CZ" altLang="cs-CZ" dirty="0"/>
              <a:t> </a:t>
            </a:r>
            <a:r>
              <a:rPr lang="cs-CZ" altLang="cs-CZ" dirty="0" err="1"/>
              <a:t>Sonn</a:t>
            </a:r>
            <a:r>
              <a:rPr lang="cs-CZ" altLang="cs-CZ" dirty="0"/>
              <a:t>’ </a:t>
            </a:r>
            <a:r>
              <a:rPr lang="cs-CZ" altLang="cs-CZ" dirty="0" err="1"/>
              <a:t>ist</a:t>
            </a:r>
            <a:r>
              <a:rPr lang="cs-CZ" altLang="cs-CZ" dirty="0"/>
              <a:t> </a:t>
            </a:r>
            <a:r>
              <a:rPr lang="cs-CZ" altLang="cs-CZ" dirty="0" err="1"/>
              <a:t>aufgegangen</a:t>
            </a:r>
            <a:r>
              <a:rPr lang="cs-CZ" altLang="cs-CZ" dirty="0"/>
              <a:t>,</a:t>
            </a:r>
          </a:p>
          <a:p>
            <a:pPr>
              <a:lnSpc>
                <a:spcPct val="80000"/>
              </a:lnSpc>
              <a:buFont typeface="Wingdings" pitchFamily="2" charset="2"/>
              <a:buNone/>
            </a:pPr>
            <a:r>
              <a:rPr lang="cs-CZ" altLang="cs-CZ" dirty="0" err="1"/>
              <a:t>wie</a:t>
            </a:r>
            <a:r>
              <a:rPr lang="cs-CZ" altLang="cs-CZ" dirty="0"/>
              <a:t> </a:t>
            </a:r>
            <a:r>
              <a:rPr lang="cs-CZ" altLang="cs-CZ" dirty="0" err="1"/>
              <a:t>Blumen</a:t>
            </a:r>
            <a:r>
              <a:rPr lang="cs-CZ" altLang="cs-CZ" dirty="0"/>
              <a:t> </a:t>
            </a:r>
            <a:r>
              <a:rPr lang="cs-CZ" altLang="cs-CZ" dirty="0" err="1"/>
              <a:t>blühn</a:t>
            </a:r>
            <a:r>
              <a:rPr lang="cs-CZ" altLang="cs-CZ" dirty="0"/>
              <a:t> </a:t>
            </a:r>
            <a:r>
              <a:rPr lang="cs-CZ" altLang="cs-CZ" dirty="0" err="1"/>
              <a:t>die</a:t>
            </a:r>
            <a:r>
              <a:rPr lang="cs-CZ" altLang="cs-CZ" dirty="0"/>
              <a:t> </a:t>
            </a:r>
            <a:r>
              <a:rPr lang="cs-CZ" altLang="cs-CZ" dirty="0" err="1"/>
              <a:t>Herzen</a:t>
            </a:r>
            <a:r>
              <a:rPr lang="cs-CZ" altLang="cs-CZ" dirty="0"/>
              <a:t> </a:t>
            </a:r>
            <a:r>
              <a:rPr lang="cs-CZ" altLang="cs-CZ" dirty="0" err="1"/>
              <a:t>auf</a:t>
            </a:r>
            <a:r>
              <a:rPr lang="cs-CZ" altLang="cs-CZ" dirty="0"/>
              <a:t>, </a:t>
            </a:r>
          </a:p>
          <a:p>
            <a:pPr>
              <a:lnSpc>
                <a:spcPct val="80000"/>
              </a:lnSpc>
              <a:buFont typeface="Wingdings" pitchFamily="2" charset="2"/>
              <a:buNone/>
            </a:pPr>
            <a:r>
              <a:rPr lang="cs-CZ" altLang="cs-CZ" dirty="0"/>
              <a:t>					</a:t>
            </a:r>
            <a:r>
              <a:rPr lang="cs-CZ" altLang="cs-CZ" dirty="0" err="1"/>
              <a:t>die</a:t>
            </a:r>
            <a:r>
              <a:rPr lang="cs-CZ" altLang="cs-CZ" dirty="0"/>
              <a:t> </a:t>
            </a:r>
            <a:r>
              <a:rPr lang="cs-CZ" altLang="cs-CZ" dirty="0" err="1"/>
              <a:t>Nebel</a:t>
            </a:r>
            <a:r>
              <a:rPr lang="cs-CZ" altLang="cs-CZ" dirty="0"/>
              <a:t> </a:t>
            </a:r>
            <a:r>
              <a:rPr lang="cs-CZ" altLang="cs-CZ" dirty="0" err="1"/>
              <a:t>sind</a:t>
            </a:r>
            <a:r>
              <a:rPr lang="cs-CZ" altLang="cs-CZ" dirty="0"/>
              <a:t> </a:t>
            </a:r>
            <a:r>
              <a:rPr lang="cs-CZ" altLang="cs-CZ" dirty="0" err="1"/>
              <a:t>vergangen</a:t>
            </a:r>
            <a:r>
              <a:rPr lang="cs-CZ" altLang="cs-CZ" dirty="0"/>
              <a:t>.</a:t>
            </a:r>
            <a:br>
              <a:rPr lang="cs-CZ" altLang="cs-CZ" dirty="0"/>
            </a:br>
            <a:endParaRPr lang="cs-CZ" altLang="cs-CZ" dirty="0"/>
          </a:p>
          <a:p>
            <a:pPr>
              <a:lnSpc>
                <a:spcPct val="80000"/>
              </a:lnSpc>
              <a:buFont typeface="Wingdings" pitchFamily="2" charset="2"/>
              <a:buNone/>
            </a:pPr>
            <a:r>
              <a:rPr lang="cs-CZ" altLang="cs-CZ" sz="1800" i="1" dirty="0"/>
              <a:t>Finále</a:t>
            </a:r>
          </a:p>
          <a:p>
            <a:endParaRPr lang="cs-CZ" dirty="0"/>
          </a:p>
        </p:txBody>
      </p:sp>
    </p:spTree>
    <p:extLst>
      <p:ext uri="{BB962C8B-B14F-4D97-AF65-F5344CB8AC3E}">
        <p14:creationId xmlns:p14="http://schemas.microsoft.com/office/powerpoint/2010/main" val="3681506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lstStyle/>
          <a:p>
            <a:pPr marL="0" indent="0">
              <a:buNone/>
            </a:pPr>
            <a:r>
              <a:rPr lang="cs-CZ" b="1" dirty="0"/>
              <a:t>Josef </a:t>
            </a:r>
            <a:r>
              <a:rPr lang="cs-CZ" b="1" dirty="0" err="1"/>
              <a:t>Wenzig</a:t>
            </a:r>
            <a:r>
              <a:rPr lang="cs-CZ" b="1" dirty="0"/>
              <a:t> – (Ervín Špindler –) Bedřich Smetana: </a:t>
            </a:r>
            <a:r>
              <a:rPr lang="cs-CZ" b="1" i="1" dirty="0"/>
              <a:t>Libuše</a:t>
            </a:r>
          </a:p>
          <a:p>
            <a:r>
              <a:rPr lang="cs-CZ" dirty="0"/>
              <a:t>Libreto napsáno německy v roce 1866, zamýšleno bylo jako korunovační opera.</a:t>
            </a:r>
          </a:p>
          <a:p>
            <a:r>
              <a:rPr lang="cs-CZ" dirty="0"/>
              <a:t>Anonymním překladatelem do češtiny byl Wenzigův žák Ervín Špindler, který je anonymně přeložil.</a:t>
            </a:r>
          </a:p>
          <a:p>
            <a:r>
              <a:rPr lang="cs-CZ" dirty="0"/>
              <a:t>Opera byla napsána v letech 1869-1872, premiéru měla při otevření Národního divadla 11. června 1881, při opětovném otevření divadla po požáru o dva roky později rovněž.</a:t>
            </a:r>
          </a:p>
          <a:p>
            <a:r>
              <a:rPr lang="cs-CZ" dirty="0"/>
              <a:t>Dle Smetanových slov jde o „slavné </a:t>
            </a:r>
            <a:r>
              <a:rPr lang="cs-CZ" dirty="0" err="1"/>
              <a:t>tableau</a:t>
            </a:r>
            <a:r>
              <a:rPr lang="cs-CZ" dirty="0"/>
              <a:t>“, určené k provozování pouze při výjimečných příležitostech.</a:t>
            </a:r>
          </a:p>
        </p:txBody>
      </p:sp>
    </p:spTree>
    <p:extLst>
      <p:ext uri="{BB962C8B-B14F-4D97-AF65-F5344CB8AC3E}">
        <p14:creationId xmlns:p14="http://schemas.microsoft.com/office/powerpoint/2010/main" val="3538936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endParaRPr lang="cs-CZ" dirty="0"/>
          </a:p>
        </p:txBody>
      </p:sp>
      <p:sp>
        <p:nvSpPr>
          <p:cNvPr id="5" name="Zástupný symbol pro obsah 4"/>
          <p:cNvSpPr>
            <a:spLocks noGrp="1"/>
          </p:cNvSpPr>
          <p:nvPr>
            <p:ph sz="half" idx="1"/>
          </p:nvPr>
        </p:nvSpPr>
        <p:spPr/>
        <p:txBody>
          <a:bodyPr>
            <a:normAutofit fontScale="55000" lnSpcReduction="20000"/>
          </a:bodyPr>
          <a:lstStyle/>
          <a:p>
            <a:pPr>
              <a:lnSpc>
                <a:spcPct val="120000"/>
              </a:lnSpc>
              <a:buFont typeface="Wingdings" pitchFamily="2" charset="2"/>
              <a:buNone/>
            </a:pPr>
            <a:r>
              <a:rPr lang="cs-CZ" altLang="cs-CZ" b="1" dirty="0"/>
              <a:t>Josef </a:t>
            </a:r>
            <a:r>
              <a:rPr lang="cs-CZ" altLang="cs-CZ" b="1" dirty="0" err="1"/>
              <a:t>Wenzig</a:t>
            </a:r>
            <a:r>
              <a:rPr lang="cs-CZ" altLang="cs-CZ" b="1" dirty="0"/>
              <a:t> – (Ervín Špindler –) </a:t>
            </a:r>
          </a:p>
          <a:p>
            <a:pPr>
              <a:lnSpc>
                <a:spcPct val="120000"/>
              </a:lnSpc>
              <a:buFont typeface="Wingdings" pitchFamily="2" charset="2"/>
              <a:buNone/>
            </a:pPr>
            <a:r>
              <a:rPr lang="cs-CZ" altLang="cs-CZ" b="1" dirty="0"/>
              <a:t>Bedřich Smetana: </a:t>
            </a:r>
            <a:r>
              <a:rPr lang="cs-CZ" altLang="cs-CZ" b="1" i="1" dirty="0"/>
              <a:t>Libuše</a:t>
            </a:r>
            <a:r>
              <a:rPr lang="cs-CZ" altLang="cs-CZ" b="1" dirty="0"/>
              <a:t> (1872)</a:t>
            </a:r>
            <a:endParaRPr lang="cs-CZ" altLang="zh-CN" b="1" i="1" dirty="0"/>
          </a:p>
          <a:p>
            <a:pPr>
              <a:lnSpc>
                <a:spcPct val="80000"/>
              </a:lnSpc>
              <a:buFont typeface="Wingdings" pitchFamily="2" charset="2"/>
              <a:buNone/>
            </a:pPr>
            <a:endParaRPr lang="cs-CZ" altLang="zh-CN" i="1" dirty="0"/>
          </a:p>
          <a:p>
            <a:pPr marL="0">
              <a:lnSpc>
                <a:spcPct val="120000"/>
              </a:lnSpc>
              <a:buFont typeface="Wingdings" pitchFamily="2" charset="2"/>
              <a:buNone/>
            </a:pPr>
            <a:r>
              <a:rPr lang="cs-CZ" altLang="zh-CN" i="1" dirty="0"/>
              <a:t>Průvod. Dvě panny předstoupí. Pravá nese desky, levá meč. Poté Libuše, za ní deset děv dvojřadem. Průvod jde po celém jevišti. Shromáždění se hluboko uklánějí. Libuše vystoupí na trůn. Vpravo postaví se panna desky nesoucí, vlevo druhá s mečem. Ostatní seřadí se na obě strany.</a:t>
            </a:r>
            <a:endParaRPr lang="cs-CZ" altLang="zh-CN" dirty="0"/>
          </a:p>
          <a:p>
            <a:pPr marL="0">
              <a:lnSpc>
                <a:spcPct val="120000"/>
              </a:lnSpc>
              <a:buFont typeface="Wingdings" pitchFamily="2" charset="2"/>
              <a:buNone/>
            </a:pPr>
            <a:r>
              <a:rPr lang="cs-CZ" altLang="zh-CN" dirty="0"/>
              <a:t>[...]</a:t>
            </a:r>
          </a:p>
          <a:p>
            <a:pPr>
              <a:lnSpc>
                <a:spcPct val="120000"/>
              </a:lnSpc>
              <a:buFont typeface="Wingdings" pitchFamily="2" charset="2"/>
              <a:buNone/>
            </a:pPr>
            <a:r>
              <a:rPr lang="cs-CZ" altLang="zh-CN" dirty="0"/>
              <a:t>Libuše (</a:t>
            </a:r>
            <a:r>
              <a:rPr lang="cs-CZ" altLang="zh-CN" i="1" dirty="0"/>
              <a:t>stojíc na trůně</a:t>
            </a:r>
            <a:r>
              <a:rPr lang="cs-CZ" altLang="zh-CN" dirty="0"/>
              <a:t>):</a:t>
            </a:r>
          </a:p>
          <a:p>
            <a:pPr marL="0">
              <a:lnSpc>
                <a:spcPct val="120000"/>
              </a:lnSpc>
              <a:buFont typeface="Wingdings" pitchFamily="2" charset="2"/>
              <a:buNone/>
            </a:pPr>
            <a:r>
              <a:rPr lang="cs-CZ" altLang="zh-CN" dirty="0"/>
              <a:t>Vy, kmeti, </a:t>
            </a:r>
            <a:r>
              <a:rPr lang="cs-CZ" altLang="zh-CN" dirty="0" err="1"/>
              <a:t>leši</a:t>
            </a:r>
            <a:r>
              <a:rPr lang="cs-CZ" altLang="zh-CN" dirty="0"/>
              <a:t>! Před vámi tu jsem, </a:t>
            </a:r>
            <a:br>
              <a:rPr lang="cs-CZ" altLang="zh-CN" dirty="0"/>
            </a:br>
            <a:r>
              <a:rPr lang="cs-CZ" altLang="zh-CN" dirty="0"/>
              <a:t>dceř Krokova, na trůn zvolena vámi! </a:t>
            </a:r>
            <a:br>
              <a:rPr lang="cs-CZ" altLang="zh-CN" dirty="0"/>
            </a:br>
            <a:r>
              <a:rPr lang="cs-CZ" altLang="zh-CN" dirty="0"/>
              <a:t>Pod korunou posvátné naší lípy,</a:t>
            </a:r>
            <a:br>
              <a:rPr lang="cs-CZ" altLang="zh-CN" dirty="0"/>
            </a:br>
            <a:r>
              <a:rPr lang="cs-CZ" altLang="zh-CN" dirty="0"/>
              <a:t>po pravici mé desky pravodatné,</a:t>
            </a:r>
            <a:br>
              <a:rPr lang="cs-CZ" altLang="zh-CN" dirty="0"/>
            </a:br>
            <a:r>
              <a:rPr lang="cs-CZ" altLang="zh-CN" dirty="0"/>
              <a:t>na </a:t>
            </a:r>
            <a:r>
              <a:rPr lang="cs-CZ" altLang="zh-CN" dirty="0" err="1"/>
              <a:t>levo</a:t>
            </a:r>
            <a:r>
              <a:rPr lang="cs-CZ" altLang="zh-CN" dirty="0"/>
              <a:t> křivdy kárající meč;</a:t>
            </a:r>
            <a:br>
              <a:rPr lang="cs-CZ" altLang="zh-CN" dirty="0"/>
            </a:br>
            <a:r>
              <a:rPr lang="cs-CZ" altLang="zh-CN" dirty="0"/>
              <a:t>před mými zraky oheň pravdozvěstný,</a:t>
            </a:r>
            <a:br>
              <a:rPr lang="cs-CZ" altLang="zh-CN" dirty="0"/>
            </a:br>
            <a:r>
              <a:rPr lang="cs-CZ" altLang="zh-CN" dirty="0"/>
              <a:t>a u mých nohou svatocudná voda.</a:t>
            </a:r>
            <a:endParaRPr lang="cs-CZ" altLang="cs-CZ" dirty="0"/>
          </a:p>
          <a:p>
            <a:pPr marL="0" indent="0">
              <a:buNone/>
            </a:pPr>
            <a:endParaRPr lang="cs-CZ" dirty="0"/>
          </a:p>
        </p:txBody>
      </p:sp>
      <p:sp>
        <p:nvSpPr>
          <p:cNvPr id="6" name="Zástupný symbol pro obsah 5"/>
          <p:cNvSpPr>
            <a:spLocks noGrp="1"/>
          </p:cNvSpPr>
          <p:nvPr>
            <p:ph sz="half" idx="2"/>
          </p:nvPr>
        </p:nvSpPr>
        <p:spPr/>
        <p:txBody>
          <a:bodyPr>
            <a:normAutofit fontScale="55000" lnSpcReduction="20000"/>
          </a:bodyPr>
          <a:lstStyle/>
          <a:p>
            <a:pPr marL="0">
              <a:lnSpc>
                <a:spcPct val="120000"/>
              </a:lnSpc>
              <a:buFont typeface="Wingdings" pitchFamily="2" charset="2"/>
              <a:buNone/>
            </a:pPr>
            <a:br>
              <a:rPr lang="cs-CZ" altLang="zh-CN" dirty="0"/>
            </a:br>
            <a:br>
              <a:rPr lang="cs-CZ" altLang="zh-CN" dirty="0"/>
            </a:br>
            <a:br>
              <a:rPr lang="cs-CZ" altLang="zh-CN" dirty="0"/>
            </a:br>
            <a:r>
              <a:rPr lang="cs-CZ" altLang="zh-CN" dirty="0"/>
              <a:t>(</a:t>
            </a:r>
            <a:r>
              <a:rPr lang="cs-CZ" altLang="zh-CN" i="1" dirty="0"/>
              <a:t>pevně a vážně</a:t>
            </a:r>
            <a:r>
              <a:rPr lang="cs-CZ" altLang="zh-CN" dirty="0"/>
              <a:t>)</a:t>
            </a:r>
            <a:br>
              <a:rPr lang="cs-CZ" altLang="zh-CN" dirty="0"/>
            </a:br>
            <a:r>
              <a:rPr lang="cs-CZ" altLang="zh-CN" dirty="0"/>
              <a:t>Já svolala vás, vladyky i kmety,</a:t>
            </a:r>
            <a:br>
              <a:rPr lang="cs-CZ" altLang="zh-CN" dirty="0"/>
            </a:br>
            <a:r>
              <a:rPr lang="cs-CZ" altLang="zh-CN" dirty="0"/>
              <a:t>abyste při tu rozřešili;</a:t>
            </a:r>
            <a:br>
              <a:rPr lang="cs-CZ" altLang="zh-CN" dirty="0"/>
            </a:br>
            <a:r>
              <a:rPr lang="cs-CZ" altLang="zh-CN" dirty="0"/>
              <a:t>nad Chrudošem od Otavy křivé,</a:t>
            </a:r>
            <a:br>
              <a:rPr lang="cs-CZ" altLang="zh-CN" dirty="0"/>
            </a:br>
            <a:r>
              <a:rPr lang="cs-CZ" altLang="zh-CN" dirty="0"/>
              <a:t>od Otavy křivé, zlatonosné;</a:t>
            </a:r>
            <a:br>
              <a:rPr lang="cs-CZ" altLang="zh-CN" dirty="0"/>
            </a:br>
            <a:r>
              <a:rPr lang="cs-CZ" altLang="zh-CN" dirty="0"/>
              <a:t>nad </a:t>
            </a:r>
            <a:r>
              <a:rPr lang="cs-CZ" altLang="zh-CN" dirty="0" err="1"/>
              <a:t>Šťáhlavem</a:t>
            </a:r>
            <a:r>
              <a:rPr lang="cs-CZ" altLang="zh-CN" dirty="0"/>
              <a:t> na Radbuze chladné.</a:t>
            </a:r>
            <a:br>
              <a:rPr lang="cs-CZ" altLang="zh-CN" dirty="0"/>
            </a:br>
            <a:r>
              <a:rPr lang="cs-CZ" altLang="zh-CN" dirty="0"/>
              <a:t>Ti, oba bratři, oba </a:t>
            </a:r>
            <a:r>
              <a:rPr lang="cs-CZ" altLang="zh-CN" dirty="0" err="1"/>
              <a:t>Klenovici</a:t>
            </a:r>
            <a:r>
              <a:rPr lang="cs-CZ" altLang="zh-CN" dirty="0"/>
              <a:t>,</a:t>
            </a:r>
            <a:br>
              <a:rPr lang="cs-CZ" altLang="zh-CN" dirty="0"/>
            </a:br>
            <a:r>
              <a:rPr lang="cs-CZ" altLang="zh-CN" dirty="0" err="1"/>
              <a:t>roda</a:t>
            </a:r>
            <a:r>
              <a:rPr lang="cs-CZ" altLang="zh-CN" dirty="0"/>
              <a:t> stara </a:t>
            </a:r>
            <a:r>
              <a:rPr lang="cs-CZ" altLang="zh-CN" dirty="0" err="1"/>
              <a:t>Tetvy</a:t>
            </a:r>
            <a:r>
              <a:rPr lang="cs-CZ" altLang="zh-CN" dirty="0"/>
              <a:t> Popelova,</a:t>
            </a:r>
            <a:br>
              <a:rPr lang="cs-CZ" altLang="zh-CN" dirty="0"/>
            </a:br>
            <a:r>
              <a:rPr lang="cs-CZ" altLang="zh-CN" dirty="0"/>
              <a:t>který přišel s pluky Čechovými</a:t>
            </a:r>
            <a:br>
              <a:rPr lang="cs-CZ" altLang="zh-CN" dirty="0"/>
            </a:br>
            <a:r>
              <a:rPr lang="cs-CZ" altLang="zh-CN" dirty="0"/>
              <a:t>v tyto žírné vlasti přes tři řeky; </a:t>
            </a:r>
            <a:br>
              <a:rPr lang="cs-CZ" altLang="zh-CN" dirty="0"/>
            </a:br>
            <a:r>
              <a:rPr lang="cs-CZ" altLang="zh-CN" dirty="0"/>
              <a:t>o dědictví se sváří,</a:t>
            </a:r>
            <a:br>
              <a:rPr lang="cs-CZ" altLang="zh-CN" dirty="0"/>
            </a:br>
            <a:r>
              <a:rPr lang="cs-CZ" altLang="zh-CN" dirty="0"/>
              <a:t>ač sotva k otcům odešel jich otec.</a:t>
            </a:r>
            <a:br>
              <a:rPr lang="cs-CZ" altLang="zh-CN" dirty="0"/>
            </a:br>
            <a:r>
              <a:rPr lang="cs-CZ" altLang="zh-CN" dirty="0"/>
              <a:t>Nuž slyšte! Suďte! Počni, Chrudoši!</a:t>
            </a:r>
            <a:br>
              <a:rPr lang="cs-CZ" altLang="zh-CN" dirty="0"/>
            </a:br>
            <a:r>
              <a:rPr lang="cs-CZ" altLang="zh-CN" dirty="0"/>
              <a:t>(</a:t>
            </a:r>
            <a:r>
              <a:rPr lang="cs-CZ" altLang="zh-CN" i="1" dirty="0"/>
              <a:t>usedne</a:t>
            </a:r>
            <a:r>
              <a:rPr lang="cs-CZ" altLang="zh-CN" dirty="0"/>
              <a:t>)</a:t>
            </a:r>
          </a:p>
          <a:p>
            <a:pPr marL="0">
              <a:lnSpc>
                <a:spcPct val="120000"/>
              </a:lnSpc>
              <a:buFont typeface="Wingdings" pitchFamily="2" charset="2"/>
              <a:buNone/>
            </a:pPr>
            <a:endParaRPr lang="cs-CZ" altLang="zh-CN" dirty="0"/>
          </a:p>
          <a:p>
            <a:pPr marL="0">
              <a:lnSpc>
                <a:spcPct val="120000"/>
              </a:lnSpc>
              <a:buFont typeface="Wingdings" pitchFamily="2" charset="2"/>
              <a:buNone/>
            </a:pPr>
            <a:r>
              <a:rPr lang="cs-CZ" altLang="zh-CN" i="1" dirty="0"/>
              <a:t>1. dějství, 4. výstup</a:t>
            </a:r>
            <a:endParaRPr lang="cs-CZ" altLang="cs-CZ" i="1" dirty="0"/>
          </a:p>
          <a:p>
            <a:pPr marL="0" indent="0">
              <a:buNone/>
            </a:pPr>
            <a:endParaRPr lang="cs-CZ" dirty="0"/>
          </a:p>
        </p:txBody>
      </p:sp>
    </p:spTree>
    <p:extLst>
      <p:ext uri="{BB962C8B-B14F-4D97-AF65-F5344CB8AC3E}">
        <p14:creationId xmlns:p14="http://schemas.microsoft.com/office/powerpoint/2010/main" val="810290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sz="half" idx="1"/>
          </p:nvPr>
        </p:nvSpPr>
        <p:spPr/>
        <p:txBody>
          <a:bodyPr>
            <a:normAutofit fontScale="62500" lnSpcReduction="20000"/>
          </a:bodyPr>
          <a:lstStyle/>
          <a:p>
            <a:pPr indent="0">
              <a:buNone/>
            </a:pPr>
            <a:r>
              <a:rPr lang="cs-CZ" b="1" dirty="0"/>
              <a:t>E. Destinnová – R. Zamrzla: Nastolení Libušino (1923) </a:t>
            </a:r>
            <a:br>
              <a:rPr lang="cs-CZ" b="1" dirty="0"/>
            </a:br>
            <a:br>
              <a:rPr lang="cs-CZ" b="1" dirty="0"/>
            </a:br>
            <a:r>
              <a:rPr lang="cs-CZ" dirty="0"/>
              <a:t>Výstup třetí</a:t>
            </a:r>
          </a:p>
          <a:p>
            <a:pPr indent="0">
              <a:buNone/>
            </a:pPr>
            <a:r>
              <a:rPr lang="cs-CZ" dirty="0"/>
              <a:t>Z družiny, která provázela tryznu, odloučí se bard Slavoj, mladý muž dlouhých, plavých kadeří, ve vyšívaném rouše. Jeho vlas je věnčen lipovím. Zvolna vystupuje na stupně oltáře. Dav se ztiší.</a:t>
            </a:r>
          </a:p>
          <a:p>
            <a:pPr indent="0">
              <a:buNone/>
            </a:pPr>
            <a:r>
              <a:rPr lang="cs-CZ" i="1" dirty="0"/>
              <a:t>Slavoj:</a:t>
            </a:r>
          </a:p>
          <a:p>
            <a:pPr indent="0">
              <a:buNone/>
            </a:pPr>
            <a:r>
              <a:rPr lang="cs-CZ" dirty="0"/>
              <a:t>Lide zarmoucený, zkazku mou teď 			znej!</a:t>
            </a:r>
            <a:br>
              <a:rPr lang="cs-CZ" dirty="0"/>
            </a:br>
            <a:r>
              <a:rPr lang="cs-CZ" dirty="0"/>
              <a:t>Útěchy jsem přišel dneska tobě dát!</a:t>
            </a:r>
            <a:br>
              <a:rPr lang="cs-CZ" dirty="0"/>
            </a:br>
            <a:r>
              <a:rPr lang="cs-CZ" dirty="0"/>
              <a:t>Nenaříkej druhu, neplač, nezoufej! </a:t>
            </a:r>
            <a:br>
              <a:rPr lang="cs-CZ" dirty="0"/>
            </a:br>
            <a:r>
              <a:rPr lang="cs-CZ" dirty="0"/>
              <a:t>Slov mých poslání se nauč nyní 				znát!</a:t>
            </a:r>
          </a:p>
          <a:p>
            <a:endParaRPr lang="cs-CZ" dirty="0"/>
          </a:p>
        </p:txBody>
      </p:sp>
      <p:sp>
        <p:nvSpPr>
          <p:cNvPr id="4" name="Zástupný symbol pro obsah 3"/>
          <p:cNvSpPr>
            <a:spLocks noGrp="1"/>
          </p:cNvSpPr>
          <p:nvPr>
            <p:ph sz="half" idx="2"/>
          </p:nvPr>
        </p:nvSpPr>
        <p:spPr/>
        <p:txBody>
          <a:bodyPr>
            <a:normAutofit fontScale="62500" lnSpcReduction="20000"/>
          </a:bodyPr>
          <a:lstStyle/>
          <a:p>
            <a:pPr indent="0">
              <a:buNone/>
            </a:pPr>
            <a:br>
              <a:rPr lang="cs-CZ" dirty="0"/>
            </a:br>
            <a:br>
              <a:rPr lang="cs-CZ" dirty="0"/>
            </a:br>
            <a:br>
              <a:rPr lang="cs-CZ" dirty="0"/>
            </a:br>
            <a:br>
              <a:rPr lang="cs-CZ" dirty="0"/>
            </a:br>
            <a:r>
              <a:rPr lang="cs-CZ" dirty="0"/>
              <a:t>Tam v dáli země posvěcená hostí</a:t>
            </a:r>
            <a:br>
              <a:rPr lang="cs-CZ" dirty="0"/>
            </a:br>
            <a:r>
              <a:rPr lang="cs-CZ" dirty="0"/>
              <a:t>velkého muže nejvzácnějších 				ctností –,</a:t>
            </a:r>
            <a:br>
              <a:rPr lang="cs-CZ" dirty="0"/>
            </a:br>
            <a:r>
              <a:rPr lang="cs-CZ" dirty="0"/>
              <a:t>mohyla jeho pomníkem věků,</a:t>
            </a:r>
            <a:br>
              <a:rPr lang="cs-CZ" dirty="0"/>
            </a:br>
            <a:r>
              <a:rPr lang="cs-CZ" dirty="0"/>
              <a:t>nám budiž vzpomínkou úcty, vděků!</a:t>
            </a:r>
          </a:p>
          <a:p>
            <a:pPr indent="0">
              <a:buNone/>
            </a:pPr>
            <a:r>
              <a:rPr lang="cs-CZ" dirty="0"/>
              <a:t>Vzpomínkou velkou, práce a síly,</a:t>
            </a:r>
            <a:br>
              <a:rPr lang="cs-CZ" dirty="0"/>
            </a:br>
            <a:r>
              <a:rPr lang="cs-CZ" dirty="0"/>
              <a:t>vítězství slavných orel náš bílý,</a:t>
            </a:r>
            <a:br>
              <a:rPr lang="cs-CZ" dirty="0"/>
            </a:br>
            <a:r>
              <a:rPr lang="cs-CZ" dirty="0" err="1"/>
              <a:t>jehožto</a:t>
            </a:r>
            <a:r>
              <a:rPr lang="cs-CZ" dirty="0"/>
              <a:t> otcové v dávné věky</a:t>
            </a:r>
            <a:br>
              <a:rPr lang="cs-CZ" dirty="0"/>
            </a:br>
            <a:r>
              <a:rPr lang="cs-CZ" dirty="0"/>
              <a:t>národ náš přivedli </a:t>
            </a:r>
            <a:r>
              <a:rPr lang="cs-CZ" b="1" dirty="0"/>
              <a:t>přes tři řeky</a:t>
            </a:r>
            <a:r>
              <a:rPr lang="cs-CZ" dirty="0"/>
              <a:t>,</a:t>
            </a:r>
          </a:p>
          <a:p>
            <a:pPr indent="0">
              <a:buNone/>
            </a:pPr>
            <a:r>
              <a:rPr lang="cs-CZ" dirty="0"/>
              <a:t>Pro jejichž vůli a dobra chtění</a:t>
            </a:r>
            <a:br>
              <a:rPr lang="cs-CZ" dirty="0"/>
            </a:br>
            <a:r>
              <a:rPr lang="cs-CZ" dirty="0"/>
              <a:t>věrně nám srdce povždy bije –</a:t>
            </a:r>
            <a:br>
              <a:rPr lang="cs-CZ" dirty="0"/>
            </a:br>
            <a:r>
              <a:rPr lang="cs-CZ" dirty="0"/>
              <a:t>– zašeptej národe v zbožném             			chvění:</a:t>
            </a:r>
            <a:br>
              <a:rPr lang="cs-CZ" dirty="0"/>
            </a:br>
            <a:r>
              <a:rPr lang="cs-CZ" dirty="0"/>
              <a:t>Nezemřel Krok! On žije! Žije!! –</a:t>
            </a:r>
          </a:p>
          <a:p>
            <a:endParaRPr lang="cs-CZ" dirty="0"/>
          </a:p>
        </p:txBody>
      </p:sp>
    </p:spTree>
    <p:extLst>
      <p:ext uri="{BB962C8B-B14F-4D97-AF65-F5344CB8AC3E}">
        <p14:creationId xmlns:p14="http://schemas.microsoft.com/office/powerpoint/2010/main" val="3035683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endParaRPr lang="cs-CZ" dirty="0"/>
          </a:p>
        </p:txBody>
      </p:sp>
      <p:sp>
        <p:nvSpPr>
          <p:cNvPr id="6" name="Zástupný symbol pro obsah 5"/>
          <p:cNvSpPr>
            <a:spLocks noGrp="1"/>
          </p:cNvSpPr>
          <p:nvPr>
            <p:ph idx="1"/>
          </p:nvPr>
        </p:nvSpPr>
        <p:spPr/>
        <p:txBody>
          <a:bodyPr>
            <a:normAutofit fontScale="92500"/>
          </a:bodyPr>
          <a:lstStyle/>
          <a:p>
            <a:pPr marL="0" indent="0">
              <a:buNone/>
            </a:pPr>
            <a:r>
              <a:rPr lang="cs-CZ" dirty="0"/>
              <a:t>Na Vyšehradské skále bude letos v létě Libuše věštit slávu Prahy. Město už dalo k tomu svolení; jak pak by taky mohli páni radní odmítnout, když tam chce slečna Destinnová věštit jejich slávu? (…) A po Libuši by mohl přijít Horymír, takže by se Velká chuchelská </a:t>
            </a:r>
            <a:r>
              <a:rPr lang="cs-CZ" dirty="0" err="1"/>
              <a:t>steeple</a:t>
            </a:r>
            <a:r>
              <a:rPr lang="cs-CZ" dirty="0"/>
              <a:t>-chase mohla odstartovat na Vyšehradě, v krojích z Frýdovy půjčovny a na koních ze smíchovského pivovaru, aby naše historická představa podle obrázků Věnceslava Černého byla utvrzena skutečností; a po Horymírovi by se mohla u Čertova mlýna inscenovat Šárka; a po Šárce by se mohl uspořádat výlet Pražanů do Stadic, kde by pan Burian v malebné póze oral a </a:t>
            </a:r>
            <a:r>
              <a:rPr lang="cs-CZ" dirty="0" err="1"/>
              <a:t>otka</a:t>
            </a:r>
            <a:r>
              <a:rPr lang="cs-CZ" dirty="0"/>
              <a:t> pučela; a tak by se mohla postupně vypracovati hromadná </a:t>
            </a:r>
            <a:r>
              <a:rPr lang="cs-CZ" i="1" dirty="0"/>
              <a:t>Prohlídka Českých Dějin </a:t>
            </a:r>
            <a:r>
              <a:rPr lang="cs-CZ" dirty="0"/>
              <a:t>na vlastní oči.</a:t>
            </a:r>
          </a:p>
          <a:p>
            <a:pPr marL="0" indent="0">
              <a:buNone/>
            </a:pPr>
            <a:r>
              <a:rPr lang="cs-CZ" dirty="0"/>
              <a:t>E. Bass: </a:t>
            </a:r>
            <a:r>
              <a:rPr lang="cs-CZ" i="1" dirty="0"/>
              <a:t>Libuše na Vyšehradě</a:t>
            </a:r>
            <a:r>
              <a:rPr lang="cs-CZ" dirty="0"/>
              <a:t> (</a:t>
            </a:r>
            <a:r>
              <a:rPr lang="cs-CZ" i="1" dirty="0"/>
              <a:t>Lidové noviny</a:t>
            </a:r>
            <a:r>
              <a:rPr lang="cs-CZ" dirty="0"/>
              <a:t> 24. 4. 1923)</a:t>
            </a:r>
          </a:p>
          <a:p>
            <a:endParaRPr lang="cs-CZ" dirty="0"/>
          </a:p>
        </p:txBody>
      </p:sp>
    </p:spTree>
    <p:extLst>
      <p:ext uri="{BB962C8B-B14F-4D97-AF65-F5344CB8AC3E}">
        <p14:creationId xmlns:p14="http://schemas.microsoft.com/office/powerpoint/2010/main" val="1651132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HLASATEL Obrazy z českého dávnověku! Poslyšte příběhy z dějin této země! Někdy šťastné, někdy nešťastné, ale vždycky spokojené významem nejvýznamnější křižovatky! Příběhy z dějin dávnověku!</a:t>
            </a:r>
          </a:p>
          <a:p>
            <a:pPr marL="0" indent="0">
              <a:buNone/>
            </a:pPr>
            <a:r>
              <a:rPr lang="cs-CZ" dirty="0"/>
              <a:t>VARYTO (</a:t>
            </a:r>
            <a:r>
              <a:rPr lang="cs-CZ" i="1" dirty="0"/>
              <a:t>Doprovázen monotónní harfou</a:t>
            </a:r>
            <a:r>
              <a:rPr lang="cs-CZ" dirty="0"/>
              <a:t>.) </a:t>
            </a:r>
            <a:br>
              <a:rPr lang="cs-CZ" dirty="0"/>
            </a:br>
            <a:r>
              <a:rPr lang="cs-CZ" dirty="0"/>
              <a:t>Byla kněžna Libuše výsostná, </a:t>
            </a:r>
            <a:br>
              <a:rPr lang="cs-CZ" dirty="0"/>
            </a:br>
            <a:r>
              <a:rPr lang="cs-CZ" dirty="0"/>
              <a:t>na Vyšehradě seděla, </a:t>
            </a:r>
            <a:br>
              <a:rPr lang="cs-CZ" dirty="0"/>
            </a:br>
            <a:r>
              <a:rPr lang="cs-CZ" dirty="0"/>
              <a:t>ta kněžna moudrá byla.</a:t>
            </a:r>
          </a:p>
          <a:p>
            <a:pPr marL="0" indent="0">
              <a:buNone/>
            </a:pPr>
            <a:r>
              <a:rPr lang="cs-CZ" dirty="0"/>
              <a:t>HLASATEL Poslyšte velikost české země!</a:t>
            </a:r>
          </a:p>
          <a:p>
            <a:pPr marL="0" indent="0">
              <a:buNone/>
            </a:pPr>
            <a:r>
              <a:rPr lang="cs-CZ" dirty="0"/>
              <a:t>VARYTO Ta kněžna moudrá byla.</a:t>
            </a:r>
          </a:p>
          <a:p>
            <a:pPr marL="0" indent="0">
              <a:buNone/>
            </a:pPr>
            <a:r>
              <a:rPr lang="cs-CZ" dirty="0"/>
              <a:t>ORCHESTR (</a:t>
            </a:r>
            <a:r>
              <a:rPr lang="cs-CZ" i="1" dirty="0"/>
              <a:t>Hraje úvodní kus, s jarmarečním vykvikováním dud a chřestěním rolniček</a:t>
            </a:r>
            <a:r>
              <a:rPr lang="cs-CZ" dirty="0"/>
              <a:t>.)</a:t>
            </a:r>
          </a:p>
          <a:p>
            <a:pPr marL="0" indent="0">
              <a:buNone/>
            </a:pPr>
            <a:r>
              <a:rPr lang="cs-CZ" dirty="0"/>
              <a:t>HLASATEL Kněžna s průvodem na soutoku Vltavy a Labe! Pralesy sestupující až k hladině a tím i ke kotníkům Libušiným! A hlahol předvěké zvěře na úbočích a skvělé komonstvo s nosítky s houní z dubové plsti pro kněžnu! Poslyšte velikost české země! </a:t>
            </a:r>
          </a:p>
          <a:p>
            <a:pPr marL="0" indent="0">
              <a:buNone/>
            </a:pPr>
            <a:r>
              <a:rPr lang="cs-CZ" dirty="0"/>
              <a:t>J. </a:t>
            </a:r>
            <a:r>
              <a:rPr lang="cs-CZ" dirty="0" err="1"/>
              <a:t>Berg</a:t>
            </a:r>
            <a:r>
              <a:rPr lang="cs-CZ" dirty="0"/>
              <a:t>: </a:t>
            </a:r>
            <a:r>
              <a:rPr lang="cs-CZ" i="1" dirty="0"/>
              <a:t>Obrazy z dějin národa českého </a:t>
            </a:r>
            <a:r>
              <a:rPr lang="cs-CZ" dirty="0"/>
              <a:t>(1969, nedokončeno)</a:t>
            </a:r>
          </a:p>
        </p:txBody>
      </p:sp>
    </p:spTree>
    <p:extLst>
      <p:ext uri="{BB962C8B-B14F-4D97-AF65-F5344CB8AC3E}">
        <p14:creationId xmlns:p14="http://schemas.microsoft.com/office/powerpoint/2010/main" val="1779534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HLASATEL Obrazy z dějin úsvitu slavného národa! Byl slavný, ještě než prchl z rovných slovanských stepí rozlehlých jak moře a stejně nebezpečných a jeho sláva stala se trnem v oku nepřejících bratří! Tam, kde se rozkládala prvotní vlast koní a jezdců okolo </a:t>
            </a:r>
            <a:r>
              <a:rPr lang="cs-CZ" dirty="0" err="1"/>
              <a:t>kremlů</a:t>
            </a:r>
            <a:r>
              <a:rPr lang="cs-CZ" dirty="0"/>
              <a:t> dujících hudbou!  (…) (</a:t>
            </a:r>
            <a:r>
              <a:rPr lang="cs-CZ" i="1" dirty="0"/>
              <a:t>Po 15 vteřinách překřikuje hudbu</a:t>
            </a:r>
            <a:r>
              <a:rPr lang="cs-CZ" dirty="0"/>
              <a:t>.) Osudný rozkol Slovanstva! Tam, kde se rozkládala prvotní vlast koní! Přenechání hrobů předků neznámým potomkům! </a:t>
            </a:r>
          </a:p>
          <a:p>
            <a:pPr marL="0" indent="0">
              <a:buNone/>
            </a:pPr>
            <a:r>
              <a:rPr lang="cs-CZ" dirty="0"/>
              <a:t>POZN. PRO ČTENÁŘE Každý účinkující prvek musí zachovávat svoji grimasu, je naprosto jednostrunný: (…) Varyto je </a:t>
            </a:r>
            <a:r>
              <a:rPr lang="cs-CZ" dirty="0" err="1"/>
              <a:t>Averčenkův</a:t>
            </a:r>
            <a:r>
              <a:rPr lang="cs-CZ" dirty="0"/>
              <a:t> </a:t>
            </a:r>
            <a:r>
              <a:rPr lang="cs-CZ" dirty="0" err="1"/>
              <a:t>Něuvažaj</a:t>
            </a:r>
            <a:r>
              <a:rPr lang="cs-CZ" dirty="0"/>
              <a:t>-Koryto, debil, který pořád cosi bučí o velké kněžně a že byl Přemysl, je tak stupidní, že ani nelká nad zánikem starých časů, ani nezaujímá kritická, byť reakční stanoviska k novotám, dá se o něm jen říci, že z jeho obrovského vousu vychází bučení, tak dokonalé ve své monotonii a jednostrannosti, že půjde o nejčistší etnografický krystal. Varyto zpívá pouze doprovázen harfou (z orchestru, který má 5 hráčů).</a:t>
            </a:r>
          </a:p>
          <a:p>
            <a:pPr marL="0" indent="0">
              <a:buNone/>
            </a:pPr>
            <a:r>
              <a:rPr lang="cs-CZ" dirty="0"/>
              <a:t>J. </a:t>
            </a:r>
            <a:r>
              <a:rPr lang="cs-CZ" dirty="0" err="1"/>
              <a:t>Berg</a:t>
            </a:r>
            <a:r>
              <a:rPr lang="cs-CZ" dirty="0"/>
              <a:t>: </a:t>
            </a:r>
            <a:r>
              <a:rPr lang="cs-CZ" i="1" dirty="0"/>
              <a:t>Obrazy z dějin národa českého </a:t>
            </a:r>
            <a:r>
              <a:rPr lang="cs-CZ" dirty="0"/>
              <a:t>(1969, nedokončeno)</a:t>
            </a:r>
          </a:p>
          <a:p>
            <a:endParaRPr lang="cs-CZ" dirty="0"/>
          </a:p>
        </p:txBody>
      </p:sp>
    </p:spTree>
    <p:extLst>
      <p:ext uri="{BB962C8B-B14F-4D97-AF65-F5344CB8AC3E}">
        <p14:creationId xmlns:p14="http://schemas.microsoft.com/office/powerpoint/2010/main" val="113964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b="1" dirty="0"/>
              <a:t>Postavy hudebníků jako symbolů české hudebnosti:</a:t>
            </a:r>
          </a:p>
          <a:p>
            <a:r>
              <a:rPr lang="cs-CZ" b="1" dirty="0"/>
              <a:t>Lumír</a:t>
            </a:r>
            <a:r>
              <a:rPr lang="cs-CZ" dirty="0"/>
              <a:t> – mytická postava z Rukopisu královédvorského (báseň Záboj): </a:t>
            </a:r>
          </a:p>
          <a:p>
            <a:endParaRPr lang="cs-CZ" dirty="0"/>
          </a:p>
          <a:p>
            <a:r>
              <a:rPr lang="cs-CZ" dirty="0"/>
              <a:t>Aj, ty </a:t>
            </a:r>
            <a:r>
              <a:rPr lang="cs-CZ" dirty="0" err="1"/>
              <a:t>Záboju</a:t>
            </a:r>
            <a:r>
              <a:rPr lang="cs-CZ" dirty="0"/>
              <a:t>, ty</a:t>
            </a:r>
            <a:br>
              <a:rPr lang="cs-CZ" dirty="0"/>
            </a:br>
            <a:r>
              <a:rPr lang="cs-CZ" dirty="0"/>
              <a:t>pěješ srdce k </a:t>
            </a:r>
            <a:r>
              <a:rPr lang="cs-CZ" dirty="0" err="1"/>
              <a:t>srdcu</a:t>
            </a:r>
            <a:br>
              <a:rPr lang="cs-CZ" dirty="0"/>
            </a:br>
            <a:r>
              <a:rPr lang="cs-CZ" dirty="0" err="1"/>
              <a:t>pěsňú</a:t>
            </a:r>
            <a:r>
              <a:rPr lang="cs-CZ" dirty="0"/>
              <a:t> z </a:t>
            </a:r>
            <a:r>
              <a:rPr lang="cs-CZ" dirty="0" err="1"/>
              <a:t>střěda</a:t>
            </a:r>
            <a:r>
              <a:rPr lang="cs-CZ" dirty="0"/>
              <a:t> </a:t>
            </a:r>
            <a:r>
              <a:rPr lang="cs-CZ" dirty="0" err="1"/>
              <a:t>hořě</a:t>
            </a:r>
            <a:r>
              <a:rPr lang="cs-CZ" dirty="0"/>
              <a:t>.</a:t>
            </a:r>
            <a:br>
              <a:rPr lang="cs-CZ" dirty="0"/>
            </a:br>
            <a:r>
              <a:rPr lang="cs-CZ" dirty="0"/>
              <a:t>Jako Lumír, </a:t>
            </a:r>
            <a:r>
              <a:rPr lang="cs-CZ" dirty="0" err="1"/>
              <a:t>ký</a:t>
            </a:r>
            <a:r>
              <a:rPr lang="cs-CZ" dirty="0"/>
              <a:t> slovy i </a:t>
            </a:r>
            <a:r>
              <a:rPr lang="cs-CZ" dirty="0" err="1"/>
              <a:t>pěniem</a:t>
            </a:r>
            <a:br>
              <a:rPr lang="cs-CZ" dirty="0"/>
            </a:br>
            <a:r>
              <a:rPr lang="cs-CZ" dirty="0" err="1"/>
              <a:t>bieše</a:t>
            </a:r>
            <a:r>
              <a:rPr lang="cs-CZ" dirty="0"/>
              <a:t> pohýbal Vyšehrad i </a:t>
            </a:r>
            <a:r>
              <a:rPr lang="cs-CZ" dirty="0" err="1"/>
              <a:t>vsie</a:t>
            </a:r>
            <a:r>
              <a:rPr lang="cs-CZ" dirty="0"/>
              <a:t> vlasti</a:t>
            </a:r>
            <a:br>
              <a:rPr lang="cs-CZ" dirty="0"/>
            </a:br>
            <a:endParaRPr lang="cs-CZ" dirty="0"/>
          </a:p>
        </p:txBody>
      </p:sp>
    </p:spTree>
    <p:extLst>
      <p:ext uri="{BB962C8B-B14F-4D97-AF65-F5344CB8AC3E}">
        <p14:creationId xmlns:p14="http://schemas.microsoft.com/office/powerpoint/2010/main" val="3290909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endParaRPr lang="cs-CZ" dirty="0"/>
          </a:p>
        </p:txBody>
      </p:sp>
      <p:sp>
        <p:nvSpPr>
          <p:cNvPr id="5" name="Zástupný symbol pro obsah 4"/>
          <p:cNvSpPr>
            <a:spLocks noGrp="1"/>
          </p:cNvSpPr>
          <p:nvPr>
            <p:ph sz="half" idx="1"/>
          </p:nvPr>
        </p:nvSpPr>
        <p:spPr/>
        <p:txBody>
          <a:bodyPr>
            <a:normAutofit fontScale="62500" lnSpcReduction="20000"/>
          </a:bodyPr>
          <a:lstStyle/>
          <a:p>
            <a:pPr marL="0" indent="0">
              <a:buNone/>
            </a:pPr>
            <a:r>
              <a:rPr lang="cs-CZ" dirty="0"/>
              <a:t>VYVOLAVAČ </a:t>
            </a:r>
            <a:br>
              <a:rPr lang="cs-CZ" dirty="0"/>
            </a:br>
            <a:r>
              <a:rPr lang="cs-CZ" dirty="0"/>
              <a:t>Pryč! Pryč z proklaté praslovanské vlasti! </a:t>
            </a:r>
            <a:br>
              <a:rPr lang="cs-CZ" dirty="0"/>
            </a:br>
            <a:r>
              <a:rPr lang="cs-CZ" dirty="0"/>
              <a:t>Pryč z míst kde slunce zapadá za hřbety stád! </a:t>
            </a:r>
            <a:br>
              <a:rPr lang="cs-CZ" dirty="0"/>
            </a:br>
            <a:r>
              <a:rPr lang="cs-CZ" dirty="0"/>
              <a:t>Pryč od bezpředmětných hádek! </a:t>
            </a:r>
            <a:br>
              <a:rPr lang="cs-CZ" dirty="0"/>
            </a:br>
            <a:r>
              <a:rPr lang="cs-CZ" dirty="0"/>
              <a:t>Od vražd pro ztracené tele a překročenou hranici pastvy! </a:t>
            </a:r>
            <a:br>
              <a:rPr lang="cs-CZ" dirty="0"/>
            </a:br>
            <a:r>
              <a:rPr lang="cs-CZ" dirty="0"/>
              <a:t>Pryč od předků, kteří polykají své děti! </a:t>
            </a:r>
            <a:br>
              <a:rPr lang="cs-CZ" dirty="0"/>
            </a:br>
            <a:r>
              <a:rPr lang="cs-CZ" dirty="0"/>
              <a:t>Podělaní bohové hučí dlouho do nocí svá varování!</a:t>
            </a:r>
            <a:br>
              <a:rPr lang="cs-CZ" dirty="0"/>
            </a:br>
            <a:r>
              <a:rPr lang="cs-CZ" dirty="0"/>
              <a:t>Poslyšte věštecké hučení božského špalku! Hučení psacího stroje umdlévá! </a:t>
            </a:r>
            <a:br>
              <a:rPr lang="cs-CZ" dirty="0"/>
            </a:br>
            <a:r>
              <a:rPr lang="cs-CZ" dirty="0"/>
              <a:t>Inspirace těchto obrazů vychází z hudby!</a:t>
            </a:r>
            <a:br>
              <a:rPr lang="cs-CZ" dirty="0"/>
            </a:br>
            <a:r>
              <a:rPr lang="cs-CZ" dirty="0"/>
              <a:t>Slova jsou zde jen kvůli melodii! </a:t>
            </a:r>
            <a:br>
              <a:rPr lang="cs-CZ" dirty="0"/>
            </a:br>
            <a:r>
              <a:rPr lang="cs-CZ" dirty="0"/>
              <a:t>Toho není Nový humor zvyklý! </a:t>
            </a:r>
            <a:br>
              <a:rPr lang="cs-CZ" dirty="0"/>
            </a:br>
            <a:endParaRPr lang="cs-CZ" dirty="0"/>
          </a:p>
        </p:txBody>
      </p:sp>
      <p:sp>
        <p:nvSpPr>
          <p:cNvPr id="6" name="Zástupný symbol pro obsah 5"/>
          <p:cNvSpPr>
            <a:spLocks noGrp="1"/>
          </p:cNvSpPr>
          <p:nvPr>
            <p:ph sz="half" idx="2"/>
          </p:nvPr>
        </p:nvSpPr>
        <p:spPr/>
        <p:txBody>
          <a:bodyPr>
            <a:normAutofit fontScale="62500" lnSpcReduction="20000"/>
          </a:bodyPr>
          <a:lstStyle/>
          <a:p>
            <a:pPr marL="0" indent="0">
              <a:buNone/>
            </a:pPr>
            <a:r>
              <a:rPr lang="cs-CZ" dirty="0"/>
              <a:t>Bivoj a slon! </a:t>
            </a:r>
            <a:br>
              <a:rPr lang="cs-CZ" dirty="0"/>
            </a:br>
            <a:r>
              <a:rPr lang="cs-CZ" dirty="0"/>
              <a:t>Bivoj a páže! </a:t>
            </a:r>
            <a:br>
              <a:rPr lang="cs-CZ" dirty="0"/>
            </a:br>
            <a:r>
              <a:rPr lang="cs-CZ" dirty="0"/>
              <a:t>Bivoj a </a:t>
            </a:r>
            <a:r>
              <a:rPr lang="cs-CZ" dirty="0" err="1"/>
              <a:t>ispravnik</a:t>
            </a:r>
            <a:r>
              <a:rPr lang="cs-CZ" dirty="0"/>
              <a:t>! </a:t>
            </a:r>
            <a:br>
              <a:rPr lang="cs-CZ" dirty="0"/>
            </a:br>
            <a:r>
              <a:rPr lang="cs-CZ" dirty="0"/>
              <a:t>Libuše v kruhu dvorních dam! </a:t>
            </a:r>
            <a:br>
              <a:rPr lang="cs-CZ" dirty="0"/>
            </a:br>
            <a:r>
              <a:rPr lang="cs-CZ" dirty="0" err="1"/>
              <a:t>Liboj</a:t>
            </a:r>
            <a:r>
              <a:rPr lang="cs-CZ" dirty="0"/>
              <a:t> a </a:t>
            </a:r>
            <a:r>
              <a:rPr lang="cs-CZ" dirty="0" err="1"/>
              <a:t>Bivuše</a:t>
            </a:r>
            <a:r>
              <a:rPr lang="cs-CZ" dirty="0"/>
              <a:t>! </a:t>
            </a:r>
            <a:br>
              <a:rPr lang="cs-CZ" dirty="0"/>
            </a:br>
            <a:r>
              <a:rPr lang="cs-CZ" dirty="0"/>
              <a:t>Vyvraždění domorodých kmenů!</a:t>
            </a:r>
            <a:br>
              <a:rPr lang="cs-CZ" dirty="0"/>
            </a:br>
            <a:r>
              <a:rPr lang="cs-CZ" dirty="0"/>
              <a:t>Bivojův kanec symbolem pro náčelníka germánského kmene! </a:t>
            </a:r>
            <a:br>
              <a:rPr lang="cs-CZ" dirty="0"/>
            </a:br>
            <a:r>
              <a:rPr lang="cs-CZ" dirty="0"/>
              <a:t>Ctibor a tur! </a:t>
            </a:r>
            <a:br>
              <a:rPr lang="cs-CZ" dirty="0"/>
            </a:br>
            <a:r>
              <a:rPr lang="cs-CZ" dirty="0"/>
              <a:t>Ctiborův tur symbolem pro germánskou kněžku „</a:t>
            </a:r>
            <a:r>
              <a:rPr lang="cs-CZ" dirty="0" err="1"/>
              <a:t>Wotana</a:t>
            </a:r>
            <a:r>
              <a:rPr lang="cs-CZ" dirty="0"/>
              <a:t>-Taku“ zvanou </a:t>
            </a:r>
            <a:r>
              <a:rPr lang="cs-CZ" dirty="0" err="1"/>
              <a:t>Loreley</a:t>
            </a:r>
            <a:r>
              <a:rPr lang="cs-CZ" dirty="0"/>
              <a:t>!</a:t>
            </a:r>
          </a:p>
          <a:p>
            <a:endParaRPr lang="cs-CZ" dirty="0"/>
          </a:p>
          <a:p>
            <a:pPr marL="0" indent="0">
              <a:buNone/>
            </a:pPr>
            <a:r>
              <a:rPr lang="cs-CZ" dirty="0"/>
              <a:t>J. </a:t>
            </a:r>
            <a:r>
              <a:rPr lang="cs-CZ" dirty="0" err="1"/>
              <a:t>Berg</a:t>
            </a:r>
            <a:r>
              <a:rPr lang="cs-CZ" dirty="0"/>
              <a:t>: </a:t>
            </a:r>
            <a:r>
              <a:rPr lang="cs-CZ" i="1" dirty="0"/>
              <a:t>Obrazy z dějin národa českého </a:t>
            </a:r>
            <a:r>
              <a:rPr lang="cs-CZ" dirty="0"/>
              <a:t>(1969, nedokončeno)</a:t>
            </a:r>
          </a:p>
          <a:p>
            <a:endParaRPr lang="cs-CZ" dirty="0"/>
          </a:p>
        </p:txBody>
      </p:sp>
    </p:spTree>
    <p:extLst>
      <p:ext uri="{BB962C8B-B14F-4D97-AF65-F5344CB8AC3E}">
        <p14:creationId xmlns:p14="http://schemas.microsoft.com/office/powerpoint/2010/main" val="80392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4588" y="2160778"/>
            <a:ext cx="3163824" cy="3742944"/>
          </a:xfrm>
        </p:spPr>
      </p:pic>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0066" y="2159095"/>
            <a:ext cx="2954867" cy="3746310"/>
          </a:xfrm>
        </p:spPr>
      </p:pic>
    </p:spTree>
    <p:extLst>
      <p:ext uri="{BB962C8B-B14F-4D97-AF65-F5344CB8AC3E}">
        <p14:creationId xmlns:p14="http://schemas.microsoft.com/office/powerpoint/2010/main" val="1812794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81D6CF7-B7B2-880C-F911-06032105E2AE}"/>
              </a:ext>
            </a:extLst>
          </p:cNvPr>
          <p:cNvSpPr>
            <a:spLocks noGrp="1"/>
          </p:cNvSpPr>
          <p:nvPr>
            <p:ph type="title"/>
          </p:nvPr>
        </p:nvSpPr>
        <p:spPr/>
        <p:txBody>
          <a:bodyPr>
            <a:normAutofit fontScale="90000"/>
          </a:bodyPr>
          <a:lstStyle/>
          <a:p>
            <a:r>
              <a:rPr lang="cs-CZ" dirty="0"/>
              <a:t>Hudba a slovo v baladické opeře: Dvořákova Rusalka</a:t>
            </a:r>
          </a:p>
        </p:txBody>
      </p:sp>
      <p:sp>
        <p:nvSpPr>
          <p:cNvPr id="6" name="Zástupný obsah 5">
            <a:extLst>
              <a:ext uri="{FF2B5EF4-FFF2-40B4-BE49-F238E27FC236}">
                <a16:creationId xmlns:a16="http://schemas.microsoft.com/office/drawing/2014/main" id="{87FA047F-4C9B-B929-B8EF-6EDB71B3EDE9}"/>
              </a:ext>
            </a:extLst>
          </p:cNvPr>
          <p:cNvSpPr>
            <a:spLocks noGrp="1"/>
          </p:cNvSpPr>
          <p:nvPr>
            <p:ph idx="1"/>
          </p:nvPr>
        </p:nvSpPr>
        <p:spPr/>
        <p:txBody>
          <a:bodyPr/>
          <a:lstStyle/>
          <a:p>
            <a:r>
              <a:rPr lang="cs-CZ" dirty="0"/>
              <a:t>Balada – lyricko-epická skladba s výrazně dramatickým dějem, který je ponurý a většinou končí tragicky</a:t>
            </a:r>
          </a:p>
          <a:p>
            <a:r>
              <a:rPr lang="cs-CZ" dirty="0"/>
              <a:t>Častým je téma viny a trestu, v lidových baladách se spolu mísí pohanské a křesťanské prvky</a:t>
            </a:r>
          </a:p>
          <a:p>
            <a:r>
              <a:rPr lang="cs-CZ" dirty="0"/>
              <a:t>Velký rozmach evropské balady přichází s nástupem (</a:t>
            </a:r>
            <a:r>
              <a:rPr lang="cs-CZ" dirty="0" err="1"/>
              <a:t>pre</a:t>
            </a:r>
            <a:r>
              <a:rPr lang="cs-CZ" dirty="0"/>
              <a:t>)romantismu od konce 18. a po celé 19. století</a:t>
            </a:r>
          </a:p>
          <a:p>
            <a:r>
              <a:rPr lang="cs-CZ" dirty="0"/>
              <a:t>Oproti klasicistnímu kánonu, který baladu považoval za „nízký“ žánr, na ní romantici oceňovali možnost transformovat tradiční lidové motivy (odkazující k údajné „duši“ daného národa) a vtáhnout do hry specificky romantickou poetiku (např. noc, temný les, nadpřirozené postavy, hrůzostrašné situace apod.)</a:t>
            </a:r>
          </a:p>
        </p:txBody>
      </p:sp>
    </p:spTree>
    <p:extLst>
      <p:ext uri="{BB962C8B-B14F-4D97-AF65-F5344CB8AC3E}">
        <p14:creationId xmlns:p14="http://schemas.microsoft.com/office/powerpoint/2010/main" val="3625192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48F2A79-524F-F4A6-5DD3-E22DE50FF63F}"/>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99624E5E-B8C2-D185-F59B-42A073129FA5}"/>
              </a:ext>
            </a:extLst>
          </p:cNvPr>
          <p:cNvSpPr>
            <a:spLocks noGrp="1"/>
          </p:cNvSpPr>
          <p:nvPr>
            <p:ph sz="half" idx="1"/>
          </p:nvPr>
        </p:nvSpPr>
        <p:spPr/>
        <p:txBody>
          <a:bodyPr>
            <a:normAutofit fontScale="55000" lnSpcReduction="20000"/>
          </a:bodyPr>
          <a:lstStyle/>
          <a:p>
            <a:pPr marL="0" indent="0">
              <a:buNone/>
            </a:pPr>
            <a:r>
              <a:rPr lang="de-DE" b="0" i="0" dirty="0">
                <a:solidFill>
                  <a:srgbClr val="202122"/>
                </a:solidFill>
                <a:effectLst/>
                <a:latin typeface="Arial" panose="020B0604020202020204" pitchFamily="34" charset="0"/>
              </a:rPr>
              <a:t>Wer reitet so spät durch Nacht und Wind?</a:t>
            </a:r>
            <a:br>
              <a:rPr lang="de-DE" dirty="0"/>
            </a:br>
            <a:r>
              <a:rPr lang="de-DE" b="0" i="0" dirty="0">
                <a:solidFill>
                  <a:srgbClr val="202122"/>
                </a:solidFill>
                <a:effectLst/>
                <a:latin typeface="Arial" panose="020B0604020202020204" pitchFamily="34" charset="0"/>
              </a:rPr>
              <a:t>Es ist der Vater mit seinem Kind;</a:t>
            </a:r>
            <a:br>
              <a:rPr lang="de-DE" dirty="0"/>
            </a:br>
            <a:r>
              <a:rPr lang="de-DE" b="0" i="0" dirty="0">
                <a:solidFill>
                  <a:srgbClr val="202122"/>
                </a:solidFill>
                <a:effectLst/>
                <a:latin typeface="Arial" panose="020B0604020202020204" pitchFamily="34" charset="0"/>
              </a:rPr>
              <a:t>Er hat den Knaben wohl in dem Arm,</a:t>
            </a:r>
            <a:br>
              <a:rPr lang="de-DE" dirty="0"/>
            </a:br>
            <a:r>
              <a:rPr lang="de-DE" b="0" i="0" dirty="0">
                <a:solidFill>
                  <a:srgbClr val="202122"/>
                </a:solidFill>
                <a:effectLst/>
                <a:latin typeface="Arial" panose="020B0604020202020204" pitchFamily="34" charset="0"/>
              </a:rPr>
              <a:t>Er fasst ihn sicher, er hält ihn warm.</a:t>
            </a:r>
            <a:br>
              <a:rPr lang="de-DE" dirty="0"/>
            </a:br>
            <a:br>
              <a:rPr lang="de-DE" dirty="0"/>
            </a:br>
            <a:r>
              <a:rPr lang="de-DE" b="0" i="0" dirty="0">
                <a:solidFill>
                  <a:srgbClr val="202122"/>
                </a:solidFill>
                <a:effectLst/>
                <a:latin typeface="Arial" panose="020B0604020202020204" pitchFamily="34" charset="0"/>
              </a:rPr>
              <a:t>Mein Sohn, was birgst du so bang dein Gesicht? –</a:t>
            </a:r>
            <a:br>
              <a:rPr lang="de-DE" dirty="0"/>
            </a:br>
            <a:r>
              <a:rPr lang="de-DE" b="0" i="0" dirty="0">
                <a:solidFill>
                  <a:srgbClr val="202122"/>
                </a:solidFill>
                <a:effectLst/>
                <a:latin typeface="Arial" panose="020B0604020202020204" pitchFamily="34" charset="0"/>
              </a:rPr>
              <a:t>Siehst, Vater, du den Erlkönig nicht?</a:t>
            </a:r>
            <a:br>
              <a:rPr lang="de-DE" dirty="0"/>
            </a:br>
            <a:r>
              <a:rPr lang="de-DE" b="0" i="0" dirty="0">
                <a:solidFill>
                  <a:srgbClr val="202122"/>
                </a:solidFill>
                <a:effectLst/>
                <a:latin typeface="Arial" panose="020B0604020202020204" pitchFamily="34" charset="0"/>
              </a:rPr>
              <a:t>Den Erlenkönig mit </a:t>
            </a:r>
            <a:r>
              <a:rPr lang="de-DE" b="0" i="0" dirty="0" err="1">
                <a:solidFill>
                  <a:srgbClr val="202122"/>
                </a:solidFill>
                <a:effectLst/>
                <a:latin typeface="Arial" panose="020B0604020202020204" pitchFamily="34" charset="0"/>
              </a:rPr>
              <a:t>Kron</a:t>
            </a:r>
            <a:r>
              <a:rPr lang="de-DE" b="0" i="0" dirty="0">
                <a:solidFill>
                  <a:srgbClr val="202122"/>
                </a:solidFill>
                <a:effectLst/>
                <a:latin typeface="Arial" panose="020B0604020202020204" pitchFamily="34" charset="0"/>
              </a:rPr>
              <a:t>’ und Schweif? –</a:t>
            </a:r>
            <a:br>
              <a:rPr lang="de-DE" dirty="0"/>
            </a:br>
            <a:r>
              <a:rPr lang="de-DE" b="0" i="0" dirty="0">
                <a:solidFill>
                  <a:srgbClr val="202122"/>
                </a:solidFill>
                <a:effectLst/>
                <a:latin typeface="Arial" panose="020B0604020202020204" pitchFamily="34" charset="0"/>
              </a:rPr>
              <a:t>Mein Sohn, es ist ein Nebelstreif. –</a:t>
            </a:r>
            <a:br>
              <a:rPr lang="de-DE" dirty="0"/>
            </a:br>
            <a:br>
              <a:rPr lang="de-DE" dirty="0"/>
            </a:br>
            <a:r>
              <a:rPr lang="de-DE" b="0" i="0" dirty="0">
                <a:solidFill>
                  <a:srgbClr val="202122"/>
                </a:solidFill>
                <a:effectLst/>
                <a:latin typeface="Arial" panose="020B0604020202020204" pitchFamily="34" charset="0"/>
              </a:rPr>
              <a:t>„Du liebes Kind, komm, geh mit mir!</a:t>
            </a:r>
            <a:br>
              <a:rPr lang="de-DE" dirty="0"/>
            </a:br>
            <a:r>
              <a:rPr lang="de-DE" b="0" i="0" dirty="0">
                <a:solidFill>
                  <a:srgbClr val="202122"/>
                </a:solidFill>
                <a:effectLst/>
                <a:latin typeface="Arial" panose="020B0604020202020204" pitchFamily="34" charset="0"/>
              </a:rPr>
              <a:t>Gar schöne Spiele spiel’ ich mit dir;</a:t>
            </a:r>
            <a:br>
              <a:rPr lang="de-DE" dirty="0"/>
            </a:br>
            <a:r>
              <a:rPr lang="de-DE" b="0" i="0" dirty="0">
                <a:solidFill>
                  <a:srgbClr val="202122"/>
                </a:solidFill>
                <a:effectLst/>
                <a:latin typeface="Arial" panose="020B0604020202020204" pitchFamily="34" charset="0"/>
              </a:rPr>
              <a:t>Manch’ bunte Blumen sind an dem Strand,</a:t>
            </a:r>
            <a:br>
              <a:rPr lang="de-DE" dirty="0"/>
            </a:br>
            <a:r>
              <a:rPr lang="de-DE" b="0" i="0" dirty="0">
                <a:solidFill>
                  <a:srgbClr val="202122"/>
                </a:solidFill>
                <a:effectLst/>
                <a:latin typeface="Arial" panose="020B0604020202020204" pitchFamily="34" charset="0"/>
              </a:rPr>
              <a:t>Meine Mutter hat manch gülden Gewand.“ –</a:t>
            </a:r>
            <a:br>
              <a:rPr lang="de-DE" dirty="0"/>
            </a:br>
            <a:br>
              <a:rPr lang="de-DE" dirty="0"/>
            </a:br>
            <a:r>
              <a:rPr lang="de-DE" b="0" i="0" dirty="0">
                <a:solidFill>
                  <a:srgbClr val="202122"/>
                </a:solidFill>
                <a:effectLst/>
                <a:latin typeface="Arial" panose="020B0604020202020204" pitchFamily="34" charset="0"/>
              </a:rPr>
              <a:t>Mein Vater, mein Vater, und hörest du nicht,</a:t>
            </a:r>
            <a:br>
              <a:rPr lang="de-DE" dirty="0"/>
            </a:br>
            <a:r>
              <a:rPr lang="de-DE" b="0" i="0" dirty="0">
                <a:solidFill>
                  <a:srgbClr val="202122"/>
                </a:solidFill>
                <a:effectLst/>
                <a:latin typeface="Arial" panose="020B0604020202020204" pitchFamily="34" charset="0"/>
              </a:rPr>
              <a:t>Was Erlenkönig mir leise verspricht? –</a:t>
            </a:r>
            <a:br>
              <a:rPr lang="de-DE" dirty="0"/>
            </a:br>
            <a:r>
              <a:rPr lang="de-DE" b="0" i="0" dirty="0">
                <a:solidFill>
                  <a:srgbClr val="202122"/>
                </a:solidFill>
                <a:effectLst/>
                <a:latin typeface="Arial" panose="020B0604020202020204" pitchFamily="34" charset="0"/>
              </a:rPr>
              <a:t>Sei ruhig, bleibe ruhig, mein Kind;</a:t>
            </a:r>
            <a:br>
              <a:rPr lang="de-DE" dirty="0"/>
            </a:br>
            <a:r>
              <a:rPr lang="de-DE" b="0" i="0" dirty="0">
                <a:solidFill>
                  <a:srgbClr val="202122"/>
                </a:solidFill>
                <a:effectLst/>
                <a:latin typeface="Arial" panose="020B0604020202020204" pitchFamily="34" charset="0"/>
              </a:rPr>
              <a:t>In dürren Blättern säuselt der Wind. –</a:t>
            </a:r>
            <a:endParaRPr lang="cs-CZ" dirty="0"/>
          </a:p>
        </p:txBody>
      </p:sp>
      <p:sp>
        <p:nvSpPr>
          <p:cNvPr id="6" name="Zástupný obsah 5">
            <a:extLst>
              <a:ext uri="{FF2B5EF4-FFF2-40B4-BE49-F238E27FC236}">
                <a16:creationId xmlns:a16="http://schemas.microsoft.com/office/drawing/2014/main" id="{15B98208-01E8-509D-7563-4583B624AD9E}"/>
              </a:ext>
            </a:extLst>
          </p:cNvPr>
          <p:cNvSpPr>
            <a:spLocks noGrp="1"/>
          </p:cNvSpPr>
          <p:nvPr>
            <p:ph sz="half" idx="2"/>
          </p:nvPr>
        </p:nvSpPr>
        <p:spPr/>
        <p:txBody>
          <a:bodyPr>
            <a:normAutofit fontScale="55000" lnSpcReduction="20000"/>
          </a:bodyPr>
          <a:lstStyle/>
          <a:p>
            <a:pPr marL="0" indent="0">
              <a:buNone/>
            </a:pPr>
            <a:r>
              <a:rPr lang="cs-CZ" b="0" i="0" dirty="0">
                <a:solidFill>
                  <a:srgbClr val="202122"/>
                </a:solidFill>
                <a:effectLst/>
                <a:latin typeface="Arial" panose="020B0604020202020204" pitchFamily="34" charset="0"/>
              </a:rPr>
              <a:t>Kdo to tak pozdě ujíždí tmou?</a:t>
            </a:r>
            <a:br>
              <a:rPr lang="cs-CZ" dirty="0"/>
            </a:br>
            <a:r>
              <a:rPr lang="cs-CZ" b="0" i="0" dirty="0">
                <a:solidFill>
                  <a:srgbClr val="202122"/>
                </a:solidFill>
                <a:effectLst/>
                <a:latin typeface="Arial" panose="020B0604020202020204" pitchFamily="34" charset="0"/>
              </a:rPr>
              <a:t>To otec s dítětem před sebou,</a:t>
            </a:r>
            <a:br>
              <a:rPr lang="cs-CZ" dirty="0"/>
            </a:br>
            <a:r>
              <a:rPr lang="cs-CZ" b="0" i="0" dirty="0">
                <a:solidFill>
                  <a:srgbClr val="202122"/>
                </a:solidFill>
                <a:effectLst/>
                <a:latin typeface="Arial" panose="020B0604020202020204" pitchFamily="34" charset="0"/>
              </a:rPr>
              <a:t>v náručí synáčka zahřívá,</a:t>
            </a:r>
            <a:br>
              <a:rPr lang="cs-CZ" dirty="0"/>
            </a:br>
            <a:r>
              <a:rPr lang="cs-CZ" b="0" i="0" dirty="0">
                <a:solidFill>
                  <a:srgbClr val="202122"/>
                </a:solidFill>
                <a:effectLst/>
                <a:latin typeface="Arial" panose="020B0604020202020204" pitchFamily="34" charset="0"/>
              </a:rPr>
              <a:t>tak jedou vichrem, jedou ti dva.</a:t>
            </a:r>
            <a:br>
              <a:rPr lang="cs-CZ" dirty="0"/>
            </a:br>
            <a:br>
              <a:rPr lang="cs-CZ" dirty="0"/>
            </a:br>
            <a:r>
              <a:rPr lang="cs-CZ" b="0" i="0" dirty="0">
                <a:solidFill>
                  <a:srgbClr val="202122"/>
                </a:solidFill>
                <a:effectLst/>
                <a:latin typeface="Arial" panose="020B0604020202020204" pitchFamily="34" charset="0"/>
              </a:rPr>
              <a:t>'Co schováváš oči, nač by ses bál?'</a:t>
            </a:r>
            <a:br>
              <a:rPr lang="cs-CZ" dirty="0"/>
            </a:br>
            <a:r>
              <a:rPr lang="cs-CZ" b="0" i="0" dirty="0">
                <a:solidFill>
                  <a:srgbClr val="202122"/>
                </a:solidFill>
                <a:effectLst/>
                <a:latin typeface="Arial" panose="020B0604020202020204" pitchFamily="34" charset="0"/>
              </a:rPr>
              <a:t>"Ty nevidíš tatínku, že je tam král?</a:t>
            </a:r>
            <a:br>
              <a:rPr lang="cs-CZ" dirty="0"/>
            </a:br>
            <a:r>
              <a:rPr lang="cs-CZ" b="0" i="0" dirty="0">
                <a:solidFill>
                  <a:srgbClr val="202122"/>
                </a:solidFill>
                <a:effectLst/>
                <a:latin typeface="Arial" panose="020B0604020202020204" pitchFamily="34" charset="0"/>
              </a:rPr>
              <a:t>Král duchů s korunou... vlečka až sem..."</a:t>
            </a:r>
            <a:br>
              <a:rPr lang="cs-CZ" dirty="0"/>
            </a:br>
            <a:r>
              <a:rPr lang="cs-CZ" b="0" i="0" dirty="0">
                <a:solidFill>
                  <a:srgbClr val="202122"/>
                </a:solidFill>
                <a:effectLst/>
                <a:latin typeface="Arial" panose="020B0604020202020204" pitchFamily="34" charset="0"/>
              </a:rPr>
              <a:t>'Jen mlha, děcko, leží pod lesem.'</a:t>
            </a:r>
            <a:br>
              <a:rPr lang="cs-CZ" dirty="0"/>
            </a:br>
            <a:br>
              <a:rPr lang="cs-CZ" dirty="0"/>
            </a:br>
            <a:r>
              <a:rPr lang="cs-CZ" b="0" i="0" dirty="0">
                <a:solidFill>
                  <a:srgbClr val="202122"/>
                </a:solidFill>
                <a:effectLst/>
                <a:latin typeface="Arial" panose="020B0604020202020204" pitchFamily="34" charset="0"/>
              </a:rPr>
              <a:t>»Pojď se mnou, chlapečku, vezmu tě k nám,</a:t>
            </a:r>
            <a:br>
              <a:rPr lang="cs-CZ" dirty="0"/>
            </a:br>
            <a:r>
              <a:rPr lang="cs-CZ" b="0" i="0" dirty="0" err="1">
                <a:solidFill>
                  <a:srgbClr val="202122"/>
                </a:solidFill>
                <a:effectLst/>
                <a:latin typeface="Arial" panose="020B0604020202020204" pitchFamily="34" charset="0"/>
              </a:rPr>
              <a:t>budem</a:t>
            </a:r>
            <a:r>
              <a:rPr lang="cs-CZ" b="0" i="0" dirty="0">
                <a:solidFill>
                  <a:srgbClr val="202122"/>
                </a:solidFill>
                <a:effectLst/>
                <a:latin typeface="Arial" panose="020B0604020202020204" pitchFamily="34" charset="0"/>
              </a:rPr>
              <a:t> se dobře mít, všecko ti dám,</a:t>
            </a:r>
            <a:br>
              <a:rPr lang="cs-CZ" dirty="0"/>
            </a:br>
            <a:r>
              <a:rPr lang="cs-CZ" b="0" i="0" dirty="0">
                <a:solidFill>
                  <a:srgbClr val="202122"/>
                </a:solidFill>
                <a:effectLst/>
                <a:latin typeface="Arial" panose="020B0604020202020204" pitchFamily="34" charset="0"/>
              </a:rPr>
              <a:t>mám kvítí všech barev v svém království</a:t>
            </a:r>
            <a:br>
              <a:rPr lang="cs-CZ" dirty="0"/>
            </a:br>
            <a:r>
              <a:rPr lang="cs-CZ" b="0" i="0" dirty="0">
                <a:solidFill>
                  <a:srgbClr val="202122"/>
                </a:solidFill>
                <a:effectLst/>
                <a:latin typeface="Arial" panose="020B0604020202020204" pitchFamily="34" charset="0"/>
              </a:rPr>
              <a:t>a plášť mé matky se zlatem jen skví.«</a:t>
            </a:r>
            <a:br>
              <a:rPr lang="cs-CZ" dirty="0"/>
            </a:br>
            <a:br>
              <a:rPr lang="cs-CZ" dirty="0"/>
            </a:br>
            <a:r>
              <a:rPr lang="cs-CZ" b="0" i="0" dirty="0">
                <a:solidFill>
                  <a:srgbClr val="202122"/>
                </a:solidFill>
                <a:effectLst/>
                <a:latin typeface="Arial" panose="020B0604020202020204" pitchFamily="34" charset="0"/>
              </a:rPr>
              <a:t>"Tatínku, tatínku, neslyšíš nic?</a:t>
            </a:r>
            <a:br>
              <a:rPr lang="cs-CZ" dirty="0"/>
            </a:br>
            <a:r>
              <a:rPr lang="cs-CZ" b="0" i="0" dirty="0">
                <a:solidFill>
                  <a:srgbClr val="202122"/>
                </a:solidFill>
                <a:effectLst/>
                <a:latin typeface="Arial" panose="020B0604020202020204" pitchFamily="34" charset="0"/>
              </a:rPr>
              <a:t>Král duchů mě volá čím dál tím víc!"</a:t>
            </a:r>
            <a:br>
              <a:rPr lang="cs-CZ" dirty="0"/>
            </a:br>
            <a:r>
              <a:rPr lang="cs-CZ" b="0" i="0" dirty="0">
                <a:solidFill>
                  <a:srgbClr val="202122"/>
                </a:solidFill>
                <a:effectLst/>
                <a:latin typeface="Arial" panose="020B0604020202020204" pitchFamily="34" charset="0"/>
              </a:rPr>
              <a:t>'Klid, dítě, seď klidně a neměj strach,</a:t>
            </a:r>
            <a:br>
              <a:rPr lang="cs-CZ" dirty="0"/>
            </a:br>
            <a:r>
              <a:rPr lang="cs-CZ" b="0" i="0" dirty="0">
                <a:solidFill>
                  <a:srgbClr val="202122"/>
                </a:solidFill>
                <a:effectLst/>
                <a:latin typeface="Arial" panose="020B0604020202020204" pitchFamily="34" charset="0"/>
              </a:rPr>
              <a:t>to šustí jen listí v křoviskách.'</a:t>
            </a:r>
            <a:endParaRPr lang="cs-CZ" dirty="0"/>
          </a:p>
        </p:txBody>
      </p:sp>
    </p:spTree>
    <p:extLst>
      <p:ext uri="{BB962C8B-B14F-4D97-AF65-F5344CB8AC3E}">
        <p14:creationId xmlns:p14="http://schemas.microsoft.com/office/powerpoint/2010/main" val="2587924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DF5F4-808F-0935-3EF7-0D5FE40504F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7938006-8FD2-CF5C-6FC0-F60B7B9CA6DC}"/>
              </a:ext>
            </a:extLst>
          </p:cNvPr>
          <p:cNvSpPr>
            <a:spLocks noGrp="1"/>
          </p:cNvSpPr>
          <p:nvPr>
            <p:ph sz="half" idx="1"/>
          </p:nvPr>
        </p:nvSpPr>
        <p:spPr>
          <a:xfrm>
            <a:off x="457200" y="1673352"/>
            <a:ext cx="4258816" cy="4718304"/>
          </a:xfrm>
        </p:spPr>
        <p:txBody>
          <a:bodyPr>
            <a:normAutofit fontScale="55000" lnSpcReduction="20000"/>
          </a:bodyPr>
          <a:lstStyle/>
          <a:p>
            <a:pPr marL="0" indent="0">
              <a:buNone/>
            </a:pPr>
            <a:r>
              <a:rPr lang="de-DE" b="0" i="0" dirty="0">
                <a:solidFill>
                  <a:srgbClr val="202122"/>
                </a:solidFill>
                <a:effectLst/>
                <a:latin typeface="Arial" panose="020B0604020202020204" pitchFamily="34" charset="0"/>
              </a:rPr>
              <a:t>„Willst, feiner Knabe, du mit mir </a:t>
            </a:r>
            <a:r>
              <a:rPr lang="de-DE" b="0" i="0" dirty="0" err="1">
                <a:solidFill>
                  <a:srgbClr val="202122"/>
                </a:solidFill>
                <a:effectLst/>
                <a:latin typeface="Arial" panose="020B0604020202020204" pitchFamily="34" charset="0"/>
              </a:rPr>
              <a:t>gehn</a:t>
            </a:r>
            <a:r>
              <a:rPr lang="de-DE" b="0" i="0" dirty="0">
                <a:solidFill>
                  <a:srgbClr val="202122"/>
                </a:solidFill>
                <a:effectLst/>
                <a:latin typeface="Arial" panose="020B0604020202020204" pitchFamily="34" charset="0"/>
              </a:rPr>
              <a:t>?</a:t>
            </a:r>
            <a:br>
              <a:rPr lang="de-DE" dirty="0"/>
            </a:br>
            <a:r>
              <a:rPr lang="de-DE" b="0" i="0" dirty="0">
                <a:solidFill>
                  <a:srgbClr val="202122"/>
                </a:solidFill>
                <a:effectLst/>
                <a:latin typeface="Arial" panose="020B0604020202020204" pitchFamily="34" charset="0"/>
              </a:rPr>
              <a:t>Meine Töchter sollen dich warten schön;</a:t>
            </a:r>
            <a:br>
              <a:rPr lang="de-DE" dirty="0"/>
            </a:br>
            <a:r>
              <a:rPr lang="de-DE" b="0" i="0" dirty="0">
                <a:solidFill>
                  <a:srgbClr val="202122"/>
                </a:solidFill>
                <a:effectLst/>
                <a:latin typeface="Arial" panose="020B0604020202020204" pitchFamily="34" charset="0"/>
              </a:rPr>
              <a:t>Meine Töchter führen den nächtlichen </a:t>
            </a:r>
            <a:r>
              <a:rPr lang="de-DE" b="0" i="0" dirty="0" err="1">
                <a:solidFill>
                  <a:srgbClr val="202122"/>
                </a:solidFill>
                <a:effectLst/>
                <a:latin typeface="Arial" panose="020B0604020202020204" pitchFamily="34" charset="0"/>
              </a:rPr>
              <a:t>Reihn</a:t>
            </a:r>
            <a:br>
              <a:rPr lang="de-DE" dirty="0"/>
            </a:br>
            <a:r>
              <a:rPr lang="de-DE" b="0" i="0" dirty="0">
                <a:solidFill>
                  <a:srgbClr val="202122"/>
                </a:solidFill>
                <a:effectLst/>
                <a:latin typeface="Arial" panose="020B0604020202020204" pitchFamily="34" charset="0"/>
              </a:rPr>
              <a:t>Und wiegen und tanzen und singen dich ein.“ </a:t>
            </a:r>
            <a:br>
              <a:rPr lang="de-DE" dirty="0"/>
            </a:br>
            <a:br>
              <a:rPr lang="de-DE" dirty="0"/>
            </a:br>
            <a:r>
              <a:rPr lang="de-DE" b="0" i="0" dirty="0">
                <a:solidFill>
                  <a:srgbClr val="202122"/>
                </a:solidFill>
                <a:effectLst/>
                <a:latin typeface="Arial" panose="020B0604020202020204" pitchFamily="34" charset="0"/>
              </a:rPr>
              <a:t>Mein Vater, mein Vater, und siehst du nicht dort</a:t>
            </a:r>
            <a:br>
              <a:rPr lang="de-DE" dirty="0"/>
            </a:br>
            <a:r>
              <a:rPr lang="de-DE" b="0" i="0" dirty="0">
                <a:solidFill>
                  <a:srgbClr val="202122"/>
                </a:solidFill>
                <a:effectLst/>
                <a:latin typeface="Arial" panose="020B0604020202020204" pitchFamily="34" charset="0"/>
              </a:rPr>
              <a:t>Erlkönigs Töchter am düstern Ort? –</a:t>
            </a:r>
            <a:br>
              <a:rPr lang="de-DE" dirty="0"/>
            </a:br>
            <a:r>
              <a:rPr lang="de-DE" b="0" i="0" dirty="0">
                <a:solidFill>
                  <a:srgbClr val="202122"/>
                </a:solidFill>
                <a:effectLst/>
                <a:latin typeface="Arial" panose="020B0604020202020204" pitchFamily="34" charset="0"/>
              </a:rPr>
              <a:t>Mein Sohn, mein Sohn, ich </a:t>
            </a:r>
            <a:r>
              <a:rPr lang="de-DE" b="0" i="0" dirty="0" err="1">
                <a:solidFill>
                  <a:srgbClr val="202122"/>
                </a:solidFill>
                <a:effectLst/>
                <a:latin typeface="Arial" panose="020B0604020202020204" pitchFamily="34" charset="0"/>
              </a:rPr>
              <a:t>seh</a:t>
            </a:r>
            <a:r>
              <a:rPr lang="de-DE" b="0" i="0" dirty="0">
                <a:solidFill>
                  <a:srgbClr val="202122"/>
                </a:solidFill>
                <a:effectLst/>
                <a:latin typeface="Arial" panose="020B0604020202020204" pitchFamily="34" charset="0"/>
              </a:rPr>
              <a:t>’ es genau:</a:t>
            </a:r>
            <a:br>
              <a:rPr lang="de-DE" dirty="0"/>
            </a:br>
            <a:r>
              <a:rPr lang="de-DE" b="0" i="0" dirty="0">
                <a:solidFill>
                  <a:srgbClr val="202122"/>
                </a:solidFill>
                <a:effectLst/>
                <a:latin typeface="Arial" panose="020B0604020202020204" pitchFamily="34" charset="0"/>
              </a:rPr>
              <a:t>Es scheinen die alten Weiden so grau. –</a:t>
            </a:r>
            <a:br>
              <a:rPr lang="de-DE" dirty="0"/>
            </a:br>
            <a:br>
              <a:rPr lang="de-DE" dirty="0"/>
            </a:br>
            <a:r>
              <a:rPr lang="de-DE" b="0" i="0" dirty="0">
                <a:solidFill>
                  <a:srgbClr val="202122"/>
                </a:solidFill>
                <a:effectLst/>
                <a:latin typeface="Arial" panose="020B0604020202020204" pitchFamily="34" charset="0"/>
              </a:rPr>
              <a:t>„Ich liebe dich, mich reizt deine schöne Gestalt;</a:t>
            </a:r>
            <a:br>
              <a:rPr lang="de-DE" dirty="0"/>
            </a:br>
            <a:r>
              <a:rPr lang="de-DE" b="0" i="0" dirty="0">
                <a:solidFill>
                  <a:srgbClr val="202122"/>
                </a:solidFill>
                <a:effectLst/>
                <a:latin typeface="Arial" panose="020B0604020202020204" pitchFamily="34" charset="0"/>
              </a:rPr>
              <a:t>Und bist du nicht willig, so brauch’ ich Gewalt.“ </a:t>
            </a:r>
            <a:br>
              <a:rPr lang="de-DE" dirty="0"/>
            </a:br>
            <a:r>
              <a:rPr lang="de-DE" b="0" i="0" dirty="0">
                <a:solidFill>
                  <a:srgbClr val="202122"/>
                </a:solidFill>
                <a:effectLst/>
                <a:latin typeface="Arial" panose="020B0604020202020204" pitchFamily="34" charset="0"/>
              </a:rPr>
              <a:t>Mein Vater, mein Vater, jetzt fasst er mich an!</a:t>
            </a:r>
            <a:br>
              <a:rPr lang="de-DE" dirty="0"/>
            </a:br>
            <a:r>
              <a:rPr lang="de-DE" b="0" i="0" dirty="0">
                <a:solidFill>
                  <a:srgbClr val="202122"/>
                </a:solidFill>
                <a:effectLst/>
                <a:latin typeface="Arial" panose="020B0604020202020204" pitchFamily="34" charset="0"/>
              </a:rPr>
              <a:t>Erlkönig hat mir ein Leids getan! –</a:t>
            </a:r>
            <a:br>
              <a:rPr lang="de-DE" dirty="0"/>
            </a:br>
            <a:br>
              <a:rPr lang="de-DE" dirty="0"/>
            </a:br>
            <a:r>
              <a:rPr lang="de-DE" b="0" i="0" dirty="0">
                <a:solidFill>
                  <a:srgbClr val="202122"/>
                </a:solidFill>
                <a:effectLst/>
                <a:latin typeface="Arial" panose="020B0604020202020204" pitchFamily="34" charset="0"/>
              </a:rPr>
              <a:t>Dem Vater </a:t>
            </a:r>
            <a:r>
              <a:rPr lang="de-DE" b="0" i="0" dirty="0" err="1">
                <a:solidFill>
                  <a:srgbClr val="202122"/>
                </a:solidFill>
                <a:effectLst/>
                <a:latin typeface="Arial" panose="020B0604020202020204" pitchFamily="34" charset="0"/>
              </a:rPr>
              <a:t>grauset’s</a:t>
            </a:r>
            <a:r>
              <a:rPr lang="de-DE" b="0" i="0" dirty="0">
                <a:solidFill>
                  <a:srgbClr val="202122"/>
                </a:solidFill>
                <a:effectLst/>
                <a:latin typeface="Arial" panose="020B0604020202020204" pitchFamily="34" charset="0"/>
              </a:rPr>
              <a:t>; er reitet geschwind,</a:t>
            </a:r>
            <a:br>
              <a:rPr lang="de-DE" dirty="0"/>
            </a:br>
            <a:r>
              <a:rPr lang="de-DE" b="0" i="0" dirty="0">
                <a:solidFill>
                  <a:srgbClr val="202122"/>
                </a:solidFill>
                <a:effectLst/>
                <a:latin typeface="Arial" panose="020B0604020202020204" pitchFamily="34" charset="0"/>
              </a:rPr>
              <a:t>Er hält in Armen das ächzende Kind,</a:t>
            </a:r>
            <a:br>
              <a:rPr lang="de-DE" dirty="0"/>
            </a:br>
            <a:r>
              <a:rPr lang="de-DE" b="0" i="0" dirty="0">
                <a:solidFill>
                  <a:srgbClr val="202122"/>
                </a:solidFill>
                <a:effectLst/>
                <a:latin typeface="Arial" panose="020B0604020202020204" pitchFamily="34" charset="0"/>
              </a:rPr>
              <a:t>Erreicht den Hof mit Mühe und Not;</a:t>
            </a:r>
            <a:br>
              <a:rPr lang="de-DE" dirty="0"/>
            </a:br>
            <a:r>
              <a:rPr lang="de-DE" b="0" i="0" dirty="0">
                <a:solidFill>
                  <a:srgbClr val="202122"/>
                </a:solidFill>
                <a:effectLst/>
                <a:latin typeface="Arial" panose="020B0604020202020204" pitchFamily="34" charset="0"/>
              </a:rPr>
              <a:t>In seinen Armen das Kind war tot.</a:t>
            </a:r>
            <a:endParaRPr lang="cs-CZ" b="0" i="0" dirty="0">
              <a:solidFill>
                <a:srgbClr val="202122"/>
              </a:solidFill>
              <a:effectLst/>
              <a:latin typeface="Arial" panose="020B0604020202020204" pitchFamily="34" charset="0"/>
            </a:endParaRPr>
          </a:p>
          <a:p>
            <a:pPr marL="0" indent="0">
              <a:buNone/>
            </a:pPr>
            <a:endParaRPr lang="cs-CZ" dirty="0">
              <a:solidFill>
                <a:srgbClr val="202122"/>
              </a:solidFill>
              <a:latin typeface="Arial" panose="020B0604020202020204" pitchFamily="34" charset="0"/>
            </a:endParaRPr>
          </a:p>
          <a:p>
            <a:pPr marL="0" indent="0">
              <a:buNone/>
            </a:pPr>
            <a:r>
              <a:rPr lang="cs-CZ" dirty="0">
                <a:solidFill>
                  <a:srgbClr val="202122"/>
                </a:solidFill>
                <a:latin typeface="Arial" panose="020B0604020202020204" pitchFamily="34" charset="0"/>
              </a:rPr>
              <a:t>Johann Wolfgang Goethe: </a:t>
            </a:r>
            <a:r>
              <a:rPr lang="cs-CZ" i="1" dirty="0" err="1">
                <a:solidFill>
                  <a:srgbClr val="202122"/>
                </a:solidFill>
                <a:latin typeface="Arial" panose="020B0604020202020204" pitchFamily="34" charset="0"/>
              </a:rPr>
              <a:t>Erlkönig</a:t>
            </a:r>
            <a:r>
              <a:rPr lang="cs-CZ" dirty="0">
                <a:solidFill>
                  <a:srgbClr val="202122"/>
                </a:solidFill>
                <a:latin typeface="Arial" panose="020B0604020202020204" pitchFamily="34" charset="0"/>
              </a:rPr>
              <a:t> (1782)</a:t>
            </a:r>
            <a:endParaRPr lang="cs-CZ" dirty="0"/>
          </a:p>
        </p:txBody>
      </p:sp>
      <p:sp>
        <p:nvSpPr>
          <p:cNvPr id="4" name="Zástupný obsah 3">
            <a:extLst>
              <a:ext uri="{FF2B5EF4-FFF2-40B4-BE49-F238E27FC236}">
                <a16:creationId xmlns:a16="http://schemas.microsoft.com/office/drawing/2014/main" id="{0B20B558-1A36-EA14-5958-970D5BB2E072}"/>
              </a:ext>
            </a:extLst>
          </p:cNvPr>
          <p:cNvSpPr>
            <a:spLocks noGrp="1"/>
          </p:cNvSpPr>
          <p:nvPr>
            <p:ph sz="half" idx="2"/>
          </p:nvPr>
        </p:nvSpPr>
        <p:spPr>
          <a:xfrm>
            <a:off x="4932040" y="1673352"/>
            <a:ext cx="3754760" cy="4718304"/>
          </a:xfrm>
        </p:spPr>
        <p:txBody>
          <a:bodyPr>
            <a:normAutofit fontScale="55000" lnSpcReduction="20000"/>
          </a:bodyPr>
          <a:lstStyle/>
          <a:p>
            <a:pPr marL="0" indent="0">
              <a:buNone/>
            </a:pPr>
            <a:r>
              <a:rPr lang="cs-CZ" b="0" i="0" dirty="0">
                <a:solidFill>
                  <a:srgbClr val="202122"/>
                </a:solidFill>
                <a:effectLst/>
                <a:latin typeface="Arial" panose="020B0604020202020204" pitchFamily="34" charset="0"/>
              </a:rPr>
              <a:t>»Pojď se mnou, hezký chlapečku, chceš?</a:t>
            </a:r>
            <a:br>
              <a:rPr lang="cs-CZ" dirty="0"/>
            </a:br>
            <a:r>
              <a:rPr lang="cs-CZ" b="0" i="0" dirty="0">
                <a:solidFill>
                  <a:srgbClr val="202122"/>
                </a:solidFill>
                <a:effectLst/>
                <a:latin typeface="Arial" panose="020B0604020202020204" pitchFamily="34" charset="0"/>
              </a:rPr>
              <a:t>Mé dcerky tě chtějí za bratra též.</a:t>
            </a:r>
            <a:br>
              <a:rPr lang="cs-CZ" dirty="0"/>
            </a:br>
            <a:r>
              <a:rPr lang="cs-CZ" b="0" i="0" dirty="0">
                <a:solidFill>
                  <a:srgbClr val="202122"/>
                </a:solidFill>
                <a:effectLst/>
                <a:latin typeface="Arial" panose="020B0604020202020204" pitchFamily="34" charset="0"/>
              </a:rPr>
              <a:t>Mé dcerky protančí celičkou noc,</a:t>
            </a:r>
            <a:br>
              <a:rPr lang="cs-CZ" dirty="0"/>
            </a:br>
            <a:r>
              <a:rPr lang="cs-CZ" b="0" i="0" dirty="0">
                <a:solidFill>
                  <a:srgbClr val="202122"/>
                </a:solidFill>
                <a:effectLst/>
                <a:latin typeface="Arial" panose="020B0604020202020204" pitchFamily="34" charset="0"/>
              </a:rPr>
              <a:t>uspí tě v písničkách na dobrou noc.«</a:t>
            </a:r>
            <a:br>
              <a:rPr lang="cs-CZ" dirty="0"/>
            </a:br>
            <a:br>
              <a:rPr lang="cs-CZ" dirty="0"/>
            </a:br>
            <a:r>
              <a:rPr lang="cs-CZ" b="0" i="0" dirty="0">
                <a:solidFill>
                  <a:srgbClr val="202122"/>
                </a:solidFill>
                <a:effectLst/>
                <a:latin typeface="Arial" panose="020B0604020202020204" pitchFamily="34" charset="0"/>
              </a:rPr>
              <a:t>"Tam, táto, tam do tmy se podívej!</a:t>
            </a:r>
            <a:br>
              <a:rPr lang="cs-CZ" dirty="0"/>
            </a:br>
            <a:r>
              <a:rPr lang="cs-CZ" b="0" i="0" dirty="0">
                <a:solidFill>
                  <a:srgbClr val="202122"/>
                </a:solidFill>
                <a:effectLst/>
                <a:latin typeface="Arial" panose="020B0604020202020204" pitchFamily="34" charset="0"/>
              </a:rPr>
              <a:t>Král duchů a princezny kolem něj!"</a:t>
            </a:r>
            <a:br>
              <a:rPr lang="cs-CZ" dirty="0"/>
            </a:br>
            <a:r>
              <a:rPr lang="cs-CZ" b="0" i="0" dirty="0">
                <a:solidFill>
                  <a:srgbClr val="202122"/>
                </a:solidFill>
                <a:effectLst/>
                <a:latin typeface="Arial" panose="020B0604020202020204" pitchFamily="34" charset="0"/>
              </a:rPr>
              <a:t>'Už hledím, hledím, děcko do mlhy:</a:t>
            </a:r>
            <a:br>
              <a:rPr lang="cs-CZ" dirty="0"/>
            </a:br>
            <a:r>
              <a:rPr lang="cs-CZ" b="0" i="0" dirty="0">
                <a:solidFill>
                  <a:srgbClr val="202122"/>
                </a:solidFill>
                <a:effectLst/>
                <a:latin typeface="Arial" panose="020B0604020202020204" pitchFamily="34" charset="0"/>
              </a:rPr>
              <a:t>to jsou přec vrby, ty staré mátohy!'</a:t>
            </a:r>
            <a:br>
              <a:rPr lang="cs-CZ" dirty="0"/>
            </a:br>
            <a:br>
              <a:rPr lang="cs-CZ" dirty="0"/>
            </a:br>
            <a:r>
              <a:rPr lang="cs-CZ" b="0" i="0" dirty="0">
                <a:solidFill>
                  <a:srgbClr val="202122"/>
                </a:solidFill>
                <a:effectLst/>
                <a:latin typeface="Arial" panose="020B0604020202020204" pitchFamily="34" charset="0"/>
              </a:rPr>
              <a:t>»Můj mazlíčku, tvé krásné tílko mám rád -</a:t>
            </a:r>
            <a:br>
              <a:rPr lang="cs-CZ" dirty="0"/>
            </a:br>
            <a:r>
              <a:rPr lang="cs-CZ" b="0" i="0" dirty="0">
                <a:solidFill>
                  <a:srgbClr val="202122"/>
                </a:solidFill>
                <a:effectLst/>
                <a:latin typeface="Arial" panose="020B0604020202020204" pitchFamily="34" charset="0"/>
              </a:rPr>
              <a:t>pojď po dobrém, sic budeš litovat!«</a:t>
            </a:r>
            <a:br>
              <a:rPr lang="cs-CZ" dirty="0"/>
            </a:br>
            <a:r>
              <a:rPr lang="cs-CZ" b="0" i="0" dirty="0">
                <a:solidFill>
                  <a:srgbClr val="202122"/>
                </a:solidFill>
                <a:effectLst/>
                <a:latin typeface="Arial" panose="020B0604020202020204" pitchFamily="34" charset="0"/>
              </a:rPr>
              <a:t>"Tatínku, táto, už na mě sáhl král!</a:t>
            </a:r>
            <a:br>
              <a:rPr lang="cs-CZ" dirty="0"/>
            </a:br>
            <a:r>
              <a:rPr lang="cs-CZ" b="0" i="0" dirty="0">
                <a:solidFill>
                  <a:srgbClr val="202122"/>
                </a:solidFill>
                <a:effectLst/>
                <a:latin typeface="Arial" panose="020B0604020202020204" pitchFamily="34" charset="0"/>
              </a:rPr>
              <a:t>Co mi Král duchů, co mi udělal!"</a:t>
            </a:r>
            <a:br>
              <a:rPr lang="cs-CZ" dirty="0"/>
            </a:br>
            <a:br>
              <a:rPr lang="cs-CZ" dirty="0"/>
            </a:br>
            <a:r>
              <a:rPr lang="cs-CZ" b="0" i="0" dirty="0">
                <a:solidFill>
                  <a:srgbClr val="202122"/>
                </a:solidFill>
                <a:effectLst/>
                <a:latin typeface="Arial" panose="020B0604020202020204" pitchFamily="34" charset="0"/>
              </a:rPr>
              <a:t>Tu zděsí se otec, pustí se v cval,</a:t>
            </a:r>
            <a:br>
              <a:rPr lang="cs-CZ" dirty="0"/>
            </a:br>
            <a:r>
              <a:rPr lang="cs-CZ" b="0" i="0" dirty="0">
                <a:solidFill>
                  <a:srgbClr val="202122"/>
                </a:solidFill>
                <a:effectLst/>
                <a:latin typeface="Arial" panose="020B0604020202020204" pitchFamily="34" charset="0"/>
              </a:rPr>
              <a:t>s chroptícím děckem domů se hnal.</a:t>
            </a:r>
            <a:br>
              <a:rPr lang="cs-CZ" dirty="0"/>
            </a:br>
            <a:r>
              <a:rPr lang="cs-CZ" b="0" i="0" dirty="0">
                <a:solidFill>
                  <a:srgbClr val="202122"/>
                </a:solidFill>
                <a:effectLst/>
                <a:latin typeface="Arial" panose="020B0604020202020204" pitchFamily="34" charset="0"/>
              </a:rPr>
              <a:t>Do dvorce dojel z posledních sil,</a:t>
            </a:r>
            <a:br>
              <a:rPr lang="cs-CZ" dirty="0"/>
            </a:br>
            <a:r>
              <a:rPr lang="cs-CZ" b="0" i="0" dirty="0">
                <a:solidFill>
                  <a:srgbClr val="202122"/>
                </a:solidFill>
                <a:effectLst/>
                <a:latin typeface="Arial" panose="020B0604020202020204" pitchFamily="34" charset="0"/>
              </a:rPr>
              <a:t>děcko však z mrtvých již nevzkřísil.</a:t>
            </a:r>
          </a:p>
          <a:p>
            <a:pPr marL="0" indent="0">
              <a:buNone/>
            </a:pPr>
            <a:endParaRPr lang="cs-CZ" dirty="0">
              <a:solidFill>
                <a:srgbClr val="202122"/>
              </a:solidFill>
              <a:latin typeface="Arial" panose="020B0604020202020204" pitchFamily="34" charset="0"/>
            </a:endParaRPr>
          </a:p>
          <a:p>
            <a:pPr marL="0" indent="0">
              <a:buNone/>
            </a:pPr>
            <a:r>
              <a:rPr lang="cs-CZ" dirty="0">
                <a:solidFill>
                  <a:srgbClr val="202122"/>
                </a:solidFill>
                <a:latin typeface="Arial" panose="020B0604020202020204" pitchFamily="34" charset="0"/>
              </a:rPr>
              <a:t>Johann Wolfgang Goethe: </a:t>
            </a:r>
            <a:r>
              <a:rPr lang="cs-CZ" i="1" dirty="0">
                <a:solidFill>
                  <a:srgbClr val="202122"/>
                </a:solidFill>
                <a:latin typeface="Arial" panose="020B0604020202020204" pitchFamily="34" charset="0"/>
              </a:rPr>
              <a:t>Král duchů </a:t>
            </a:r>
            <a:r>
              <a:rPr lang="cs-CZ" dirty="0">
                <a:solidFill>
                  <a:srgbClr val="202122"/>
                </a:solidFill>
                <a:latin typeface="Arial" panose="020B0604020202020204" pitchFamily="34" charset="0"/>
              </a:rPr>
              <a:t>(přel. </a:t>
            </a:r>
            <a:r>
              <a:rPr lang="cs-CZ" dirty="0" err="1">
                <a:solidFill>
                  <a:srgbClr val="202122"/>
                </a:solidFill>
                <a:latin typeface="Arial" panose="020B0604020202020204" pitchFamily="34" charset="0"/>
              </a:rPr>
              <a:t>Otokaf</a:t>
            </a:r>
            <a:r>
              <a:rPr lang="cs-CZ" dirty="0">
                <a:solidFill>
                  <a:srgbClr val="202122"/>
                </a:solidFill>
                <a:latin typeface="Arial" panose="020B0604020202020204" pitchFamily="34" charset="0"/>
              </a:rPr>
              <a:t> Fischer, 1916)</a:t>
            </a:r>
            <a:endParaRPr lang="cs-CZ" dirty="0"/>
          </a:p>
        </p:txBody>
      </p:sp>
    </p:spTree>
    <p:extLst>
      <p:ext uri="{BB962C8B-B14F-4D97-AF65-F5344CB8AC3E}">
        <p14:creationId xmlns:p14="http://schemas.microsoft.com/office/powerpoint/2010/main" val="2406349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1F1E50-0585-51C9-3211-C4D1EA90653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7ECE022-5E0A-23AA-0E33-681C8495903F}"/>
              </a:ext>
            </a:extLst>
          </p:cNvPr>
          <p:cNvSpPr>
            <a:spLocks noGrp="1"/>
          </p:cNvSpPr>
          <p:nvPr>
            <p:ph sz="half" idx="1"/>
          </p:nvPr>
        </p:nvSpPr>
        <p:spPr/>
        <p:txBody>
          <a:bodyPr>
            <a:normAutofit fontScale="70000" lnSpcReduction="20000"/>
          </a:bodyPr>
          <a:lstStyle/>
          <a:p>
            <a:pPr marL="0" indent="0">
              <a:buNone/>
            </a:pPr>
            <a:r>
              <a:rPr lang="cs-CZ" b="0" i="0" dirty="0">
                <a:solidFill>
                  <a:srgbClr val="202122"/>
                </a:solidFill>
                <a:effectLst/>
                <a:latin typeface="Arial" panose="020B0604020202020204" pitchFamily="34" charset="0"/>
              </a:rPr>
              <a:t>A on tu napřed — skok a skok,</a:t>
            </a:r>
            <a:br>
              <a:rPr lang="cs-CZ" dirty="0"/>
            </a:br>
            <a:r>
              <a:rPr lang="cs-CZ" b="0" i="0" dirty="0">
                <a:solidFill>
                  <a:srgbClr val="202122"/>
                </a:solidFill>
                <a:effectLst/>
                <a:latin typeface="Arial" panose="020B0604020202020204" pitchFamily="34" charset="0"/>
              </a:rPr>
              <a:t>a ona za ním, co jí krok.</a:t>
            </a:r>
            <a:br>
              <a:rPr lang="cs-CZ" dirty="0"/>
            </a:br>
            <a:r>
              <a:rPr lang="cs-CZ" b="0" i="0" dirty="0">
                <a:solidFill>
                  <a:srgbClr val="202122"/>
                </a:solidFill>
                <a:effectLst/>
                <a:latin typeface="Arial" panose="020B0604020202020204" pitchFamily="34" charset="0"/>
              </a:rPr>
              <a:t>Psi houfem ve vsi zavyli,</a:t>
            </a:r>
            <a:br>
              <a:rPr lang="cs-CZ" dirty="0"/>
            </a:br>
            <a:r>
              <a:rPr lang="cs-CZ" b="0" i="0" dirty="0">
                <a:solidFill>
                  <a:srgbClr val="202122"/>
                </a:solidFill>
                <a:effectLst/>
                <a:latin typeface="Arial" panose="020B0604020202020204" pitchFamily="34" charset="0"/>
              </a:rPr>
              <a:t>když ty pocestné zvětřili;</a:t>
            </a:r>
            <a:br>
              <a:rPr lang="cs-CZ" dirty="0"/>
            </a:br>
            <a:r>
              <a:rPr lang="cs-CZ" b="0" i="0" dirty="0">
                <a:solidFill>
                  <a:srgbClr val="202122"/>
                </a:solidFill>
                <a:effectLst/>
                <a:latin typeface="Arial" panose="020B0604020202020204" pitchFamily="34" charset="0"/>
              </a:rPr>
              <a:t>a vyli, vyli divnou věc:</a:t>
            </a:r>
            <a:br>
              <a:rPr lang="cs-CZ" dirty="0"/>
            </a:br>
            <a:r>
              <a:rPr lang="cs-CZ" b="0" i="0" dirty="0">
                <a:solidFill>
                  <a:srgbClr val="202122"/>
                </a:solidFill>
                <a:effectLst/>
                <a:latin typeface="Arial" panose="020B0604020202020204" pitchFamily="34" charset="0"/>
              </a:rPr>
              <a:t>že tě nablízku umrlec!</a:t>
            </a:r>
            <a:br>
              <a:rPr lang="cs-CZ" dirty="0"/>
            </a:br>
            <a:br>
              <a:rPr lang="cs-CZ" dirty="0"/>
            </a:br>
            <a:r>
              <a:rPr lang="cs-CZ" b="0" i="0" dirty="0">
                <a:solidFill>
                  <a:srgbClr val="202122"/>
                </a:solidFill>
                <a:effectLst/>
                <a:latin typeface="Arial" panose="020B0604020202020204" pitchFamily="34" charset="0"/>
              </a:rPr>
              <a:t>„Pěkná noc, jasná — v tu dobu</a:t>
            </a:r>
            <a:br>
              <a:rPr lang="cs-CZ" dirty="0"/>
            </a:br>
            <a:r>
              <a:rPr lang="cs-CZ" b="0" i="0" dirty="0">
                <a:solidFill>
                  <a:srgbClr val="202122"/>
                </a:solidFill>
                <a:effectLst/>
                <a:latin typeface="Arial" panose="020B0604020202020204" pitchFamily="34" charset="0"/>
              </a:rPr>
              <a:t>vstávají mrtví ze hrobů,</a:t>
            </a:r>
            <a:br>
              <a:rPr lang="cs-CZ" dirty="0"/>
            </a:br>
            <a:r>
              <a:rPr lang="cs-CZ" b="0" i="0" dirty="0">
                <a:solidFill>
                  <a:srgbClr val="202122"/>
                </a:solidFill>
                <a:effectLst/>
                <a:latin typeface="Arial" panose="020B0604020202020204" pitchFamily="34" charset="0"/>
              </a:rPr>
              <a:t>a nežli zvíš, jsou tobě blíž —</a:t>
            </a:r>
            <a:br>
              <a:rPr lang="cs-CZ" dirty="0"/>
            </a:br>
            <a:r>
              <a:rPr lang="cs-CZ" b="0" i="0" dirty="0">
                <a:solidFill>
                  <a:srgbClr val="202122"/>
                </a:solidFill>
                <a:effectLst/>
                <a:latin typeface="Arial" panose="020B0604020202020204" pitchFamily="34" charset="0"/>
              </a:rPr>
              <a:t>má milá, nic se nebojíš?“</a:t>
            </a:r>
            <a:br>
              <a:rPr lang="cs-CZ" dirty="0"/>
            </a:br>
            <a:endParaRPr lang="cs-CZ" dirty="0"/>
          </a:p>
          <a:p>
            <a:pPr marL="0" indent="0">
              <a:buNone/>
            </a:pPr>
            <a:r>
              <a:rPr lang="cs-CZ" b="0" i="0" dirty="0">
                <a:solidFill>
                  <a:srgbClr val="202122"/>
                </a:solidFill>
                <a:effectLst/>
                <a:latin typeface="Arial" panose="020B0604020202020204" pitchFamily="34" charset="0"/>
              </a:rPr>
              <a:t>„Což bych se bála? </a:t>
            </a:r>
            <a:r>
              <a:rPr lang="cs-CZ" b="0" i="0" dirty="0" err="1">
                <a:solidFill>
                  <a:srgbClr val="202122"/>
                </a:solidFill>
                <a:effectLst/>
                <a:latin typeface="Arial" panose="020B0604020202020204" pitchFamily="34" charset="0"/>
              </a:rPr>
              <a:t>Tys</a:t>
            </a:r>
            <a:r>
              <a:rPr lang="cs-CZ" b="0" i="0" dirty="0">
                <a:solidFill>
                  <a:srgbClr val="202122"/>
                </a:solidFill>
                <a:effectLst/>
                <a:latin typeface="Arial" panose="020B0604020202020204" pitchFamily="34" charset="0"/>
              </a:rPr>
              <a:t> se mnou,</a:t>
            </a:r>
            <a:br>
              <a:rPr lang="cs-CZ" dirty="0"/>
            </a:br>
            <a:r>
              <a:rPr lang="cs-CZ" b="0" i="0" dirty="0">
                <a:solidFill>
                  <a:srgbClr val="202122"/>
                </a:solidFill>
                <a:effectLst/>
                <a:latin typeface="Arial" panose="020B0604020202020204" pitchFamily="34" charset="0"/>
              </a:rPr>
              <a:t>a oko boží nade mnou. —</a:t>
            </a:r>
            <a:br>
              <a:rPr lang="cs-CZ" dirty="0"/>
            </a:br>
            <a:r>
              <a:rPr lang="cs-CZ" b="0" i="0" dirty="0">
                <a:solidFill>
                  <a:srgbClr val="202122"/>
                </a:solidFill>
                <a:effectLst/>
                <a:latin typeface="Arial" panose="020B0604020202020204" pitchFamily="34" charset="0"/>
              </a:rPr>
              <a:t>Pověz, můj milý, řekni přec,</a:t>
            </a:r>
            <a:br>
              <a:rPr lang="cs-CZ" dirty="0"/>
            </a:br>
            <a:r>
              <a:rPr lang="cs-CZ" b="0" i="0" dirty="0">
                <a:solidFill>
                  <a:srgbClr val="202122"/>
                </a:solidFill>
                <a:effectLst/>
                <a:latin typeface="Arial" panose="020B0604020202020204" pitchFamily="34" charset="0"/>
              </a:rPr>
              <a:t>živ-</a:t>
            </a:r>
            <a:r>
              <a:rPr lang="cs-CZ" b="0" i="0" dirty="0" err="1">
                <a:solidFill>
                  <a:srgbClr val="202122"/>
                </a:solidFill>
                <a:effectLst/>
                <a:latin typeface="Arial" panose="020B0604020202020204" pitchFamily="34" charset="0"/>
              </a:rPr>
              <a:t>li</a:t>
            </a:r>
            <a:r>
              <a:rPr lang="cs-CZ" b="0" i="0" dirty="0">
                <a:solidFill>
                  <a:srgbClr val="202122"/>
                </a:solidFill>
                <a:effectLst/>
                <a:latin typeface="Arial" panose="020B0604020202020204" pitchFamily="34" charset="0"/>
              </a:rPr>
              <a:t> a zdráv je tvůj otec?</a:t>
            </a:r>
            <a:br>
              <a:rPr lang="cs-CZ" dirty="0"/>
            </a:br>
            <a:r>
              <a:rPr lang="cs-CZ" b="0" i="0" dirty="0">
                <a:solidFill>
                  <a:srgbClr val="202122"/>
                </a:solidFill>
                <a:effectLst/>
                <a:latin typeface="Arial" panose="020B0604020202020204" pitchFamily="34" charset="0"/>
              </a:rPr>
              <a:t>Tvůj otec a tvá milá máť,</a:t>
            </a:r>
            <a:br>
              <a:rPr lang="cs-CZ" dirty="0"/>
            </a:br>
            <a:r>
              <a:rPr lang="cs-CZ" b="0" i="0" dirty="0">
                <a:solidFill>
                  <a:srgbClr val="202122"/>
                </a:solidFill>
                <a:effectLst/>
                <a:latin typeface="Arial" panose="020B0604020202020204" pitchFamily="34" charset="0"/>
              </a:rPr>
              <a:t>a ráda-</a:t>
            </a:r>
            <a:r>
              <a:rPr lang="cs-CZ" b="0" i="0" dirty="0" err="1">
                <a:solidFill>
                  <a:srgbClr val="202122"/>
                </a:solidFill>
                <a:effectLst/>
                <a:latin typeface="Arial" panose="020B0604020202020204" pitchFamily="34" charset="0"/>
              </a:rPr>
              <a:t>li</a:t>
            </a:r>
            <a:r>
              <a:rPr lang="cs-CZ" b="0" i="0" dirty="0">
                <a:solidFill>
                  <a:srgbClr val="202122"/>
                </a:solidFill>
                <a:effectLst/>
                <a:latin typeface="Arial" panose="020B0604020202020204" pitchFamily="34" charset="0"/>
              </a:rPr>
              <a:t> mě bude </a:t>
            </a:r>
            <a:r>
              <a:rPr lang="cs-CZ" b="0" i="0" dirty="0" err="1">
                <a:solidFill>
                  <a:srgbClr val="202122"/>
                </a:solidFill>
                <a:effectLst/>
                <a:latin typeface="Arial" panose="020B0604020202020204" pitchFamily="34" charset="0"/>
              </a:rPr>
              <a:t>znáť</a:t>
            </a:r>
            <a:r>
              <a:rPr lang="cs-CZ" b="0" i="0" dirty="0">
                <a:solidFill>
                  <a:srgbClr val="202122"/>
                </a:solidFill>
                <a:effectLst/>
                <a:latin typeface="Arial" panose="020B0604020202020204" pitchFamily="34" charset="0"/>
              </a:rPr>
              <a:t>?“</a:t>
            </a:r>
            <a:endParaRPr lang="cs-CZ" dirty="0"/>
          </a:p>
        </p:txBody>
      </p:sp>
      <p:sp>
        <p:nvSpPr>
          <p:cNvPr id="4" name="Zástupný obsah 3">
            <a:extLst>
              <a:ext uri="{FF2B5EF4-FFF2-40B4-BE49-F238E27FC236}">
                <a16:creationId xmlns:a16="http://schemas.microsoft.com/office/drawing/2014/main" id="{D8985D2A-AF59-0303-2F71-3961F016A3E9}"/>
              </a:ext>
            </a:extLst>
          </p:cNvPr>
          <p:cNvSpPr>
            <a:spLocks noGrp="1"/>
          </p:cNvSpPr>
          <p:nvPr>
            <p:ph sz="half" idx="2"/>
          </p:nvPr>
        </p:nvSpPr>
        <p:spPr/>
        <p:txBody>
          <a:bodyPr>
            <a:normAutofit fontScale="70000" lnSpcReduction="20000"/>
          </a:bodyPr>
          <a:lstStyle/>
          <a:p>
            <a:pPr marL="0" indent="0">
              <a:buNone/>
            </a:pPr>
            <a:r>
              <a:rPr lang="cs-CZ" b="0" i="0" dirty="0">
                <a:solidFill>
                  <a:srgbClr val="202122"/>
                </a:solidFill>
                <a:effectLst/>
                <a:latin typeface="Arial" panose="020B0604020202020204" pitchFamily="34" charset="0"/>
              </a:rPr>
              <a:t>„Moc, má panenko, moc se ptáš,</a:t>
            </a:r>
            <a:br>
              <a:rPr lang="cs-CZ" dirty="0"/>
            </a:br>
            <a:r>
              <a:rPr lang="cs-CZ" b="0" i="0" dirty="0">
                <a:solidFill>
                  <a:srgbClr val="202122"/>
                </a:solidFill>
                <a:effectLst/>
                <a:latin typeface="Arial" panose="020B0604020202020204" pitchFamily="34" charset="0"/>
              </a:rPr>
              <a:t>jen honem pojď — však uhlídáš.</a:t>
            </a:r>
            <a:br>
              <a:rPr lang="cs-CZ" dirty="0"/>
            </a:br>
            <a:r>
              <a:rPr lang="cs-CZ" b="0" i="0" dirty="0">
                <a:solidFill>
                  <a:srgbClr val="202122"/>
                </a:solidFill>
                <a:effectLst/>
                <a:latin typeface="Arial" panose="020B0604020202020204" pitchFamily="34" charset="0"/>
              </a:rPr>
              <a:t>Jen honem pojď — čas nečeká,</a:t>
            </a:r>
            <a:br>
              <a:rPr lang="cs-CZ" dirty="0"/>
            </a:br>
            <a:r>
              <a:rPr lang="cs-CZ" b="0" i="0" dirty="0">
                <a:solidFill>
                  <a:srgbClr val="202122"/>
                </a:solidFill>
                <a:effectLst/>
                <a:latin typeface="Arial" panose="020B0604020202020204" pitchFamily="34" charset="0"/>
              </a:rPr>
              <a:t>a cesta naše daleká.</a:t>
            </a:r>
            <a:br>
              <a:rPr lang="cs-CZ" dirty="0"/>
            </a:br>
            <a:r>
              <a:rPr lang="cs-CZ" b="0" i="0" dirty="0">
                <a:solidFill>
                  <a:srgbClr val="202122"/>
                </a:solidFill>
                <a:effectLst/>
                <a:latin typeface="Arial" panose="020B0604020202020204" pitchFamily="34" charset="0"/>
              </a:rPr>
              <a:t>Co máš, má milá, v pravici?“</a:t>
            </a:r>
            <a:br>
              <a:rPr lang="cs-CZ" dirty="0"/>
            </a:br>
            <a:br>
              <a:rPr lang="cs-CZ" dirty="0"/>
            </a:br>
            <a:r>
              <a:rPr lang="cs-CZ" b="0" i="0" dirty="0">
                <a:solidFill>
                  <a:srgbClr val="202122"/>
                </a:solidFill>
                <a:effectLst/>
                <a:latin typeface="Arial" panose="020B0604020202020204" pitchFamily="34" charset="0"/>
              </a:rPr>
              <a:t>„Nesu si knížky modlicí.“</a:t>
            </a:r>
            <a:br>
              <a:rPr lang="cs-CZ" dirty="0"/>
            </a:br>
            <a:r>
              <a:rPr lang="cs-CZ" b="0" i="0" dirty="0">
                <a:solidFill>
                  <a:srgbClr val="202122"/>
                </a:solidFill>
                <a:effectLst/>
                <a:latin typeface="Arial" panose="020B0604020202020204" pitchFamily="34" charset="0"/>
              </a:rPr>
              <a:t>„Zahoď je pryč, to modlení</a:t>
            </a:r>
            <a:br>
              <a:rPr lang="cs-CZ" dirty="0"/>
            </a:br>
            <a:r>
              <a:rPr lang="cs-CZ" b="0" i="0" dirty="0">
                <a:solidFill>
                  <a:srgbClr val="202122"/>
                </a:solidFill>
                <a:effectLst/>
                <a:latin typeface="Arial" panose="020B0604020202020204" pitchFamily="34" charset="0"/>
              </a:rPr>
              <a:t>je těžší nežli kamení!</a:t>
            </a:r>
            <a:br>
              <a:rPr lang="cs-CZ" dirty="0"/>
            </a:br>
            <a:r>
              <a:rPr lang="cs-CZ" b="0" i="0" dirty="0">
                <a:solidFill>
                  <a:srgbClr val="202122"/>
                </a:solidFill>
                <a:effectLst/>
                <a:latin typeface="Arial" panose="020B0604020202020204" pitchFamily="34" charset="0"/>
              </a:rPr>
              <a:t>Zahoď je pryč, ať lehce jdeš,</a:t>
            </a:r>
            <a:br>
              <a:rPr lang="cs-CZ" dirty="0"/>
            </a:br>
            <a:r>
              <a:rPr lang="cs-CZ" b="0" i="0" dirty="0">
                <a:solidFill>
                  <a:srgbClr val="202122"/>
                </a:solidFill>
                <a:effectLst/>
                <a:latin typeface="Arial" panose="020B0604020202020204" pitchFamily="34" charset="0"/>
              </a:rPr>
              <a:t>jestli mi postačiti chceš.“</a:t>
            </a:r>
            <a:br>
              <a:rPr lang="cs-CZ" dirty="0"/>
            </a:br>
            <a:br>
              <a:rPr lang="cs-CZ" dirty="0"/>
            </a:br>
            <a:r>
              <a:rPr lang="cs-CZ" b="0" i="0" dirty="0">
                <a:solidFill>
                  <a:srgbClr val="202122"/>
                </a:solidFill>
                <a:effectLst/>
                <a:latin typeface="Arial" panose="020B0604020202020204" pitchFamily="34" charset="0"/>
              </a:rPr>
              <a:t>Knížky jí vzal a zahodil,</a:t>
            </a:r>
            <a:br>
              <a:rPr lang="cs-CZ" dirty="0"/>
            </a:br>
            <a:r>
              <a:rPr lang="cs-CZ" b="0" i="0" dirty="0">
                <a:solidFill>
                  <a:srgbClr val="202122"/>
                </a:solidFill>
                <a:effectLst/>
                <a:latin typeface="Arial" panose="020B0604020202020204" pitchFamily="34" charset="0"/>
              </a:rPr>
              <a:t>a byli skokem deset mil.</a:t>
            </a:r>
          </a:p>
          <a:p>
            <a:pPr marL="0" indent="0">
              <a:buNone/>
            </a:pPr>
            <a:endParaRPr lang="cs-CZ" dirty="0">
              <a:solidFill>
                <a:srgbClr val="202122"/>
              </a:solidFill>
              <a:latin typeface="Arial" panose="020B0604020202020204" pitchFamily="34" charset="0"/>
            </a:endParaRPr>
          </a:p>
          <a:p>
            <a:pPr marL="0" indent="0">
              <a:buNone/>
            </a:pPr>
            <a:r>
              <a:rPr lang="cs-CZ" dirty="0">
                <a:solidFill>
                  <a:srgbClr val="202122"/>
                </a:solidFill>
                <a:latin typeface="Arial" panose="020B0604020202020204" pitchFamily="34" charset="0"/>
              </a:rPr>
              <a:t>Karel Jaromír Erben: </a:t>
            </a:r>
            <a:r>
              <a:rPr lang="cs-CZ" i="1" dirty="0">
                <a:solidFill>
                  <a:srgbClr val="202122"/>
                </a:solidFill>
                <a:latin typeface="Arial" panose="020B0604020202020204" pitchFamily="34" charset="0"/>
              </a:rPr>
              <a:t>Svatební košile</a:t>
            </a:r>
            <a:r>
              <a:rPr lang="cs-CZ" dirty="0">
                <a:solidFill>
                  <a:srgbClr val="202122"/>
                </a:solidFill>
                <a:latin typeface="Arial" panose="020B0604020202020204" pitchFamily="34" charset="0"/>
              </a:rPr>
              <a:t> (1853)</a:t>
            </a:r>
            <a:endParaRPr lang="cs-CZ" dirty="0"/>
          </a:p>
        </p:txBody>
      </p:sp>
    </p:spTree>
    <p:extLst>
      <p:ext uri="{BB962C8B-B14F-4D97-AF65-F5344CB8AC3E}">
        <p14:creationId xmlns:p14="http://schemas.microsoft.com/office/powerpoint/2010/main" val="3353955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1F404-ACA3-4B2D-08D7-D3B460F023B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7F6D111-1E6E-638F-5B42-2DF4B34781AE}"/>
              </a:ext>
            </a:extLst>
          </p:cNvPr>
          <p:cNvSpPr>
            <a:spLocks noGrp="1"/>
          </p:cNvSpPr>
          <p:nvPr>
            <p:ph sz="half" idx="1"/>
          </p:nvPr>
        </p:nvSpPr>
        <p:spPr/>
        <p:txBody>
          <a:bodyPr>
            <a:normAutofit fontScale="25000" lnSpcReduction="20000"/>
          </a:bodyPr>
          <a:lstStyle/>
          <a:p>
            <a:pPr marL="0" indent="0" algn="l">
              <a:buNone/>
            </a:pPr>
            <a:r>
              <a:rPr lang="cs-CZ" sz="4000" b="0" i="0" dirty="0">
                <a:solidFill>
                  <a:srgbClr val="222222"/>
                </a:solidFill>
                <a:effectLst/>
                <a:latin typeface="Verdana" panose="020B0604030504040204" pitchFamily="34" charset="0"/>
              </a:rPr>
              <a:t>Princ:</a:t>
            </a:r>
          </a:p>
          <a:p>
            <a:pPr marL="0" indent="0" algn="l">
              <a:buNone/>
            </a:pPr>
            <a:r>
              <a:rPr lang="cs-CZ" sz="4000" b="0" i="0" dirty="0">
                <a:solidFill>
                  <a:srgbClr val="222222"/>
                </a:solidFill>
                <a:effectLst/>
                <a:latin typeface="Verdana" panose="020B0604030504040204" pitchFamily="34" charset="0"/>
              </a:rPr>
              <a:t>Bez tebe nikde nelze žít,</a:t>
            </a:r>
          </a:p>
          <a:p>
            <a:pPr marL="0" indent="0" algn="l">
              <a:buNone/>
            </a:pPr>
            <a:r>
              <a:rPr lang="cs-CZ" sz="4000" b="0" i="0" dirty="0">
                <a:solidFill>
                  <a:srgbClr val="222222"/>
                </a:solidFill>
                <a:effectLst/>
                <a:latin typeface="Verdana" panose="020B0604030504040204" pitchFamily="34" charset="0"/>
              </a:rPr>
              <a:t>můžeš mi, můžeš odpustit?</a:t>
            </a:r>
          </a:p>
          <a:p>
            <a:pPr marL="0" indent="0" algn="l">
              <a:buNone/>
            </a:pPr>
            <a:r>
              <a:rPr lang="cs-CZ" sz="4000" b="0" i="0" dirty="0">
                <a:solidFill>
                  <a:srgbClr val="222222"/>
                </a:solidFill>
                <a:effectLst/>
                <a:latin typeface="Verdana" panose="020B0604030504040204" pitchFamily="34" charset="0"/>
              </a:rPr>
              <a:t> </a:t>
            </a:r>
          </a:p>
          <a:p>
            <a:pPr marL="0" indent="0" algn="l">
              <a:buNone/>
            </a:pPr>
            <a:r>
              <a:rPr lang="cs-CZ" sz="4000" b="0" i="0" dirty="0">
                <a:solidFill>
                  <a:srgbClr val="222222"/>
                </a:solidFill>
                <a:effectLst/>
                <a:latin typeface="Verdana" panose="020B0604030504040204" pitchFamily="34" charset="0"/>
              </a:rPr>
              <a:t>Rusalka: </a:t>
            </a:r>
          </a:p>
          <a:p>
            <a:pPr marL="0" indent="0" algn="l">
              <a:buNone/>
            </a:pPr>
            <a:r>
              <a:rPr lang="cs-CZ" sz="4000" b="0" i="0" dirty="0">
                <a:solidFill>
                  <a:srgbClr val="222222"/>
                </a:solidFill>
                <a:effectLst/>
                <a:latin typeface="Verdana" panose="020B0604030504040204" pitchFamily="34" charset="0"/>
              </a:rPr>
              <a:t>Proč volal jsi mne v náruč svou,</a:t>
            </a:r>
          </a:p>
          <a:p>
            <a:pPr marL="0" indent="0" algn="l">
              <a:buNone/>
            </a:pPr>
            <a:r>
              <a:rPr lang="cs-CZ" sz="4000" b="0" i="0" dirty="0">
                <a:solidFill>
                  <a:srgbClr val="222222"/>
                </a:solidFill>
                <a:effectLst/>
                <a:latin typeface="Verdana" panose="020B0604030504040204" pitchFamily="34" charset="0"/>
              </a:rPr>
              <a:t>proč ústa tvoje lhala?</a:t>
            </a:r>
          </a:p>
          <a:p>
            <a:pPr marL="0" indent="0" algn="l">
              <a:buNone/>
            </a:pPr>
            <a:r>
              <a:rPr lang="cs-CZ" sz="4000" b="0" i="0" dirty="0">
                <a:solidFill>
                  <a:srgbClr val="222222"/>
                </a:solidFill>
                <a:effectLst/>
                <a:latin typeface="Verdana" panose="020B0604030504040204" pitchFamily="34" charset="0"/>
              </a:rPr>
              <a:t>Teď měsíční jsem vidinou,</a:t>
            </a:r>
          </a:p>
          <a:p>
            <a:pPr marL="0" indent="0" algn="l">
              <a:buNone/>
            </a:pPr>
            <a:r>
              <a:rPr lang="cs-CZ" sz="4000" b="0" i="0" dirty="0">
                <a:solidFill>
                  <a:srgbClr val="222222"/>
                </a:solidFill>
                <a:effectLst/>
                <a:latin typeface="Verdana" panose="020B0604030504040204" pitchFamily="34" charset="0"/>
              </a:rPr>
              <a:t>v tvá muka neskonalá!</a:t>
            </a:r>
          </a:p>
          <a:p>
            <a:pPr marL="0" indent="0" algn="l">
              <a:buNone/>
            </a:pPr>
            <a:r>
              <a:rPr lang="cs-CZ" sz="4000" b="0" i="0" dirty="0">
                <a:solidFill>
                  <a:srgbClr val="222222"/>
                </a:solidFill>
                <a:effectLst/>
                <a:latin typeface="Verdana" panose="020B0604030504040204" pitchFamily="34" charset="0"/>
              </a:rPr>
              <a:t>Teď tebe šálím v nočních tmách,</a:t>
            </a:r>
          </a:p>
          <a:p>
            <a:pPr marL="0" indent="0" algn="l">
              <a:buNone/>
            </a:pPr>
            <a:r>
              <a:rPr lang="cs-CZ" sz="4000" b="0" i="0" dirty="0">
                <a:solidFill>
                  <a:srgbClr val="222222"/>
                </a:solidFill>
                <a:effectLst/>
                <a:latin typeface="Verdana" panose="020B0604030504040204" pitchFamily="34" charset="0"/>
              </a:rPr>
              <a:t>je zneuctěn můj klín</a:t>
            </a:r>
          </a:p>
          <a:p>
            <a:pPr marL="0" indent="0" algn="l">
              <a:buNone/>
            </a:pPr>
            <a:r>
              <a:rPr lang="cs-CZ" sz="4000" b="0" i="0" dirty="0">
                <a:solidFill>
                  <a:srgbClr val="222222"/>
                </a:solidFill>
                <a:effectLst/>
                <a:latin typeface="Verdana" panose="020B0604030504040204" pitchFamily="34" charset="0"/>
              </a:rPr>
              <a:t>a s bludičkami na vodách</a:t>
            </a:r>
          </a:p>
          <a:p>
            <a:pPr marL="0" indent="0" algn="l">
              <a:buNone/>
            </a:pPr>
            <a:r>
              <a:rPr lang="cs-CZ" sz="4000" b="0" i="0" dirty="0">
                <a:solidFill>
                  <a:srgbClr val="222222"/>
                </a:solidFill>
                <a:effectLst/>
                <a:latin typeface="Verdana" panose="020B0604030504040204" pitchFamily="34" charset="0"/>
              </a:rPr>
              <a:t>tě svedu do hlubin.</a:t>
            </a:r>
          </a:p>
          <a:p>
            <a:pPr marL="0" indent="0" algn="l">
              <a:buNone/>
            </a:pPr>
            <a:r>
              <a:rPr lang="cs-CZ" sz="4000" b="0" i="0" dirty="0">
                <a:solidFill>
                  <a:srgbClr val="222222"/>
                </a:solidFill>
                <a:effectLst/>
                <a:latin typeface="Verdana" panose="020B0604030504040204" pitchFamily="34" charset="0"/>
              </a:rPr>
              <a:t>Proč volal jsi mne v náruč svou,</a:t>
            </a:r>
          </a:p>
          <a:p>
            <a:pPr marL="0" indent="0" algn="l">
              <a:buNone/>
            </a:pPr>
            <a:r>
              <a:rPr lang="cs-CZ" sz="4000" b="0" i="0" dirty="0">
                <a:solidFill>
                  <a:srgbClr val="222222"/>
                </a:solidFill>
                <a:effectLst/>
                <a:latin typeface="Verdana" panose="020B0604030504040204" pitchFamily="34" charset="0"/>
              </a:rPr>
              <a:t>proč ústa tvoje lhala?</a:t>
            </a:r>
          </a:p>
          <a:p>
            <a:pPr marL="0" indent="0" algn="l">
              <a:buNone/>
            </a:pPr>
            <a:r>
              <a:rPr lang="cs-CZ" sz="4000" b="0" i="0" dirty="0" err="1">
                <a:solidFill>
                  <a:srgbClr val="222222"/>
                </a:solidFill>
                <a:effectLst/>
                <a:latin typeface="Verdana" panose="020B0604030504040204" pitchFamily="34" charset="0"/>
              </a:rPr>
              <a:t>Tys</a:t>
            </a:r>
            <a:r>
              <a:rPr lang="cs-CZ" sz="4000" b="0" i="0" dirty="0">
                <a:solidFill>
                  <a:srgbClr val="222222"/>
                </a:solidFill>
                <a:effectLst/>
                <a:latin typeface="Verdana" panose="020B0604030504040204" pitchFamily="34" charset="0"/>
              </a:rPr>
              <a:t> hledal vášeň, vím to, vím,</a:t>
            </a:r>
          </a:p>
          <a:p>
            <a:pPr marL="0" indent="0" algn="l">
              <a:buNone/>
            </a:pPr>
            <a:r>
              <a:rPr lang="cs-CZ" sz="4000" b="0" i="0" dirty="0" err="1">
                <a:solidFill>
                  <a:srgbClr val="222222"/>
                </a:solidFill>
                <a:effectLst/>
                <a:latin typeface="Verdana" panose="020B0604030504040204" pitchFamily="34" charset="0"/>
              </a:rPr>
              <a:t>tys</a:t>
            </a:r>
            <a:r>
              <a:rPr lang="cs-CZ" sz="4000" b="0" i="0" dirty="0">
                <a:solidFill>
                  <a:srgbClr val="222222"/>
                </a:solidFill>
                <a:effectLst/>
                <a:latin typeface="Verdana" panose="020B0604030504040204" pitchFamily="34" charset="0"/>
              </a:rPr>
              <a:t> hledal vášeň, jíž já jsem neměla,</a:t>
            </a:r>
          </a:p>
          <a:p>
            <a:pPr marL="0" indent="0" algn="l">
              <a:buNone/>
            </a:pPr>
            <a:r>
              <a:rPr lang="cs-CZ" sz="4000" b="0" i="0" dirty="0">
                <a:solidFill>
                  <a:srgbClr val="222222"/>
                </a:solidFill>
                <a:effectLst/>
                <a:latin typeface="Verdana" panose="020B0604030504040204" pitchFamily="34" charset="0"/>
              </a:rPr>
              <a:t>a teď-</a:t>
            </a:r>
            <a:r>
              <a:rPr lang="cs-CZ" sz="4000" b="0" i="0" dirty="0" err="1">
                <a:solidFill>
                  <a:srgbClr val="222222"/>
                </a:solidFill>
                <a:effectLst/>
                <a:latin typeface="Verdana" panose="020B0604030504040204" pitchFamily="34" charset="0"/>
              </a:rPr>
              <a:t>li</a:t>
            </a:r>
            <a:r>
              <a:rPr lang="cs-CZ" sz="4000" b="0" i="0" dirty="0">
                <a:solidFill>
                  <a:srgbClr val="222222"/>
                </a:solidFill>
                <a:effectLst/>
                <a:latin typeface="Verdana" panose="020B0604030504040204" pitchFamily="34" charset="0"/>
              </a:rPr>
              <a:t> tě políbím,</a:t>
            </a:r>
          </a:p>
          <a:p>
            <a:pPr marL="0" indent="0" algn="l">
              <a:buNone/>
            </a:pPr>
            <a:r>
              <a:rPr lang="cs-CZ" sz="4000" b="0" i="0" dirty="0">
                <a:solidFill>
                  <a:srgbClr val="222222"/>
                </a:solidFill>
                <a:effectLst/>
                <a:latin typeface="Verdana" panose="020B0604030504040204" pitchFamily="34" charset="0"/>
              </a:rPr>
              <a:t>jsi ztracen, jsi ztracen docela.</a:t>
            </a:r>
          </a:p>
          <a:p>
            <a:pPr marL="0" indent="0" algn="l">
              <a:buNone/>
            </a:pPr>
            <a:endParaRPr lang="cs-CZ" sz="4000" dirty="0">
              <a:solidFill>
                <a:srgbClr val="222222"/>
              </a:solidFill>
              <a:latin typeface="Verdana" panose="020B0604030504040204" pitchFamily="34" charset="0"/>
            </a:endParaRPr>
          </a:p>
          <a:p>
            <a:pPr marL="0" indent="0" algn="l">
              <a:buNone/>
            </a:pPr>
            <a:r>
              <a:rPr lang="cs-CZ" sz="4000" b="0" i="0" dirty="0">
                <a:solidFill>
                  <a:srgbClr val="222222"/>
                </a:solidFill>
                <a:effectLst/>
                <a:latin typeface="Verdana" panose="020B0604030504040204" pitchFamily="34" charset="0"/>
              </a:rPr>
              <a:t>Princ:</a:t>
            </a:r>
          </a:p>
          <a:p>
            <a:pPr marL="0" indent="0" algn="l">
              <a:buNone/>
            </a:pPr>
            <a:r>
              <a:rPr lang="cs-CZ" sz="4000" b="0" i="0" dirty="0">
                <a:solidFill>
                  <a:srgbClr val="222222"/>
                </a:solidFill>
                <a:effectLst/>
                <a:latin typeface="Verdana" panose="020B0604030504040204" pitchFamily="34" charset="0"/>
              </a:rPr>
              <a:t>Líbej mne, líbej, mír mi přej,</a:t>
            </a:r>
          </a:p>
          <a:p>
            <a:pPr marL="0" indent="0" algn="l">
              <a:buNone/>
            </a:pPr>
            <a:r>
              <a:rPr lang="cs-CZ" sz="4000" b="0" i="0" dirty="0">
                <a:solidFill>
                  <a:srgbClr val="222222"/>
                </a:solidFill>
                <a:effectLst/>
                <a:latin typeface="Verdana" panose="020B0604030504040204" pitchFamily="34" charset="0"/>
              </a:rPr>
              <a:t>nechci se vrátit ve světa rej,</a:t>
            </a:r>
          </a:p>
          <a:p>
            <a:pPr marL="0" indent="0" algn="l">
              <a:buNone/>
            </a:pPr>
            <a:r>
              <a:rPr lang="cs-CZ" sz="4000" b="0" i="0" dirty="0">
                <a:solidFill>
                  <a:srgbClr val="222222"/>
                </a:solidFill>
                <a:effectLst/>
                <a:latin typeface="Verdana" panose="020B0604030504040204" pitchFamily="34" charset="0"/>
              </a:rPr>
              <a:t>do smrti třeba mne ulíbej!</a:t>
            </a:r>
          </a:p>
          <a:p>
            <a:pPr marL="0" indent="0" algn="l">
              <a:buNone/>
            </a:pPr>
            <a:endParaRPr lang="cs-CZ" sz="4000" b="0" i="0" dirty="0">
              <a:solidFill>
                <a:srgbClr val="222222"/>
              </a:solidFill>
              <a:effectLst/>
              <a:latin typeface="Verdana" panose="020B0604030504040204" pitchFamily="34" charset="0"/>
            </a:endParaRPr>
          </a:p>
          <a:p>
            <a:pPr marL="0" indent="0" algn="l">
              <a:buNone/>
            </a:pPr>
            <a:r>
              <a:rPr lang="cs-CZ" sz="4000" b="0" i="0" dirty="0">
                <a:solidFill>
                  <a:srgbClr val="222222"/>
                </a:solidFill>
                <a:effectLst/>
                <a:latin typeface="Verdana" panose="020B0604030504040204" pitchFamily="34" charset="0"/>
              </a:rPr>
              <a:t> Rusalka:</a:t>
            </a:r>
          </a:p>
          <a:p>
            <a:pPr marL="0" indent="0" algn="l">
              <a:buNone/>
            </a:pPr>
            <a:r>
              <a:rPr lang="cs-CZ" sz="4000" b="0" i="0" dirty="0">
                <a:solidFill>
                  <a:srgbClr val="222222"/>
                </a:solidFill>
                <a:effectLst/>
                <a:latin typeface="Verdana" panose="020B0604030504040204" pitchFamily="34" charset="0"/>
              </a:rPr>
              <a:t>A </a:t>
            </a:r>
            <a:r>
              <a:rPr lang="cs-CZ" sz="4000" b="0" i="0" dirty="0" err="1">
                <a:solidFill>
                  <a:srgbClr val="222222"/>
                </a:solidFill>
                <a:effectLst/>
                <a:latin typeface="Verdana" panose="020B0604030504040204" pitchFamily="34" charset="0"/>
              </a:rPr>
              <a:t>tys</a:t>
            </a:r>
            <a:r>
              <a:rPr lang="cs-CZ" sz="4000" b="0" i="0" dirty="0">
                <a:solidFill>
                  <a:srgbClr val="222222"/>
                </a:solidFill>
                <a:effectLst/>
                <a:latin typeface="Verdana" panose="020B0604030504040204" pitchFamily="34" charset="0"/>
              </a:rPr>
              <a:t> mi, hochu můj, tolik dal,</a:t>
            </a:r>
          </a:p>
          <a:p>
            <a:pPr marL="0" indent="0" algn="l">
              <a:buNone/>
            </a:pPr>
            <a:r>
              <a:rPr lang="cs-CZ" sz="4000" b="0" i="0" dirty="0">
                <a:solidFill>
                  <a:srgbClr val="222222"/>
                </a:solidFill>
                <a:effectLst/>
                <a:latin typeface="Verdana" panose="020B0604030504040204" pitchFamily="34" charset="0"/>
              </a:rPr>
              <a:t>proč jsi mne, hochu můj, oklamal?</a:t>
            </a:r>
          </a:p>
          <a:p>
            <a:pPr marL="0" indent="0" algn="l">
              <a:buNone/>
            </a:pPr>
            <a:r>
              <a:rPr lang="cs-CZ" sz="4000" b="0" i="0" dirty="0">
                <a:solidFill>
                  <a:srgbClr val="222222"/>
                </a:solidFill>
                <a:effectLst/>
                <a:latin typeface="Verdana" panose="020B0604030504040204" pitchFamily="34" charset="0"/>
              </a:rPr>
              <a:t>Zda to víš, hochu, zda to víš,</a:t>
            </a:r>
          </a:p>
          <a:p>
            <a:pPr marL="0" indent="0" algn="l">
              <a:buNone/>
            </a:pPr>
            <a:r>
              <a:rPr lang="cs-CZ" sz="4000" b="0" i="0" dirty="0">
                <a:solidFill>
                  <a:srgbClr val="222222"/>
                </a:solidFill>
                <a:effectLst/>
                <a:latin typeface="Verdana" panose="020B0604030504040204" pitchFamily="34" charset="0"/>
              </a:rPr>
              <a:t>z loktů mých že se nevrátíš,</a:t>
            </a:r>
          </a:p>
          <a:p>
            <a:pPr marL="0" indent="0" algn="l">
              <a:buNone/>
            </a:pPr>
            <a:r>
              <a:rPr lang="cs-CZ" sz="4000" b="0" i="0" dirty="0">
                <a:solidFill>
                  <a:srgbClr val="222222"/>
                </a:solidFill>
                <a:effectLst/>
                <a:latin typeface="Verdana" panose="020B0604030504040204" pitchFamily="34" charset="0"/>
              </a:rPr>
              <a:t>že </a:t>
            </a:r>
            <a:r>
              <a:rPr lang="cs-CZ" sz="4000" b="0" i="0">
                <a:solidFill>
                  <a:srgbClr val="222222"/>
                </a:solidFill>
                <a:effectLst/>
                <a:latin typeface="Verdana" panose="020B0604030504040204" pitchFamily="34" charset="0"/>
              </a:rPr>
              <a:t>zkázou to </a:t>
            </a:r>
            <a:r>
              <a:rPr lang="cs-CZ" sz="4000" b="0" i="0" dirty="0">
                <a:solidFill>
                  <a:srgbClr val="222222"/>
                </a:solidFill>
                <a:effectLst/>
                <a:latin typeface="Verdana" panose="020B0604030504040204" pitchFamily="34" charset="0"/>
              </a:rPr>
              <a:t>v loktech mých zaplatíš.</a:t>
            </a:r>
          </a:p>
          <a:p>
            <a:endParaRPr lang="cs-CZ" dirty="0"/>
          </a:p>
        </p:txBody>
      </p:sp>
      <p:sp>
        <p:nvSpPr>
          <p:cNvPr id="4" name="Zástupný obsah 3">
            <a:extLst>
              <a:ext uri="{FF2B5EF4-FFF2-40B4-BE49-F238E27FC236}">
                <a16:creationId xmlns:a16="http://schemas.microsoft.com/office/drawing/2014/main" id="{44D18804-D074-DD4A-9536-39B59BBB1AB5}"/>
              </a:ext>
            </a:extLst>
          </p:cNvPr>
          <p:cNvSpPr>
            <a:spLocks noGrp="1"/>
          </p:cNvSpPr>
          <p:nvPr>
            <p:ph sz="half" idx="2"/>
          </p:nvPr>
        </p:nvSpPr>
        <p:spPr/>
        <p:txBody>
          <a:bodyPr>
            <a:normAutofit fontScale="25000" lnSpcReduction="20000"/>
          </a:bodyPr>
          <a:lstStyle/>
          <a:p>
            <a:pPr marL="0" indent="0" algn="l">
              <a:buNone/>
            </a:pPr>
            <a:r>
              <a:rPr lang="cs-CZ" b="0" i="0" dirty="0">
                <a:solidFill>
                  <a:srgbClr val="222222"/>
                </a:solidFill>
                <a:effectLst/>
                <a:latin typeface="Verdana" panose="020B0604030504040204" pitchFamily="34" charset="0"/>
              </a:rPr>
              <a:t> </a:t>
            </a:r>
            <a:r>
              <a:rPr lang="cs-CZ" sz="4000" b="0" i="0" dirty="0">
                <a:solidFill>
                  <a:srgbClr val="222222"/>
                </a:solidFill>
                <a:effectLst/>
                <a:latin typeface="Verdana" panose="020B0604030504040204" pitchFamily="34" charset="0"/>
              </a:rPr>
              <a:t>Princ:</a:t>
            </a:r>
          </a:p>
          <a:p>
            <a:pPr marL="0" indent="0" algn="l">
              <a:buNone/>
            </a:pPr>
            <a:r>
              <a:rPr lang="cs-CZ" sz="4000" b="0" i="0" dirty="0">
                <a:solidFill>
                  <a:srgbClr val="222222"/>
                </a:solidFill>
                <a:effectLst/>
                <a:latin typeface="Verdana" panose="020B0604030504040204" pitchFamily="34" charset="0"/>
              </a:rPr>
              <a:t> Všechno chci ti dát,</a:t>
            </a:r>
          </a:p>
          <a:p>
            <a:pPr marL="0" indent="0" algn="l">
              <a:buNone/>
            </a:pPr>
            <a:r>
              <a:rPr lang="cs-CZ" sz="4000" b="0" i="0" dirty="0">
                <a:solidFill>
                  <a:srgbClr val="222222"/>
                </a:solidFill>
                <a:effectLst/>
                <a:latin typeface="Verdana" panose="020B0604030504040204" pitchFamily="34" charset="0"/>
              </a:rPr>
              <a:t>líbej mne, líbej tisíckrát!</a:t>
            </a:r>
          </a:p>
          <a:p>
            <a:pPr marL="0" indent="0" algn="l">
              <a:buNone/>
            </a:pPr>
            <a:r>
              <a:rPr lang="cs-CZ" sz="4000" b="0" i="0" dirty="0">
                <a:solidFill>
                  <a:srgbClr val="222222"/>
                </a:solidFill>
                <a:effectLst/>
                <a:latin typeface="Verdana" panose="020B0604030504040204" pitchFamily="34" charset="0"/>
              </a:rPr>
              <a:t>Nechci se vrátit, </a:t>
            </a:r>
            <a:r>
              <a:rPr lang="cs-CZ" sz="4000" b="0" i="0" dirty="0" err="1">
                <a:solidFill>
                  <a:srgbClr val="222222"/>
                </a:solidFill>
                <a:effectLst/>
                <a:latin typeface="Verdana" panose="020B0604030504040204" pitchFamily="34" charset="0"/>
              </a:rPr>
              <a:t>zemru</a:t>
            </a:r>
            <a:r>
              <a:rPr lang="cs-CZ" sz="4000" b="0" i="0" dirty="0">
                <a:solidFill>
                  <a:srgbClr val="222222"/>
                </a:solidFill>
                <a:effectLst/>
                <a:latin typeface="Verdana" panose="020B0604030504040204" pitchFamily="34" charset="0"/>
              </a:rPr>
              <a:t> rád,</a:t>
            </a:r>
          </a:p>
          <a:p>
            <a:pPr marL="0" indent="0" algn="l">
              <a:buNone/>
            </a:pPr>
            <a:r>
              <a:rPr lang="cs-CZ" sz="4000" b="0" i="0" dirty="0">
                <a:solidFill>
                  <a:srgbClr val="222222"/>
                </a:solidFill>
                <a:effectLst/>
                <a:latin typeface="Verdana" panose="020B0604030504040204" pitchFamily="34" charset="0"/>
              </a:rPr>
              <a:t>líbej mne, líbej, mír mi přej.</a:t>
            </a:r>
          </a:p>
          <a:p>
            <a:pPr marL="0" indent="0" algn="l">
              <a:buNone/>
            </a:pPr>
            <a:r>
              <a:rPr lang="cs-CZ" sz="4000" b="0" i="0" dirty="0">
                <a:solidFill>
                  <a:srgbClr val="222222"/>
                </a:solidFill>
                <a:effectLst/>
                <a:latin typeface="Verdana" panose="020B0604030504040204" pitchFamily="34" charset="0"/>
              </a:rPr>
              <a:t>Nechci se vrátit, </a:t>
            </a:r>
            <a:r>
              <a:rPr lang="cs-CZ" sz="4000" b="0" i="0" dirty="0" err="1">
                <a:solidFill>
                  <a:srgbClr val="222222"/>
                </a:solidFill>
                <a:effectLst/>
                <a:latin typeface="Verdana" panose="020B0604030504040204" pitchFamily="34" charset="0"/>
              </a:rPr>
              <a:t>zemru</a:t>
            </a:r>
            <a:r>
              <a:rPr lang="cs-CZ" sz="4000" b="0" i="0" dirty="0">
                <a:solidFill>
                  <a:srgbClr val="222222"/>
                </a:solidFill>
                <a:effectLst/>
                <a:latin typeface="Verdana" panose="020B0604030504040204" pitchFamily="34" charset="0"/>
              </a:rPr>
              <a:t> rád,</a:t>
            </a:r>
          </a:p>
          <a:p>
            <a:pPr marL="0" indent="0" algn="l">
              <a:buNone/>
            </a:pPr>
            <a:r>
              <a:rPr lang="cs-CZ" sz="4000" b="0" i="0" dirty="0">
                <a:solidFill>
                  <a:srgbClr val="222222"/>
                </a:solidFill>
                <a:effectLst/>
                <a:latin typeface="Verdana" panose="020B0604030504040204" pitchFamily="34" charset="0"/>
              </a:rPr>
              <a:t>nemyslím, nemyslím na návrat!</a:t>
            </a:r>
          </a:p>
          <a:p>
            <a:pPr marL="0" indent="0" algn="l">
              <a:buNone/>
            </a:pPr>
            <a:r>
              <a:rPr lang="cs-CZ" sz="4000" b="0" i="0" dirty="0">
                <a:solidFill>
                  <a:srgbClr val="222222"/>
                </a:solidFill>
                <a:effectLst/>
                <a:latin typeface="Verdana" panose="020B0604030504040204" pitchFamily="34" charset="0"/>
              </a:rPr>
              <a:t>  </a:t>
            </a:r>
          </a:p>
          <a:p>
            <a:pPr marL="0" indent="0" algn="l">
              <a:buNone/>
            </a:pPr>
            <a:r>
              <a:rPr lang="cs-CZ" sz="4000" b="0" i="0" dirty="0">
                <a:solidFill>
                  <a:srgbClr val="222222"/>
                </a:solidFill>
                <a:effectLst/>
                <a:latin typeface="Verdana" panose="020B0604030504040204" pitchFamily="34" charset="0"/>
              </a:rPr>
              <a:t>Rusalka: </a:t>
            </a:r>
          </a:p>
          <a:p>
            <a:pPr marL="0" indent="0" algn="l">
              <a:buNone/>
            </a:pPr>
            <a:r>
              <a:rPr lang="cs-CZ" sz="4000" b="0" i="0" dirty="0">
                <a:solidFill>
                  <a:srgbClr val="222222"/>
                </a:solidFill>
                <a:effectLst/>
                <a:latin typeface="Verdana" panose="020B0604030504040204" pitchFamily="34" charset="0"/>
              </a:rPr>
              <a:t>Láska má zmrazí všechen cit,</a:t>
            </a:r>
          </a:p>
          <a:p>
            <a:pPr marL="0" indent="0" algn="l">
              <a:buNone/>
            </a:pPr>
            <a:r>
              <a:rPr lang="cs-CZ" sz="4000" b="0" i="0" dirty="0">
                <a:solidFill>
                  <a:srgbClr val="222222"/>
                </a:solidFill>
                <a:effectLst/>
                <a:latin typeface="Verdana" panose="020B0604030504040204" pitchFamily="34" charset="0"/>
              </a:rPr>
              <a:t>musím tě, musím zahubit,</a:t>
            </a:r>
          </a:p>
          <a:p>
            <a:pPr marL="0" indent="0" algn="l">
              <a:buNone/>
            </a:pPr>
            <a:r>
              <a:rPr lang="cs-CZ" sz="4000" b="0" i="0" dirty="0">
                <a:solidFill>
                  <a:srgbClr val="222222"/>
                </a:solidFill>
                <a:effectLst/>
                <a:latin typeface="Verdana" panose="020B0604030504040204" pitchFamily="34" charset="0"/>
              </a:rPr>
              <a:t>musím tě v </a:t>
            </a:r>
            <a:r>
              <a:rPr lang="cs-CZ" sz="4000" b="0" i="0" dirty="0" err="1">
                <a:solidFill>
                  <a:srgbClr val="222222"/>
                </a:solidFill>
                <a:effectLst/>
                <a:latin typeface="Verdana" panose="020B0604030504040204" pitchFamily="34" charset="0"/>
              </a:rPr>
              <a:t>lednou</a:t>
            </a:r>
            <a:r>
              <a:rPr lang="cs-CZ" sz="4000" b="0" i="0" dirty="0">
                <a:solidFill>
                  <a:srgbClr val="222222"/>
                </a:solidFill>
                <a:effectLst/>
                <a:latin typeface="Verdana" panose="020B0604030504040204" pitchFamily="34" charset="0"/>
              </a:rPr>
              <a:t> náruč vzít!</a:t>
            </a:r>
          </a:p>
          <a:p>
            <a:pPr marL="0" indent="0" algn="l">
              <a:buNone/>
            </a:pPr>
            <a:r>
              <a:rPr lang="cs-CZ" sz="4000" b="0" i="0" dirty="0">
                <a:solidFill>
                  <a:srgbClr val="222222"/>
                </a:solidFill>
                <a:effectLst/>
                <a:latin typeface="Verdana" panose="020B0604030504040204" pitchFamily="34" charset="0"/>
              </a:rPr>
              <a:t>  </a:t>
            </a:r>
          </a:p>
          <a:p>
            <a:pPr marL="0" indent="0" algn="l">
              <a:buNone/>
            </a:pPr>
            <a:r>
              <a:rPr lang="cs-CZ" sz="4000" b="0" i="0" dirty="0">
                <a:solidFill>
                  <a:srgbClr val="222222"/>
                </a:solidFill>
                <a:effectLst/>
                <a:latin typeface="Verdana" panose="020B0604030504040204" pitchFamily="34" charset="0"/>
              </a:rPr>
              <a:t>Princ:</a:t>
            </a:r>
          </a:p>
          <a:p>
            <a:pPr marL="0" indent="0" algn="l">
              <a:buNone/>
            </a:pPr>
            <a:r>
              <a:rPr lang="cs-CZ" sz="4000" b="0" i="0" dirty="0">
                <a:solidFill>
                  <a:srgbClr val="222222"/>
                </a:solidFill>
                <a:effectLst/>
                <a:latin typeface="Verdana" panose="020B0604030504040204" pitchFamily="34" charset="0"/>
              </a:rPr>
              <a:t> Líbej mne, líbej, mír mi přej!</a:t>
            </a:r>
          </a:p>
          <a:p>
            <a:pPr marL="0" indent="0" algn="l">
              <a:buNone/>
            </a:pPr>
            <a:r>
              <a:rPr lang="cs-CZ" sz="4000" b="0" i="0" dirty="0">
                <a:solidFill>
                  <a:srgbClr val="222222"/>
                </a:solidFill>
                <a:effectLst/>
                <a:latin typeface="Verdana" panose="020B0604030504040204" pitchFamily="34" charset="0"/>
              </a:rPr>
              <a:t>polibky tvoje hřích můj posvětí!</a:t>
            </a:r>
          </a:p>
          <a:p>
            <a:pPr marL="0" indent="0" algn="l">
              <a:buNone/>
            </a:pPr>
            <a:r>
              <a:rPr lang="cs-CZ" sz="4000" b="0" i="0" dirty="0">
                <a:solidFill>
                  <a:srgbClr val="222222"/>
                </a:solidFill>
                <a:effectLst/>
                <a:latin typeface="Verdana" panose="020B0604030504040204" pitchFamily="34" charset="0"/>
              </a:rPr>
              <a:t>Umírám šťasten,</a:t>
            </a:r>
          </a:p>
          <a:p>
            <a:pPr marL="0" indent="0" algn="l">
              <a:buNone/>
            </a:pPr>
            <a:r>
              <a:rPr lang="cs-CZ" sz="4000" b="0" i="0" dirty="0">
                <a:solidFill>
                  <a:srgbClr val="222222"/>
                </a:solidFill>
                <a:effectLst/>
                <a:latin typeface="Verdana" panose="020B0604030504040204" pitchFamily="34" charset="0"/>
              </a:rPr>
              <a:t>umírám ve tvém objetí!</a:t>
            </a:r>
          </a:p>
          <a:p>
            <a:pPr marL="0" indent="0" algn="l">
              <a:buNone/>
            </a:pPr>
            <a:r>
              <a:rPr lang="cs-CZ" sz="4000" b="0" i="0" dirty="0">
                <a:solidFill>
                  <a:srgbClr val="222222"/>
                </a:solidFill>
                <a:effectLst/>
                <a:latin typeface="Verdana" panose="020B0604030504040204" pitchFamily="34" charset="0"/>
              </a:rPr>
              <a:t> </a:t>
            </a:r>
          </a:p>
          <a:p>
            <a:pPr marL="0" indent="0" algn="l">
              <a:buNone/>
            </a:pPr>
            <a:r>
              <a:rPr lang="cs-CZ" sz="4000" b="0" i="0" dirty="0">
                <a:solidFill>
                  <a:srgbClr val="222222"/>
                </a:solidFill>
                <a:effectLst/>
                <a:latin typeface="Verdana" panose="020B0604030504040204" pitchFamily="34" charset="0"/>
              </a:rPr>
              <a:t>Vodník:</a:t>
            </a:r>
          </a:p>
          <a:p>
            <a:pPr marL="0" indent="0" algn="l">
              <a:buNone/>
            </a:pPr>
            <a:r>
              <a:rPr lang="cs-CZ" sz="4000" b="0" i="0" dirty="0">
                <a:solidFill>
                  <a:srgbClr val="222222"/>
                </a:solidFill>
                <a:effectLst/>
                <a:latin typeface="Verdana" panose="020B0604030504040204" pitchFamily="34" charset="0"/>
              </a:rPr>
              <a:t>Nadarmo v loktech zemře ti,</a:t>
            </a:r>
          </a:p>
          <a:p>
            <a:pPr marL="0" indent="0" algn="l">
              <a:buNone/>
            </a:pPr>
            <a:r>
              <a:rPr lang="cs-CZ" sz="4000" b="0" i="0" dirty="0" err="1">
                <a:solidFill>
                  <a:srgbClr val="222222"/>
                </a:solidFill>
                <a:effectLst/>
                <a:latin typeface="Verdana" panose="020B0604030504040204" pitchFamily="34" charset="0"/>
              </a:rPr>
              <a:t>marny</a:t>
            </a:r>
            <a:r>
              <a:rPr lang="cs-CZ" sz="4000" b="0" i="0" dirty="0">
                <a:solidFill>
                  <a:srgbClr val="222222"/>
                </a:solidFill>
                <a:effectLst/>
                <a:latin typeface="Verdana" panose="020B0604030504040204" pitchFamily="34" charset="0"/>
              </a:rPr>
              <a:t> jsou všechny oběti,</a:t>
            </a:r>
          </a:p>
          <a:p>
            <a:pPr marL="0" indent="0" algn="l">
              <a:buNone/>
            </a:pPr>
            <a:r>
              <a:rPr lang="cs-CZ" sz="4000" b="0" i="0" dirty="0">
                <a:solidFill>
                  <a:srgbClr val="222222"/>
                </a:solidFill>
                <a:effectLst/>
                <a:latin typeface="Verdana" panose="020B0604030504040204" pitchFamily="34" charset="0"/>
              </a:rPr>
              <a:t>ubohá Rusalko bledá! Běda!</a:t>
            </a:r>
          </a:p>
          <a:p>
            <a:pPr marL="0" indent="0" algn="l">
              <a:buNone/>
            </a:pPr>
            <a:r>
              <a:rPr lang="cs-CZ" sz="4000" b="0" i="0" dirty="0">
                <a:solidFill>
                  <a:srgbClr val="222222"/>
                </a:solidFill>
                <a:effectLst/>
                <a:latin typeface="Verdana" panose="020B0604030504040204" pitchFamily="34" charset="0"/>
              </a:rPr>
              <a:t> </a:t>
            </a:r>
          </a:p>
          <a:p>
            <a:pPr marL="0" indent="0" algn="l">
              <a:buNone/>
            </a:pPr>
            <a:r>
              <a:rPr lang="cs-CZ" sz="4000" b="0" i="0" dirty="0">
                <a:solidFill>
                  <a:srgbClr val="222222"/>
                </a:solidFill>
                <a:effectLst/>
                <a:latin typeface="Verdana" panose="020B0604030504040204" pitchFamily="34" charset="0"/>
              </a:rPr>
              <a:t>Rusalka:</a:t>
            </a:r>
          </a:p>
          <a:p>
            <a:pPr marL="0" indent="0" algn="l">
              <a:buNone/>
            </a:pPr>
            <a:r>
              <a:rPr lang="cs-CZ" sz="4000" b="0" i="0" dirty="0">
                <a:solidFill>
                  <a:srgbClr val="222222"/>
                </a:solidFill>
                <a:effectLst/>
                <a:latin typeface="Verdana" panose="020B0604030504040204" pitchFamily="34" charset="0"/>
              </a:rPr>
              <a:t>Za tvou lásku, za tu krásu tvou,</a:t>
            </a:r>
          </a:p>
          <a:p>
            <a:pPr marL="0" indent="0" algn="l">
              <a:buNone/>
            </a:pPr>
            <a:r>
              <a:rPr lang="cs-CZ" sz="4000" b="0" i="0" dirty="0">
                <a:solidFill>
                  <a:srgbClr val="222222"/>
                </a:solidFill>
                <a:effectLst/>
                <a:latin typeface="Verdana" panose="020B0604030504040204" pitchFamily="34" charset="0"/>
              </a:rPr>
              <a:t>za tvou lidskou vášeň nestálou,</a:t>
            </a:r>
          </a:p>
          <a:p>
            <a:pPr marL="0" indent="0" algn="l">
              <a:buNone/>
            </a:pPr>
            <a:r>
              <a:rPr lang="cs-CZ" sz="4000" b="0" i="0" dirty="0">
                <a:solidFill>
                  <a:srgbClr val="222222"/>
                </a:solidFill>
                <a:effectLst/>
                <a:latin typeface="Verdana" panose="020B0604030504040204" pitchFamily="34" charset="0"/>
              </a:rPr>
              <a:t>za všecko, čím klet jest osud můj,</a:t>
            </a:r>
          </a:p>
          <a:p>
            <a:pPr marL="0" indent="0" algn="l">
              <a:buNone/>
            </a:pPr>
            <a:r>
              <a:rPr lang="cs-CZ" sz="4000" b="0" i="0" dirty="0">
                <a:solidFill>
                  <a:srgbClr val="222222"/>
                </a:solidFill>
                <a:effectLst/>
                <a:latin typeface="Verdana" panose="020B0604030504040204" pitchFamily="34" charset="0"/>
              </a:rPr>
              <a:t>lidská duše, Bůh tě pomiluj!</a:t>
            </a:r>
          </a:p>
          <a:p>
            <a:pPr marL="0" indent="0">
              <a:buNone/>
            </a:pPr>
            <a:endParaRPr lang="cs-CZ" dirty="0"/>
          </a:p>
          <a:p>
            <a:pPr marL="0" indent="0">
              <a:buNone/>
            </a:pPr>
            <a:r>
              <a:rPr lang="cs-CZ" sz="4000" dirty="0"/>
              <a:t>Jaroslav Kvapil: </a:t>
            </a:r>
            <a:r>
              <a:rPr lang="cs-CZ" sz="4000" i="1" dirty="0"/>
              <a:t>Rusalka</a:t>
            </a:r>
            <a:r>
              <a:rPr lang="cs-CZ" sz="4000" dirty="0"/>
              <a:t> (1901)</a:t>
            </a:r>
          </a:p>
        </p:txBody>
      </p:sp>
    </p:spTree>
    <p:extLst>
      <p:ext uri="{BB962C8B-B14F-4D97-AF65-F5344CB8AC3E}">
        <p14:creationId xmlns:p14="http://schemas.microsoft.com/office/powerpoint/2010/main" val="881279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dirty="0"/>
              <a:t>Experiment zvaný melodram</a:t>
            </a:r>
          </a:p>
        </p:txBody>
      </p:sp>
      <p:sp>
        <p:nvSpPr>
          <p:cNvPr id="6" name="Zástupný symbol pro obsah 5"/>
          <p:cNvSpPr>
            <a:spLocks noGrp="1"/>
          </p:cNvSpPr>
          <p:nvPr>
            <p:ph idx="1"/>
          </p:nvPr>
        </p:nvSpPr>
        <p:spPr/>
        <p:txBody>
          <a:bodyPr/>
          <a:lstStyle/>
          <a:p>
            <a:r>
              <a:rPr lang="cs-CZ" dirty="0"/>
              <a:t>Melodram – hudební žánr, spojující hudbu s recitací (místo se zpěvem)</a:t>
            </a:r>
          </a:p>
          <a:p>
            <a:r>
              <a:rPr lang="cs-CZ" dirty="0"/>
              <a:t>Za zakladatele považován Jean Jacques Rousseau – melodram </a:t>
            </a:r>
            <a:r>
              <a:rPr lang="cs-CZ" i="1" dirty="0" err="1"/>
              <a:t>Pygmalion</a:t>
            </a:r>
            <a:r>
              <a:rPr lang="cs-CZ" dirty="0"/>
              <a:t> (1762)</a:t>
            </a:r>
          </a:p>
          <a:p>
            <a:r>
              <a:rPr lang="cs-CZ" dirty="0"/>
              <a:t>Melodram proslavil původem český hudebník Jan Antonín Benda (1722-1795), dvorní kapelník a skladatel v </a:t>
            </a:r>
            <a:r>
              <a:rPr lang="cs-CZ" dirty="0" err="1"/>
              <a:t>Gotě</a:t>
            </a:r>
            <a:r>
              <a:rPr lang="cs-CZ" dirty="0"/>
              <a:t> – </a:t>
            </a:r>
            <a:r>
              <a:rPr lang="cs-CZ" i="1" dirty="0" err="1"/>
              <a:t>Ariadne</a:t>
            </a:r>
            <a:r>
              <a:rPr lang="cs-CZ" i="1" dirty="0"/>
              <a:t> </a:t>
            </a:r>
            <a:r>
              <a:rPr lang="cs-CZ" i="1" dirty="0" err="1"/>
              <a:t>auf</a:t>
            </a:r>
            <a:r>
              <a:rPr lang="cs-CZ" i="1" dirty="0"/>
              <a:t> Naxos </a:t>
            </a:r>
            <a:r>
              <a:rPr lang="cs-CZ" dirty="0"/>
              <a:t>(1775)</a:t>
            </a:r>
          </a:p>
          <a:p>
            <a:r>
              <a:rPr lang="cs-CZ" dirty="0"/>
              <a:t>Melodram oblíbený též v romantismu (koncertní m.)</a:t>
            </a:r>
          </a:p>
        </p:txBody>
      </p:sp>
    </p:spTree>
    <p:extLst>
      <p:ext uri="{BB962C8B-B14F-4D97-AF65-F5344CB8AC3E}">
        <p14:creationId xmlns:p14="http://schemas.microsoft.com/office/powerpoint/2010/main" val="818420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V českém prostředí znovuoživil melodram (zprvu koncertní) především Zdeněk Fibich (1850-1900)</a:t>
            </a:r>
          </a:p>
          <a:p>
            <a:r>
              <a:rPr lang="cs-CZ" i="1" dirty="0"/>
              <a:t>Štědrý den </a:t>
            </a:r>
            <a:r>
              <a:rPr lang="cs-CZ" dirty="0"/>
              <a:t>(K. J. Erben) – 1875</a:t>
            </a:r>
          </a:p>
          <a:p>
            <a:r>
              <a:rPr lang="cs-CZ" i="1" dirty="0"/>
              <a:t>Pomsta květin </a:t>
            </a:r>
            <a:r>
              <a:rPr lang="cs-CZ" dirty="0"/>
              <a:t>(F. </a:t>
            </a:r>
            <a:r>
              <a:rPr lang="cs-CZ" dirty="0" err="1"/>
              <a:t>Freiligrath</a:t>
            </a:r>
            <a:r>
              <a:rPr lang="cs-CZ" dirty="0"/>
              <a:t>, přel. J. Vrchlický) – 1877</a:t>
            </a:r>
          </a:p>
          <a:p>
            <a:r>
              <a:rPr lang="cs-CZ" i="1" dirty="0"/>
              <a:t>Věčnost</a:t>
            </a:r>
            <a:r>
              <a:rPr lang="cs-CZ" dirty="0"/>
              <a:t> (R. Mayer) – 1878</a:t>
            </a:r>
          </a:p>
          <a:p>
            <a:r>
              <a:rPr lang="cs-CZ" i="1" dirty="0"/>
              <a:t>Vodník</a:t>
            </a:r>
            <a:r>
              <a:rPr lang="cs-CZ" dirty="0"/>
              <a:t> (K. J. Erben) – 1883</a:t>
            </a:r>
          </a:p>
          <a:p>
            <a:r>
              <a:rPr lang="cs-CZ" i="1" dirty="0"/>
              <a:t>Královna Emma </a:t>
            </a:r>
            <a:r>
              <a:rPr lang="cs-CZ" dirty="0"/>
              <a:t>(J. Vrchlický) – 1883</a:t>
            </a:r>
          </a:p>
          <a:p>
            <a:r>
              <a:rPr lang="cs-CZ" i="1" dirty="0" err="1"/>
              <a:t>Hakon</a:t>
            </a:r>
            <a:r>
              <a:rPr lang="cs-CZ" dirty="0"/>
              <a:t> (J. Vrchlický) – 1888</a:t>
            </a:r>
          </a:p>
          <a:p>
            <a:r>
              <a:rPr lang="cs-CZ" dirty="0"/>
              <a:t>Scénický melodram </a:t>
            </a:r>
            <a:r>
              <a:rPr lang="cs-CZ" i="1" dirty="0" err="1"/>
              <a:t>Hippodamie</a:t>
            </a:r>
            <a:r>
              <a:rPr lang="cs-CZ" dirty="0"/>
              <a:t> (</a:t>
            </a:r>
            <a:r>
              <a:rPr lang="cs-CZ" i="1" dirty="0"/>
              <a:t>Námluvy </a:t>
            </a:r>
            <a:r>
              <a:rPr lang="cs-CZ" i="1" dirty="0" err="1"/>
              <a:t>Pelopovy</a:t>
            </a:r>
            <a:r>
              <a:rPr lang="cs-CZ" i="1" dirty="0"/>
              <a:t>, Smír Tantalův, Smrt </a:t>
            </a:r>
            <a:r>
              <a:rPr lang="cs-CZ" i="1" dirty="0" err="1"/>
              <a:t>Hippodamie</a:t>
            </a:r>
            <a:r>
              <a:rPr lang="cs-CZ" dirty="0"/>
              <a:t>), J. Vrchlický – 1890-1891</a:t>
            </a:r>
          </a:p>
        </p:txBody>
      </p:sp>
    </p:spTree>
    <p:extLst>
      <p:ext uri="{BB962C8B-B14F-4D97-AF65-F5344CB8AC3E}">
        <p14:creationId xmlns:p14="http://schemas.microsoft.com/office/powerpoint/2010/main" val="34614693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F34BFA-39DA-06C6-CC89-E041F9F5AF6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2ABD93C-2BDA-55C0-18AC-AC56ACFF359D}"/>
              </a:ext>
            </a:extLst>
          </p:cNvPr>
          <p:cNvSpPr>
            <a:spLocks noGrp="1"/>
          </p:cNvSpPr>
          <p:nvPr>
            <p:ph idx="1"/>
          </p:nvPr>
        </p:nvSpPr>
        <p:spPr/>
        <p:txBody>
          <a:bodyPr/>
          <a:lstStyle/>
          <a:p>
            <a:r>
              <a:rPr lang="cs-CZ" i="1" dirty="0"/>
              <a:t>Vodník</a:t>
            </a:r>
            <a:r>
              <a:rPr lang="cs-CZ" dirty="0"/>
              <a:t> (K. J. Erben) – 1883</a:t>
            </a:r>
          </a:p>
          <a:p>
            <a:endParaRPr lang="cs-CZ" dirty="0"/>
          </a:p>
          <a:p>
            <a:r>
              <a:rPr lang="cs-CZ" dirty="0"/>
              <a:t>Motivická a tematická jádra </a:t>
            </a:r>
            <a:r>
              <a:rPr lang="cs-CZ"/>
              <a:t>melodramu:</a:t>
            </a:r>
          </a:p>
          <a:p>
            <a:endParaRPr lang="cs-CZ" dirty="0"/>
          </a:p>
          <a:p>
            <a:r>
              <a:rPr lang="cs-CZ" dirty="0"/>
              <a:t>a) Téma vodníka (I. obraz)</a:t>
            </a:r>
          </a:p>
          <a:p>
            <a:r>
              <a:rPr lang="cs-CZ" dirty="0"/>
              <a:t>b) Téma dcery (II. obraz)</a:t>
            </a:r>
          </a:p>
          <a:p>
            <a:r>
              <a:rPr lang="cs-CZ" dirty="0"/>
              <a:t>c) Motiv vodní říše (III. obraz)</a:t>
            </a:r>
          </a:p>
          <a:p>
            <a:r>
              <a:rPr lang="cs-CZ" dirty="0"/>
              <a:t>d) Téma vodníčka (III. obraz)</a:t>
            </a:r>
          </a:p>
          <a:p>
            <a:r>
              <a:rPr lang="cs-CZ" dirty="0"/>
              <a:t>e) Téma shledání (IV. obraz)</a:t>
            </a:r>
          </a:p>
        </p:txBody>
      </p:sp>
    </p:spTree>
    <p:extLst>
      <p:ext uri="{BB962C8B-B14F-4D97-AF65-F5344CB8AC3E}">
        <p14:creationId xmlns:p14="http://schemas.microsoft.com/office/powerpoint/2010/main" val="236391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sp>
        <p:nvSpPr>
          <p:cNvPr id="5" name="Zástupný symbol pro obsah 4"/>
          <p:cNvSpPr>
            <a:spLocks noGrp="1"/>
          </p:cNvSpPr>
          <p:nvPr>
            <p:ph sz="half" idx="1"/>
          </p:nvPr>
        </p:nvSpPr>
        <p:spPr/>
        <p:txBody>
          <a:bodyPr>
            <a:normAutofit fontScale="77500" lnSpcReduction="20000"/>
          </a:bodyPr>
          <a:lstStyle/>
          <a:p>
            <a:pPr marL="0" indent="0">
              <a:buNone/>
            </a:pPr>
            <a:r>
              <a:rPr lang="cs-CZ" dirty="0"/>
              <a:t>Nekamenujte proroky. </a:t>
            </a:r>
            <a:br>
              <a:rPr lang="cs-CZ" dirty="0"/>
            </a:br>
            <a:r>
              <a:rPr lang="cs-CZ" dirty="0"/>
              <a:t>Neb pěvci jsou jak ptáci: </a:t>
            </a:r>
            <a:br>
              <a:rPr lang="cs-CZ" dirty="0"/>
            </a:br>
            <a:r>
              <a:rPr lang="cs-CZ" dirty="0"/>
              <a:t>kdo hodil po nich kamenem, </a:t>
            </a:r>
            <a:br>
              <a:rPr lang="cs-CZ" dirty="0"/>
            </a:br>
            <a:r>
              <a:rPr lang="cs-CZ" dirty="0"/>
              <a:t>k těm víc se nenavrací. </a:t>
            </a:r>
            <a:br>
              <a:rPr lang="cs-CZ" dirty="0"/>
            </a:br>
            <a:br>
              <a:rPr lang="cs-CZ" dirty="0"/>
            </a:br>
            <a:r>
              <a:rPr lang="cs-CZ" dirty="0"/>
              <a:t>Soud boží na se národ zve, </a:t>
            </a:r>
            <a:br>
              <a:rPr lang="cs-CZ" dirty="0"/>
            </a:br>
            <a:r>
              <a:rPr lang="cs-CZ" dirty="0"/>
              <a:t>jenž pěvce své ctít neví, </a:t>
            </a:r>
            <a:br>
              <a:rPr lang="cs-CZ" dirty="0"/>
            </a:br>
            <a:r>
              <a:rPr lang="cs-CZ" dirty="0"/>
              <a:t>a nejstrašnější kletbou jest, </a:t>
            </a:r>
            <a:br>
              <a:rPr lang="cs-CZ" dirty="0"/>
            </a:br>
            <a:r>
              <a:rPr lang="cs-CZ" dirty="0"/>
              <a:t>když bůh odejmul zpěvy. </a:t>
            </a:r>
            <a:br>
              <a:rPr lang="cs-CZ" dirty="0"/>
            </a:br>
            <a:br>
              <a:rPr lang="cs-CZ" dirty="0"/>
            </a:br>
            <a:r>
              <a:rPr lang="cs-CZ" dirty="0" err="1"/>
              <a:t>Jeť</a:t>
            </a:r>
            <a:r>
              <a:rPr lang="cs-CZ" dirty="0"/>
              <a:t> srdce pěvců nejčistší </a:t>
            </a:r>
            <a:br>
              <a:rPr lang="cs-CZ" dirty="0"/>
            </a:br>
            <a:r>
              <a:rPr lang="cs-CZ" dirty="0"/>
              <a:t>a všeho hněvu prosté, </a:t>
            </a:r>
            <a:br>
              <a:rPr lang="cs-CZ" dirty="0"/>
            </a:br>
            <a:r>
              <a:rPr lang="cs-CZ" dirty="0"/>
              <a:t>a co vám zpíval od srdce, </a:t>
            </a:r>
            <a:br>
              <a:rPr lang="cs-CZ" dirty="0"/>
            </a:br>
            <a:r>
              <a:rPr lang="cs-CZ" dirty="0"/>
              <a:t>to ve svém srdci noste. </a:t>
            </a:r>
          </a:p>
        </p:txBody>
      </p:sp>
      <p:sp>
        <p:nvSpPr>
          <p:cNvPr id="6" name="Zástupný symbol pro obsah 5"/>
          <p:cNvSpPr>
            <a:spLocks noGrp="1"/>
          </p:cNvSpPr>
          <p:nvPr>
            <p:ph sz="half" idx="2"/>
          </p:nvPr>
        </p:nvSpPr>
        <p:spPr/>
        <p:txBody>
          <a:bodyPr>
            <a:normAutofit fontScale="77500" lnSpcReduction="20000"/>
          </a:bodyPr>
          <a:lstStyle/>
          <a:p>
            <a:pPr marL="0" indent="0">
              <a:buNone/>
            </a:pPr>
            <a:r>
              <a:rPr lang="cs-CZ" dirty="0"/>
              <a:t>Kdo v zlaté struny zahrát zná,</a:t>
            </a:r>
            <a:br>
              <a:rPr lang="cs-CZ" dirty="0"/>
            </a:br>
            <a:r>
              <a:rPr lang="cs-CZ" dirty="0"/>
              <a:t>jej ctěte víc než sebe,</a:t>
            </a:r>
            <a:br>
              <a:rPr lang="cs-CZ" dirty="0"/>
            </a:br>
            <a:r>
              <a:rPr lang="cs-CZ" dirty="0"/>
              <a:t>neboť vás tak Bůh miloval,</a:t>
            </a:r>
            <a:br>
              <a:rPr lang="cs-CZ" dirty="0"/>
            </a:br>
            <a:r>
              <a:rPr lang="cs-CZ" dirty="0"/>
              <a:t>že poslal vám ho s nebe!</a:t>
            </a:r>
            <a:br>
              <a:rPr lang="cs-CZ" dirty="0"/>
            </a:br>
            <a:br>
              <a:rPr lang="cs-CZ" dirty="0"/>
            </a:br>
            <a:r>
              <a:rPr lang="cs-CZ" dirty="0"/>
              <a:t>Hrozné, když Bůh neúrodou</a:t>
            </a:r>
            <a:br>
              <a:rPr lang="cs-CZ" dirty="0"/>
            </a:br>
            <a:r>
              <a:rPr lang="cs-CZ" dirty="0"/>
              <a:t>a morem trestá přísně;</a:t>
            </a:r>
            <a:br>
              <a:rPr lang="cs-CZ" dirty="0"/>
            </a:br>
            <a:r>
              <a:rPr lang="cs-CZ" dirty="0"/>
              <a:t>však ze všech trestů největší,</a:t>
            </a:r>
            <a:br>
              <a:rPr lang="cs-CZ" dirty="0"/>
            </a:br>
            <a:r>
              <a:rPr lang="cs-CZ" dirty="0"/>
              <a:t>když národ nemá písně.</a:t>
            </a:r>
            <a:br>
              <a:rPr lang="cs-CZ" dirty="0"/>
            </a:br>
            <a:br>
              <a:rPr lang="cs-CZ" dirty="0"/>
            </a:br>
            <a:r>
              <a:rPr lang="cs-CZ" dirty="0"/>
              <a:t>Ten národ ještě nezhynul,</a:t>
            </a:r>
            <a:br>
              <a:rPr lang="cs-CZ" dirty="0"/>
            </a:br>
            <a:r>
              <a:rPr lang="cs-CZ" dirty="0"/>
              <a:t>dokud mu věštec zpívá,</a:t>
            </a:r>
            <a:br>
              <a:rPr lang="cs-CZ" dirty="0"/>
            </a:br>
            <a:r>
              <a:rPr lang="cs-CZ" dirty="0" err="1"/>
              <a:t>jeť</a:t>
            </a:r>
            <a:r>
              <a:rPr lang="cs-CZ" dirty="0"/>
              <a:t> píseň v nebi zrozena</a:t>
            </a:r>
            <a:br>
              <a:rPr lang="cs-CZ" dirty="0"/>
            </a:br>
            <a:r>
              <a:rPr lang="cs-CZ" dirty="0"/>
              <a:t>a ve smrť život vlívá.</a:t>
            </a:r>
          </a:p>
          <a:p>
            <a:pPr marL="0" indent="0">
              <a:buNone/>
            </a:pPr>
            <a:endParaRPr lang="cs-CZ" dirty="0"/>
          </a:p>
          <a:p>
            <a:pPr marL="0" indent="0">
              <a:buNone/>
            </a:pPr>
            <a:r>
              <a:rPr lang="cs-CZ" dirty="0"/>
              <a:t>V. Hálek: Večerní písně (1858)</a:t>
            </a:r>
          </a:p>
        </p:txBody>
      </p:sp>
    </p:spTree>
    <p:extLst>
      <p:ext uri="{BB962C8B-B14F-4D97-AF65-F5344CB8AC3E}">
        <p14:creationId xmlns:p14="http://schemas.microsoft.com/office/powerpoint/2010/main" val="35769450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0" indent="0">
              <a:buNone/>
            </a:pPr>
            <a:r>
              <a:rPr lang="cs-CZ" b="1" dirty="0"/>
              <a:t>Námluvy </a:t>
            </a:r>
            <a:r>
              <a:rPr lang="cs-CZ" b="1" dirty="0" err="1"/>
              <a:t>Pelopovy</a:t>
            </a:r>
            <a:endParaRPr lang="cs-CZ" dirty="0"/>
          </a:p>
          <a:p>
            <a:pPr marL="0" indent="0">
              <a:buNone/>
            </a:pPr>
            <a:r>
              <a:rPr lang="cs-CZ" dirty="0" err="1"/>
              <a:t>Pelops</a:t>
            </a:r>
            <a:r>
              <a:rPr lang="cs-CZ" dirty="0"/>
              <a:t>, syn krále Tantala z Argu, stiženého kletbou za své dříve spáchané hříchy, se vydá do světa, aby vysvobodil svého otce z útrap.</a:t>
            </a:r>
            <a:br>
              <a:rPr lang="cs-CZ" dirty="0"/>
            </a:br>
            <a:r>
              <a:rPr lang="cs-CZ" dirty="0"/>
              <a:t>Přichází do Pis, kde se právě konají závody v jízdě. </a:t>
            </a:r>
            <a:r>
              <a:rPr lang="cs-CZ" dirty="0" err="1"/>
              <a:t>Pisanský</a:t>
            </a:r>
            <a:r>
              <a:rPr lang="cs-CZ" dirty="0"/>
              <a:t> král má totiž krásnou dceru </a:t>
            </a:r>
            <a:r>
              <a:rPr lang="cs-CZ" dirty="0" err="1"/>
              <a:t>Hippodamii</a:t>
            </a:r>
            <a:r>
              <a:rPr lang="cs-CZ" dirty="0"/>
              <a:t> a její ruku má dostat jen ten, kdo jejího otce </a:t>
            </a:r>
            <a:r>
              <a:rPr lang="cs-CZ" dirty="0" err="1"/>
              <a:t>Oinomaa</a:t>
            </a:r>
            <a:r>
              <a:rPr lang="cs-CZ" dirty="0"/>
              <a:t> přemůže v závodě. Tři uchazeči o její ruku jsou právě poraženi a jejich hlavy vraženy na kůl.</a:t>
            </a:r>
            <a:br>
              <a:rPr lang="cs-CZ" dirty="0"/>
            </a:br>
            <a:r>
              <a:rPr lang="cs-CZ" dirty="0" err="1"/>
              <a:t>Pelops</a:t>
            </a:r>
            <a:r>
              <a:rPr lang="cs-CZ" dirty="0"/>
              <a:t> poznává </a:t>
            </a:r>
            <a:r>
              <a:rPr lang="cs-CZ" dirty="0" err="1"/>
              <a:t>Hippodamii</a:t>
            </a:r>
            <a:r>
              <a:rPr lang="cs-CZ" dirty="0"/>
              <a:t>, je uchvácen její krásou a chce o ni též zápasit. </a:t>
            </a:r>
            <a:r>
              <a:rPr lang="cs-CZ" dirty="0" err="1"/>
              <a:t>Oinomos</a:t>
            </a:r>
            <a:r>
              <a:rPr lang="cs-CZ" dirty="0"/>
              <a:t> odmítá, neboť podle věštby znamená pro něho zeť jeho smrt.</a:t>
            </a:r>
            <a:br>
              <a:rPr lang="cs-CZ" dirty="0"/>
            </a:br>
            <a:r>
              <a:rPr lang="cs-CZ" dirty="0"/>
              <a:t>Když </a:t>
            </a:r>
            <a:r>
              <a:rPr lang="cs-CZ" dirty="0" err="1"/>
              <a:t>Pelops</a:t>
            </a:r>
            <a:r>
              <a:rPr lang="cs-CZ" dirty="0"/>
              <a:t> pozná, že ho </a:t>
            </a:r>
            <a:r>
              <a:rPr lang="cs-CZ" dirty="0" err="1"/>
              <a:t>Hippodamie</a:t>
            </a:r>
            <a:r>
              <a:rPr lang="cs-CZ" dirty="0"/>
              <a:t> miluje, naléhá na zápas o to více. </a:t>
            </a:r>
            <a:r>
              <a:rPr lang="cs-CZ" dirty="0" err="1"/>
              <a:t>Hippodamie</a:t>
            </a:r>
            <a:r>
              <a:rPr lang="cs-CZ" dirty="0"/>
              <a:t> naznačí </a:t>
            </a:r>
            <a:r>
              <a:rPr lang="cs-CZ" dirty="0" err="1"/>
              <a:t>Myrtilovi</a:t>
            </a:r>
            <a:r>
              <a:rPr lang="cs-CZ" dirty="0"/>
              <a:t>, královskému vozataji, že si přeje, aby </a:t>
            </a:r>
            <a:r>
              <a:rPr lang="cs-CZ" dirty="0" err="1"/>
              <a:t>Pelops</a:t>
            </a:r>
            <a:r>
              <a:rPr lang="cs-CZ" dirty="0"/>
              <a:t> zvítězil, a ten uvolní na králově závodním voze zákolníky. </a:t>
            </a:r>
            <a:r>
              <a:rPr lang="cs-CZ" dirty="0" err="1"/>
              <a:t>Oinomaos</a:t>
            </a:r>
            <a:r>
              <a:rPr lang="cs-CZ" dirty="0"/>
              <a:t> je k smrti usmýkán a </a:t>
            </a:r>
            <a:r>
              <a:rPr lang="cs-CZ" dirty="0" err="1"/>
              <a:t>Pelops</a:t>
            </a:r>
            <a:r>
              <a:rPr lang="cs-CZ" dirty="0"/>
              <a:t> si odvádí </a:t>
            </a:r>
            <a:r>
              <a:rPr lang="cs-CZ" dirty="0" err="1"/>
              <a:t>Hippodamii</a:t>
            </a:r>
            <a:r>
              <a:rPr lang="cs-CZ" dirty="0"/>
              <a:t>.</a:t>
            </a:r>
            <a:br>
              <a:rPr lang="cs-CZ" dirty="0"/>
            </a:br>
            <a:r>
              <a:rPr lang="cs-CZ" dirty="0"/>
              <a:t>Až cestou se dozvídá, jakým způsobem došlo k jeho vítězství, a chce se </a:t>
            </a:r>
            <a:r>
              <a:rPr lang="cs-CZ" dirty="0" err="1"/>
              <a:t>Myrtila</a:t>
            </a:r>
            <a:r>
              <a:rPr lang="cs-CZ" dirty="0"/>
              <a:t> zbavit. Nabízí mu polovičku svých královských klenotů, jenže </a:t>
            </a:r>
            <a:r>
              <a:rPr lang="cs-CZ" dirty="0" err="1"/>
              <a:t>Myrtilos</a:t>
            </a:r>
            <a:r>
              <a:rPr lang="cs-CZ" dirty="0"/>
              <a:t> by rád i "půlku" jeho ženy. A tak jej </a:t>
            </a:r>
            <a:r>
              <a:rPr lang="cs-CZ" dirty="0" err="1"/>
              <a:t>Pelops</a:t>
            </a:r>
            <a:r>
              <a:rPr lang="cs-CZ" dirty="0"/>
              <a:t> svrhne ze skály do moře...</a:t>
            </a:r>
          </a:p>
        </p:txBody>
      </p:sp>
    </p:spTree>
    <p:extLst>
      <p:ext uri="{BB962C8B-B14F-4D97-AF65-F5344CB8AC3E}">
        <p14:creationId xmlns:p14="http://schemas.microsoft.com/office/powerpoint/2010/main" val="40106493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a:t>Smír Tantalův</a:t>
            </a:r>
            <a:endParaRPr lang="cs-CZ" dirty="0"/>
          </a:p>
          <a:p>
            <a:pPr marL="0" indent="0">
              <a:buNone/>
            </a:pPr>
            <a:r>
              <a:rPr lang="cs-CZ" dirty="0" err="1"/>
              <a:t>Pelops</a:t>
            </a:r>
            <a:r>
              <a:rPr lang="cs-CZ" dirty="0"/>
              <a:t> se vrací do Argu, zatím však bez </a:t>
            </a:r>
            <a:r>
              <a:rPr lang="cs-CZ" dirty="0" err="1"/>
              <a:t>Hippodamie</a:t>
            </a:r>
            <a:r>
              <a:rPr lang="cs-CZ" dirty="0"/>
              <a:t>. V Argu má totiž ženu </a:t>
            </a:r>
            <a:r>
              <a:rPr lang="cs-CZ" dirty="0" err="1"/>
              <a:t>Axiochu</a:t>
            </a:r>
            <a:r>
              <a:rPr lang="cs-CZ" dirty="0"/>
              <a:t>. Žádá otce, aby směl </a:t>
            </a:r>
            <a:r>
              <a:rPr lang="cs-CZ" dirty="0" err="1"/>
              <a:t>Axiochu</a:t>
            </a:r>
            <a:r>
              <a:rPr lang="cs-CZ" dirty="0"/>
              <a:t> vypudit. Ten, vzpomínaje na věštbu, že hřích může opět jen hřích zahladit, svoluje. </a:t>
            </a:r>
            <a:r>
              <a:rPr lang="cs-CZ" dirty="0" err="1"/>
              <a:t>Hippodamie</a:t>
            </a:r>
            <a:r>
              <a:rPr lang="cs-CZ" dirty="0"/>
              <a:t> svrhne </a:t>
            </a:r>
            <a:r>
              <a:rPr lang="cs-CZ" dirty="0" err="1"/>
              <a:t>Axiochu</a:t>
            </a:r>
            <a:r>
              <a:rPr lang="cs-CZ" dirty="0"/>
              <a:t> ze schodů královského paláce a je Tantalem přivítána.</a:t>
            </a:r>
            <a:br>
              <a:rPr lang="cs-CZ" dirty="0"/>
            </a:br>
            <a:r>
              <a:rPr lang="cs-CZ" dirty="0" err="1"/>
              <a:t>Pelops</a:t>
            </a:r>
            <a:r>
              <a:rPr lang="cs-CZ" dirty="0"/>
              <a:t> odchází bránit před lupiči Pis. Před jeho odchodem mu otec vyjeví hřích: před časem s přítelem vyloupil Diův chrám na Krétě. Na usmíření </a:t>
            </a:r>
            <a:r>
              <a:rPr lang="cs-CZ" dirty="0" err="1"/>
              <a:t>Erínyí</a:t>
            </a:r>
            <a:r>
              <a:rPr lang="cs-CZ" dirty="0"/>
              <a:t> vystavěl oltář, u kterého najde ochrany každý, kdo k němu přijde pro pomoc.</a:t>
            </a:r>
            <a:br>
              <a:rPr lang="cs-CZ" dirty="0"/>
            </a:br>
            <a:r>
              <a:rPr lang="cs-CZ" dirty="0" err="1"/>
              <a:t>Axiocha</a:t>
            </a:r>
            <a:r>
              <a:rPr lang="cs-CZ" dirty="0"/>
              <a:t> se uchýlí k oltáři, ale </a:t>
            </a:r>
            <a:r>
              <a:rPr lang="cs-CZ" dirty="0" err="1"/>
              <a:t>Hippodamie</a:t>
            </a:r>
            <a:r>
              <a:rPr lang="cs-CZ" dirty="0"/>
              <a:t> ji chce probodnout. Tantalos tomu zabrání.</a:t>
            </a:r>
            <a:br>
              <a:rPr lang="cs-CZ" dirty="0"/>
            </a:br>
            <a:r>
              <a:rPr lang="cs-CZ" dirty="0"/>
              <a:t>Když </a:t>
            </a:r>
            <a:r>
              <a:rPr lang="cs-CZ" dirty="0" err="1"/>
              <a:t>Axiocha</a:t>
            </a:r>
            <a:r>
              <a:rPr lang="cs-CZ" dirty="0"/>
              <a:t> ve vyhnanství porodí dítě, chce ho </a:t>
            </a:r>
            <a:r>
              <a:rPr lang="cs-CZ" dirty="0" err="1"/>
              <a:t>Hippodamie</a:t>
            </a:r>
            <a:r>
              <a:rPr lang="cs-CZ" dirty="0"/>
              <a:t> zabít, ale Tantalos jej zachrání a </a:t>
            </a:r>
            <a:r>
              <a:rPr lang="cs-CZ" dirty="0" err="1"/>
              <a:t>Pelops</a:t>
            </a:r>
            <a:r>
              <a:rPr lang="cs-CZ" dirty="0"/>
              <a:t> se ho po svém návratu ujme.</a:t>
            </a:r>
            <a:br>
              <a:rPr lang="cs-CZ" dirty="0"/>
            </a:br>
            <a:r>
              <a:rPr lang="cs-CZ" dirty="0"/>
              <a:t>Těmito dobrými skutky Tantalos usmířil hněv bohů a klidně umírá...</a:t>
            </a:r>
          </a:p>
        </p:txBody>
      </p:sp>
    </p:spTree>
    <p:extLst>
      <p:ext uri="{BB962C8B-B14F-4D97-AF65-F5344CB8AC3E}">
        <p14:creationId xmlns:p14="http://schemas.microsoft.com/office/powerpoint/2010/main" val="2237252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a:t>Smrt </a:t>
            </a:r>
            <a:r>
              <a:rPr lang="cs-CZ" b="1" dirty="0" err="1"/>
              <a:t>Hippodamie</a:t>
            </a:r>
            <a:endParaRPr lang="cs-CZ" dirty="0"/>
          </a:p>
          <a:p>
            <a:pPr marL="0" indent="0">
              <a:buNone/>
            </a:pPr>
            <a:r>
              <a:rPr lang="cs-CZ" dirty="0"/>
              <a:t>Dvacet let uplynulo od Tantalovy smrti. Syna </a:t>
            </a:r>
            <a:r>
              <a:rPr lang="cs-CZ" dirty="0" err="1"/>
              <a:t>Axiošina</a:t>
            </a:r>
            <a:r>
              <a:rPr lang="cs-CZ" dirty="0"/>
              <a:t>, </a:t>
            </a:r>
            <a:r>
              <a:rPr lang="cs-CZ" dirty="0" err="1"/>
              <a:t>Chrisippa</a:t>
            </a:r>
            <a:r>
              <a:rPr lang="cs-CZ" dirty="0"/>
              <a:t>, vychovává </a:t>
            </a:r>
            <a:r>
              <a:rPr lang="cs-CZ" dirty="0" err="1"/>
              <a:t>Pelops</a:t>
            </a:r>
            <a:r>
              <a:rPr lang="cs-CZ" dirty="0"/>
              <a:t> společně s dětmi </a:t>
            </a:r>
            <a:r>
              <a:rPr lang="cs-CZ" dirty="0" err="1"/>
              <a:t>Hippodamiinými</a:t>
            </a:r>
            <a:r>
              <a:rPr lang="cs-CZ" dirty="0"/>
              <a:t>, </a:t>
            </a:r>
            <a:r>
              <a:rPr lang="cs-CZ" dirty="0" err="1"/>
              <a:t>Atreem</a:t>
            </a:r>
            <a:r>
              <a:rPr lang="cs-CZ" dirty="0"/>
              <a:t> a </a:t>
            </a:r>
            <a:r>
              <a:rPr lang="cs-CZ" dirty="0" err="1"/>
              <a:t>Thyestem</a:t>
            </a:r>
            <a:r>
              <a:rPr lang="cs-CZ" dirty="0"/>
              <a:t>.</a:t>
            </a:r>
            <a:br>
              <a:rPr lang="cs-CZ" dirty="0"/>
            </a:br>
            <a:r>
              <a:rPr lang="cs-CZ" dirty="0" err="1"/>
              <a:t>Myrtilos</a:t>
            </a:r>
            <a:r>
              <a:rPr lang="cs-CZ" dirty="0"/>
              <a:t>, jenž při pádu ze skály nezahynul, kuje pomstu. Jako slepý pěvec přichází na </a:t>
            </a:r>
            <a:r>
              <a:rPr lang="cs-CZ" dirty="0" err="1"/>
              <a:t>Pelopův</a:t>
            </a:r>
            <a:r>
              <a:rPr lang="cs-CZ" dirty="0"/>
              <a:t> dvůr a při hostině vyjeví, jak </a:t>
            </a:r>
            <a:r>
              <a:rPr lang="cs-CZ" dirty="0" err="1"/>
              <a:t>Pelops</a:t>
            </a:r>
            <a:r>
              <a:rPr lang="cs-CZ" dirty="0"/>
              <a:t> zvítězil nad </a:t>
            </a:r>
            <a:r>
              <a:rPr lang="cs-CZ" dirty="0" err="1"/>
              <a:t>Oinomaem</a:t>
            </a:r>
            <a:r>
              <a:rPr lang="cs-CZ" dirty="0"/>
              <a:t>.</a:t>
            </a:r>
            <a:br>
              <a:rPr lang="cs-CZ" dirty="0"/>
            </a:br>
            <a:r>
              <a:rPr lang="cs-CZ" dirty="0"/>
              <a:t>Celý </a:t>
            </a:r>
            <a:r>
              <a:rPr lang="cs-CZ" dirty="0" err="1"/>
              <a:t>Pelopův</a:t>
            </a:r>
            <a:r>
              <a:rPr lang="cs-CZ" dirty="0"/>
              <a:t> rod pod kletbou viny spěje ke zkáze: synové </a:t>
            </a:r>
            <a:r>
              <a:rPr lang="cs-CZ" dirty="0" err="1"/>
              <a:t>Hippodamie</a:t>
            </a:r>
            <a:r>
              <a:rPr lang="cs-CZ" dirty="0"/>
              <a:t> zavraždí </a:t>
            </a:r>
            <a:r>
              <a:rPr lang="cs-CZ" dirty="0" err="1"/>
              <a:t>Chrisippa</a:t>
            </a:r>
            <a:r>
              <a:rPr lang="cs-CZ" dirty="0"/>
              <a:t> a jsou vypovězeni. </a:t>
            </a:r>
            <a:r>
              <a:rPr lang="cs-CZ" dirty="0" err="1"/>
              <a:t>Pelops</a:t>
            </a:r>
            <a:r>
              <a:rPr lang="cs-CZ" dirty="0"/>
              <a:t> probodne </a:t>
            </a:r>
            <a:r>
              <a:rPr lang="cs-CZ" dirty="0" err="1"/>
              <a:t>Myrtila</a:t>
            </a:r>
            <a:r>
              <a:rPr lang="cs-CZ" dirty="0"/>
              <a:t> a </a:t>
            </a:r>
            <a:r>
              <a:rPr lang="cs-CZ" dirty="0" err="1"/>
              <a:t>Hippodamie</a:t>
            </a:r>
            <a:r>
              <a:rPr lang="cs-CZ" dirty="0"/>
              <a:t> klesá nad jeho mrtvolou, </a:t>
            </a:r>
            <a:r>
              <a:rPr lang="cs-CZ" dirty="0" err="1"/>
              <a:t>zlořečíc</a:t>
            </a:r>
            <a:r>
              <a:rPr lang="cs-CZ" dirty="0"/>
              <a:t> </a:t>
            </a:r>
            <a:r>
              <a:rPr lang="cs-CZ" dirty="0" err="1"/>
              <a:t>Pelopovi</a:t>
            </a:r>
            <a:r>
              <a:rPr lang="cs-CZ" dirty="0"/>
              <a:t> i jeho rodu.</a:t>
            </a:r>
            <a:br>
              <a:rPr lang="cs-CZ" dirty="0"/>
            </a:br>
            <a:r>
              <a:rPr lang="cs-CZ" dirty="0" err="1"/>
              <a:t>Pelops</a:t>
            </a:r>
            <a:r>
              <a:rPr lang="cs-CZ" dirty="0"/>
              <a:t> odchází, uvědomuje si, že viny nejsou usmířeny a otevírá svůj dům </a:t>
            </a:r>
            <a:r>
              <a:rPr lang="cs-CZ" dirty="0" err="1"/>
              <a:t>Erínyím</a:t>
            </a:r>
            <a:r>
              <a:rPr lang="cs-CZ" dirty="0"/>
              <a:t> dokořán.</a:t>
            </a:r>
          </a:p>
          <a:p>
            <a:pPr marL="0" indent="0">
              <a:buNone/>
            </a:pPr>
            <a:br>
              <a:rPr lang="cs-CZ" dirty="0"/>
            </a:br>
            <a:br>
              <a:rPr lang="cs-CZ" dirty="0"/>
            </a:br>
            <a:endParaRPr lang="cs-CZ" dirty="0"/>
          </a:p>
        </p:txBody>
      </p:sp>
    </p:spTree>
    <p:extLst>
      <p:ext uri="{BB962C8B-B14F-4D97-AF65-F5344CB8AC3E}">
        <p14:creationId xmlns:p14="http://schemas.microsoft.com/office/powerpoint/2010/main" val="1889255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Pokračovatelé Fibichovi</a:t>
            </a:r>
          </a:p>
          <a:p>
            <a:r>
              <a:rPr lang="cs-CZ" dirty="0"/>
              <a:t>Karel Kovařovic - např. </a:t>
            </a:r>
            <a:r>
              <a:rPr lang="cs-CZ" i="1" dirty="0"/>
              <a:t>Princezna </a:t>
            </a:r>
            <a:r>
              <a:rPr lang="cs-CZ" i="1" dirty="0" err="1"/>
              <a:t>Lyoleja</a:t>
            </a:r>
            <a:r>
              <a:rPr lang="cs-CZ" i="1" dirty="0"/>
              <a:t> </a:t>
            </a:r>
            <a:r>
              <a:rPr lang="cs-CZ" dirty="0"/>
              <a:t>(A. Sova) – 1919</a:t>
            </a:r>
          </a:p>
          <a:p>
            <a:r>
              <a:rPr lang="cs-CZ" dirty="0"/>
              <a:t>Otakar Ostrčil – např. </a:t>
            </a:r>
            <a:r>
              <a:rPr lang="cs-CZ" i="1" dirty="0"/>
              <a:t>Balada česká </a:t>
            </a:r>
            <a:r>
              <a:rPr lang="cs-CZ" dirty="0"/>
              <a:t>(J. Neruda) – 1905</a:t>
            </a:r>
          </a:p>
          <a:p>
            <a:r>
              <a:rPr lang="cs-CZ" dirty="0"/>
              <a:t>Josef Bohuslav Foerster – např. </a:t>
            </a:r>
            <a:r>
              <a:rPr lang="cs-CZ" i="1" dirty="0"/>
              <a:t>Norská balada </a:t>
            </a:r>
            <a:r>
              <a:rPr lang="cs-CZ" dirty="0"/>
              <a:t>(J. Zeyer) – 1905</a:t>
            </a:r>
          </a:p>
          <a:p>
            <a:r>
              <a:rPr lang="cs-CZ" dirty="0"/>
              <a:t>Emil František Burian – např. </a:t>
            </a:r>
            <a:r>
              <a:rPr lang="cs-CZ" i="1" dirty="0"/>
              <a:t>Balada o nenarozeném dítěti</a:t>
            </a:r>
            <a:r>
              <a:rPr lang="cs-CZ" dirty="0"/>
              <a:t> (J. Wolker) – 1924 </a:t>
            </a:r>
          </a:p>
          <a:p>
            <a:r>
              <a:rPr lang="cs-CZ" dirty="0"/>
              <a:t>…a mnoho dalších</a:t>
            </a:r>
          </a:p>
          <a:p>
            <a:endParaRPr lang="cs-CZ" dirty="0"/>
          </a:p>
        </p:txBody>
      </p:sp>
    </p:spTree>
    <p:extLst>
      <p:ext uri="{BB962C8B-B14F-4D97-AF65-F5344CB8AC3E}">
        <p14:creationId xmlns:p14="http://schemas.microsoft.com/office/powerpoint/2010/main" val="626566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33636C-6C93-671C-B17F-5E320C444C86}"/>
              </a:ext>
            </a:extLst>
          </p:cNvPr>
          <p:cNvSpPr>
            <a:spLocks noGrp="1"/>
          </p:cNvSpPr>
          <p:nvPr>
            <p:ph type="title"/>
          </p:nvPr>
        </p:nvSpPr>
        <p:spPr/>
        <p:txBody>
          <a:bodyPr>
            <a:noAutofit/>
          </a:bodyPr>
          <a:lstStyle/>
          <a:p>
            <a:r>
              <a:rPr lang="cs-CZ" sz="3600" dirty="0"/>
              <a:t>Hudba a slovo v české meziválečné avantgardě</a:t>
            </a:r>
          </a:p>
        </p:txBody>
      </p:sp>
      <p:sp>
        <p:nvSpPr>
          <p:cNvPr id="3" name="Zástupný obsah 2">
            <a:extLst>
              <a:ext uri="{FF2B5EF4-FFF2-40B4-BE49-F238E27FC236}">
                <a16:creationId xmlns:a16="http://schemas.microsoft.com/office/drawing/2014/main" id="{31C31D44-986C-C752-A82D-CD8DB42FD4BA}"/>
              </a:ext>
            </a:extLst>
          </p:cNvPr>
          <p:cNvSpPr>
            <a:spLocks noGrp="1"/>
          </p:cNvSpPr>
          <p:nvPr>
            <p:ph idx="1"/>
          </p:nvPr>
        </p:nvSpPr>
        <p:spPr/>
        <p:txBody>
          <a:bodyPr/>
          <a:lstStyle/>
          <a:p>
            <a:r>
              <a:rPr lang="cs-CZ" dirty="0"/>
              <a:t>Po vzniku Československa nastává velký rozmach českého kulturního života, daný především rozšířením institucionální základny (nová divadla apod.).</a:t>
            </a:r>
          </a:p>
          <a:p>
            <a:r>
              <a:rPr lang="cs-CZ" dirty="0"/>
              <a:t>Hudba je nedílnou součástí veřejného a politického života, v němž hraje důležitou roli sokolské hnutí.</a:t>
            </a:r>
          </a:p>
          <a:p>
            <a:r>
              <a:rPr lang="cs-CZ" dirty="0"/>
              <a:t>Vznik Československa přímo či nepřímo inspiruje řadu skladatelů, např: </a:t>
            </a:r>
          </a:p>
          <a:p>
            <a:r>
              <a:rPr lang="cs-CZ" dirty="0"/>
              <a:t>Josef Suk: </a:t>
            </a:r>
            <a:r>
              <a:rPr lang="cs-CZ" i="1" dirty="0"/>
              <a:t>V nový život </a:t>
            </a:r>
            <a:r>
              <a:rPr lang="cs-CZ" dirty="0"/>
              <a:t>(1919)</a:t>
            </a:r>
          </a:p>
          <a:p>
            <a:r>
              <a:rPr lang="cs-CZ" dirty="0"/>
              <a:t>Leoš Janáček: </a:t>
            </a:r>
            <a:r>
              <a:rPr lang="cs-CZ" i="1" dirty="0" err="1"/>
              <a:t>Sinfonietta</a:t>
            </a:r>
            <a:r>
              <a:rPr lang="cs-CZ" dirty="0"/>
              <a:t>  (1926) </a:t>
            </a:r>
          </a:p>
          <a:p>
            <a:endParaRPr lang="cs-CZ" dirty="0"/>
          </a:p>
        </p:txBody>
      </p:sp>
    </p:spTree>
    <p:extLst>
      <p:ext uri="{BB962C8B-B14F-4D97-AF65-F5344CB8AC3E}">
        <p14:creationId xmlns:p14="http://schemas.microsoft.com/office/powerpoint/2010/main" val="17758111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B1860E-8E12-FAE9-4364-E13169072F2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3DD8A65-4B91-204E-897F-548D38A4A636}"/>
              </a:ext>
            </a:extLst>
          </p:cNvPr>
          <p:cNvSpPr>
            <a:spLocks noGrp="1"/>
          </p:cNvSpPr>
          <p:nvPr>
            <p:ph idx="1"/>
          </p:nvPr>
        </p:nvSpPr>
        <p:spPr/>
        <p:txBody>
          <a:bodyPr/>
          <a:lstStyle/>
          <a:p>
            <a:r>
              <a:rPr lang="cs-CZ" dirty="0"/>
              <a:t>Po první světové válce se Evropou přehnala vlna jazzu a zasáhla i české skladatele, především Jaroslava Ježka a Bohuslava Martinů</a:t>
            </a:r>
          </a:p>
          <a:p>
            <a:r>
              <a:rPr lang="cs-CZ" dirty="0"/>
              <a:t>Nová avantgardní hudba si všímala (v souladu se svými postuláty) také jevů, jež do té doby tzv. „vysoké“ umění ignorovalo (okouzlení moderní technikou, jako byly letadla, lokomotivy apod.) a sportovními událostmi</a:t>
            </a:r>
          </a:p>
          <a:p>
            <a:r>
              <a:rPr lang="cs-CZ" dirty="0"/>
              <a:t>Př.: Bohuslav Martinů: </a:t>
            </a:r>
            <a:r>
              <a:rPr lang="cs-CZ" i="1" dirty="0" err="1"/>
              <a:t>Half</a:t>
            </a:r>
            <a:r>
              <a:rPr lang="cs-CZ" i="1" dirty="0"/>
              <a:t>-Time</a:t>
            </a:r>
            <a:r>
              <a:rPr lang="cs-CZ" dirty="0"/>
              <a:t> (1924), </a:t>
            </a:r>
            <a:r>
              <a:rPr lang="cs-CZ" i="1" dirty="0"/>
              <a:t>La </a:t>
            </a:r>
            <a:r>
              <a:rPr lang="cs-CZ" i="1" dirty="0" err="1"/>
              <a:t>Bagarre</a:t>
            </a:r>
            <a:r>
              <a:rPr lang="cs-CZ" i="1" dirty="0"/>
              <a:t> </a:t>
            </a:r>
            <a:r>
              <a:rPr lang="cs-CZ" dirty="0"/>
              <a:t>(1926) a </a:t>
            </a:r>
            <a:r>
              <a:rPr lang="cs-CZ" i="1" dirty="0" err="1"/>
              <a:t>Thunderbolt</a:t>
            </a:r>
            <a:r>
              <a:rPr lang="cs-CZ" i="1" dirty="0"/>
              <a:t> P-47 </a:t>
            </a:r>
            <a:r>
              <a:rPr lang="cs-CZ" dirty="0"/>
              <a:t>(1945)</a:t>
            </a:r>
          </a:p>
          <a:p>
            <a:endParaRPr lang="cs-CZ" dirty="0"/>
          </a:p>
        </p:txBody>
      </p:sp>
    </p:spTree>
    <p:extLst>
      <p:ext uri="{BB962C8B-B14F-4D97-AF65-F5344CB8AC3E}">
        <p14:creationId xmlns:p14="http://schemas.microsoft.com/office/powerpoint/2010/main" val="1111885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083F4-C674-CE01-5DAB-3D1127DC33A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CA5B302-FB26-F25C-F3CE-7369598F3E25}"/>
              </a:ext>
            </a:extLst>
          </p:cNvPr>
          <p:cNvSpPr>
            <a:spLocks noGrp="1"/>
          </p:cNvSpPr>
          <p:nvPr>
            <p:ph idx="1"/>
          </p:nvPr>
        </p:nvSpPr>
        <p:spPr/>
        <p:txBody>
          <a:bodyPr/>
          <a:lstStyle/>
          <a:p>
            <a:r>
              <a:rPr lang="cs-CZ" dirty="0"/>
              <a:t>Avantgardní opery se snažily nově zacházet s hudbou, zpívaným slovem i s baletem.</a:t>
            </a:r>
          </a:p>
          <a:p>
            <a:r>
              <a:rPr lang="cs-CZ" dirty="0"/>
              <a:t>Největším průkopníkem byl opět Bohuslav Martinů</a:t>
            </a:r>
            <a:br>
              <a:rPr lang="cs-CZ" dirty="0"/>
            </a:br>
            <a:r>
              <a:rPr lang="cs-CZ" i="1" dirty="0"/>
              <a:t>Slzy nože </a:t>
            </a:r>
            <a:r>
              <a:rPr lang="cs-CZ" dirty="0"/>
              <a:t>(1928) – dadaistická opera</a:t>
            </a:r>
          </a:p>
          <a:p>
            <a:r>
              <a:rPr lang="cs-CZ" i="1" dirty="0"/>
              <a:t>Tři přání aneb Vrtkavosti života </a:t>
            </a:r>
            <a:r>
              <a:rPr lang="cs-CZ" dirty="0"/>
              <a:t>(1929) – opera-film</a:t>
            </a:r>
          </a:p>
          <a:p>
            <a:r>
              <a:rPr lang="cs-CZ" i="1" dirty="0"/>
              <a:t>Hlas lesa </a:t>
            </a:r>
            <a:r>
              <a:rPr lang="cs-CZ" dirty="0"/>
              <a:t>(1935), </a:t>
            </a:r>
            <a:r>
              <a:rPr lang="cs-CZ" i="1" dirty="0"/>
              <a:t>Veselohra na mostě </a:t>
            </a:r>
            <a:r>
              <a:rPr lang="cs-CZ" dirty="0"/>
              <a:t>(1935); rozhlasové opery)</a:t>
            </a:r>
          </a:p>
          <a:p>
            <a:r>
              <a:rPr lang="cs-CZ" i="1" dirty="0"/>
              <a:t>Julietta</a:t>
            </a:r>
            <a:r>
              <a:rPr lang="cs-CZ" dirty="0"/>
              <a:t> (1937) – snová opera inspirovaná surrealismem</a:t>
            </a:r>
          </a:p>
          <a:p>
            <a:endParaRPr lang="cs-CZ" dirty="0"/>
          </a:p>
        </p:txBody>
      </p:sp>
    </p:spTree>
    <p:extLst>
      <p:ext uri="{BB962C8B-B14F-4D97-AF65-F5344CB8AC3E}">
        <p14:creationId xmlns:p14="http://schemas.microsoft.com/office/powerpoint/2010/main" val="18311826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br>
              <a:rPr lang="cs-CZ" sz="2800" dirty="0"/>
            </a:br>
            <a:r>
              <a:rPr lang="cs-CZ" sz="3600" dirty="0"/>
              <a:t>Budovatelská píseň, kult folklóru a jeho dekonstrukce u Milana Kundery </a:t>
            </a:r>
            <a:br>
              <a:rPr lang="cs-CZ" sz="2800" dirty="0"/>
            </a:br>
            <a:endParaRPr lang="cs-CZ" sz="2800" dirty="0"/>
          </a:p>
        </p:txBody>
      </p:sp>
      <p:sp>
        <p:nvSpPr>
          <p:cNvPr id="3" name="Zástupný symbol pro obsah 2"/>
          <p:cNvSpPr>
            <a:spLocks noGrp="1"/>
          </p:cNvSpPr>
          <p:nvPr>
            <p:ph idx="1"/>
          </p:nvPr>
        </p:nvSpPr>
        <p:spPr/>
        <p:txBody>
          <a:bodyPr>
            <a:normAutofit/>
          </a:bodyPr>
          <a:lstStyle/>
          <a:p>
            <a:r>
              <a:rPr lang="cs-CZ" b="1" dirty="0"/>
              <a:t>Socialistický realismus v hudbě</a:t>
            </a:r>
          </a:p>
          <a:p>
            <a:r>
              <a:rPr lang="cs-CZ" dirty="0"/>
              <a:t>Tři úkoly socialistické kultury:</a:t>
            </a:r>
          </a:p>
          <a:p>
            <a:r>
              <a:rPr lang="cs-CZ" dirty="0"/>
              <a:t>1. Boj s dekadencí. (Česká kultura přejímala v meziválečném období dekadentní hudbu z Francie a tím se otvírala propast mezi lidem a moderním uměním, označovaným jako avantgarda. Toto umění je vzorem úpadkového formalismu a naturalismu.)</a:t>
            </a:r>
          </a:p>
          <a:p>
            <a:r>
              <a:rPr lang="cs-CZ" dirty="0"/>
              <a:t>2. Boj o lidovost. (Pokroková hudba musí, jako kdysi hudba Smetanova, mluvit k masám.)</a:t>
            </a:r>
          </a:p>
          <a:p>
            <a:r>
              <a:rPr lang="cs-CZ" dirty="0"/>
              <a:t>3. Boj o tradici. (Smetanova hudba je příkladem klasického umění, na němž musí stavět umění nové.)</a:t>
            </a:r>
          </a:p>
          <a:p>
            <a:pPr marL="0" indent="0">
              <a:buNone/>
            </a:pPr>
            <a:r>
              <a:rPr lang="cs-CZ" dirty="0"/>
              <a:t>	</a:t>
            </a:r>
            <a:r>
              <a:rPr lang="cs-CZ" sz="2000" dirty="0"/>
              <a:t>Zdeněk Nejedlý: </a:t>
            </a:r>
            <a:r>
              <a:rPr lang="cs-CZ" sz="2000" i="1" dirty="0"/>
              <a:t>Za lidovou a národní kulturu </a:t>
            </a:r>
            <a:r>
              <a:rPr lang="cs-CZ" sz="2000" dirty="0"/>
              <a:t>(projev, 1945)</a:t>
            </a:r>
          </a:p>
        </p:txBody>
      </p:sp>
    </p:spTree>
    <p:extLst>
      <p:ext uri="{BB962C8B-B14F-4D97-AF65-F5344CB8AC3E}">
        <p14:creationId xmlns:p14="http://schemas.microsoft.com/office/powerpoint/2010/main" val="1743894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Budovatelská píseň</a:t>
            </a:r>
          </a:p>
          <a:p>
            <a:r>
              <a:rPr lang="cs-CZ" dirty="0"/>
              <a:t>Žánr, mající podpořit budování nové socialistické společnosti</a:t>
            </a:r>
          </a:p>
          <a:p>
            <a:r>
              <a:rPr lang="cs-CZ" dirty="0"/>
              <a:t>Pro oficiální hudební skladatele v 50. letech povinný žánr</a:t>
            </a:r>
          </a:p>
          <a:p>
            <a:r>
              <a:rPr lang="cs-CZ" dirty="0"/>
              <a:t>Tematicky sem patří i kantáty apod. (např. kantáta Václava Dobiáše </a:t>
            </a:r>
            <a:r>
              <a:rPr lang="cs-CZ" i="1" dirty="0"/>
              <a:t>Buduj vlast, posílíš mír </a:t>
            </a:r>
            <a:r>
              <a:rPr lang="cs-CZ" dirty="0"/>
              <a:t>(1951, slova František Halas)</a:t>
            </a:r>
          </a:p>
          <a:p>
            <a:r>
              <a:rPr lang="cs-CZ" dirty="0"/>
              <a:t>Silný a podporovaný je kult folklóru jako projev tzv. lidovosti v umění</a:t>
            </a:r>
          </a:p>
          <a:p>
            <a:r>
              <a:rPr lang="cs-CZ" dirty="0"/>
              <a:t>Obojí prochází v 60. letech kritickou reflexí, např. muzikál </a:t>
            </a:r>
            <a:r>
              <a:rPr lang="cs-CZ" i="1" dirty="0"/>
              <a:t>Starci na chmelu </a:t>
            </a:r>
            <a:r>
              <a:rPr lang="cs-CZ" dirty="0"/>
              <a:t>(1964), r. L. </a:t>
            </a:r>
            <a:r>
              <a:rPr lang="cs-CZ" dirty="0" err="1"/>
              <a:t>Rychman</a:t>
            </a:r>
            <a:r>
              <a:rPr lang="cs-CZ" dirty="0"/>
              <a:t>, hudba J. </a:t>
            </a:r>
            <a:r>
              <a:rPr lang="cs-CZ" dirty="0" err="1"/>
              <a:t>Malásek</a:t>
            </a:r>
            <a:r>
              <a:rPr lang="cs-CZ" dirty="0"/>
              <a:t>, Jiří Bažant, Vlastimil Hála</a:t>
            </a:r>
          </a:p>
          <a:p>
            <a:r>
              <a:rPr lang="cs-CZ" dirty="0"/>
              <a:t>Román </a:t>
            </a:r>
            <a:r>
              <a:rPr lang="cs-CZ" i="1" dirty="0"/>
              <a:t>Žert</a:t>
            </a:r>
            <a:r>
              <a:rPr lang="cs-CZ" dirty="0"/>
              <a:t> </a:t>
            </a:r>
            <a:r>
              <a:rPr lang="cs-CZ"/>
              <a:t>Milana Kundery </a:t>
            </a:r>
            <a:r>
              <a:rPr lang="cs-CZ" dirty="0"/>
              <a:t>(1967, film 1968, r. J. Jireš)</a:t>
            </a:r>
          </a:p>
        </p:txBody>
      </p:sp>
    </p:spTree>
    <p:extLst>
      <p:ext uri="{BB962C8B-B14F-4D97-AF65-F5344CB8AC3E}">
        <p14:creationId xmlns:p14="http://schemas.microsoft.com/office/powerpoint/2010/main" val="413354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dirty="0"/>
          </a:p>
        </p:txBody>
      </p:sp>
      <p:sp>
        <p:nvSpPr>
          <p:cNvPr id="6" name="Zástupný symbol pro obsah 5"/>
          <p:cNvSpPr>
            <a:spLocks noGrp="1"/>
          </p:cNvSpPr>
          <p:nvPr>
            <p:ph idx="1"/>
          </p:nvPr>
        </p:nvSpPr>
        <p:spPr/>
        <p:txBody>
          <a:bodyPr/>
          <a:lstStyle/>
          <a:p>
            <a:r>
              <a:rPr lang="cs-CZ" b="1" dirty="0"/>
              <a:t>Dalibor z Kozojed </a:t>
            </a:r>
            <a:r>
              <a:rPr lang="cs-CZ" dirty="0"/>
              <a:t>(+1498), rytíř proslulý legendou o nespravedlivém věznění, kde se naučil hrát na housle</a:t>
            </a:r>
          </a:p>
          <a:p>
            <a:r>
              <a:rPr lang="cs-CZ" dirty="0"/>
              <a:t>V 19. století jeden ze symbolů české hudebnosti</a:t>
            </a:r>
          </a:p>
          <a:p>
            <a:r>
              <a:rPr lang="cs-CZ" dirty="0"/>
              <a:t>Téma zpracovávané v německo- i </a:t>
            </a:r>
            <a:r>
              <a:rPr lang="cs-CZ" dirty="0" err="1"/>
              <a:t>českojazyčné</a:t>
            </a:r>
            <a:r>
              <a:rPr lang="cs-CZ" dirty="0"/>
              <a:t> literatuře, a to v různých verzích</a:t>
            </a:r>
          </a:p>
          <a:p>
            <a:r>
              <a:rPr lang="cs-CZ" dirty="0"/>
              <a:t>Ve druhé polovině 19. století Dalibora „přivlastní“ česká literatura, koncem 50. let vznikne hudební časopis Dalibor</a:t>
            </a:r>
          </a:p>
          <a:p>
            <a:r>
              <a:rPr lang="cs-CZ" dirty="0"/>
              <a:t>Libreto Dalibor (psané německy, přeložené Ervínem Špindlerem) Josefa </a:t>
            </a:r>
            <a:r>
              <a:rPr lang="cs-CZ" dirty="0" err="1"/>
              <a:t>Wenziga</a:t>
            </a:r>
            <a:r>
              <a:rPr lang="cs-CZ" dirty="0"/>
              <a:t>, zhudebnil Bedřich Smetana (1866)</a:t>
            </a:r>
          </a:p>
          <a:p>
            <a:r>
              <a:rPr lang="cs-CZ" dirty="0"/>
              <a:t>V 20. století už postava Dalibora figuruje spíše jako ironická </a:t>
            </a:r>
            <a:r>
              <a:rPr lang="cs-CZ" dirty="0" err="1"/>
              <a:t>kontrafaktura</a:t>
            </a:r>
            <a:endParaRPr lang="cs-CZ" dirty="0"/>
          </a:p>
        </p:txBody>
      </p:sp>
    </p:spTree>
    <p:extLst>
      <p:ext uri="{BB962C8B-B14F-4D97-AF65-F5344CB8AC3E}">
        <p14:creationId xmlns:p14="http://schemas.microsoft.com/office/powerpoint/2010/main" val="4062561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řehlednost">
  <a:themeElements>
    <a:clrScheme name="Přehlednos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63</TotalTime>
  <Words>10768</Words>
  <Application>Microsoft Office PowerPoint</Application>
  <PresentationFormat>Předvádění na obrazovce (4:3)</PresentationFormat>
  <Paragraphs>591</Paragraphs>
  <Slides>88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88</vt:i4>
      </vt:variant>
    </vt:vector>
  </HeadingPairs>
  <TitlesOfParts>
    <vt:vector size="92" baseType="lpstr">
      <vt:lpstr>Arial</vt:lpstr>
      <vt:lpstr>Verdana</vt:lpstr>
      <vt:lpstr>Wingdings</vt:lpstr>
      <vt:lpstr>Přehlednost</vt:lpstr>
      <vt:lpstr>Literatura  a hudba</vt:lpstr>
      <vt:lpstr>Struktura přednášek</vt:lpstr>
      <vt:lpstr>Češi, národ muzikantů?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Kde domov můj? Trampoty s českou hymnou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Potíže s librety, potíže s libretisty</vt:lpstr>
      <vt:lpstr>Prezentace aplikace PowerPoint</vt:lpstr>
      <vt:lpstr>Prezentace aplikace PowerPoint</vt:lpstr>
      <vt:lpstr>Prezentace aplikace PowerPoint</vt:lpstr>
      <vt:lpstr>Josef Otakar Veselý – Antonín Dvořák:  Šelma sedlák (1877)</vt:lpstr>
      <vt:lpstr>Josef Otakar Veselý – Antonín Dvořák:  Šelma sedlák (1877)</vt:lpstr>
      <vt:lpstr>Prezentace aplikace PowerPoint</vt:lpstr>
      <vt:lpstr>Hudba a slovo v  komické opeře: Paradoxy Smetanovy Prodané nevěsty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Hudba a slovo ve slavnostní opeře: Libuše nejen Smetanova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Hudba a slovo v baladické opeře: Dvořákova Rusalka</vt:lpstr>
      <vt:lpstr>Prezentace aplikace PowerPoint</vt:lpstr>
      <vt:lpstr>Prezentace aplikace PowerPoint</vt:lpstr>
      <vt:lpstr>Prezentace aplikace PowerPoint</vt:lpstr>
      <vt:lpstr>Prezentace aplikace PowerPoint</vt:lpstr>
      <vt:lpstr>Experiment zvaný melodram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Hudba a slovo v české meziválečné avantgardě</vt:lpstr>
      <vt:lpstr>Prezentace aplikace PowerPoint</vt:lpstr>
      <vt:lpstr>Prezentace aplikace PowerPoint</vt:lpstr>
      <vt:lpstr> Budovatelská píseň, kult folklóru a jeho dekonstrukce u Milana Kundery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Rukopisy královédvorský a zelenohorský v kontextu české a německé opery 19. století </dc:title>
  <dc:creator>Michal Fránek</dc:creator>
  <cp:lastModifiedBy>Michal Fránek</cp:lastModifiedBy>
  <cp:revision>116</cp:revision>
  <dcterms:created xsi:type="dcterms:W3CDTF">2016-03-16T16:09:12Z</dcterms:created>
  <dcterms:modified xsi:type="dcterms:W3CDTF">2022-12-13T18:52:59Z</dcterms:modified>
</cp:coreProperties>
</file>