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328" r:id="rId2"/>
    <p:sldId id="351" r:id="rId3"/>
    <p:sldId id="352" r:id="rId4"/>
    <p:sldId id="353" r:id="rId5"/>
    <p:sldId id="35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328"/>
            <p14:sldId id="351"/>
            <p14:sldId id="352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3B416-D43F-268B-7BB1-8B7D68BE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21FE36-F691-ABF9-C596-A4514D635E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staré jazyky Anatolie</a:t>
            </a:r>
          </a:p>
          <a:p>
            <a:pPr lvl="1"/>
            <a:r>
              <a:rPr lang="cs-CZ" dirty="0"/>
              <a:t>anatolské jazyky</a:t>
            </a:r>
          </a:p>
          <a:p>
            <a:pPr lvl="1"/>
            <a:r>
              <a:rPr lang="cs-CZ" dirty="0"/>
              <a:t>frýžština + řečtina</a:t>
            </a:r>
          </a:p>
          <a:p>
            <a:pPr lvl="1"/>
            <a:r>
              <a:rPr lang="cs-CZ" dirty="0"/>
              <a:t>neindoevropské jazyky</a:t>
            </a:r>
          </a:p>
          <a:p>
            <a:r>
              <a:rPr lang="cs-CZ" dirty="0"/>
              <a:t>moderní jazyky Anatolie</a:t>
            </a:r>
          </a:p>
          <a:p>
            <a:pPr lvl="1"/>
            <a:r>
              <a:rPr lang="cs-CZ" dirty="0"/>
              <a:t>indoevropské jazyky</a:t>
            </a:r>
          </a:p>
          <a:p>
            <a:pPr lvl="1"/>
            <a:r>
              <a:rPr lang="cs-CZ" dirty="0"/>
              <a:t>neindoevropské jazyky</a:t>
            </a:r>
          </a:p>
          <a:p>
            <a:endParaRPr lang="en-US" dirty="0"/>
          </a:p>
        </p:txBody>
      </p:sp>
      <p:pic>
        <p:nvPicPr>
          <p:cNvPr id="5" name="Symbol zastępczy zawartości 6">
            <a:extLst>
              <a:ext uri="{FF2B5EF4-FFF2-40B4-BE49-F238E27FC236}">
                <a16:creationId xmlns:a16="http://schemas.microsoft.com/office/drawing/2014/main" id="{5599C0DA-01C6-97FE-17D7-333981FAB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3025886"/>
            <a:ext cx="4718050" cy="2379441"/>
          </a:xfrm>
        </p:spPr>
      </p:pic>
    </p:spTree>
    <p:extLst>
      <p:ext uri="{BB962C8B-B14F-4D97-AF65-F5344CB8AC3E}">
        <p14:creationId xmlns:p14="http://schemas.microsoft.com/office/powerpoint/2010/main" val="271389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24DAB-E7E1-E429-3BC3-095E8C08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Anatolské jazyky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057E2FB-2AB3-A899-A71F-E9F594F77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3030" y="2560638"/>
            <a:ext cx="3609140" cy="3309937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72D878-0C8C-E1DD-C7E1-315E1F93D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641697"/>
          </a:xfrm>
        </p:spPr>
        <p:txBody>
          <a:bodyPr>
            <a:normAutofit/>
          </a:bodyPr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pra-</a:t>
            </a:r>
            <a:r>
              <a:rPr lang="cs-CZ" dirty="0" err="1"/>
              <a:t>anatolština</a:t>
            </a:r>
            <a:r>
              <a:rPr lang="cs-CZ" dirty="0"/>
              <a:t> a konkrétní jazyky</a:t>
            </a:r>
          </a:p>
          <a:p>
            <a:pPr lvl="1"/>
            <a:r>
              <a:rPr lang="cs-CZ" dirty="0"/>
              <a:t>fonologický systém</a:t>
            </a:r>
          </a:p>
          <a:p>
            <a:pPr lvl="1"/>
            <a:r>
              <a:rPr lang="cs-CZ" dirty="0"/>
              <a:t>morfologický systém</a:t>
            </a:r>
          </a:p>
          <a:p>
            <a:pPr lvl="1"/>
            <a:r>
              <a:rPr lang="cs-CZ" dirty="0"/>
              <a:t>časové vymezení</a:t>
            </a:r>
          </a:p>
          <a:p>
            <a:pPr lvl="1"/>
            <a:r>
              <a:rPr lang="cs-CZ" dirty="0"/>
              <a:t>územní vymezení</a:t>
            </a:r>
          </a:p>
          <a:p>
            <a:pPr lvl="1"/>
            <a:r>
              <a:rPr lang="cs-CZ" dirty="0"/>
              <a:t>doklady a způsob zápisu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9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7C61C-547E-FB51-1077-ACD3D1EB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Frýžština | Řečtina  </a:t>
            </a:r>
            <a:r>
              <a:rPr lang="cs-CZ" dirty="0">
                <a:solidFill>
                  <a:srgbClr val="F9F9F9"/>
                </a:solidFill>
              </a:rPr>
              <a:t>.</a:t>
            </a:r>
            <a:endParaRPr lang="en-US" dirty="0">
              <a:solidFill>
                <a:srgbClr val="F9F9F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BA386D-641D-0122-14A6-665A9C41A1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lingvistické zařazení</a:t>
            </a:r>
          </a:p>
          <a:p>
            <a:r>
              <a:rPr lang="cs-CZ" dirty="0"/>
              <a:t>časové vymezení</a:t>
            </a:r>
          </a:p>
          <a:p>
            <a:r>
              <a:rPr lang="cs-CZ" dirty="0"/>
              <a:t>územní vymezení</a:t>
            </a:r>
          </a:p>
          <a:p>
            <a:r>
              <a:rPr lang="cs-CZ" dirty="0"/>
              <a:t>doklady a způsob zápisu</a:t>
            </a:r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7185D8-76EB-3483-E9E7-9F43A0DA1D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lingvistické zařazení</a:t>
            </a:r>
          </a:p>
          <a:p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vymezení</a:t>
            </a:r>
            <a:endParaRPr lang="en-US" dirty="0"/>
          </a:p>
          <a:p>
            <a:r>
              <a:rPr lang="en-US" dirty="0" err="1"/>
              <a:t>územní</a:t>
            </a:r>
            <a:r>
              <a:rPr lang="en-US" dirty="0"/>
              <a:t> </a:t>
            </a:r>
            <a:r>
              <a:rPr lang="en-US" dirty="0" err="1"/>
              <a:t>vymezení</a:t>
            </a:r>
            <a:endParaRPr lang="cs-CZ" dirty="0"/>
          </a:p>
          <a:p>
            <a:pPr lvl="1"/>
            <a:r>
              <a:rPr lang="cs-CZ" dirty="0"/>
              <a:t>nářečí a jejich specifika</a:t>
            </a:r>
            <a:endParaRPr lang="en-US" dirty="0"/>
          </a:p>
          <a:p>
            <a:r>
              <a:rPr lang="en-US" dirty="0" err="1"/>
              <a:t>způsob</a:t>
            </a:r>
            <a:r>
              <a:rPr lang="en-US" dirty="0"/>
              <a:t> </a:t>
            </a:r>
            <a:r>
              <a:rPr lang="en-US" dirty="0" err="1"/>
              <a:t>zápisu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0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A6C11-0EC9-48C5-E5CA-C0700F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neindoevropské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F53A2C-7F82-F362-6F75-7A15E4712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churritsko-urartejské</a:t>
            </a:r>
            <a:r>
              <a:rPr lang="cs-CZ" dirty="0"/>
              <a:t> jazyky</a:t>
            </a:r>
          </a:p>
          <a:p>
            <a:pPr lvl="1"/>
            <a:r>
              <a:rPr lang="cs-CZ" dirty="0" err="1"/>
              <a:t>churritština</a:t>
            </a:r>
            <a:endParaRPr lang="cs-CZ" dirty="0"/>
          </a:p>
          <a:p>
            <a:pPr lvl="1"/>
            <a:r>
              <a:rPr lang="cs-CZ" dirty="0" err="1"/>
              <a:t>urartejština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err="1"/>
              <a:t>chattijština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689D55-4B51-5EB9-CCB5-ED3FCEC465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lingvistické zařazení</a:t>
            </a:r>
          </a:p>
          <a:p>
            <a:r>
              <a:rPr lang="cs-CZ" dirty="0"/>
              <a:t>časové vymezení</a:t>
            </a:r>
          </a:p>
          <a:p>
            <a:r>
              <a:rPr lang="cs-CZ" dirty="0"/>
              <a:t>územní vymezení</a:t>
            </a:r>
          </a:p>
          <a:p>
            <a:r>
              <a:rPr lang="cs-CZ" dirty="0"/>
              <a:t>společné rysy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5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9649C-AB07-BE5C-D33C-4198B3BC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6F2871-7A25-42DF-0E10-47DF76744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55224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indoevropské jazyky</a:t>
            </a:r>
          </a:p>
          <a:p>
            <a:pPr lvl="1"/>
            <a:r>
              <a:rPr lang="cs-CZ" dirty="0"/>
              <a:t>arménština</a:t>
            </a:r>
          </a:p>
          <a:p>
            <a:pPr lvl="1"/>
            <a:r>
              <a:rPr lang="cs-CZ" dirty="0"/>
              <a:t>kurdština (+ </a:t>
            </a:r>
            <a:r>
              <a:rPr lang="cs-CZ" dirty="0" err="1"/>
              <a:t>zazaki-gorani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judeošpanělština</a:t>
            </a:r>
            <a:endParaRPr lang="cs-CZ" dirty="0"/>
          </a:p>
          <a:p>
            <a:pPr lvl="1"/>
            <a:r>
              <a:rPr lang="cs-CZ" dirty="0"/>
              <a:t>řečtina*</a:t>
            </a:r>
          </a:p>
          <a:p>
            <a:r>
              <a:rPr lang="cs-CZ" dirty="0"/>
              <a:t>neindoevropské jazyky</a:t>
            </a:r>
          </a:p>
          <a:p>
            <a:pPr lvl="1"/>
            <a:r>
              <a:rPr lang="cs-CZ" dirty="0"/>
              <a:t>turečtina</a:t>
            </a:r>
          </a:p>
          <a:p>
            <a:pPr lvl="1"/>
            <a:r>
              <a:rPr lang="cs-CZ" dirty="0"/>
              <a:t>gruzínština</a:t>
            </a:r>
          </a:p>
          <a:p>
            <a:pPr lvl="1"/>
            <a:r>
              <a:rPr lang="cs-CZ" dirty="0" err="1"/>
              <a:t>čerkéština</a:t>
            </a:r>
            <a:endParaRPr lang="cs-CZ" dirty="0"/>
          </a:p>
          <a:p>
            <a:pPr lvl="1"/>
            <a:r>
              <a:rPr lang="cs-CZ" dirty="0"/>
              <a:t>arabština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17B3F0-1556-88B7-111A-342A631AC3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/>
              <a:t>lingvistické zařazení</a:t>
            </a:r>
          </a:p>
          <a:p>
            <a:r>
              <a:rPr lang="cs-CZ" sz="2800" dirty="0"/>
              <a:t>územní vymezení</a:t>
            </a:r>
          </a:p>
          <a:p>
            <a:r>
              <a:rPr lang="cs-CZ" sz="2800" dirty="0"/>
              <a:t>specifický rys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706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17582</TotalTime>
  <Words>104</Words>
  <Application>Microsoft Office PowerPoint</Application>
  <PresentationFormat>Panoramiczny</PresentationFormat>
  <Paragraphs>51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Shrnutí</vt:lpstr>
      <vt:lpstr>Anatolské jazyky</vt:lpstr>
      <vt:lpstr>Frýžština | Řečtina  .</vt:lpstr>
      <vt:lpstr>Staré neindoevropské jazyky</vt:lpstr>
      <vt:lpstr>Moderní jazyky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181</cp:revision>
  <dcterms:created xsi:type="dcterms:W3CDTF">2022-09-12T14:47:54Z</dcterms:created>
  <dcterms:modified xsi:type="dcterms:W3CDTF">2022-12-08T15:28:03Z</dcterms:modified>
</cp:coreProperties>
</file>