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5" r:id="rId6"/>
    <p:sldId id="268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AE379-6FEC-4DA8-8BEE-A4D88FF7D4B1}" type="datetimeFigureOut">
              <a:rPr lang="en-US" smtClean="0"/>
              <a:t>2022-10-03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55A0C-5EA8-4C84-9F94-61C497DAD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8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*</a:t>
            </a:r>
            <a:r>
              <a:rPr lang="cs-CZ" dirty="0" err="1"/>
              <a:t>Sergei</a:t>
            </a:r>
            <a:r>
              <a:rPr lang="cs-CZ" dirty="0"/>
              <a:t> </a:t>
            </a:r>
            <a:r>
              <a:rPr lang="cs-CZ" dirty="0" err="1"/>
              <a:t>Starostin</a:t>
            </a:r>
            <a:r>
              <a:rPr lang="cs-CZ" dirty="0"/>
              <a:t> „</a:t>
            </a:r>
            <a:r>
              <a:rPr lang="cs-CZ" dirty="0" err="1"/>
              <a:t>revised</a:t>
            </a:r>
            <a:r>
              <a:rPr lang="cs-CZ" dirty="0"/>
              <a:t>“ </a:t>
            </a:r>
            <a:r>
              <a:rPr lang="cs-CZ" dirty="0" err="1"/>
              <a:t>glottochronology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55A0C-5EA8-4C84-9F94-61C497DADB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40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B10FF7-BCA3-47DD-BBD2-5FB1DB60C18B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52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19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96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953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904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710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068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579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46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48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43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40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49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58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10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38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65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B10FF7-BCA3-47DD-BBD2-5FB1DB60C18B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63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4CB6C-4A33-4E1B-B72F-F94C472A32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LgV33 Semitské jazyky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FF2EDB-ABAB-44AF-8652-65FE156E44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Matyáš Foltýn</a:t>
            </a:r>
          </a:p>
        </p:txBody>
      </p:sp>
    </p:spTree>
    <p:extLst>
      <p:ext uri="{BB962C8B-B14F-4D97-AF65-F5344CB8AC3E}">
        <p14:creationId xmlns:p14="http://schemas.microsoft.com/office/powerpoint/2010/main" val="137428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335EF2-24BF-46D9-AFA8-F6829A23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Rozložení semestru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FBE433-9336-4B3C-837C-E5444C39E4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22.09. – úvod, </a:t>
            </a:r>
            <a:r>
              <a:rPr lang="cs-CZ" dirty="0" err="1"/>
              <a:t>AA</a:t>
            </a:r>
            <a:r>
              <a:rPr lang="cs-CZ" dirty="0"/>
              <a:t> j. rod., sem. j.</a:t>
            </a:r>
          </a:p>
          <a:p>
            <a:r>
              <a:rPr lang="cs-CZ" dirty="0"/>
              <a:t>29.09. – </a:t>
            </a:r>
            <a:r>
              <a:rPr lang="cs-CZ" dirty="0" err="1"/>
              <a:t>prasemitština</a:t>
            </a:r>
            <a:r>
              <a:rPr lang="cs-CZ" dirty="0"/>
              <a:t>, </a:t>
            </a:r>
            <a:r>
              <a:rPr lang="cs-CZ" dirty="0" err="1"/>
              <a:t>hist</a:t>
            </a:r>
            <a:r>
              <a:rPr lang="cs-CZ" dirty="0"/>
              <a:t>. vývoj</a:t>
            </a:r>
          </a:p>
          <a:p>
            <a:r>
              <a:rPr lang="cs-CZ" dirty="0"/>
              <a:t>06.10. – </a:t>
            </a:r>
            <a:r>
              <a:rPr lang="cs-CZ" dirty="0" err="1"/>
              <a:t>SVsem</a:t>
            </a:r>
            <a:r>
              <a:rPr lang="cs-CZ" dirty="0"/>
              <a:t>. j., </a:t>
            </a:r>
            <a:r>
              <a:rPr lang="cs-CZ" dirty="0" err="1"/>
              <a:t>eblajština</a:t>
            </a:r>
            <a:endParaRPr lang="cs-CZ" dirty="0"/>
          </a:p>
          <a:p>
            <a:r>
              <a:rPr lang="cs-CZ" dirty="0"/>
              <a:t>13.10. – akkadština + texty</a:t>
            </a:r>
          </a:p>
          <a:p>
            <a:r>
              <a:rPr lang="cs-CZ" dirty="0"/>
              <a:t>20.10. – </a:t>
            </a:r>
            <a:r>
              <a:rPr lang="cs-CZ" dirty="0" err="1"/>
              <a:t>SZsem</a:t>
            </a:r>
            <a:r>
              <a:rPr lang="cs-CZ" dirty="0"/>
              <a:t>. j., </a:t>
            </a:r>
            <a:r>
              <a:rPr lang="cs-CZ" dirty="0" err="1"/>
              <a:t>féničtina</a:t>
            </a:r>
            <a:r>
              <a:rPr lang="cs-CZ" dirty="0"/>
              <a:t> aj.</a:t>
            </a:r>
          </a:p>
          <a:p>
            <a:r>
              <a:rPr lang="cs-CZ" dirty="0"/>
              <a:t>27.10. – arabština, maltština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06C6E90-A7EB-46B6-9215-7CC08D151B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03.11. – hebrejština</a:t>
            </a:r>
          </a:p>
          <a:p>
            <a:r>
              <a:rPr lang="cs-CZ" dirty="0"/>
              <a:t>10.11. – aramejština</a:t>
            </a:r>
          </a:p>
          <a:p>
            <a:r>
              <a:rPr lang="cs-CZ" dirty="0"/>
              <a:t>24.11. – </a:t>
            </a:r>
            <a:r>
              <a:rPr lang="cs-CZ" dirty="0" err="1"/>
              <a:t>pSZsem</a:t>
            </a:r>
            <a:r>
              <a:rPr lang="cs-CZ" dirty="0"/>
              <a:t>. j., </a:t>
            </a:r>
            <a:r>
              <a:rPr lang="cs-CZ" dirty="0" err="1"/>
              <a:t>ge‘ez</a:t>
            </a:r>
            <a:endParaRPr lang="cs-CZ" dirty="0"/>
          </a:p>
          <a:p>
            <a:r>
              <a:rPr lang="cs-CZ" dirty="0"/>
              <a:t>01.12. – amharština, </a:t>
            </a:r>
            <a:r>
              <a:rPr lang="cs-CZ" dirty="0" err="1"/>
              <a:t>tigrajština</a:t>
            </a:r>
            <a:endParaRPr lang="cs-CZ" dirty="0"/>
          </a:p>
          <a:p>
            <a:r>
              <a:rPr lang="cs-CZ" dirty="0"/>
              <a:t>08.12. – Jsem. j. </a:t>
            </a:r>
          </a:p>
          <a:p>
            <a:r>
              <a:rPr lang="cs-CZ" dirty="0"/>
              <a:t>15.12. – shrnutí/</a:t>
            </a:r>
            <a:r>
              <a:rPr lang="cs-CZ" dirty="0" err="1"/>
              <a:t>předtermín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10882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ABE7E38-EC61-45DA-B6CA-DA4F3730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informace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91FE620-42E7-4E7C-8CCB-019300A80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absence</a:t>
            </a:r>
          </a:p>
          <a:p>
            <a:r>
              <a:rPr lang="cs-CZ" sz="2800" dirty="0"/>
              <a:t>písemná zkouška</a:t>
            </a:r>
          </a:p>
          <a:p>
            <a:r>
              <a:rPr lang="cs-CZ" sz="2800" dirty="0" err="1"/>
              <a:t>předtermín</a:t>
            </a:r>
            <a:r>
              <a:rPr lang="cs-CZ" sz="2800" dirty="0"/>
              <a:t>?</a:t>
            </a:r>
          </a:p>
          <a:p>
            <a:r>
              <a:rPr lang="cs-CZ" sz="2800" dirty="0"/>
              <a:t>konzultace</a:t>
            </a:r>
          </a:p>
        </p:txBody>
      </p:sp>
    </p:spTree>
    <p:extLst>
      <p:ext uri="{BB962C8B-B14F-4D97-AF65-F5344CB8AC3E}">
        <p14:creationId xmlns:p14="http://schemas.microsoft.com/office/powerpoint/2010/main" val="4151641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DAD62-5D09-4FAB-B6A9-39A83CC3B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Afroasijská jazyková rodina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1554D0-D49A-412C-8435-11E1F24C8C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/>
              <a:t>semito</a:t>
            </a:r>
            <a:r>
              <a:rPr lang="cs-CZ" dirty="0"/>
              <a:t>-hamitská jazyková rodina</a:t>
            </a:r>
          </a:p>
          <a:p>
            <a:pPr lvl="1"/>
            <a:r>
              <a:rPr lang="cs-CZ" dirty="0"/>
              <a:t>čadské jazyky</a:t>
            </a:r>
          </a:p>
          <a:p>
            <a:pPr lvl="1"/>
            <a:r>
              <a:rPr lang="cs-CZ" dirty="0" err="1"/>
              <a:t>kušitské</a:t>
            </a:r>
            <a:r>
              <a:rPr lang="cs-CZ" dirty="0"/>
              <a:t> jazyky</a:t>
            </a:r>
          </a:p>
          <a:p>
            <a:pPr lvl="1"/>
            <a:r>
              <a:rPr lang="cs-CZ" dirty="0"/>
              <a:t>egyptština</a:t>
            </a:r>
          </a:p>
          <a:p>
            <a:pPr lvl="1"/>
            <a:r>
              <a:rPr lang="cs-CZ" dirty="0"/>
              <a:t>libyjsko-berberské jazyky</a:t>
            </a:r>
          </a:p>
          <a:p>
            <a:pPr lvl="1"/>
            <a:r>
              <a:rPr lang="cs-CZ" dirty="0" err="1"/>
              <a:t>omotské</a:t>
            </a:r>
            <a:r>
              <a:rPr lang="cs-CZ" dirty="0"/>
              <a:t> jazyky*</a:t>
            </a:r>
          </a:p>
          <a:p>
            <a:pPr lvl="1"/>
            <a:r>
              <a:rPr lang="cs-CZ" dirty="0"/>
              <a:t>semitské jazyky</a:t>
            </a:r>
          </a:p>
          <a:p>
            <a:endParaRPr lang="cs-CZ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6910048-2F42-CEB4-C1D5-0F789F9E3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083" y="3146504"/>
            <a:ext cx="5377334" cy="2137760"/>
          </a:xfrm>
          <a:prstGeom prst="rect">
            <a:avLst/>
          </a:prstGeom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D2A4093-901D-7D09-3406-AA6BA7B32B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81725" y="2626951"/>
            <a:ext cx="4718050" cy="317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4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E9AE80-5F8C-4BF1-84A4-90AE86E18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Semitské jazyky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7502A0-A20C-41D0-86F2-D56AE58D1F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severosemitské</a:t>
            </a:r>
            <a:r>
              <a:rPr lang="cs-CZ" dirty="0"/>
              <a:t> jazyky</a:t>
            </a:r>
          </a:p>
          <a:p>
            <a:pPr lvl="1"/>
            <a:r>
              <a:rPr lang="cs-CZ" dirty="0"/>
              <a:t>severovýchodní…</a:t>
            </a:r>
          </a:p>
          <a:p>
            <a:pPr lvl="2"/>
            <a:r>
              <a:rPr lang="cs-CZ" dirty="0"/>
              <a:t>akkadský</a:t>
            </a:r>
          </a:p>
          <a:p>
            <a:pPr lvl="1"/>
            <a:r>
              <a:rPr lang="cs-CZ" dirty="0"/>
              <a:t>severozápadní…</a:t>
            </a:r>
          </a:p>
          <a:p>
            <a:pPr lvl="2"/>
            <a:r>
              <a:rPr lang="cs-CZ" dirty="0"/>
              <a:t>fénický, arabský, hebrejský…</a:t>
            </a:r>
          </a:p>
          <a:p>
            <a:pPr lvl="2"/>
            <a:r>
              <a:rPr lang="cs-CZ" dirty="0"/>
              <a:t>periferní…</a:t>
            </a:r>
          </a:p>
          <a:p>
            <a:pPr lvl="3"/>
            <a:r>
              <a:rPr lang="cs-CZ" dirty="0"/>
              <a:t>amharština, </a:t>
            </a:r>
            <a:r>
              <a:rPr lang="cs-CZ" dirty="0" err="1"/>
              <a:t>tigrajština</a:t>
            </a:r>
            <a:endParaRPr lang="cs-CZ" dirty="0"/>
          </a:p>
          <a:p>
            <a:r>
              <a:rPr lang="cs-CZ" dirty="0" err="1"/>
              <a:t>jihosemitské</a:t>
            </a:r>
            <a:r>
              <a:rPr lang="cs-CZ" dirty="0"/>
              <a:t> jazyky</a:t>
            </a:r>
          </a:p>
          <a:p>
            <a:pPr lvl="2"/>
            <a:endParaRPr lang="cs-CZ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5BDAD370-A1C8-3AC0-E7B1-F0996554C3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5249" y="2459228"/>
            <a:ext cx="4522247" cy="3682759"/>
          </a:xfrm>
        </p:spPr>
      </p:pic>
    </p:spTree>
    <p:extLst>
      <p:ext uri="{BB962C8B-B14F-4D97-AF65-F5344CB8AC3E}">
        <p14:creationId xmlns:p14="http://schemas.microsoft.com/office/powerpoint/2010/main" val="900886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CCC680-F5CB-4688-8C6F-11E1020B1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Semitské jazyky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7A29A0-9CB6-4401-ACC1-7430456E7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36723"/>
            <a:ext cx="4718304" cy="3709331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/>
              <a:t>severosemitské</a:t>
            </a:r>
            <a:r>
              <a:rPr lang="cs-CZ" dirty="0"/>
              <a:t> jazyky</a:t>
            </a:r>
          </a:p>
          <a:p>
            <a:pPr lvl="1"/>
            <a:r>
              <a:rPr lang="cs-CZ" dirty="0"/>
              <a:t>severovýchodní jazyky</a:t>
            </a:r>
          </a:p>
          <a:p>
            <a:pPr lvl="2"/>
            <a:r>
              <a:rPr lang="cs-CZ" dirty="0"/>
              <a:t>akkadština</a:t>
            </a:r>
          </a:p>
          <a:p>
            <a:pPr lvl="2"/>
            <a:r>
              <a:rPr lang="cs-CZ" dirty="0" err="1"/>
              <a:t>eblajština</a:t>
            </a:r>
            <a:endParaRPr lang="cs-CZ" dirty="0"/>
          </a:p>
          <a:p>
            <a:pPr lvl="1"/>
            <a:r>
              <a:rPr lang="cs-CZ" dirty="0"/>
              <a:t>severozápadní jazyky</a:t>
            </a:r>
          </a:p>
          <a:p>
            <a:pPr lvl="2"/>
            <a:r>
              <a:rPr lang="cs-CZ" dirty="0"/>
              <a:t>centrální</a:t>
            </a:r>
          </a:p>
          <a:p>
            <a:pPr lvl="3"/>
            <a:r>
              <a:rPr lang="cs-CZ" dirty="0" err="1"/>
              <a:t>ugaritština</a:t>
            </a:r>
            <a:endParaRPr lang="cs-CZ" dirty="0"/>
          </a:p>
          <a:p>
            <a:pPr lvl="3"/>
            <a:r>
              <a:rPr lang="cs-CZ" dirty="0" err="1"/>
              <a:t>féničtina</a:t>
            </a:r>
            <a:endParaRPr lang="cs-CZ" dirty="0"/>
          </a:p>
          <a:p>
            <a:pPr lvl="4"/>
            <a:r>
              <a:rPr lang="cs-CZ" dirty="0" err="1"/>
              <a:t>punština</a:t>
            </a:r>
            <a:endParaRPr lang="cs-CZ" dirty="0"/>
          </a:p>
          <a:p>
            <a:pPr lvl="3"/>
            <a:r>
              <a:rPr lang="cs-CZ" dirty="0"/>
              <a:t>arabština (+ maltština)</a:t>
            </a:r>
          </a:p>
          <a:p>
            <a:pPr lvl="3"/>
            <a:r>
              <a:rPr lang="cs-CZ" dirty="0"/>
              <a:t>hebrejština</a:t>
            </a:r>
          </a:p>
          <a:p>
            <a:pPr lvl="3"/>
            <a:r>
              <a:rPr lang="cs-CZ" dirty="0"/>
              <a:t>aramejština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F7613A9-BB9E-46E0-B220-5191BB577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36723"/>
            <a:ext cx="4718304" cy="3709331"/>
          </a:xfrm>
        </p:spPr>
        <p:txBody>
          <a:bodyPr>
            <a:normAutofit fontScale="85000" lnSpcReduction="20000"/>
          </a:bodyPr>
          <a:lstStyle/>
          <a:p>
            <a:pPr lvl="2"/>
            <a:r>
              <a:rPr lang="cs-CZ" dirty="0"/>
              <a:t>periferní severozápadní semitské jazyky</a:t>
            </a:r>
          </a:p>
          <a:p>
            <a:pPr lvl="3"/>
            <a:r>
              <a:rPr lang="cs-CZ" dirty="0"/>
              <a:t>severní</a:t>
            </a:r>
          </a:p>
          <a:p>
            <a:pPr lvl="4"/>
            <a:r>
              <a:rPr lang="cs-CZ" dirty="0" err="1"/>
              <a:t>tigrajština</a:t>
            </a:r>
            <a:endParaRPr lang="cs-CZ" dirty="0"/>
          </a:p>
          <a:p>
            <a:pPr lvl="3"/>
            <a:r>
              <a:rPr lang="cs-CZ" dirty="0"/>
              <a:t>jižní</a:t>
            </a:r>
          </a:p>
          <a:p>
            <a:pPr lvl="4"/>
            <a:r>
              <a:rPr lang="cs-CZ" dirty="0"/>
              <a:t>amharština</a:t>
            </a:r>
          </a:p>
          <a:p>
            <a:pPr lvl="1"/>
            <a:r>
              <a:rPr lang="cs-CZ" dirty="0" err="1"/>
              <a:t>jihosemitské</a:t>
            </a:r>
            <a:r>
              <a:rPr lang="cs-CZ" dirty="0"/>
              <a:t> jazyky</a:t>
            </a:r>
          </a:p>
          <a:p>
            <a:pPr lvl="2"/>
            <a:r>
              <a:rPr lang="cs-CZ" dirty="0"/>
              <a:t>kontinentální</a:t>
            </a:r>
          </a:p>
          <a:p>
            <a:pPr lvl="3"/>
            <a:r>
              <a:rPr lang="cs-CZ" dirty="0" err="1"/>
              <a:t>mehri</a:t>
            </a:r>
            <a:endParaRPr lang="cs-CZ" dirty="0"/>
          </a:p>
          <a:p>
            <a:pPr lvl="3"/>
            <a:r>
              <a:rPr lang="cs-CZ" dirty="0" err="1"/>
              <a:t>džibbalština</a:t>
            </a:r>
            <a:endParaRPr lang="cs-CZ" dirty="0"/>
          </a:p>
          <a:p>
            <a:pPr lvl="2"/>
            <a:r>
              <a:rPr lang="cs-CZ" dirty="0"/>
              <a:t>ostrovní</a:t>
            </a:r>
          </a:p>
          <a:p>
            <a:pPr lvl="3"/>
            <a:r>
              <a:rPr lang="cs-CZ" dirty="0" err="1"/>
              <a:t>suqutri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0981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38B3AC-81B1-4EC4-9B58-FEC0F4784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Semité – odkud se vzali?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559556-A4FC-4297-9738-5B5C2DAA7D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historický exkurz</a:t>
            </a:r>
          </a:p>
          <a:p>
            <a:pPr lvl="1"/>
            <a:r>
              <a:rPr lang="cs-CZ" dirty="0"/>
              <a:t>domovina</a:t>
            </a:r>
          </a:p>
          <a:p>
            <a:pPr lvl="1"/>
            <a:r>
              <a:rPr lang="cs-CZ" dirty="0"/>
              <a:t>migrace</a:t>
            </a:r>
          </a:p>
          <a:p>
            <a:pPr lvl="2"/>
            <a:r>
              <a:rPr lang="cs-CZ" dirty="0"/>
              <a:t>návrat</a:t>
            </a:r>
          </a:p>
          <a:p>
            <a:pPr lvl="1"/>
            <a:r>
              <a:rPr lang="cs-CZ" dirty="0"/>
              <a:t>říše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F87244B-8C47-DA11-3CDA-44BCAC2EC16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739407"/>
            <a:ext cx="4718050" cy="295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251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14259</TotalTime>
  <Words>202</Words>
  <Application>Microsoft Office PowerPoint</Application>
  <PresentationFormat>Panoramiczny</PresentationFormat>
  <Paragraphs>69</Paragraphs>
  <Slides>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Organika</vt:lpstr>
      <vt:lpstr>LgV33 Semitské jazyky</vt:lpstr>
      <vt:lpstr>Rozložení semestru</vt:lpstr>
      <vt:lpstr>Organizační informace</vt:lpstr>
      <vt:lpstr>Afroasijská jazyková rodina</vt:lpstr>
      <vt:lpstr>Semitské jazyky</vt:lpstr>
      <vt:lpstr>Semitské jazyky</vt:lpstr>
      <vt:lpstr>Semité – odkud se vzali?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Semitské jazyky</dc:title>
  <dc:creator>Matyáš Foltýn</dc:creator>
  <cp:lastModifiedBy>Matyáš Foltýn</cp:lastModifiedBy>
  <cp:revision>98</cp:revision>
  <dcterms:created xsi:type="dcterms:W3CDTF">2022-08-13T13:52:51Z</dcterms:created>
  <dcterms:modified xsi:type="dcterms:W3CDTF">2022-10-03T19:46:41Z</dcterms:modified>
</cp:coreProperties>
</file>