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1" r:id="rId3"/>
    <p:sldId id="272" r:id="rId4"/>
    <p:sldId id="273" r:id="rId5"/>
    <p:sldId id="274" r:id="rId6"/>
    <p:sldId id="261" r:id="rId7"/>
    <p:sldId id="263" r:id="rId8"/>
    <p:sldId id="257" r:id="rId9"/>
    <p:sldId id="260" r:id="rId10"/>
    <p:sldId id="264" r:id="rId11"/>
    <p:sldId id="265" r:id="rId12"/>
    <p:sldId id="276" r:id="rId13"/>
    <p:sldId id="277" r:id="rId14"/>
    <p:sldId id="278" r:id="rId15"/>
    <p:sldId id="279" r:id="rId16"/>
    <p:sldId id="258" r:id="rId17"/>
    <p:sldId id="266" r:id="rId18"/>
    <p:sldId id="267" r:id="rId19"/>
    <p:sldId id="259" r:id="rId20"/>
    <p:sldId id="268" r:id="rId21"/>
    <p:sldId id="270" r:id="rId22"/>
    <p:sldId id="269" r:id="rId23"/>
    <p:sldId id="280" r:id="rId24"/>
    <p:sldId id="281" r:id="rId25"/>
    <p:sldId id="275" r:id="rId2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718" autoAdjust="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65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62E41-6128-4735-969C-AD12DCDE3F46}" type="datetimeFigureOut">
              <a:rPr lang="sk-SK" smtClean="0"/>
              <a:pPr/>
              <a:t>2.10.2022</a:t>
            </a:fld>
            <a:endParaRPr lang="en-GB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856C9C-D30A-4B63-BEDC-DC892889DCD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62E41-6128-4735-969C-AD12DCDE3F46}" type="datetimeFigureOut">
              <a:rPr lang="sk-SK" smtClean="0"/>
              <a:pPr/>
              <a:t>2.10.2022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56C9C-D30A-4B63-BEDC-DC892889DCD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62E41-6128-4735-969C-AD12DCDE3F46}" type="datetimeFigureOut">
              <a:rPr lang="sk-SK" smtClean="0"/>
              <a:pPr/>
              <a:t>2.10.2022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56C9C-D30A-4B63-BEDC-DC892889DCD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0B62E41-6128-4735-969C-AD12DCDE3F46}" type="datetimeFigureOut">
              <a:rPr lang="sk-SK" smtClean="0"/>
              <a:pPr/>
              <a:t>2.10.2022</a:t>
            </a:fld>
            <a:endParaRPr lang="en-GB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A856C9C-D30A-4B63-BEDC-DC892889DCD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62E41-6128-4735-969C-AD12DCDE3F46}" type="datetimeFigureOut">
              <a:rPr lang="sk-SK" smtClean="0"/>
              <a:pPr/>
              <a:t>2.10.2022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56C9C-D30A-4B63-BEDC-DC892889DCD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62E41-6128-4735-969C-AD12DCDE3F46}" type="datetimeFigureOut">
              <a:rPr lang="sk-SK" smtClean="0"/>
              <a:pPr/>
              <a:t>2.10.2022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56C9C-D30A-4B63-BEDC-DC892889DCD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56C9C-D30A-4B63-BEDC-DC892889DCD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62E41-6128-4735-969C-AD12DCDE3F46}" type="datetimeFigureOut">
              <a:rPr lang="sk-SK" smtClean="0"/>
              <a:pPr/>
              <a:t>2.10.2022</a:t>
            </a:fld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4" name="Zástupný symbol pro obsah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62E41-6128-4735-969C-AD12DCDE3F46}" type="datetimeFigureOut">
              <a:rPr lang="sk-SK" smtClean="0"/>
              <a:pPr/>
              <a:t>2.10.2022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56C9C-D30A-4B63-BEDC-DC892889DCD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62E41-6128-4735-969C-AD12DCDE3F46}" type="datetimeFigureOut">
              <a:rPr lang="sk-SK" smtClean="0"/>
              <a:pPr/>
              <a:t>2.10.2022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56C9C-D30A-4B63-BEDC-DC892889DCD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obsah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0B62E41-6128-4735-969C-AD12DCDE3F46}" type="datetimeFigureOut">
              <a:rPr lang="sk-SK" smtClean="0"/>
              <a:pPr/>
              <a:t>2.10.2022</a:t>
            </a:fld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A856C9C-D30A-4B63-BEDC-DC892889DCD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62E41-6128-4735-969C-AD12DCDE3F46}" type="datetimeFigureOut">
              <a:rPr lang="sk-SK" smtClean="0"/>
              <a:pPr/>
              <a:t>2.10.2022</a:t>
            </a:fld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A856C9C-D30A-4B63-BEDC-DC892889DCD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0B62E41-6128-4735-969C-AD12DCDE3F46}" type="datetimeFigureOut">
              <a:rPr lang="sk-SK" smtClean="0"/>
              <a:pPr/>
              <a:t>2.10.2022</a:t>
            </a:fld>
            <a:endParaRPr lang="en-GB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A856C9C-D30A-4B63-BEDC-DC892889DCD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lenka.vargova@uniba.sk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time_continue=12&amp;v=aIcwIH1vZ9w&amp;feature=emb_logo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28596" y="4429132"/>
            <a:ext cx="8305800" cy="1143000"/>
          </a:xfrm>
        </p:spPr>
        <p:txBody>
          <a:bodyPr/>
          <a:lstStyle/>
          <a:p>
            <a:pPr algn="r"/>
            <a:r>
              <a:rPr lang="sk-SK" dirty="0" smtClean="0"/>
              <a:t>Mgr. Lenka Vargová, PhD.</a:t>
            </a:r>
          </a:p>
          <a:p>
            <a:pPr algn="r"/>
            <a:r>
              <a:rPr lang="sk-SK" dirty="0" err="1" smtClean="0">
                <a:solidFill>
                  <a:schemeClr val="tx1"/>
                </a:solidFill>
                <a:hlinkClick r:id="rId2" tooltip="lenka.vargova@uniba.sk"/>
              </a:rPr>
              <a:t>lenka.vargova@uniba.sk</a:t>
            </a:r>
            <a:endParaRPr lang="sk-SK" dirty="0" smtClean="0">
              <a:solidFill>
                <a:schemeClr val="tx1"/>
              </a:solidFill>
            </a:endParaRPr>
          </a:p>
          <a:p>
            <a:pPr algn="r"/>
            <a:r>
              <a:rPr lang="sk-SK" dirty="0" smtClean="0">
                <a:solidFill>
                  <a:schemeClr val="tx1"/>
                </a:solidFill>
              </a:rPr>
              <a:t>lenka.vargov6</a:t>
            </a:r>
            <a:r>
              <a:rPr lang="sk-SK" dirty="0" smtClean="0">
                <a:solidFill>
                  <a:schemeClr val="tx1"/>
                </a:solidFill>
                <a:hlinkClick r:id="rId2" tooltip="lenka.vargova@uniba.sk"/>
              </a:rPr>
              <a:t>@</a:t>
            </a:r>
            <a:r>
              <a:rPr lang="sk-SK" dirty="0" smtClean="0">
                <a:solidFill>
                  <a:schemeClr val="tx1"/>
                </a:solidFill>
              </a:rPr>
              <a:t>gmail.com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English for Museology Purpose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5308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sk-SK" dirty="0" smtClean="0"/>
              <a:t>ICOM </a:t>
            </a:r>
            <a:r>
              <a:rPr lang="en-GB" dirty="0" smtClean="0"/>
              <a:t>classification – museums of:</a:t>
            </a:r>
          </a:p>
          <a:p>
            <a:pPr lvl="1">
              <a:lnSpc>
                <a:spcPct val="150000"/>
              </a:lnSpc>
            </a:pPr>
            <a:r>
              <a:rPr lang="en-GB" dirty="0" smtClean="0"/>
              <a:t>Art</a:t>
            </a:r>
          </a:p>
          <a:p>
            <a:pPr lvl="1">
              <a:lnSpc>
                <a:spcPct val="150000"/>
              </a:lnSpc>
            </a:pPr>
            <a:r>
              <a:rPr lang="en-GB" dirty="0" smtClean="0"/>
              <a:t>Natural history</a:t>
            </a:r>
          </a:p>
          <a:p>
            <a:pPr lvl="1">
              <a:lnSpc>
                <a:spcPct val="150000"/>
              </a:lnSpc>
            </a:pPr>
            <a:r>
              <a:rPr lang="en-GB" dirty="0" smtClean="0"/>
              <a:t>History</a:t>
            </a:r>
          </a:p>
          <a:p>
            <a:pPr lvl="1">
              <a:lnSpc>
                <a:spcPct val="150000"/>
              </a:lnSpc>
            </a:pPr>
            <a:r>
              <a:rPr lang="en-GB" dirty="0" smtClean="0"/>
              <a:t>Science and technology</a:t>
            </a:r>
          </a:p>
          <a:p>
            <a:pPr lvl="1">
              <a:lnSpc>
                <a:spcPct val="150000"/>
              </a:lnSpc>
            </a:pPr>
            <a:r>
              <a:rPr lang="en-GB" dirty="0" smtClean="0"/>
              <a:t>Social sciences and services</a:t>
            </a:r>
          </a:p>
          <a:p>
            <a:pPr lvl="1">
              <a:lnSpc>
                <a:spcPct val="150000"/>
              </a:lnSpc>
            </a:pPr>
            <a:r>
              <a:rPr lang="en-GB" dirty="0" smtClean="0"/>
              <a:t>Commerce and communication</a:t>
            </a:r>
          </a:p>
          <a:p>
            <a:pPr lvl="1">
              <a:lnSpc>
                <a:spcPct val="150000"/>
              </a:lnSpc>
            </a:pPr>
            <a:r>
              <a:rPr lang="en-GB" dirty="0" smtClean="0"/>
              <a:t>Ethnography and </a:t>
            </a:r>
            <a:r>
              <a:rPr lang="sk-SK" dirty="0" err="1" smtClean="0"/>
              <a:t>folklore</a:t>
            </a:r>
            <a:endParaRPr lang="en-GB" dirty="0" smtClean="0"/>
          </a:p>
          <a:p>
            <a:pPr lvl="1">
              <a:lnSpc>
                <a:spcPct val="150000"/>
              </a:lnSpc>
            </a:pPr>
            <a:r>
              <a:rPr lang="en-GB" dirty="0" smtClean="0"/>
              <a:t>Agriculture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88157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dirty="0" smtClean="0"/>
              <a:t>Museums Association</a:t>
            </a:r>
            <a:r>
              <a:rPr lang="sk-SK" dirty="0" smtClean="0"/>
              <a:t>:</a:t>
            </a:r>
          </a:p>
          <a:p>
            <a:pPr lvl="1">
              <a:lnSpc>
                <a:spcPct val="150000"/>
              </a:lnSpc>
            </a:pPr>
            <a:r>
              <a:rPr lang="en-GB" dirty="0" smtClean="0"/>
              <a:t>National museums</a:t>
            </a:r>
          </a:p>
          <a:p>
            <a:pPr lvl="1">
              <a:lnSpc>
                <a:spcPct val="150000"/>
              </a:lnSpc>
            </a:pPr>
            <a:r>
              <a:rPr lang="en-GB" dirty="0" smtClean="0"/>
              <a:t>Local authority museums</a:t>
            </a:r>
          </a:p>
          <a:p>
            <a:pPr lvl="1">
              <a:lnSpc>
                <a:spcPct val="150000"/>
              </a:lnSpc>
            </a:pPr>
            <a:r>
              <a:rPr lang="en-GB" dirty="0" smtClean="0"/>
              <a:t>University museums</a:t>
            </a:r>
          </a:p>
          <a:p>
            <a:pPr lvl="1">
              <a:lnSpc>
                <a:spcPct val="150000"/>
              </a:lnSpc>
            </a:pPr>
            <a:r>
              <a:rPr lang="en-GB" dirty="0" smtClean="0"/>
              <a:t>Independent museums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Historic properties and heritage sites</a:t>
            </a:r>
            <a:endParaRPr lang="sk-SK" dirty="0" smtClean="0"/>
          </a:p>
          <a:p>
            <a:pPr lvl="1">
              <a:lnSpc>
                <a:spcPct val="150000"/>
              </a:lnSpc>
            </a:pPr>
            <a:r>
              <a:rPr lang="en-GB" dirty="0" smtClean="0"/>
              <a:t>Regimental museums and armouries</a:t>
            </a:r>
            <a:r>
              <a:rPr lang="sk-SK" dirty="0" smtClean="0"/>
              <a:t> 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24454"/>
          </a:xfrm>
        </p:spPr>
        <p:txBody>
          <a:bodyPr>
            <a:normAutofit/>
          </a:bodyPr>
          <a:lstStyle/>
          <a:p>
            <a:r>
              <a:rPr lang="en-GB" sz="2800" dirty="0" smtClean="0">
                <a:latin typeface="Frutiger-Light"/>
              </a:rPr>
              <a:t>Classified by </a:t>
            </a:r>
            <a:r>
              <a:rPr lang="en-GB" sz="2800" dirty="0" smtClean="0">
                <a:latin typeface="Frutiger-Light"/>
              </a:rPr>
              <a:t>collections</a:t>
            </a:r>
            <a:r>
              <a:rPr lang="sk-SK" sz="2800" dirty="0" smtClean="0">
                <a:latin typeface="Frutiger-Light"/>
              </a:rPr>
              <a:t> (</a:t>
            </a:r>
            <a:r>
              <a:rPr lang="sk-SK" sz="2800" dirty="0" err="1" smtClean="0">
                <a:latin typeface="Frutiger-Light"/>
              </a:rPr>
              <a:t>Ambrose</a:t>
            </a:r>
            <a:r>
              <a:rPr lang="sk-SK" sz="2800" dirty="0" smtClean="0">
                <a:latin typeface="Frutiger-Light"/>
              </a:rPr>
              <a:t> &amp; </a:t>
            </a:r>
            <a:r>
              <a:rPr lang="sk-SK" sz="2800" dirty="0" err="1" smtClean="0">
                <a:latin typeface="Frutiger-Light"/>
              </a:rPr>
              <a:t>Paine</a:t>
            </a:r>
            <a:r>
              <a:rPr lang="sk-SK" sz="2800" dirty="0" smtClean="0">
                <a:latin typeface="Frutiger-Light"/>
              </a:rPr>
              <a:t>)</a:t>
            </a:r>
            <a:r>
              <a:rPr lang="en-GB" sz="2800" dirty="0" smtClean="0">
                <a:latin typeface="Frutiger-Light"/>
              </a:rPr>
              <a:t>:</a:t>
            </a:r>
            <a:endParaRPr lang="en-GB" sz="2800" dirty="0" smtClean="0">
              <a:latin typeface="Frutiger-Light"/>
            </a:endParaRPr>
          </a:p>
          <a:p>
            <a:pPr lvl="1"/>
            <a:r>
              <a:rPr lang="en-GB" dirty="0" smtClean="0">
                <a:latin typeface="Frutiger-Light"/>
              </a:rPr>
              <a:t> </a:t>
            </a:r>
            <a:r>
              <a:rPr lang="en-GB" dirty="0" smtClean="0">
                <a:latin typeface="Frutiger-Light"/>
              </a:rPr>
              <a:t>general museums</a:t>
            </a:r>
          </a:p>
          <a:p>
            <a:pPr lvl="1"/>
            <a:r>
              <a:rPr lang="en-GB" dirty="0" smtClean="0">
                <a:latin typeface="Frutiger-Light"/>
              </a:rPr>
              <a:t> </a:t>
            </a:r>
            <a:r>
              <a:rPr lang="en-GB" dirty="0" smtClean="0">
                <a:latin typeface="Frutiger-Light"/>
              </a:rPr>
              <a:t>archaeology museums</a:t>
            </a:r>
          </a:p>
          <a:p>
            <a:pPr lvl="1"/>
            <a:r>
              <a:rPr lang="en-GB" dirty="0" smtClean="0">
                <a:latin typeface="Frutiger-Light"/>
              </a:rPr>
              <a:t> </a:t>
            </a:r>
            <a:r>
              <a:rPr lang="en-GB" dirty="0" smtClean="0">
                <a:latin typeface="Frutiger-Light"/>
              </a:rPr>
              <a:t>art museums</a:t>
            </a:r>
          </a:p>
          <a:p>
            <a:pPr lvl="1"/>
            <a:r>
              <a:rPr lang="en-GB" dirty="0" smtClean="0">
                <a:latin typeface="Frutiger-Light"/>
              </a:rPr>
              <a:t> </a:t>
            </a:r>
            <a:r>
              <a:rPr lang="en-GB" dirty="0" smtClean="0">
                <a:latin typeface="Frutiger-Light"/>
              </a:rPr>
              <a:t>history museums</a:t>
            </a:r>
          </a:p>
          <a:p>
            <a:pPr lvl="1"/>
            <a:r>
              <a:rPr lang="sk-SK" dirty="0" smtClean="0">
                <a:latin typeface="Frutiger-Light"/>
              </a:rPr>
              <a:t> </a:t>
            </a:r>
            <a:r>
              <a:rPr lang="en-GB" dirty="0" smtClean="0">
                <a:latin typeface="Frutiger-Light"/>
              </a:rPr>
              <a:t>ethnography </a:t>
            </a:r>
            <a:r>
              <a:rPr lang="en-GB" dirty="0" smtClean="0">
                <a:latin typeface="Frutiger-Light"/>
              </a:rPr>
              <a:t>museums</a:t>
            </a:r>
          </a:p>
          <a:p>
            <a:pPr lvl="1"/>
            <a:r>
              <a:rPr lang="en-GB" dirty="0" smtClean="0">
                <a:latin typeface="Frutiger-Light"/>
              </a:rPr>
              <a:t> </a:t>
            </a:r>
            <a:r>
              <a:rPr lang="en-GB" dirty="0" smtClean="0">
                <a:latin typeface="Frutiger-Light"/>
              </a:rPr>
              <a:t>natural history museums</a:t>
            </a:r>
          </a:p>
          <a:p>
            <a:pPr lvl="1"/>
            <a:r>
              <a:rPr lang="en-GB" dirty="0" smtClean="0">
                <a:latin typeface="Frutiger-Light"/>
              </a:rPr>
              <a:t> </a:t>
            </a:r>
            <a:r>
              <a:rPr lang="en-GB" dirty="0" smtClean="0">
                <a:latin typeface="Frutiger-Light"/>
              </a:rPr>
              <a:t>science museums</a:t>
            </a:r>
          </a:p>
          <a:p>
            <a:pPr lvl="1"/>
            <a:r>
              <a:rPr lang="en-GB" dirty="0" smtClean="0">
                <a:latin typeface="Frutiger-Light"/>
              </a:rPr>
              <a:t> </a:t>
            </a:r>
            <a:r>
              <a:rPr lang="en-GB" dirty="0" smtClean="0">
                <a:latin typeface="Frutiger-Light"/>
              </a:rPr>
              <a:t>geology museums</a:t>
            </a:r>
          </a:p>
          <a:p>
            <a:pPr lvl="1"/>
            <a:r>
              <a:rPr lang="en-GB" dirty="0" smtClean="0">
                <a:latin typeface="Frutiger-Light"/>
              </a:rPr>
              <a:t> </a:t>
            </a:r>
            <a:r>
              <a:rPr lang="en-GB" dirty="0" smtClean="0">
                <a:latin typeface="Frutiger-Light"/>
              </a:rPr>
              <a:t>industrial museums</a:t>
            </a:r>
          </a:p>
          <a:p>
            <a:pPr lvl="1"/>
            <a:r>
              <a:rPr lang="en-GB" dirty="0" smtClean="0">
                <a:latin typeface="Frutiger-Light"/>
              </a:rPr>
              <a:t> </a:t>
            </a:r>
            <a:r>
              <a:rPr lang="en-GB" dirty="0" smtClean="0">
                <a:latin typeface="Frutiger-Light"/>
              </a:rPr>
              <a:t>military museums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92935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Classified by who runs them:</a:t>
            </a:r>
          </a:p>
          <a:p>
            <a:pPr lvl="1"/>
            <a:r>
              <a:rPr lang="en-GB" dirty="0" smtClean="0"/>
              <a:t>government </a:t>
            </a:r>
            <a:r>
              <a:rPr lang="en-GB" dirty="0" smtClean="0"/>
              <a:t>museums</a:t>
            </a:r>
          </a:p>
          <a:p>
            <a:pPr lvl="1"/>
            <a:r>
              <a:rPr lang="en-GB" dirty="0" smtClean="0"/>
              <a:t>municipal </a:t>
            </a:r>
            <a:r>
              <a:rPr lang="en-GB" dirty="0" smtClean="0"/>
              <a:t>museums</a:t>
            </a:r>
          </a:p>
          <a:p>
            <a:pPr lvl="1"/>
            <a:r>
              <a:rPr lang="en-GB" dirty="0" smtClean="0"/>
              <a:t>university </a:t>
            </a:r>
            <a:r>
              <a:rPr lang="en-GB" dirty="0" smtClean="0"/>
              <a:t>museums</a:t>
            </a:r>
          </a:p>
          <a:p>
            <a:pPr lvl="1"/>
            <a:r>
              <a:rPr lang="en-GB" dirty="0" smtClean="0"/>
              <a:t>independent </a:t>
            </a:r>
            <a:r>
              <a:rPr lang="en-GB" dirty="0" smtClean="0"/>
              <a:t>(charitable trust) museums</a:t>
            </a:r>
          </a:p>
          <a:p>
            <a:pPr lvl="1"/>
            <a:r>
              <a:rPr lang="en-GB" dirty="0" smtClean="0"/>
              <a:t>army </a:t>
            </a:r>
            <a:r>
              <a:rPr lang="en-GB" dirty="0" smtClean="0"/>
              <a:t>museums</a:t>
            </a:r>
          </a:p>
          <a:p>
            <a:pPr lvl="1"/>
            <a:r>
              <a:rPr lang="en-GB" dirty="0" smtClean="0"/>
              <a:t>commercial </a:t>
            </a:r>
            <a:r>
              <a:rPr lang="en-GB" dirty="0" smtClean="0"/>
              <a:t>company museums</a:t>
            </a:r>
          </a:p>
          <a:p>
            <a:pPr lvl="1"/>
            <a:r>
              <a:rPr lang="en-GB" dirty="0" smtClean="0"/>
              <a:t>private museums</a:t>
            </a:r>
            <a:endParaRPr lang="sk-SK" dirty="0" smtClean="0"/>
          </a:p>
          <a:p>
            <a:r>
              <a:rPr lang="en-US" dirty="0" smtClean="0"/>
              <a:t>Classified by the area they serve:</a:t>
            </a:r>
          </a:p>
          <a:p>
            <a:pPr lvl="1"/>
            <a:r>
              <a:rPr lang="en-GB" dirty="0" smtClean="0"/>
              <a:t>national </a:t>
            </a:r>
            <a:r>
              <a:rPr lang="en-GB" dirty="0" smtClean="0"/>
              <a:t>museums</a:t>
            </a:r>
          </a:p>
          <a:p>
            <a:pPr lvl="1"/>
            <a:r>
              <a:rPr lang="en-GB" dirty="0" smtClean="0"/>
              <a:t>regional </a:t>
            </a:r>
            <a:r>
              <a:rPr lang="en-GB" dirty="0" smtClean="0"/>
              <a:t>museums</a:t>
            </a:r>
          </a:p>
          <a:p>
            <a:pPr lvl="1"/>
            <a:r>
              <a:rPr lang="sk-SK" dirty="0" smtClean="0"/>
              <a:t>c</a:t>
            </a:r>
            <a:r>
              <a:rPr lang="en-GB" dirty="0" err="1" smtClean="0"/>
              <a:t>ity</a:t>
            </a:r>
            <a:r>
              <a:rPr lang="en-GB" dirty="0" smtClean="0"/>
              <a:t> </a:t>
            </a:r>
            <a:r>
              <a:rPr lang="en-GB" dirty="0" smtClean="0"/>
              <a:t>museums</a:t>
            </a:r>
          </a:p>
          <a:p>
            <a:pPr lvl="1"/>
            <a:r>
              <a:rPr lang="en-GB" dirty="0" smtClean="0"/>
              <a:t>local </a:t>
            </a:r>
            <a:r>
              <a:rPr lang="en-GB" dirty="0" smtClean="0"/>
              <a:t>museums</a:t>
            </a: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53016"/>
          </a:xfrm>
        </p:spPr>
        <p:txBody>
          <a:bodyPr/>
          <a:lstStyle/>
          <a:p>
            <a:r>
              <a:rPr lang="en-US" dirty="0" smtClean="0"/>
              <a:t>Classified by the audience they serve:</a:t>
            </a:r>
          </a:p>
          <a:p>
            <a:pPr lvl="1"/>
            <a:r>
              <a:rPr lang="en-GB" dirty="0" smtClean="0"/>
              <a:t>general </a:t>
            </a:r>
            <a:r>
              <a:rPr lang="en-GB" dirty="0" smtClean="0"/>
              <a:t>public museums</a:t>
            </a:r>
          </a:p>
          <a:p>
            <a:pPr lvl="1"/>
            <a:r>
              <a:rPr lang="en-GB" dirty="0" smtClean="0"/>
              <a:t>educational </a:t>
            </a:r>
            <a:r>
              <a:rPr lang="en-GB" dirty="0" smtClean="0"/>
              <a:t>museums</a:t>
            </a:r>
          </a:p>
          <a:p>
            <a:pPr lvl="1"/>
            <a:r>
              <a:rPr lang="en-GB" dirty="0" smtClean="0"/>
              <a:t>specialist museums</a:t>
            </a:r>
            <a:endParaRPr lang="sk-SK" dirty="0" smtClean="0"/>
          </a:p>
          <a:p>
            <a:pPr>
              <a:buNone/>
            </a:pPr>
            <a:endParaRPr lang="en-GB" dirty="0" smtClean="0"/>
          </a:p>
          <a:p>
            <a:r>
              <a:rPr lang="en-US" dirty="0" smtClean="0"/>
              <a:t>Classified by the way they exhibit their collections:</a:t>
            </a:r>
          </a:p>
          <a:p>
            <a:pPr lvl="1"/>
            <a:r>
              <a:rPr lang="en-GB" dirty="0" smtClean="0"/>
              <a:t>traditional </a:t>
            </a:r>
            <a:r>
              <a:rPr lang="en-GB" dirty="0" smtClean="0"/>
              <a:t>museums</a:t>
            </a:r>
          </a:p>
          <a:p>
            <a:pPr lvl="1"/>
            <a:r>
              <a:rPr lang="en-GB" dirty="0" smtClean="0"/>
              <a:t>historic </a:t>
            </a:r>
            <a:r>
              <a:rPr lang="en-GB" dirty="0" smtClean="0"/>
              <a:t>house museums</a:t>
            </a:r>
          </a:p>
          <a:p>
            <a:pPr lvl="1"/>
            <a:r>
              <a:rPr lang="en-GB" dirty="0" smtClean="0"/>
              <a:t>open-air </a:t>
            </a:r>
            <a:r>
              <a:rPr lang="en-GB" dirty="0" smtClean="0"/>
              <a:t>museums</a:t>
            </a:r>
          </a:p>
          <a:p>
            <a:pPr lvl="1"/>
            <a:r>
              <a:rPr lang="en-GB" dirty="0" smtClean="0"/>
              <a:t>interactive </a:t>
            </a:r>
            <a:r>
              <a:rPr lang="en-GB" dirty="0" smtClean="0"/>
              <a:t>museums</a:t>
            </a: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09589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dirty="0" smtClean="0"/>
              <a:t>What is heritage? 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What is cultural heritage? Why is it important?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How can it be exhibited in museums?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What is living heritage?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Can intangible heritage be exhibited in museums?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Have you visited any cultural heritage sites?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809752"/>
            <a:ext cx="8229600" cy="454820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/>
              <a:t>an expression of the ways of living developed by a community and passed on from generation to generation, including customs, practices, places, objects, artistic expressions and values</a:t>
            </a:r>
            <a:endParaRPr lang="sk-SK" sz="2800" dirty="0" smtClean="0"/>
          </a:p>
          <a:p>
            <a:pPr>
              <a:buNone/>
            </a:pPr>
            <a:endParaRPr lang="sk-SK" sz="2800" dirty="0" smtClean="0"/>
          </a:p>
          <a:p>
            <a:pPr>
              <a:lnSpc>
                <a:spcPct val="150000"/>
              </a:lnSpc>
            </a:pPr>
            <a:r>
              <a:rPr lang="en-GB" sz="2800" dirty="0" smtClean="0"/>
              <a:t>Tangible </a:t>
            </a:r>
            <a:r>
              <a:rPr lang="sk-SK" sz="2800" dirty="0" smtClean="0"/>
              <a:t> </a:t>
            </a:r>
            <a:r>
              <a:rPr lang="en-GB" sz="2800" dirty="0" smtClean="0"/>
              <a:t>or Intangible</a:t>
            </a:r>
            <a:endParaRPr lang="sk-SK" sz="28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Cultural Heritage - definition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3876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dirty="0" smtClean="0"/>
              <a:t>Tangible cultural heritage:</a:t>
            </a:r>
            <a:br>
              <a:rPr lang="en-GB" dirty="0" smtClean="0"/>
            </a:br>
            <a:r>
              <a:rPr lang="en-GB" dirty="0" smtClean="0"/>
              <a:t>	</a:t>
            </a:r>
            <a:r>
              <a:rPr lang="sk-SK" dirty="0" smtClean="0"/>
              <a:t>- </a:t>
            </a:r>
            <a:r>
              <a:rPr lang="en-GB" dirty="0" smtClean="0"/>
              <a:t>movable </a:t>
            </a:r>
            <a:r>
              <a:rPr lang="sk-SK" dirty="0" smtClean="0"/>
              <a:t> </a:t>
            </a:r>
            <a:r>
              <a:rPr lang="en-GB" dirty="0" smtClean="0"/>
              <a:t>cultural heritage (paintings, sculptures, coins, manuscripts</a:t>
            </a:r>
            <a:r>
              <a:rPr lang="sk-SK" dirty="0" smtClean="0"/>
              <a:t>...</a:t>
            </a:r>
            <a:r>
              <a:rPr lang="en-GB" dirty="0" smtClean="0"/>
              <a:t>)</a:t>
            </a:r>
            <a:br>
              <a:rPr lang="en-GB" dirty="0" smtClean="0"/>
            </a:br>
            <a:r>
              <a:rPr lang="en-GB" dirty="0" smtClean="0"/>
              <a:t>	</a:t>
            </a:r>
            <a:r>
              <a:rPr lang="sk-SK" dirty="0" smtClean="0"/>
              <a:t>- </a:t>
            </a:r>
            <a:r>
              <a:rPr lang="en-GB" dirty="0" smtClean="0"/>
              <a:t>immovable </a:t>
            </a:r>
            <a:r>
              <a:rPr lang="sk-SK" dirty="0" smtClean="0"/>
              <a:t> </a:t>
            </a:r>
            <a:r>
              <a:rPr lang="en-GB" dirty="0" smtClean="0"/>
              <a:t>cultural heritage (monuments, archaeological sites</a:t>
            </a:r>
            <a:r>
              <a:rPr lang="sk-SK" dirty="0" smtClean="0"/>
              <a:t>...</a:t>
            </a:r>
            <a:r>
              <a:rPr lang="en-GB" dirty="0" smtClean="0"/>
              <a:t>)</a:t>
            </a:r>
            <a:br>
              <a:rPr lang="en-GB" dirty="0" smtClean="0"/>
            </a:br>
            <a:r>
              <a:rPr lang="en-GB" dirty="0" smtClean="0"/>
              <a:t>	</a:t>
            </a:r>
            <a:r>
              <a:rPr lang="sk-SK" dirty="0" smtClean="0"/>
              <a:t>- </a:t>
            </a:r>
            <a:r>
              <a:rPr lang="en-GB" dirty="0" smtClean="0"/>
              <a:t>underwater </a:t>
            </a:r>
            <a:r>
              <a:rPr lang="sk-SK" dirty="0" smtClean="0"/>
              <a:t> </a:t>
            </a:r>
            <a:r>
              <a:rPr lang="en-GB" dirty="0" smtClean="0"/>
              <a:t>cultural heritage (shipwrecks, underwater ruins and cities)</a:t>
            </a:r>
            <a:endParaRPr lang="sk-SK" dirty="0" smtClean="0"/>
          </a:p>
          <a:p>
            <a:pPr>
              <a:lnSpc>
                <a:spcPct val="150000"/>
              </a:lnSpc>
            </a:pPr>
            <a:r>
              <a:rPr lang="sk-SK" dirty="0" smtClean="0"/>
              <a:t>(</a:t>
            </a:r>
            <a:r>
              <a:rPr lang="en-GB" dirty="0" smtClean="0"/>
              <a:t>Natural Heritage</a:t>
            </a:r>
            <a:r>
              <a:rPr lang="sk-SK" dirty="0" smtClean="0"/>
              <a:t>, </a:t>
            </a:r>
            <a:r>
              <a:rPr lang="sk-SK" dirty="0" err="1" smtClean="0"/>
              <a:t>World</a:t>
            </a:r>
            <a:r>
              <a:rPr lang="sk-SK" dirty="0" smtClean="0"/>
              <a:t> </a:t>
            </a:r>
            <a:r>
              <a:rPr lang="sk-SK" dirty="0" err="1" smtClean="0"/>
              <a:t>Heritage</a:t>
            </a:r>
            <a:r>
              <a:rPr lang="sk-SK" dirty="0" smtClean="0"/>
              <a:t> in </a:t>
            </a:r>
            <a:r>
              <a:rPr lang="sk-SK" dirty="0" err="1" smtClean="0"/>
              <a:t>Danger</a:t>
            </a:r>
            <a:r>
              <a:rPr lang="sk-SK" dirty="0" smtClean="0"/>
              <a:t>)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214454"/>
            <a:ext cx="8229600" cy="4572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dirty="0" smtClean="0"/>
              <a:t>Intangible cultural heritage</a:t>
            </a:r>
            <a:endParaRPr lang="sk-SK" dirty="0" smtClean="0"/>
          </a:p>
          <a:p>
            <a:pPr lvl="1">
              <a:lnSpc>
                <a:spcPct val="150000"/>
              </a:lnSpc>
            </a:pPr>
            <a:r>
              <a:rPr lang="en-US" dirty="0" smtClean="0"/>
              <a:t>practices, expressions, knowledge and skills that communities, groups and sometimes individuals </a:t>
            </a:r>
            <a:r>
              <a:rPr lang="en-GB" dirty="0" smtClean="0"/>
              <a:t>recognise</a:t>
            </a:r>
            <a:r>
              <a:rPr lang="en-US" dirty="0" smtClean="0"/>
              <a:t> as part of their cultural heritage</a:t>
            </a:r>
            <a:endParaRPr lang="sk-SK" dirty="0" smtClean="0"/>
          </a:p>
          <a:p>
            <a:pPr lvl="1">
              <a:lnSpc>
                <a:spcPct val="150000"/>
              </a:lnSpc>
            </a:pPr>
            <a:r>
              <a:rPr lang="en-US" dirty="0" smtClean="0"/>
              <a:t>oral traditions; performing arts; social practices, rituals and festive events; knowledge and practices concerning nature and the universe; and traditional craftsmanship</a:t>
            </a:r>
            <a:endParaRPr lang="sk-SK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6252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sk-SK" sz="2500" dirty="0" smtClean="0"/>
              <a:t>„</a:t>
            </a:r>
            <a:r>
              <a:rPr lang="en-US" sz="2500" dirty="0" smtClean="0"/>
              <a:t> </a:t>
            </a:r>
            <a:r>
              <a:rPr lang="sk-SK" sz="2500" dirty="0" smtClean="0"/>
              <a:t>to </a:t>
            </a:r>
            <a:r>
              <a:rPr lang="en-US" sz="2500" dirty="0" smtClean="0"/>
              <a:t>encourage the identification, protection and preservation of cultural and natural heritage around the world considered to be of outstanding value to humanity</a:t>
            </a:r>
            <a:r>
              <a:rPr lang="sk-SK" sz="2500" dirty="0" smtClean="0"/>
              <a:t>“</a:t>
            </a:r>
          </a:p>
          <a:p>
            <a:pPr>
              <a:lnSpc>
                <a:spcPct val="150000"/>
              </a:lnSpc>
            </a:pPr>
            <a:r>
              <a:rPr lang="en-US" sz="2500" dirty="0" smtClean="0"/>
              <a:t>Convention concerning the Protection of the World Cultural and Natural Heritage</a:t>
            </a:r>
            <a:r>
              <a:rPr lang="sk-SK" sz="2500" dirty="0" smtClean="0"/>
              <a:t> (1972)</a:t>
            </a:r>
          </a:p>
          <a:p>
            <a:pPr>
              <a:lnSpc>
                <a:spcPct val="150000"/>
              </a:lnSpc>
            </a:pPr>
            <a:r>
              <a:rPr lang="en-US" sz="2500" dirty="0" smtClean="0"/>
              <a:t>Convention for the Safeguarding of the Intangible Cultural Heritage (2003</a:t>
            </a:r>
            <a:r>
              <a:rPr lang="sk-SK" sz="2500" dirty="0" smtClean="0"/>
              <a:t>)</a:t>
            </a:r>
            <a:endParaRPr lang="en-GB" sz="25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UNESCO (1945)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5243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2400" dirty="0" smtClean="0"/>
              <a:t>Conversation + theory, active engagement, presentation, test</a:t>
            </a:r>
            <a:endParaRPr lang="sk-SK" sz="2400" dirty="0" smtClean="0"/>
          </a:p>
          <a:p>
            <a:pPr>
              <a:lnSpc>
                <a:spcPct val="150000"/>
              </a:lnSpc>
            </a:pPr>
            <a:r>
              <a:rPr lang="en-GB" sz="2400" dirty="0" smtClean="0"/>
              <a:t>Presentation: conference style, 10-15 min, topic of your thesis / if undecided, other topic of interest, during the semester</a:t>
            </a:r>
          </a:p>
          <a:p>
            <a:pPr>
              <a:lnSpc>
                <a:spcPct val="150000"/>
              </a:lnSpc>
            </a:pPr>
            <a:r>
              <a:rPr lang="en-GB" sz="2400" dirty="0" smtClean="0"/>
              <a:t>Test: vocabulary, definitions</a:t>
            </a:r>
            <a:r>
              <a:rPr lang="sk-SK" sz="2400" dirty="0" smtClean="0"/>
              <a:t>, end </a:t>
            </a:r>
            <a:r>
              <a:rPr lang="sk-SK" sz="2400" dirty="0" err="1" smtClean="0"/>
              <a:t>of</a:t>
            </a:r>
            <a:r>
              <a:rPr lang="sk-SK" sz="2400" dirty="0" smtClean="0"/>
              <a:t> semester</a:t>
            </a:r>
            <a:endParaRPr lang="en-GB" sz="2400" dirty="0" smtClean="0"/>
          </a:p>
          <a:p>
            <a:pPr>
              <a:lnSpc>
                <a:spcPct val="150000"/>
              </a:lnSpc>
            </a:pPr>
            <a:r>
              <a:rPr lang="en-GB" sz="2400" dirty="0" smtClean="0"/>
              <a:t>Reading?</a:t>
            </a:r>
            <a:endParaRPr lang="en-GB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Introduction</a:t>
            </a:r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500066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sk-SK" dirty="0" smtClean="0"/>
              <a:t>UNESCO </a:t>
            </a:r>
            <a:r>
              <a:rPr lang="sk-SK" dirty="0" err="1" smtClean="0"/>
              <a:t>lists</a:t>
            </a:r>
            <a:r>
              <a:rPr lang="sk-SK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World Heritage </a:t>
            </a:r>
            <a:r>
              <a:rPr lang="sk-SK" dirty="0" smtClean="0"/>
              <a:t>- </a:t>
            </a:r>
            <a:r>
              <a:rPr lang="en-GB" dirty="0" smtClean="0"/>
              <a:t>1</a:t>
            </a:r>
            <a:r>
              <a:rPr lang="sk-SK" dirty="0" smtClean="0"/>
              <a:t>154</a:t>
            </a:r>
            <a:r>
              <a:rPr lang="en-GB" dirty="0" smtClean="0"/>
              <a:t> World Heritage sites in 167 countries</a:t>
            </a:r>
            <a:r>
              <a:rPr lang="sk-SK" dirty="0" smtClean="0"/>
              <a:t> (897 </a:t>
            </a:r>
            <a:r>
              <a:rPr lang="sk-SK" dirty="0" err="1" smtClean="0"/>
              <a:t>cultural</a:t>
            </a:r>
            <a:r>
              <a:rPr lang="sk-SK" dirty="0" smtClean="0"/>
              <a:t>, 218 </a:t>
            </a:r>
            <a:r>
              <a:rPr lang="sk-SK" dirty="0" err="1" smtClean="0"/>
              <a:t>natural</a:t>
            </a:r>
            <a:r>
              <a:rPr lang="sk-SK" dirty="0" smtClean="0"/>
              <a:t>, 39 </a:t>
            </a:r>
            <a:r>
              <a:rPr lang="sk-SK" dirty="0" err="1" smtClean="0"/>
              <a:t>mixed</a:t>
            </a:r>
            <a:r>
              <a:rPr lang="sk-SK" dirty="0" smtClean="0"/>
              <a:t>), 52 in </a:t>
            </a:r>
            <a:r>
              <a:rPr lang="sk-SK" dirty="0" err="1" smtClean="0"/>
              <a:t>danger</a:t>
            </a:r>
            <a:r>
              <a:rPr lang="sk-SK" dirty="0" smtClean="0"/>
              <a:t>, 3 </a:t>
            </a:r>
            <a:r>
              <a:rPr lang="sk-SK" dirty="0" err="1" smtClean="0"/>
              <a:t>delisted</a:t>
            </a:r>
            <a:endParaRPr lang="sk-SK" dirty="0" smtClean="0"/>
          </a:p>
          <a:p>
            <a:pPr>
              <a:lnSpc>
                <a:spcPct val="150000"/>
              </a:lnSpc>
            </a:pPr>
            <a:r>
              <a:rPr lang="sk-SK" dirty="0" err="1" smtClean="0"/>
              <a:t>Intangible</a:t>
            </a:r>
            <a:r>
              <a:rPr lang="sk-SK" dirty="0" smtClean="0"/>
              <a:t> </a:t>
            </a:r>
            <a:r>
              <a:rPr lang="sk-SK" dirty="0" err="1" smtClean="0"/>
              <a:t>Cultural</a:t>
            </a:r>
            <a:r>
              <a:rPr lang="en-GB" dirty="0" smtClean="0"/>
              <a:t> Heritage </a:t>
            </a:r>
            <a:r>
              <a:rPr lang="sk-SK" dirty="0" smtClean="0"/>
              <a:t> (631 </a:t>
            </a:r>
            <a:r>
              <a:rPr lang="en-GB" dirty="0" smtClean="0"/>
              <a:t>elements in </a:t>
            </a:r>
            <a:r>
              <a:rPr lang="sk-SK" dirty="0" smtClean="0"/>
              <a:t> 140</a:t>
            </a:r>
            <a:r>
              <a:rPr lang="en-GB" dirty="0" smtClean="0"/>
              <a:t> countries)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Memory of the</a:t>
            </a:r>
            <a:r>
              <a:rPr lang="sk-SK" dirty="0" smtClean="0"/>
              <a:t> </a:t>
            </a:r>
            <a:r>
              <a:rPr lang="en-GB" dirty="0" smtClean="0"/>
              <a:t>World </a:t>
            </a:r>
            <a:r>
              <a:rPr lang="sk-SK" dirty="0" smtClean="0"/>
              <a:t>Register (527)</a:t>
            </a:r>
          </a:p>
          <a:p>
            <a:pPr>
              <a:lnSpc>
                <a:spcPct val="150000"/>
              </a:lnSpc>
            </a:pPr>
            <a:r>
              <a:rPr lang="sk-SK" dirty="0" smtClean="0"/>
              <a:t>UNESCO </a:t>
            </a:r>
            <a:r>
              <a:rPr lang="en-GB" dirty="0" smtClean="0"/>
              <a:t>Global </a:t>
            </a:r>
            <a:r>
              <a:rPr lang="en-GB" dirty="0" err="1" smtClean="0"/>
              <a:t>Geoparks</a:t>
            </a:r>
            <a:r>
              <a:rPr lang="sk-SK" dirty="0" smtClean="0"/>
              <a:t> ....</a:t>
            </a:r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l="23609" t="36133" r="10505" b="34570"/>
          <a:stretch>
            <a:fillRect/>
          </a:stretch>
        </p:blipFill>
        <p:spPr bwMode="auto">
          <a:xfrm>
            <a:off x="285720" y="142852"/>
            <a:ext cx="8572560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 l="23645" t="17773" r="16508" b="15820"/>
          <a:stretch>
            <a:fillRect/>
          </a:stretch>
        </p:blipFill>
        <p:spPr bwMode="auto">
          <a:xfrm>
            <a:off x="1000099" y="2285992"/>
            <a:ext cx="7214149" cy="4500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ovéPole 3"/>
          <p:cNvSpPr txBox="1"/>
          <p:nvPr/>
        </p:nvSpPr>
        <p:spPr>
          <a:xfrm>
            <a:off x="7215206" y="1076910"/>
            <a:ext cx="1214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 smtClean="0">
                <a:solidFill>
                  <a:schemeClr val="bg2"/>
                </a:solidFill>
              </a:rPr>
              <a:t>World</a:t>
            </a:r>
            <a:r>
              <a:rPr lang="sk-SK" dirty="0" smtClean="0">
                <a:solidFill>
                  <a:schemeClr val="bg2"/>
                </a:solidFill>
              </a:rPr>
              <a:t> </a:t>
            </a:r>
            <a:r>
              <a:rPr lang="sk-SK" dirty="0" err="1" smtClean="0">
                <a:solidFill>
                  <a:schemeClr val="bg2"/>
                </a:solidFill>
              </a:rPr>
              <a:t>Heritage</a:t>
            </a:r>
            <a:r>
              <a:rPr lang="sk-SK" dirty="0" smtClean="0">
                <a:solidFill>
                  <a:schemeClr val="bg2"/>
                </a:solidFill>
              </a:rPr>
              <a:t> List</a:t>
            </a:r>
            <a:endParaRPr lang="en-GB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285728"/>
            <a:ext cx="5429288" cy="2729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3143248"/>
            <a:ext cx="5738663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ovéPole 3"/>
          <p:cNvSpPr txBox="1"/>
          <p:nvPr/>
        </p:nvSpPr>
        <p:spPr>
          <a:xfrm>
            <a:off x="7358082" y="1714488"/>
            <a:ext cx="15716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err="1" smtClean="0"/>
              <a:t>Memory</a:t>
            </a:r>
            <a:r>
              <a:rPr lang="sk-SK" dirty="0" smtClean="0"/>
              <a:t> </a:t>
            </a:r>
            <a:r>
              <a:rPr lang="sk-SK" dirty="0" err="1" smtClean="0"/>
              <a:t>of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World</a:t>
            </a:r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dirty="0" smtClean="0"/>
              <a:t>Why do people visit museums?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What are your expectations of a museum visit?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Have you ever been disappointed by a museum visit? Why?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Describe the process of visiting a museum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How can we evaluate the suitability of a museum building?</a:t>
            </a:r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42996"/>
          </a:xfrm>
        </p:spPr>
        <p:txBody>
          <a:bodyPr/>
          <a:lstStyle/>
          <a:p>
            <a:r>
              <a:rPr lang="sk-SK" dirty="0" err="1" smtClean="0"/>
              <a:t>Visiting</a:t>
            </a:r>
            <a:r>
              <a:rPr lang="sk-SK" dirty="0" smtClean="0"/>
              <a:t> </a:t>
            </a:r>
            <a:r>
              <a:rPr lang="sk-SK" dirty="0" err="1" smtClean="0"/>
              <a:t>museums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5308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GB" dirty="0" smtClean="0"/>
              <a:t>What role does ethics play in a museum?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Are there some regulations as to the proper conduct? Can you think of some negative examples?</a:t>
            </a:r>
          </a:p>
          <a:p>
            <a:pPr>
              <a:lnSpc>
                <a:spcPct val="150000"/>
              </a:lnSpc>
              <a:buNone/>
            </a:pPr>
            <a:endParaRPr lang="sk-SK" dirty="0" smtClean="0"/>
          </a:p>
          <a:p>
            <a:r>
              <a:rPr lang="en-GB" b="1" dirty="0" smtClean="0"/>
              <a:t>Ethics – Case Study </a:t>
            </a:r>
            <a:r>
              <a:rPr lang="en-GB" b="1" dirty="0" smtClean="0"/>
              <a:t>4</a:t>
            </a:r>
            <a:r>
              <a:rPr lang="sk-SK" b="1" dirty="0" smtClean="0"/>
              <a:t/>
            </a:r>
            <a:br>
              <a:rPr lang="sk-SK" b="1" dirty="0" smtClean="0"/>
            </a:br>
            <a:r>
              <a:rPr lang="en-US" dirty="0" smtClean="0"/>
              <a:t>A </a:t>
            </a:r>
            <a:r>
              <a:rPr lang="en-US" dirty="0" smtClean="0"/>
              <a:t>local collector has one of the finest private collections </a:t>
            </a:r>
            <a:r>
              <a:rPr lang="en-US" dirty="0" smtClean="0"/>
              <a:t>of</a:t>
            </a:r>
            <a:r>
              <a:rPr lang="sk-SK" dirty="0" smtClean="0"/>
              <a:t> </a:t>
            </a:r>
            <a:r>
              <a:rPr lang="en-US" dirty="0" smtClean="0"/>
              <a:t>material </a:t>
            </a:r>
            <a:r>
              <a:rPr lang="en-US" dirty="0" smtClean="0"/>
              <a:t>relating to your subject, even though he </a:t>
            </a:r>
            <a:r>
              <a:rPr lang="en-US" dirty="0" smtClean="0"/>
              <a:t>holds</a:t>
            </a:r>
            <a:r>
              <a:rPr lang="sk-SK" dirty="0" smtClean="0"/>
              <a:t> </a:t>
            </a:r>
            <a:r>
              <a:rPr lang="en-US" dirty="0" smtClean="0"/>
              <a:t>unorthodox </a:t>
            </a:r>
            <a:r>
              <a:rPr lang="en-US" dirty="0" smtClean="0"/>
              <a:t>views about it. You have fostered good </a:t>
            </a:r>
            <a:r>
              <a:rPr lang="en-US" dirty="0" smtClean="0"/>
              <a:t>relations</a:t>
            </a:r>
            <a:r>
              <a:rPr lang="sk-SK" dirty="0" smtClean="0"/>
              <a:t> </a:t>
            </a:r>
            <a:r>
              <a:rPr lang="en-US" dirty="0" smtClean="0"/>
              <a:t>with </a:t>
            </a:r>
            <a:r>
              <a:rPr lang="en-US" dirty="0" smtClean="0"/>
              <a:t>him in the hope that your museum might benefit </a:t>
            </a:r>
            <a:r>
              <a:rPr lang="en-US" dirty="0" smtClean="0"/>
              <a:t>from</a:t>
            </a:r>
            <a:r>
              <a:rPr lang="sk-SK" dirty="0" smtClean="0"/>
              <a:t> </a:t>
            </a:r>
            <a:r>
              <a:rPr lang="en-US" dirty="0" smtClean="0"/>
              <a:t>this</a:t>
            </a:r>
            <a:r>
              <a:rPr lang="en-US" dirty="0" smtClean="0"/>
              <a:t>. One day he offers to lend his collection for a </a:t>
            </a:r>
            <a:r>
              <a:rPr lang="en-US" dirty="0" smtClean="0"/>
              <a:t>temporary</a:t>
            </a:r>
            <a:r>
              <a:rPr lang="sk-SK" dirty="0" smtClean="0"/>
              <a:t> </a:t>
            </a:r>
            <a:r>
              <a:rPr lang="en-US" dirty="0" smtClean="0"/>
              <a:t>exhibition </a:t>
            </a:r>
            <a:r>
              <a:rPr lang="en-US" dirty="0" smtClean="0"/>
              <a:t>at the museum’s expense, subject to </a:t>
            </a:r>
            <a:r>
              <a:rPr lang="en-US" dirty="0" smtClean="0"/>
              <a:t>two</a:t>
            </a:r>
            <a:r>
              <a:rPr lang="sk-SK" dirty="0" smtClean="0"/>
              <a:t> </a:t>
            </a:r>
            <a:r>
              <a:rPr lang="en-US" dirty="0" smtClean="0"/>
              <a:t>conditions</a:t>
            </a:r>
            <a:r>
              <a:rPr lang="en-US" dirty="0" smtClean="0"/>
              <a:t>: that the exhibition only shows material from </a:t>
            </a:r>
            <a:r>
              <a:rPr lang="en-US" dirty="0" smtClean="0"/>
              <a:t>his</a:t>
            </a:r>
            <a:r>
              <a:rPr lang="sk-SK" dirty="0" smtClean="0"/>
              <a:t> </a:t>
            </a:r>
            <a:r>
              <a:rPr lang="en-US" dirty="0" smtClean="0"/>
              <a:t>collection </a:t>
            </a:r>
            <a:r>
              <a:rPr lang="en-US" dirty="0" smtClean="0"/>
              <a:t>and that he must be responsible for all label </a:t>
            </a:r>
            <a:r>
              <a:rPr lang="en-US" dirty="0" smtClean="0"/>
              <a:t>and</a:t>
            </a:r>
            <a:r>
              <a:rPr lang="sk-SK" dirty="0" smtClean="0"/>
              <a:t> </a:t>
            </a:r>
            <a:r>
              <a:rPr lang="en-US" dirty="0" smtClean="0"/>
              <a:t>publication </a:t>
            </a:r>
            <a:r>
              <a:rPr lang="en-US" dirty="0" smtClean="0"/>
              <a:t>content. Do you accept his offer?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ok 4" descr="Obrázok, na ktorom je text, mapa, perokresba&#10;&#10;Automaticky generovaný popis">
            <a:extLst>
              <a:ext uri="{FF2B5EF4-FFF2-40B4-BE49-F238E27FC236}">
                <a16:creationId xmlns="" xmlns:a16="http://schemas.microsoft.com/office/drawing/2014/main" id="{36C5F774-A257-EF31-4484-F86F3AD6F7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685" y="1073218"/>
            <a:ext cx="3195817" cy="479372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3000"/>
              </a:prstClr>
            </a:outerShdw>
          </a:effectLst>
        </p:spPr>
      </p:pic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944CF2E4-2DBE-91FF-EDC6-D540ADC18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4267" y="3071809"/>
            <a:ext cx="3739103" cy="2558363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342900" indent="-342900"/>
            <a:r>
              <a:rPr lang="sk-SK" sz="2400" dirty="0" err="1">
                <a:ea typeface="+mj-lt"/>
                <a:cs typeface="+mj-lt"/>
              </a:rPr>
              <a:t>Opening</a:t>
            </a:r>
            <a:r>
              <a:rPr lang="sk-SK" sz="2400" dirty="0">
                <a:ea typeface="+mj-lt"/>
                <a:cs typeface="+mj-lt"/>
              </a:rPr>
              <a:t> </a:t>
            </a:r>
            <a:r>
              <a:rPr lang="sk-SK" sz="2400" dirty="0" err="1">
                <a:ea typeface="+mj-lt"/>
                <a:cs typeface="+mj-lt"/>
              </a:rPr>
              <a:t>up</a:t>
            </a:r>
            <a:r>
              <a:rPr lang="sk-SK" sz="2400" dirty="0">
                <a:ea typeface="+mj-lt"/>
                <a:cs typeface="+mj-lt"/>
              </a:rPr>
              <a:t> </a:t>
            </a:r>
            <a:r>
              <a:rPr lang="sk-SK" sz="2400" dirty="0" err="1">
                <a:ea typeface="+mj-lt"/>
                <a:cs typeface="+mj-lt"/>
              </a:rPr>
              <a:t>the</a:t>
            </a:r>
            <a:r>
              <a:rPr lang="sk-SK" sz="2400" dirty="0">
                <a:ea typeface="+mj-lt"/>
                <a:cs typeface="+mj-lt"/>
              </a:rPr>
              <a:t> </a:t>
            </a:r>
            <a:r>
              <a:rPr lang="sk-SK" sz="2400" dirty="0" err="1">
                <a:ea typeface="+mj-lt"/>
                <a:cs typeface="+mj-lt"/>
              </a:rPr>
              <a:t>Museum</a:t>
            </a:r>
            <a:r>
              <a:rPr lang="sk-SK" sz="2400" dirty="0">
                <a:ea typeface="+mj-lt"/>
                <a:cs typeface="+mj-lt"/>
              </a:rPr>
              <a:t> - </a:t>
            </a:r>
            <a:br>
              <a:rPr lang="sk-SK" sz="2400" dirty="0">
                <a:ea typeface="+mj-lt"/>
                <a:cs typeface="+mj-lt"/>
              </a:rPr>
            </a:br>
            <a:r>
              <a:rPr lang="sk-SK" sz="2400" dirty="0">
                <a:ea typeface="+mj-lt"/>
                <a:cs typeface="+mj-lt"/>
              </a:rPr>
              <a:t>Nina </a:t>
            </a:r>
            <a:r>
              <a:rPr lang="sk-SK" sz="2400" dirty="0" err="1">
                <a:ea typeface="+mj-lt"/>
                <a:cs typeface="+mj-lt"/>
              </a:rPr>
              <a:t>Simon</a:t>
            </a:r>
            <a:r>
              <a:rPr lang="sk-SK" sz="2400" dirty="0">
                <a:ea typeface="+mj-lt"/>
                <a:cs typeface="+mj-lt"/>
              </a:rPr>
              <a:t>:</a:t>
            </a:r>
          </a:p>
          <a:p>
            <a:pPr marL="0" indent="0">
              <a:buClr>
                <a:srgbClr val="8AD0D6"/>
              </a:buClr>
              <a:buNone/>
            </a:pPr>
            <a:r>
              <a:rPr lang="sk-SK" dirty="0">
                <a:ea typeface="+mj-lt"/>
                <a:cs typeface="+mj-lt"/>
                <a:hlinkClick r:id="rId3"/>
              </a:rPr>
              <a:t>https://www.youtube.com/watch?time_continue=12&amp;v=aIcwIH1vZ9w&amp;feature=emb_logo</a:t>
            </a:r>
            <a:r>
              <a:rPr lang="sk-SK" dirty="0">
                <a:ea typeface="+mj-lt"/>
                <a:cs typeface="+mj-lt"/>
              </a:rPr>
              <a:t> </a:t>
            </a:r>
            <a:endParaRPr lang="sk-SK" dirty="0"/>
          </a:p>
          <a:p>
            <a:pPr marL="342900" indent="-342900">
              <a:buClr>
                <a:srgbClr val="8AD0D6"/>
              </a:buClr>
            </a:pPr>
            <a:endParaRPr lang="sk-SK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29058" y="1142984"/>
            <a:ext cx="4857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What is participation in museums?</a:t>
            </a:r>
          </a:p>
          <a:p>
            <a:r>
              <a:rPr lang="en-GB" sz="2400" dirty="0" smtClean="0"/>
              <a:t>Is it important?</a:t>
            </a:r>
          </a:p>
          <a:p>
            <a:r>
              <a:rPr lang="en-GB" sz="2400" dirty="0" smtClean="0"/>
              <a:t>What forms can it have?</a:t>
            </a:r>
            <a:endParaRPr lang="en-GB" sz="2400" dirty="0"/>
          </a:p>
        </p:txBody>
      </p:sp>
    </p:spTree>
    <p:extLst>
      <p:ext uri="{BB962C8B-B14F-4D97-AF65-F5344CB8AC3E}">
        <p14:creationId xmlns="" xmlns:p14="http://schemas.microsoft.com/office/powerpoint/2010/main" val="1078616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88157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dirty="0" smtClean="0"/>
              <a:t>Introducing ourselves (5-10 min)</a:t>
            </a:r>
          </a:p>
          <a:p>
            <a:pPr lvl="1">
              <a:lnSpc>
                <a:spcPct val="150000"/>
              </a:lnSpc>
            </a:pPr>
            <a:r>
              <a:rPr lang="en-GB" dirty="0" smtClean="0"/>
              <a:t>General introduction</a:t>
            </a:r>
          </a:p>
          <a:p>
            <a:pPr lvl="1">
              <a:lnSpc>
                <a:spcPct val="150000"/>
              </a:lnSpc>
            </a:pPr>
            <a:r>
              <a:rPr lang="en-GB" dirty="0" smtClean="0"/>
              <a:t>Why you decided to study Museology and what you like about it so far</a:t>
            </a:r>
          </a:p>
          <a:p>
            <a:pPr lvl="1">
              <a:lnSpc>
                <a:spcPct val="150000"/>
              </a:lnSpc>
            </a:pPr>
            <a:r>
              <a:rPr lang="en-GB" dirty="0" smtClean="0"/>
              <a:t>Topic of your thesis</a:t>
            </a:r>
          </a:p>
          <a:p>
            <a:pPr lvl="1">
              <a:lnSpc>
                <a:spcPct val="150000"/>
              </a:lnSpc>
            </a:pPr>
            <a:r>
              <a:rPr lang="en-GB" dirty="0" smtClean="0"/>
              <a:t>What type of museums do you like to visit and why</a:t>
            </a:r>
          </a:p>
          <a:p>
            <a:pPr>
              <a:lnSpc>
                <a:spcPct val="150000"/>
              </a:lnSpc>
              <a:buNone/>
            </a:pPr>
            <a:endParaRPr lang="sk-SK" dirty="0" smtClean="0"/>
          </a:p>
          <a:p>
            <a:pPr>
              <a:lnSpc>
                <a:spcPct val="150000"/>
              </a:lnSpc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6726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dirty="0" smtClean="0"/>
              <a:t>What is a museum? 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Why do they exist? What is their purpose?</a:t>
            </a:r>
          </a:p>
          <a:p>
            <a:pPr>
              <a:lnSpc>
                <a:spcPct val="150000"/>
              </a:lnSpc>
            </a:pPr>
            <a:r>
              <a:rPr lang="sk-SK" dirty="0" err="1" smtClean="0"/>
              <a:t>Who</a:t>
            </a:r>
            <a:r>
              <a:rPr lang="sk-SK" dirty="0" smtClean="0"/>
              <a:t> </a:t>
            </a:r>
            <a:r>
              <a:rPr lang="sk-SK" dirty="0" err="1" smtClean="0"/>
              <a:t>is</a:t>
            </a:r>
            <a:r>
              <a:rPr lang="sk-SK" dirty="0" smtClean="0"/>
              <a:t> </a:t>
            </a:r>
            <a:r>
              <a:rPr lang="sk-SK" dirty="0" err="1" smtClean="0"/>
              <a:t>their</a:t>
            </a:r>
            <a:r>
              <a:rPr lang="sk-SK" dirty="0" smtClean="0"/>
              <a:t> </a:t>
            </a:r>
            <a:r>
              <a:rPr lang="sk-SK" dirty="0" err="1" smtClean="0"/>
              <a:t>audience</a:t>
            </a:r>
            <a:r>
              <a:rPr lang="sk-SK" dirty="0" smtClean="0"/>
              <a:t>? </a:t>
            </a:r>
            <a:r>
              <a:rPr lang="sk-SK" dirty="0" err="1" smtClean="0"/>
              <a:t>Whom</a:t>
            </a:r>
            <a:r>
              <a:rPr lang="sk-SK" dirty="0" smtClean="0"/>
              <a:t> do </a:t>
            </a:r>
            <a:r>
              <a:rPr lang="sk-SK" dirty="0" err="1" smtClean="0"/>
              <a:t>they</a:t>
            </a:r>
            <a:r>
              <a:rPr lang="sk-SK" dirty="0" smtClean="0"/>
              <a:t> serve?</a:t>
            </a:r>
          </a:p>
          <a:p>
            <a:pPr>
              <a:lnSpc>
                <a:spcPct val="150000"/>
              </a:lnSpc>
            </a:pPr>
            <a:r>
              <a:rPr lang="sk-SK" dirty="0" smtClean="0"/>
              <a:t>Do </a:t>
            </a:r>
            <a:r>
              <a:rPr lang="sk-SK" dirty="0" err="1" smtClean="0"/>
              <a:t>we</a:t>
            </a:r>
            <a:r>
              <a:rPr lang="sk-SK" dirty="0" smtClean="0"/>
              <a:t> </a:t>
            </a:r>
            <a:r>
              <a:rPr lang="sk-SK" dirty="0" err="1" smtClean="0"/>
              <a:t>need</a:t>
            </a:r>
            <a:r>
              <a:rPr lang="sk-SK" dirty="0" smtClean="0"/>
              <a:t> </a:t>
            </a:r>
            <a:r>
              <a:rPr lang="sk-SK" dirty="0" err="1" smtClean="0"/>
              <a:t>them</a:t>
            </a:r>
            <a:r>
              <a:rPr lang="sk-SK" dirty="0" smtClean="0"/>
              <a:t>? </a:t>
            </a:r>
            <a:r>
              <a:rPr lang="sk-SK" dirty="0" err="1" smtClean="0"/>
              <a:t>Why</a:t>
            </a:r>
            <a:r>
              <a:rPr lang="sk-SK" dirty="0" smtClean="0"/>
              <a:t>?</a:t>
            </a:r>
          </a:p>
          <a:p>
            <a:pPr>
              <a:lnSpc>
                <a:spcPct val="150000"/>
              </a:lnSpc>
            </a:pPr>
            <a:r>
              <a:rPr lang="sk-SK" dirty="0" err="1" smtClean="0"/>
              <a:t>What</a:t>
            </a:r>
            <a:r>
              <a:rPr lang="sk-SK" dirty="0" smtClean="0"/>
              <a:t> </a:t>
            </a:r>
            <a:r>
              <a:rPr lang="sk-SK" dirty="0" err="1" smtClean="0"/>
              <a:t>were</a:t>
            </a:r>
            <a:r>
              <a:rPr lang="sk-SK" dirty="0" smtClean="0"/>
              <a:t> </a:t>
            </a:r>
            <a:r>
              <a:rPr lang="sk-SK" dirty="0" err="1" smtClean="0"/>
              <a:t>some</a:t>
            </a:r>
            <a:r>
              <a:rPr lang="sk-SK" dirty="0" smtClean="0"/>
              <a:t> </a:t>
            </a:r>
            <a:r>
              <a:rPr lang="sk-SK" dirty="0" err="1" smtClean="0"/>
              <a:t>of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earliest</a:t>
            </a:r>
            <a:r>
              <a:rPr lang="sk-SK" dirty="0" smtClean="0"/>
              <a:t> </a:t>
            </a:r>
            <a:r>
              <a:rPr lang="sk-SK" dirty="0" err="1" smtClean="0"/>
              <a:t>museums</a:t>
            </a:r>
            <a:r>
              <a:rPr lang="sk-SK" dirty="0" smtClean="0"/>
              <a:t>?</a:t>
            </a:r>
          </a:p>
          <a:p>
            <a:pPr>
              <a:lnSpc>
                <a:spcPct val="150000"/>
              </a:lnSpc>
            </a:pPr>
            <a:r>
              <a:rPr lang="sk-SK" dirty="0" smtClean="0"/>
              <a:t>Do </a:t>
            </a:r>
            <a:r>
              <a:rPr lang="sk-SK" dirty="0" err="1" smtClean="0"/>
              <a:t>all</a:t>
            </a:r>
            <a:r>
              <a:rPr lang="sk-SK" dirty="0" smtClean="0"/>
              <a:t> </a:t>
            </a:r>
            <a:r>
              <a:rPr lang="sk-SK" dirty="0" err="1" smtClean="0"/>
              <a:t>cultures</a:t>
            </a:r>
            <a:r>
              <a:rPr lang="sk-SK" dirty="0" smtClean="0"/>
              <a:t> </a:t>
            </a:r>
            <a:r>
              <a:rPr lang="sk-SK" dirty="0" err="1" smtClean="0"/>
              <a:t>have</a:t>
            </a:r>
            <a:r>
              <a:rPr lang="sk-SK" dirty="0" smtClean="0"/>
              <a:t> </a:t>
            </a:r>
            <a:r>
              <a:rPr lang="sk-SK" dirty="0" err="1" smtClean="0"/>
              <a:t>museums</a:t>
            </a:r>
            <a:r>
              <a:rPr lang="sk-SK" dirty="0" smtClean="0"/>
              <a:t>? Are </a:t>
            </a:r>
            <a:r>
              <a:rPr lang="sk-SK" dirty="0" err="1" smtClean="0"/>
              <a:t>they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same</a:t>
            </a:r>
            <a:r>
              <a:rPr lang="sk-SK" dirty="0" smtClean="0"/>
              <a:t> </a:t>
            </a:r>
            <a:r>
              <a:rPr lang="sk-SK" dirty="0" err="1" smtClean="0"/>
              <a:t>all</a:t>
            </a:r>
            <a:r>
              <a:rPr lang="sk-SK" dirty="0" smtClean="0"/>
              <a:t> over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world</a:t>
            </a:r>
            <a:r>
              <a:rPr lang="sk-SK" dirty="0" smtClean="0"/>
              <a:t>?</a:t>
            </a:r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942996"/>
          </a:xfrm>
        </p:spPr>
        <p:txBody>
          <a:bodyPr/>
          <a:lstStyle/>
          <a:p>
            <a:r>
              <a:rPr lang="sk-SK" dirty="0" err="1" smtClean="0"/>
              <a:t>Discussion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643602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GB" dirty="0" smtClean="0"/>
              <a:t>What all can be considered a museum? (A ZOO? Botanical garden? Planetarium? Science centre?)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What´s the difference between a museum and a library? An archive?</a:t>
            </a:r>
          </a:p>
          <a:p>
            <a:pPr>
              <a:lnSpc>
                <a:spcPct val="150000"/>
              </a:lnSpc>
            </a:pPr>
            <a:r>
              <a:rPr lang="en-GB" dirty="0" smtClean="0"/>
              <a:t>Do museums need collections? What type of artifacts can be found in museums?</a:t>
            </a:r>
            <a:endParaRPr lang="sk-SK" dirty="0" smtClean="0"/>
          </a:p>
          <a:p>
            <a:pPr>
              <a:lnSpc>
                <a:spcPct val="150000"/>
              </a:lnSpc>
            </a:pPr>
            <a:r>
              <a:rPr lang="en-GB" dirty="0" smtClean="0"/>
              <a:t>What is the relationship of age to worth</a:t>
            </a:r>
            <a:r>
              <a:rPr lang="sk-SK" dirty="0" smtClean="0"/>
              <a:t>?</a:t>
            </a:r>
            <a:endParaRPr lang="en-GB" dirty="0" smtClean="0"/>
          </a:p>
          <a:p>
            <a:pPr>
              <a:lnSpc>
                <a:spcPct val="150000"/>
              </a:lnSpc>
            </a:pPr>
            <a:r>
              <a:rPr lang="en-GB" dirty="0" smtClean="0"/>
              <a:t>What is your opinion of virtual museums? Online exhibitions and digitisation?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57203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GB" dirty="0" smtClean="0"/>
              <a:t>A museum is an </a:t>
            </a:r>
            <a:r>
              <a:rPr lang="en-US" dirty="0" smtClean="0"/>
              <a:t>institution dedicated to preserving and interpreting the primary tangible</a:t>
            </a:r>
            <a:r>
              <a:rPr lang="sk-SK" dirty="0" smtClean="0"/>
              <a:t> </a:t>
            </a:r>
            <a:r>
              <a:rPr lang="en-US" dirty="0" smtClean="0"/>
              <a:t> evidence of humankind and the</a:t>
            </a:r>
            <a:r>
              <a:rPr lang="sk-SK" dirty="0" smtClean="0"/>
              <a:t> </a:t>
            </a:r>
            <a:r>
              <a:rPr lang="en-US" dirty="0" smtClean="0"/>
              <a:t>environment. </a:t>
            </a:r>
            <a:endParaRPr lang="sk-SK" dirty="0" smtClean="0"/>
          </a:p>
          <a:p>
            <a:pPr>
              <a:lnSpc>
                <a:spcPct val="150000"/>
              </a:lnSpc>
            </a:pPr>
            <a:endParaRPr lang="sk-SK" dirty="0" smtClean="0"/>
          </a:p>
          <a:p>
            <a:pPr>
              <a:lnSpc>
                <a:spcPct val="150000"/>
              </a:lnSpc>
            </a:pPr>
            <a:r>
              <a:rPr lang="en-GB" dirty="0" smtClean="0"/>
              <a:t>What is the last museum you have visited? Where is it? What type of collections do they have? </a:t>
            </a:r>
            <a:r>
              <a:rPr lang="en-GB" dirty="0" smtClean="0"/>
              <a:t>Exhibitions? Other activities?</a:t>
            </a:r>
            <a:r>
              <a:rPr lang="sk-SK" dirty="0" smtClean="0"/>
              <a:t> </a:t>
            </a:r>
            <a:r>
              <a:rPr lang="en-GB" dirty="0" smtClean="0"/>
              <a:t>Discuss in pairs </a:t>
            </a:r>
            <a:r>
              <a:rPr lang="sk-SK" dirty="0" smtClean="0"/>
              <a:t>(10 min)</a:t>
            </a:r>
            <a:br>
              <a:rPr lang="sk-SK" dirty="0" smtClean="0"/>
            </a:br>
            <a:r>
              <a:rPr lang="en-GB" dirty="0" smtClean="0"/>
              <a:t>3 things you liked &amp; 1 you´d change</a:t>
            </a:r>
            <a:endParaRPr lang="en-GB" dirty="0" smtClean="0"/>
          </a:p>
          <a:p>
            <a:pPr>
              <a:lnSpc>
                <a:spcPct val="150000"/>
              </a:lnSpc>
              <a:buNone/>
            </a:pPr>
            <a:endParaRPr lang="sk-SK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071570"/>
          </a:xfrm>
        </p:spPr>
        <p:txBody>
          <a:bodyPr/>
          <a:lstStyle/>
          <a:p>
            <a:r>
              <a:rPr lang="en-GB" dirty="0" smtClean="0"/>
              <a:t>Museum - definition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ICOM (</a:t>
            </a:r>
            <a:r>
              <a:rPr lang="en-GB" dirty="0" smtClean="0"/>
              <a:t>International Council of Museums</a:t>
            </a:r>
            <a:r>
              <a:rPr lang="sk-SK" dirty="0" smtClean="0"/>
              <a:t>):</a:t>
            </a:r>
          </a:p>
          <a:p>
            <a:pPr marL="274320" lvl="1">
              <a:spcBef>
                <a:spcPts val="600"/>
              </a:spcBef>
              <a:buClr>
                <a:schemeClr val="accent2"/>
              </a:buClr>
              <a:buNone/>
            </a:pPr>
            <a:r>
              <a:rPr lang="sk-SK" sz="2500" dirty="0" smtClean="0"/>
              <a:t>	</a:t>
            </a:r>
            <a:r>
              <a:rPr lang="en-US" sz="2500" dirty="0" smtClean="0"/>
              <a:t>A </a:t>
            </a:r>
            <a:r>
              <a:rPr lang="en-US" sz="2500" dirty="0" smtClean="0"/>
              <a:t>museum is a not-for-profit, permanent institution in the service of</a:t>
            </a:r>
            <a:r>
              <a:rPr lang="sk-SK" sz="2500" dirty="0" smtClean="0"/>
              <a:t> </a:t>
            </a:r>
            <a:r>
              <a:rPr lang="en-US" sz="2500" dirty="0" smtClean="0"/>
              <a:t>society that researches, collects, conserves, interprets and exhibits tangible and intangible heritage. Open to the public, accessible and inclusive, museums foster diversity and sustainability. They operate and communicate</a:t>
            </a:r>
            <a:r>
              <a:rPr lang="sk-SK" sz="2500" dirty="0" smtClean="0"/>
              <a:t> </a:t>
            </a:r>
            <a:r>
              <a:rPr lang="en-US" sz="2500" dirty="0" smtClean="0"/>
              <a:t>ethically, professionally and with the participation of communities,</a:t>
            </a:r>
            <a:r>
              <a:rPr lang="sk-SK" sz="2500" dirty="0" smtClean="0"/>
              <a:t> </a:t>
            </a:r>
            <a:r>
              <a:rPr lang="en-US" sz="2500" dirty="0" smtClean="0"/>
              <a:t>offering varied experiences for education, enjoyment, reflection and knowledge sharing.</a:t>
            </a:r>
            <a:r>
              <a:rPr lang="sk-SK" sz="2500" dirty="0" smtClean="0"/>
              <a:t> (ICOM 2022)</a:t>
            </a:r>
            <a:endParaRPr lang="en-GB" sz="2500" dirty="0" smtClean="0"/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72164"/>
          </a:xfrm>
        </p:spPr>
        <p:txBody>
          <a:bodyPr>
            <a:normAutofit/>
          </a:bodyPr>
          <a:lstStyle/>
          <a:p>
            <a:r>
              <a:rPr lang="en-GB" dirty="0" smtClean="0"/>
              <a:t>Museums Association:</a:t>
            </a:r>
          </a:p>
          <a:p>
            <a:pPr lvl="1">
              <a:lnSpc>
                <a:spcPct val="150000"/>
              </a:lnSpc>
            </a:pPr>
            <a:r>
              <a:rPr lang="sk-SK" dirty="0" smtClean="0"/>
              <a:t>„</a:t>
            </a:r>
            <a:r>
              <a:rPr lang="en-GB" dirty="0" smtClean="0"/>
              <a:t>A museum is an institution which collects, documents, prepares, exhibits</a:t>
            </a:r>
            <a:r>
              <a:rPr lang="sk-SK" dirty="0" smtClean="0"/>
              <a:t> and </a:t>
            </a:r>
            <a:r>
              <a:rPr lang="en-GB" dirty="0" smtClean="0"/>
              <a:t>interprets material evidence and associated information for the public benefit</a:t>
            </a:r>
            <a:r>
              <a:rPr lang="sk-SK" dirty="0" smtClean="0"/>
              <a:t>.“ (1992)</a:t>
            </a:r>
          </a:p>
          <a:p>
            <a:pPr lvl="1">
              <a:lnSpc>
                <a:spcPct val="150000"/>
              </a:lnSpc>
            </a:pPr>
            <a:r>
              <a:rPr lang="sk-SK" dirty="0" smtClean="0"/>
              <a:t>„</a:t>
            </a:r>
            <a:r>
              <a:rPr lang="en-US" dirty="0" smtClean="0"/>
              <a:t>Museums enable people to explore collections for inspiration, learning and enjoyment. They are institutions that collect, safeguard and make accessible artefacts and specimens, which they hold in trust for society</a:t>
            </a:r>
            <a:r>
              <a:rPr lang="sk-SK" dirty="0" smtClean="0"/>
              <a:t>.“ (1998/2016)</a:t>
            </a: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97683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dirty="0" smtClean="0"/>
              <a:t>Different criteria depending also on their ownership</a:t>
            </a:r>
            <a:r>
              <a:rPr lang="sk-SK" dirty="0" smtClean="0"/>
              <a:t> (</a:t>
            </a:r>
            <a:r>
              <a:rPr lang="en-GB" dirty="0" smtClean="0"/>
              <a:t>founder</a:t>
            </a:r>
            <a:r>
              <a:rPr lang="sk-SK" dirty="0" smtClean="0"/>
              <a:t>)</a:t>
            </a:r>
            <a:r>
              <a:rPr lang="en-GB" dirty="0" smtClean="0"/>
              <a:t>, management and funding</a:t>
            </a:r>
            <a:endParaRPr lang="sk-SK" dirty="0" smtClean="0"/>
          </a:p>
          <a:p>
            <a:pPr>
              <a:lnSpc>
                <a:spcPct val="150000"/>
              </a:lnSpc>
            </a:pPr>
            <a:r>
              <a:rPr lang="en-GB" dirty="0" smtClean="0"/>
              <a:t>Basic types (collection criteria):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general, </a:t>
            </a:r>
            <a:endParaRPr lang="sk-SK" dirty="0" smtClean="0"/>
          </a:p>
          <a:p>
            <a:pPr lvl="1">
              <a:lnSpc>
                <a:spcPct val="150000"/>
              </a:lnSpc>
            </a:pPr>
            <a:r>
              <a:rPr lang="en-US" dirty="0" smtClean="0"/>
              <a:t>natural history and natural science, </a:t>
            </a:r>
            <a:endParaRPr lang="sk-SK" dirty="0" smtClean="0"/>
          </a:p>
          <a:p>
            <a:pPr lvl="1">
              <a:lnSpc>
                <a:spcPct val="150000"/>
              </a:lnSpc>
            </a:pPr>
            <a:r>
              <a:rPr lang="en-US" dirty="0" smtClean="0"/>
              <a:t>science and technology, </a:t>
            </a:r>
            <a:endParaRPr lang="sk-SK" dirty="0" smtClean="0"/>
          </a:p>
          <a:p>
            <a:pPr lvl="1">
              <a:lnSpc>
                <a:spcPct val="150000"/>
              </a:lnSpc>
            </a:pPr>
            <a:r>
              <a:rPr lang="en-US" dirty="0" smtClean="0"/>
              <a:t>history,</a:t>
            </a:r>
            <a:endParaRPr lang="sk-SK" dirty="0" smtClean="0"/>
          </a:p>
          <a:p>
            <a:pPr lvl="1">
              <a:lnSpc>
                <a:spcPct val="150000"/>
              </a:lnSpc>
            </a:pPr>
            <a:r>
              <a:rPr lang="en-US" dirty="0" smtClean="0"/>
              <a:t> art</a:t>
            </a:r>
            <a:r>
              <a:rPr lang="sk-SK" dirty="0" smtClean="0"/>
              <a:t>                     + </a:t>
            </a:r>
            <a:r>
              <a:rPr lang="en-GB" dirty="0" smtClean="0"/>
              <a:t>virtual museum</a:t>
            </a:r>
            <a:endParaRPr lang="en-GB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942996"/>
          </a:xfrm>
        </p:spPr>
        <p:txBody>
          <a:bodyPr/>
          <a:lstStyle/>
          <a:p>
            <a:r>
              <a:rPr lang="en-GB" dirty="0" smtClean="0"/>
              <a:t>Museums – typology / classification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720</TotalTime>
  <Words>851</Words>
  <Application>Microsoft Office PowerPoint</Application>
  <PresentationFormat>Předvádění na obrazovce (4:3)</PresentationFormat>
  <Paragraphs>134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Papír</vt:lpstr>
      <vt:lpstr>English for Museology Purpose</vt:lpstr>
      <vt:lpstr>Introduction</vt:lpstr>
      <vt:lpstr>Snímek 3</vt:lpstr>
      <vt:lpstr>Discussion</vt:lpstr>
      <vt:lpstr>Snímek 5</vt:lpstr>
      <vt:lpstr>Museum - definition</vt:lpstr>
      <vt:lpstr>Snímek 7</vt:lpstr>
      <vt:lpstr>Snímek 8</vt:lpstr>
      <vt:lpstr>Museums – typology / classification</vt:lpstr>
      <vt:lpstr>Snímek 10</vt:lpstr>
      <vt:lpstr>Snímek 11</vt:lpstr>
      <vt:lpstr>Snímek 12</vt:lpstr>
      <vt:lpstr>Snímek 13</vt:lpstr>
      <vt:lpstr>Snímek 14</vt:lpstr>
      <vt:lpstr>Snímek 15</vt:lpstr>
      <vt:lpstr>Cultural Heritage - definition</vt:lpstr>
      <vt:lpstr>Snímek 17</vt:lpstr>
      <vt:lpstr>Snímek 18</vt:lpstr>
      <vt:lpstr>UNESCO (1945)</vt:lpstr>
      <vt:lpstr>Snímek 20</vt:lpstr>
      <vt:lpstr>Snímek 21</vt:lpstr>
      <vt:lpstr>Snímek 22</vt:lpstr>
      <vt:lpstr>Visiting museums</vt:lpstr>
      <vt:lpstr>Snímek 24</vt:lpstr>
      <vt:lpstr>Snímek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European Museums and World Heritage Sites</dc:title>
  <dc:creator>Lenka</dc:creator>
  <cp:lastModifiedBy>Lenka</cp:lastModifiedBy>
  <cp:revision>17</cp:revision>
  <dcterms:created xsi:type="dcterms:W3CDTF">2019-09-25T12:47:42Z</dcterms:created>
  <dcterms:modified xsi:type="dcterms:W3CDTF">2022-10-03T00:47:57Z</dcterms:modified>
</cp:coreProperties>
</file>