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57" r:id="rId14"/>
    <p:sldId id="265" r:id="rId15"/>
    <p:sldId id="266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6327" autoAdjust="0"/>
  </p:normalViewPr>
  <p:slideViewPr>
    <p:cSldViewPr snapToGrid="0">
      <p:cViewPr varScale="1">
        <p:scale>
          <a:sx n="121" d="100"/>
          <a:sy n="121" d="100"/>
        </p:scale>
        <p:origin x="176" y="3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Kačer" userId="4b704976-68ae-4389-a46c-827cd6708213" providerId="ADAL" clId="{424713DF-90F4-2E4C-8583-F8D66FF43082}"/>
    <pc:docChg chg="modSld sldOrd">
      <pc:chgData name="Tomáš Kačer" userId="4b704976-68ae-4389-a46c-827cd6708213" providerId="ADAL" clId="{424713DF-90F4-2E4C-8583-F8D66FF43082}" dt="2022-10-20T19:42:31.145" v="60" actId="20578"/>
      <pc:docMkLst>
        <pc:docMk/>
      </pc:docMkLst>
      <pc:sldChg chg="modSp mod ord">
        <pc:chgData name="Tomáš Kačer" userId="4b704976-68ae-4389-a46c-827cd6708213" providerId="ADAL" clId="{424713DF-90F4-2E4C-8583-F8D66FF43082}" dt="2022-10-20T19:42:31.145" v="60" actId="20578"/>
        <pc:sldMkLst>
          <pc:docMk/>
          <pc:sldMk cId="688121265" sldId="257"/>
        </pc:sldMkLst>
        <pc:spChg chg="mod">
          <ac:chgData name="Tomáš Kačer" userId="4b704976-68ae-4389-a46c-827cd6708213" providerId="ADAL" clId="{424713DF-90F4-2E4C-8583-F8D66FF43082}" dt="2022-10-20T19:42:19.924" v="57" actId="20577"/>
          <ac:spMkLst>
            <pc:docMk/>
            <pc:sldMk cId="688121265" sldId="257"/>
            <ac:spMk id="4" creationId="{00000000-0000-0000-0000-000000000000}"/>
          </ac:spMkLst>
        </pc:spChg>
      </pc:sldChg>
      <pc:sldChg chg="modSp mod">
        <pc:chgData name="Tomáš Kačer" userId="4b704976-68ae-4389-a46c-827cd6708213" providerId="ADAL" clId="{424713DF-90F4-2E4C-8583-F8D66FF43082}" dt="2022-10-20T19:42:14.234" v="56" actId="20577"/>
        <pc:sldMkLst>
          <pc:docMk/>
          <pc:sldMk cId="1184690714" sldId="258"/>
        </pc:sldMkLst>
        <pc:spChg chg="mod">
          <ac:chgData name="Tomáš Kačer" userId="4b704976-68ae-4389-a46c-827cd6708213" providerId="ADAL" clId="{424713DF-90F4-2E4C-8583-F8D66FF43082}" dt="2022-10-20T19:42:14.234" v="56" actId="20577"/>
          <ac:spMkLst>
            <pc:docMk/>
            <pc:sldMk cId="1184690714" sldId="258"/>
            <ac:spMk id="4" creationId="{00000000-0000-0000-0000-000000000000}"/>
          </ac:spMkLst>
        </pc:spChg>
        <pc:spChg chg="mod">
          <ac:chgData name="Tomáš Kačer" userId="4b704976-68ae-4389-a46c-827cd6708213" providerId="ADAL" clId="{424713DF-90F4-2E4C-8583-F8D66FF43082}" dt="2022-10-20T19:38:46.101" v="55" actId="20577"/>
          <ac:spMkLst>
            <pc:docMk/>
            <pc:sldMk cId="1184690714" sldId="258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D3BDE5F-375B-45EF-8EBE-3F52EB3D7A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F5422C3-95BC-41EE-A14B-440CD3112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E8AB2AD-39E4-42A1-9CB0-B1082BE36A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05AFD9-3AC1-4176-8127-15805F29F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71DD657-6966-4D6A-87B7-1539935D77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218E8B-BA27-4D7D-B5D8-34E083652C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91050381-1B00-4C23-BD75-F2911BCB5B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E0EEED-FC40-4CCE-BE86-09FD955F1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5E97BD4-4BC6-4FCB-9BC6-83CC806B5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95C83B8-D0D7-4C45-BD1B-291BFA53D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E13EC8E-4D16-494D-9002-AFAAE897F9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FACC71-1FFC-415F-8345-498F134D4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0A6BD49-2ACA-45AD-81F0-5209F4C296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2781EFD-48D4-4C00-ABBA-1E21AB3B4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582BF372-CBAB-4672-92B1-D9950EA60F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92039B9-6B26-45C5-BF9E-8DA8CCE64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94A7513-668C-4868-A041-C55BBC47FC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NARD50 </a:t>
            </a:r>
            <a:r>
              <a:rPr lang="cs-CZ" noProof="0" dirty="0" err="1"/>
              <a:t>Russian</a:t>
            </a:r>
            <a:r>
              <a:rPr lang="cs-CZ" noProof="0" dirty="0"/>
              <a:t> </a:t>
            </a:r>
            <a:r>
              <a:rPr lang="cs-CZ" noProof="0" dirty="0" err="1"/>
              <a:t>Formalism</a:t>
            </a:r>
            <a:r>
              <a:rPr lang="cs-CZ" dirty="0"/>
              <a:t>+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NARD50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Formalism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Translation – reception –</a:t>
            </a:r>
            <a:r>
              <a:rPr lang="cs-CZ" dirty="0"/>
              <a:t>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541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NARD50 – Part I.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 II. </a:t>
            </a:r>
            <a:r>
              <a:rPr lang="cs-CZ" dirty="0" err="1"/>
              <a:t>Translating</a:t>
            </a: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Formalism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discussion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Sher, Benjamin. “</a:t>
            </a:r>
            <a:r>
              <a:rPr lang="en-US" dirty="0" err="1"/>
              <a:t>Skhlovsky</a:t>
            </a:r>
            <a:r>
              <a:rPr lang="en-US" dirty="0"/>
              <a:t> and the Revolution.” In: </a:t>
            </a:r>
            <a:r>
              <a:rPr lang="en-US" i="1" dirty="0"/>
              <a:t>Theory of Prose </a:t>
            </a:r>
            <a:r>
              <a:rPr lang="en-US" dirty="0"/>
              <a:t>by Victor </a:t>
            </a:r>
            <a:r>
              <a:rPr lang="en-US" dirty="0" err="1"/>
              <a:t>Shklovsky</a:t>
            </a:r>
            <a:r>
              <a:rPr lang="en-US" dirty="0"/>
              <a:t>, translated by B. Sher (Champaign &amp; London: </a:t>
            </a:r>
            <a:r>
              <a:rPr lang="en-US" dirty="0" err="1"/>
              <a:t>Dalkey</a:t>
            </a:r>
            <a:r>
              <a:rPr lang="en-US" dirty="0"/>
              <a:t> Archive Press, 1991): xv­–xxi.</a:t>
            </a:r>
            <a:endParaRPr lang="cs-CZ" dirty="0"/>
          </a:p>
          <a:p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translation</a:t>
            </a:r>
            <a:endParaRPr lang="cs-CZ" dirty="0"/>
          </a:p>
          <a:p>
            <a:r>
              <a:rPr lang="cs-CZ" dirty="0" err="1"/>
              <a:t>Russian</a:t>
            </a:r>
            <a:r>
              <a:rPr lang="cs-CZ" dirty="0"/>
              <a:t>/</a:t>
            </a:r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(s)</a:t>
            </a:r>
          </a:p>
          <a:p>
            <a:pPr lvl="1"/>
            <a:r>
              <a:rPr lang="cs-CZ" dirty="0" err="1"/>
              <a:t>Idealistic</a:t>
            </a:r>
            <a:r>
              <a:rPr lang="cs-CZ" dirty="0"/>
              <a:t> and </a:t>
            </a:r>
            <a:r>
              <a:rPr lang="cs-CZ" dirty="0" err="1"/>
              <a:t>Neo-positivistic</a:t>
            </a:r>
            <a:r>
              <a:rPr lang="cs-CZ" dirty="0"/>
              <a:t> </a:t>
            </a:r>
            <a:r>
              <a:rPr lang="cs-CZ" dirty="0" err="1"/>
              <a:t>tendiencies</a:t>
            </a:r>
            <a:endParaRPr lang="cs-CZ" dirty="0"/>
          </a:p>
          <a:p>
            <a:pPr lvl="1"/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Shklovsky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21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III. Discussion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III. RF for the English Reader</a:t>
            </a:r>
            <a:br>
              <a:rPr lang="en-US" dirty="0"/>
            </a:br>
            <a:r>
              <a:rPr lang="en-US" dirty="0"/>
              <a:t>(seminar discussion)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/>
              <a:t>Shklovsky</a:t>
            </a:r>
            <a:r>
              <a:rPr lang="en-US" dirty="0"/>
              <a:t>, Viktor. “Art as Device.” In: </a:t>
            </a:r>
            <a:r>
              <a:rPr lang="en-US" i="1" dirty="0"/>
              <a:t>Theory of Prose</a:t>
            </a:r>
            <a:r>
              <a:rPr lang="en-US" dirty="0"/>
              <a:t>, translated by B. Sher</a:t>
            </a:r>
            <a:r>
              <a:rPr lang="en-US" i="1" dirty="0"/>
              <a:t> </a:t>
            </a:r>
            <a:r>
              <a:rPr lang="en-US" dirty="0"/>
              <a:t>(Champaign &amp; London: </a:t>
            </a:r>
            <a:r>
              <a:rPr lang="en-US" dirty="0" err="1"/>
              <a:t>Dalkey</a:t>
            </a:r>
            <a:r>
              <a:rPr lang="en-US" dirty="0"/>
              <a:t> Archive Press, 1991): 1–14.</a:t>
            </a:r>
          </a:p>
          <a:p>
            <a:pPr lvl="1"/>
            <a:r>
              <a:rPr lang="en-US" dirty="0"/>
              <a:t>Focus on: terminology, argument, historical context, examples</a:t>
            </a:r>
          </a:p>
          <a:p>
            <a:pPr lvl="1"/>
            <a:r>
              <a:rPr lang="en-US" dirty="0" err="1"/>
              <a:t>Defamiliarization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1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III. Discussion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21792"/>
            <a:ext cx="10753200" cy="52102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Booth, Wayne C. “Introduction.” In: </a:t>
            </a:r>
            <a:r>
              <a:rPr lang="en-US" i="1" dirty="0"/>
              <a:t>Problems of Dostoyevsky’s Poetics</a:t>
            </a:r>
            <a:r>
              <a:rPr lang="en-US" dirty="0"/>
              <a:t> by Mikhail Bakhtin, translated and edited by </a:t>
            </a:r>
            <a:r>
              <a:rPr lang="en-US" dirty="0" err="1"/>
              <a:t>Caryl</a:t>
            </a:r>
            <a:r>
              <a:rPr lang="en-US" dirty="0"/>
              <a:t> Emerson (Minneapolis: University of Minnesota Press, 1984): xiii–xxviii.</a:t>
            </a:r>
          </a:p>
          <a:p>
            <a:pPr lvl="1"/>
            <a:r>
              <a:rPr lang="en-US" dirty="0"/>
              <a:t>Focus on: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 err="1">
                <a:solidFill>
                  <a:srgbClr val="000000"/>
                </a:solidFill>
              </a:rPr>
              <a:t>dialogism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polyphony</a:t>
            </a:r>
            <a:endParaRPr lang="cs-CZ" altLang="cs-CZ" dirty="0">
              <a:solidFill>
                <a:srgbClr val="000000"/>
              </a:solidFill>
            </a:endParaRP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i="1" dirty="0" err="1">
                <a:solidFill>
                  <a:srgbClr val="000000"/>
                </a:solidFill>
              </a:rPr>
              <a:t>Problems</a:t>
            </a:r>
            <a:r>
              <a:rPr lang="cs-CZ" altLang="cs-CZ" sz="1800" i="1" dirty="0">
                <a:solidFill>
                  <a:srgbClr val="000000"/>
                </a:solidFill>
              </a:rPr>
              <a:t> </a:t>
            </a:r>
            <a:r>
              <a:rPr lang="cs-CZ" altLang="cs-CZ" sz="1800" i="1" dirty="0" err="1">
                <a:solidFill>
                  <a:srgbClr val="000000"/>
                </a:solidFill>
              </a:rPr>
              <a:t>of</a:t>
            </a:r>
            <a:r>
              <a:rPr lang="cs-CZ" altLang="cs-CZ" sz="1800" i="1" dirty="0">
                <a:solidFill>
                  <a:srgbClr val="000000"/>
                </a:solidFill>
              </a:rPr>
              <a:t> </a:t>
            </a:r>
            <a:r>
              <a:rPr lang="cs-CZ" altLang="cs-CZ" sz="1800" i="1" dirty="0" err="1">
                <a:solidFill>
                  <a:srgbClr val="000000"/>
                </a:solidFill>
              </a:rPr>
              <a:t>Dostoevsky’s</a:t>
            </a:r>
            <a:r>
              <a:rPr lang="cs-CZ" altLang="cs-CZ" sz="1800" i="1" dirty="0">
                <a:solidFill>
                  <a:srgbClr val="000000"/>
                </a:solidFill>
              </a:rPr>
              <a:t> Art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 err="1">
                <a:solidFill>
                  <a:srgbClr val="000000"/>
                </a:solidFill>
              </a:rPr>
              <a:t>carnevalesque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grotesque</a:t>
            </a:r>
            <a:endParaRPr lang="cs-CZ" altLang="cs-CZ" dirty="0">
              <a:solidFill>
                <a:srgbClr val="000000"/>
              </a:solidFill>
            </a:endParaRP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i="1" dirty="0" err="1">
                <a:solidFill>
                  <a:srgbClr val="000000"/>
                </a:solidFill>
              </a:rPr>
              <a:t>Rabelais</a:t>
            </a:r>
            <a:r>
              <a:rPr lang="cs-CZ" altLang="cs-CZ" sz="1800" i="1" dirty="0">
                <a:solidFill>
                  <a:srgbClr val="000000"/>
                </a:solidFill>
              </a:rPr>
              <a:t> and His </a:t>
            </a:r>
            <a:r>
              <a:rPr lang="cs-CZ" altLang="cs-CZ" sz="1800" i="1" dirty="0" err="1">
                <a:solidFill>
                  <a:srgbClr val="000000"/>
                </a:solidFill>
              </a:rPr>
              <a:t>World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 err="1">
                <a:solidFill>
                  <a:srgbClr val="000000"/>
                </a:solidFill>
              </a:rPr>
              <a:t>chronotopes</a:t>
            </a:r>
            <a:r>
              <a:rPr lang="cs-CZ" altLang="cs-CZ" dirty="0">
                <a:solidFill>
                  <a:srgbClr val="000000"/>
                </a:solidFill>
              </a:rPr>
              <a:t>; </a:t>
            </a:r>
            <a:r>
              <a:rPr lang="cs-CZ" altLang="cs-CZ" dirty="0" err="1">
                <a:solidFill>
                  <a:srgbClr val="000000"/>
                </a:solidFill>
              </a:rPr>
              <a:t>motifs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dirty="0" err="1">
                <a:solidFill>
                  <a:srgbClr val="000000"/>
                </a:solidFill>
              </a:rPr>
              <a:t>fool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picaro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idyll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i="1" dirty="0" err="1">
                <a:solidFill>
                  <a:srgbClr val="000000"/>
                </a:solidFill>
              </a:rPr>
              <a:t>The</a:t>
            </a:r>
            <a:r>
              <a:rPr lang="cs-CZ" altLang="cs-CZ" sz="1800" i="1" dirty="0">
                <a:solidFill>
                  <a:srgbClr val="000000"/>
                </a:solidFill>
              </a:rPr>
              <a:t> </a:t>
            </a:r>
            <a:r>
              <a:rPr lang="cs-CZ" altLang="cs-CZ" sz="1800" i="1" dirty="0" err="1">
                <a:solidFill>
                  <a:srgbClr val="000000"/>
                </a:solidFill>
              </a:rPr>
              <a:t>Dialogic</a:t>
            </a:r>
            <a:r>
              <a:rPr lang="cs-CZ" altLang="cs-CZ" sz="1800" i="1" dirty="0">
                <a:solidFill>
                  <a:srgbClr val="000000"/>
                </a:solidFill>
              </a:rPr>
              <a:t> </a:t>
            </a:r>
            <a:r>
              <a:rPr lang="cs-CZ" altLang="cs-CZ" sz="1800" i="1" dirty="0" err="1">
                <a:solidFill>
                  <a:srgbClr val="000000"/>
                </a:solidFill>
              </a:rPr>
              <a:t>Imagination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lvl="3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/>
              <a:t>“</a:t>
            </a:r>
            <a:r>
              <a:rPr lang="cs-CZ" altLang="cs-CZ" sz="1800" dirty="0" err="1"/>
              <a:t>From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Prehistory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Novelistic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Discourse</a:t>
            </a:r>
            <a:r>
              <a:rPr lang="cs-CZ" altLang="cs-CZ" sz="1800" dirty="0"/>
              <a:t>”</a:t>
            </a:r>
            <a:endParaRPr lang="cs-CZ" altLang="cs-CZ" sz="2400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7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III. Discussion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43490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Bakhtin, Mikhail. “From the Prehistory of Novelistic Discourse.” In: </a:t>
            </a:r>
            <a:r>
              <a:rPr lang="en-US" i="1" dirty="0"/>
              <a:t>The Dialogic Imagination: Four Essays</a:t>
            </a:r>
            <a:r>
              <a:rPr lang="en-US" dirty="0"/>
              <a:t>, translated by M. </a:t>
            </a:r>
            <a:r>
              <a:rPr lang="en-US" dirty="0" err="1"/>
              <a:t>Holquist</a:t>
            </a:r>
            <a:r>
              <a:rPr lang="en-US" dirty="0"/>
              <a:t> (Austin: University of Texas Press, 1981): 41–83.</a:t>
            </a:r>
          </a:p>
          <a:p>
            <a:pPr lvl="1"/>
            <a:r>
              <a:rPr lang="en-US" dirty="0"/>
              <a:t>Focus on: terminology, argument, historical context, examples</a:t>
            </a:r>
          </a:p>
          <a:p>
            <a:pPr lvl="1"/>
            <a:r>
              <a:rPr lang="en-US" dirty="0"/>
              <a:t>The novel</a:t>
            </a:r>
          </a:p>
        </p:txBody>
      </p:sp>
    </p:spTree>
    <p:extLst>
      <p:ext uri="{BB962C8B-B14F-4D97-AF65-F5344CB8AC3E}">
        <p14:creationId xmlns:p14="http://schemas.microsoft.com/office/powerpoint/2010/main" val="2888392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III. Discussion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6736"/>
            <a:ext cx="10753200" cy="49112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*Bakhtin, Mikhail. “From the Prehistory of Novelistic Discourse.” In: </a:t>
            </a:r>
            <a:r>
              <a:rPr lang="en-US" sz="1600" i="1" dirty="0"/>
              <a:t>The Dialogic Imagination: Four Essays</a:t>
            </a:r>
            <a:r>
              <a:rPr lang="en-US" sz="1600" dirty="0"/>
              <a:t>, translated by M. </a:t>
            </a:r>
            <a:r>
              <a:rPr lang="en-US" sz="1600" dirty="0" err="1"/>
              <a:t>Holquist</a:t>
            </a:r>
            <a:r>
              <a:rPr lang="en-US" sz="1600" dirty="0"/>
              <a:t> (Austin: University of Texas Press, 1981): 41–83.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*Booth, Wayne C. “Introduction.” In: </a:t>
            </a:r>
            <a:r>
              <a:rPr lang="en-US" sz="1600" i="1" dirty="0"/>
              <a:t>Problems of Dostoyevsky’s Poetics</a:t>
            </a:r>
            <a:r>
              <a:rPr lang="en-US" sz="1600" dirty="0"/>
              <a:t> by Mikhail Bakhtin, translated and edited by </a:t>
            </a:r>
            <a:r>
              <a:rPr lang="en-US" sz="1600" dirty="0" err="1"/>
              <a:t>Caryl</a:t>
            </a:r>
            <a:r>
              <a:rPr lang="en-US" sz="1600" dirty="0"/>
              <a:t> Emerson (Minneapolis: University of Minnesota Press, 1984): xiii–xxviii.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Emerson, </a:t>
            </a:r>
            <a:r>
              <a:rPr lang="en-US" sz="1600" dirty="0" err="1"/>
              <a:t>Caryl</a:t>
            </a:r>
            <a:r>
              <a:rPr lang="en-US" sz="1600" dirty="0"/>
              <a:t>. “Critical Models, Committed Readers, and Three Russian Ideas.” In:</a:t>
            </a:r>
            <a:r>
              <a:rPr lang="en-US" sz="1600" i="1" dirty="0"/>
              <a:t> The Cambridge Introduction to Russian </a:t>
            </a:r>
            <a:r>
              <a:rPr lang="en-US" sz="1600" i="1" dirty="0" err="1"/>
              <a:t>Litetature</a:t>
            </a:r>
            <a:r>
              <a:rPr lang="en-US" sz="1600" dirty="0"/>
              <a:t> (Cambridge: Cambridge University Press, 2008): 11-33.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Erlich</a:t>
            </a:r>
            <a:r>
              <a:rPr lang="en-US" sz="1600" dirty="0"/>
              <a:t>, Victor. </a:t>
            </a:r>
            <a:r>
              <a:rPr lang="en-US" sz="1600" i="1" dirty="0"/>
              <a:t>Russian Formalism: History – Doctrine</a:t>
            </a:r>
            <a:r>
              <a:rPr lang="en-US" sz="1600" dirty="0"/>
              <a:t> (The Hague: De </a:t>
            </a:r>
            <a:r>
              <a:rPr lang="en-US" sz="1600" dirty="0" err="1"/>
              <a:t>Gruyter</a:t>
            </a:r>
            <a:r>
              <a:rPr lang="en-US" sz="1600" dirty="0"/>
              <a:t> Mouton, 1980), eBook (</a:t>
            </a:r>
            <a:r>
              <a:rPr lang="en-US" sz="1600" i="1" dirty="0"/>
              <a:t>EBSCOhost</a:t>
            </a:r>
            <a:r>
              <a:rPr lang="en-US" sz="1600" dirty="0"/>
              <a:t>).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Holquist</a:t>
            </a:r>
            <a:r>
              <a:rPr lang="en-US" sz="1600" dirty="0"/>
              <a:t>, Michael. </a:t>
            </a:r>
            <a:r>
              <a:rPr lang="en-US" sz="1600" i="1" dirty="0"/>
              <a:t>Dialogism: Bakhtin and His World</a:t>
            </a:r>
            <a:r>
              <a:rPr lang="en-US" sz="1600" dirty="0"/>
              <a:t> (London: Routledge, 2002 [1990]).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*Sher, Benjamin. “</a:t>
            </a:r>
            <a:r>
              <a:rPr lang="en-US" sz="1600" dirty="0" err="1"/>
              <a:t>Skhlovsky</a:t>
            </a:r>
            <a:r>
              <a:rPr lang="en-US" sz="1600" dirty="0"/>
              <a:t> and the Revolution.” In: </a:t>
            </a:r>
            <a:r>
              <a:rPr lang="en-US" sz="1600" i="1" dirty="0"/>
              <a:t>Theory of Prose </a:t>
            </a:r>
            <a:r>
              <a:rPr lang="en-US" sz="1600" dirty="0"/>
              <a:t>by Victor </a:t>
            </a:r>
            <a:r>
              <a:rPr lang="en-US" sz="1600" dirty="0" err="1"/>
              <a:t>Shklovsky</a:t>
            </a:r>
            <a:r>
              <a:rPr lang="en-US" sz="1600" dirty="0"/>
              <a:t>, translated by B. Sher (Champaign &amp; London: </a:t>
            </a:r>
            <a:r>
              <a:rPr lang="en-US" sz="1600" dirty="0" err="1"/>
              <a:t>Dalkey</a:t>
            </a:r>
            <a:r>
              <a:rPr lang="en-US" sz="1600" dirty="0"/>
              <a:t> Archive Press, 1991): xv­–xxi.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*</a:t>
            </a:r>
            <a:r>
              <a:rPr lang="en-US" sz="1600" dirty="0" err="1"/>
              <a:t>Shklovsky</a:t>
            </a:r>
            <a:r>
              <a:rPr lang="en-US" sz="1600" dirty="0"/>
              <a:t>, Viktor. “Art as Device.” In: </a:t>
            </a:r>
            <a:r>
              <a:rPr lang="en-US" sz="1600" i="1" dirty="0"/>
              <a:t>Theory of Prose</a:t>
            </a:r>
            <a:r>
              <a:rPr lang="en-US" sz="1600" dirty="0"/>
              <a:t>, translated by B. Sher</a:t>
            </a:r>
            <a:r>
              <a:rPr lang="en-US" sz="1600" i="1" dirty="0"/>
              <a:t> </a:t>
            </a:r>
            <a:r>
              <a:rPr lang="en-US" sz="1600" dirty="0"/>
              <a:t>(Champaign &amp; London: </a:t>
            </a:r>
            <a:r>
              <a:rPr lang="en-US" sz="1600" dirty="0" err="1"/>
              <a:t>Dalkey</a:t>
            </a:r>
            <a:r>
              <a:rPr lang="en-US" sz="1600" dirty="0"/>
              <a:t> Archive Press, 1991): 1–14.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Steiner, Peter. </a:t>
            </a:r>
            <a:r>
              <a:rPr lang="en-US" sz="1600" i="1" dirty="0"/>
              <a:t>Russian Formalism: A </a:t>
            </a:r>
            <a:r>
              <a:rPr lang="en-US" sz="1600" i="1" dirty="0" err="1"/>
              <a:t>Metapoetics</a:t>
            </a:r>
            <a:r>
              <a:rPr lang="en-US" sz="1600" dirty="0"/>
              <a:t> (Ithaca: Cornell University Press, 1984).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Thompson, </a:t>
            </a:r>
            <a:r>
              <a:rPr lang="en-US" sz="1600" dirty="0" err="1"/>
              <a:t>Ewa</a:t>
            </a:r>
            <a:r>
              <a:rPr lang="en-US" sz="1600" dirty="0"/>
              <a:t> M. </a:t>
            </a:r>
            <a:r>
              <a:rPr lang="en-US" sz="1600" i="1" dirty="0"/>
              <a:t>Russian Formalism and Anglo-American New Criticism : A Comparative Study</a:t>
            </a:r>
            <a:r>
              <a:rPr lang="en-US" sz="1600" dirty="0"/>
              <a:t>. (The Hague: De </a:t>
            </a:r>
            <a:r>
              <a:rPr lang="en-US" sz="1600" dirty="0" err="1"/>
              <a:t>Gruyter</a:t>
            </a:r>
            <a:r>
              <a:rPr lang="en-US" sz="1600" dirty="0"/>
              <a:t> Mouton, 1971), eBook (</a:t>
            </a:r>
            <a:r>
              <a:rPr lang="en-US" sz="1600" i="1" dirty="0"/>
              <a:t>EBSCOhost</a:t>
            </a:r>
            <a:r>
              <a:rPr lang="en-US" sz="1600" dirty="0"/>
              <a:t>).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Wellek</a:t>
            </a:r>
            <a:r>
              <a:rPr lang="en-US" sz="1600" dirty="0"/>
              <a:t>, René. “13: Russian Formalism,” and “15: Mikhail Bakhtin.” In: </a:t>
            </a:r>
            <a:r>
              <a:rPr lang="en-US" sz="1600" i="1" dirty="0"/>
              <a:t>A History of Modern Criticism: 1750–1950. Vol. 7: German, Russian, and Eastern European Criticism: 1900–1950</a:t>
            </a:r>
            <a:r>
              <a:rPr lang="en-US" sz="1600" dirty="0"/>
              <a:t> (New Haven: Yale University Press, 1991): 318–47 and 354–71.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400" dirty="0"/>
              <a:t>* these are compulsory readings for the class</a:t>
            </a:r>
          </a:p>
        </p:txBody>
      </p:sp>
    </p:spTree>
    <p:extLst>
      <p:ext uri="{BB962C8B-B14F-4D97-AF65-F5344CB8AC3E}">
        <p14:creationId xmlns:p14="http://schemas.microsoft.com/office/powerpoint/2010/main" val="155312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 I. </a:t>
            </a:r>
            <a:r>
              <a:rPr lang="cs-CZ" dirty="0" err="1"/>
              <a:t>Overview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Formalism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Readings</a:t>
            </a:r>
            <a:r>
              <a:rPr lang="cs-CZ" dirty="0"/>
              <a:t>: </a:t>
            </a:r>
          </a:p>
          <a:p>
            <a:pPr lvl="1"/>
            <a:r>
              <a:rPr lang="en-US" dirty="0"/>
              <a:t>Emerson, </a:t>
            </a:r>
            <a:r>
              <a:rPr lang="en-US" dirty="0" err="1"/>
              <a:t>Caryl</a:t>
            </a:r>
            <a:r>
              <a:rPr lang="en-US" dirty="0"/>
              <a:t>. “Critical Models, Committed Readers, and Three Russian Ideas.” In: The Cambridge Introduction to Russian </a:t>
            </a:r>
            <a:r>
              <a:rPr lang="en-US" dirty="0" err="1"/>
              <a:t>Litetature</a:t>
            </a:r>
            <a:r>
              <a:rPr lang="en-US" dirty="0"/>
              <a:t> (Cambridge: Cambridge University Press, 2008): 11-33.</a:t>
            </a:r>
            <a:endParaRPr lang="cs-CZ" dirty="0"/>
          </a:p>
          <a:p>
            <a:r>
              <a:rPr lang="cs-CZ" dirty="0"/>
              <a:t>Steiner</a:t>
            </a:r>
            <a:r>
              <a:rPr lang="en-US" dirty="0"/>
              <a:t>’s three metaphors of RF</a:t>
            </a:r>
          </a:p>
          <a:p>
            <a:pPr lvl="1"/>
            <a:r>
              <a:rPr lang="en-US" dirty="0"/>
              <a:t>The Machine</a:t>
            </a:r>
          </a:p>
          <a:p>
            <a:pPr lvl="1"/>
            <a:r>
              <a:rPr lang="en-US" dirty="0"/>
              <a:t>The Organism</a:t>
            </a:r>
          </a:p>
          <a:p>
            <a:pPr lvl="1"/>
            <a:r>
              <a:rPr lang="en-US" dirty="0"/>
              <a:t>The System</a:t>
            </a:r>
          </a:p>
          <a:p>
            <a:r>
              <a:rPr lang="en-US" dirty="0"/>
              <a:t>Eagleton, Terry. </a:t>
            </a:r>
            <a:r>
              <a:rPr lang="en-US" i="1" dirty="0"/>
              <a:t>Theory of Literature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469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RF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>
                <a:solidFill>
                  <a:srgbClr val="000000"/>
                </a:solidFill>
              </a:rPr>
              <a:t>1910s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 err="1">
                <a:solidFill>
                  <a:srgbClr val="000000"/>
                </a:solidFill>
              </a:rPr>
              <a:t>Moscow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Linguistic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Circle</a:t>
            </a:r>
            <a:r>
              <a:rPr lang="cs-CZ" altLang="cs-CZ" sz="1800" dirty="0">
                <a:solidFill>
                  <a:srgbClr val="000000"/>
                </a:solidFill>
              </a:rPr>
              <a:t>, OPOJAZ (Society </a:t>
            </a:r>
            <a:r>
              <a:rPr lang="cs-CZ" altLang="cs-CZ" sz="1800" dirty="0" err="1">
                <a:solidFill>
                  <a:srgbClr val="000000"/>
                </a:solidFill>
              </a:rPr>
              <a:t>for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the</a:t>
            </a:r>
            <a:r>
              <a:rPr lang="cs-CZ" altLang="cs-CZ" sz="1800" dirty="0">
                <a:solidFill>
                  <a:srgbClr val="000000"/>
                </a:solidFill>
              </a:rPr>
              <a:t> Study </a:t>
            </a:r>
            <a:r>
              <a:rPr lang="cs-CZ" altLang="cs-CZ" sz="1800" dirty="0" err="1">
                <a:solidFill>
                  <a:srgbClr val="000000"/>
                </a:solidFill>
              </a:rPr>
              <a:t>of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Poetic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Language</a:t>
            </a:r>
            <a:r>
              <a:rPr lang="cs-CZ" alt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400" dirty="0" err="1">
                <a:solidFill>
                  <a:srgbClr val="000000"/>
                </a:solidFill>
              </a:rPr>
              <a:t>linguists</a:t>
            </a:r>
            <a:r>
              <a:rPr lang="cs-CZ" altLang="cs-CZ" sz="1400" dirty="0">
                <a:solidFill>
                  <a:srgbClr val="000000"/>
                </a:solidFill>
              </a:rPr>
              <a:t>, </a:t>
            </a:r>
            <a:r>
              <a:rPr lang="cs-CZ" altLang="cs-CZ" sz="1400" dirty="0" err="1">
                <a:solidFill>
                  <a:srgbClr val="000000"/>
                </a:solidFill>
              </a:rPr>
              <a:t>literary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  <a:r>
              <a:rPr lang="cs-CZ" altLang="cs-CZ" sz="1400" dirty="0" err="1">
                <a:solidFill>
                  <a:srgbClr val="000000"/>
                </a:solidFill>
              </a:rPr>
              <a:t>scholars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 err="1">
                <a:solidFill>
                  <a:srgbClr val="000000"/>
                </a:solidFill>
              </a:rPr>
              <a:t>Reaction</a:t>
            </a:r>
            <a:r>
              <a:rPr lang="cs-CZ" altLang="cs-CZ" sz="1800" dirty="0">
                <a:solidFill>
                  <a:srgbClr val="000000"/>
                </a:solidFill>
              </a:rPr>
              <a:t> to: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400" dirty="0" err="1">
                <a:solidFill>
                  <a:srgbClr val="000000"/>
                </a:solidFill>
              </a:rPr>
              <a:t>Romanticism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400" dirty="0" err="1">
                <a:solidFill>
                  <a:srgbClr val="000000"/>
                </a:solidFill>
              </a:rPr>
              <a:t>Positivism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400" dirty="0">
                <a:solidFill>
                  <a:srgbClr val="000000"/>
                </a:solidFill>
              </a:rPr>
              <a:t>Psychology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>
                <a:solidFill>
                  <a:srgbClr val="000000"/>
                </a:solidFill>
              </a:rPr>
              <a:t>Post-1917 </a:t>
            </a:r>
            <a:r>
              <a:rPr lang="cs-CZ" altLang="cs-CZ" sz="1800" dirty="0" err="1">
                <a:solidFill>
                  <a:srgbClr val="000000"/>
                </a:solidFill>
              </a:rPr>
              <a:t>development</a:t>
            </a:r>
            <a:r>
              <a:rPr lang="cs-CZ" altLang="cs-CZ" sz="1800" dirty="0">
                <a:solidFill>
                  <a:srgbClr val="000000"/>
                </a:solidFill>
              </a:rPr>
              <a:t> (</a:t>
            </a:r>
            <a:r>
              <a:rPr lang="cs-CZ" altLang="cs-CZ" sz="1800" dirty="0" err="1">
                <a:solidFill>
                  <a:srgbClr val="000000"/>
                </a:solidFill>
              </a:rPr>
              <a:t>Soviet</a:t>
            </a:r>
            <a:r>
              <a:rPr lang="cs-CZ" altLang="cs-CZ" sz="1800" dirty="0">
                <a:solidFill>
                  <a:srgbClr val="000000"/>
                </a:solidFill>
              </a:rPr>
              <a:t> “science”, </a:t>
            </a:r>
            <a:r>
              <a:rPr lang="cs-CZ" altLang="cs-CZ" sz="1800" dirty="0" err="1">
                <a:solidFill>
                  <a:srgbClr val="000000"/>
                </a:solidFill>
              </a:rPr>
              <a:t>emigration</a:t>
            </a:r>
            <a:r>
              <a:rPr lang="cs-CZ" altLang="cs-CZ" sz="1800" dirty="0">
                <a:solidFill>
                  <a:srgbClr val="000000"/>
                </a:solidFill>
              </a:rPr>
              <a:t>)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>
                <a:solidFill>
                  <a:srgbClr val="000000"/>
                </a:solidFill>
              </a:rPr>
              <a:t>International </a:t>
            </a:r>
            <a:r>
              <a:rPr lang="cs-CZ" altLang="cs-CZ" sz="1800" dirty="0" err="1">
                <a:solidFill>
                  <a:srgbClr val="000000"/>
                </a:solidFill>
              </a:rPr>
              <a:t>recognition</a:t>
            </a:r>
            <a:r>
              <a:rPr lang="cs-CZ" altLang="cs-CZ" sz="1800" dirty="0">
                <a:solidFill>
                  <a:srgbClr val="000000"/>
                </a:solidFill>
              </a:rPr>
              <a:t> (Prague, U.S.A., France)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771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and Goals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Literary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work</a:t>
            </a:r>
            <a:r>
              <a:rPr lang="cs-CZ" altLang="cs-CZ" sz="2000" dirty="0">
                <a:solidFill>
                  <a:srgbClr val="000000"/>
                </a:solidFill>
              </a:rPr>
              <a:t> as </a:t>
            </a:r>
            <a:r>
              <a:rPr lang="cs-CZ" altLang="cs-CZ" sz="2000" dirty="0" err="1">
                <a:solidFill>
                  <a:srgbClr val="000000"/>
                </a:solidFill>
              </a:rPr>
              <a:t>an</a:t>
            </a:r>
            <a:r>
              <a:rPr lang="cs-CZ" altLang="cs-CZ" sz="2000" dirty="0">
                <a:solidFill>
                  <a:srgbClr val="000000"/>
                </a:solidFill>
              </a:rPr>
              <a:t> independent </a:t>
            </a:r>
            <a:r>
              <a:rPr lang="cs-CZ" altLang="cs-CZ" sz="2000" dirty="0" err="1">
                <a:solidFill>
                  <a:srgbClr val="000000"/>
                </a:solidFill>
              </a:rPr>
              <a:t>object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>
                <a:solidFill>
                  <a:srgbClr val="000000"/>
                </a:solidFill>
              </a:rPr>
              <a:t>“</a:t>
            </a:r>
            <a:r>
              <a:rPr lang="cs-CZ" altLang="cs-CZ" sz="2000" dirty="0" err="1">
                <a:solidFill>
                  <a:srgbClr val="000000"/>
                </a:solidFill>
              </a:rPr>
              <a:t>Literariness</a:t>
            </a:r>
            <a:r>
              <a:rPr lang="cs-CZ" altLang="cs-CZ" sz="2000" dirty="0">
                <a:solidFill>
                  <a:srgbClr val="000000"/>
                </a:solidFill>
              </a:rPr>
              <a:t>”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The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literary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form</a:t>
            </a:r>
            <a:r>
              <a:rPr lang="cs-CZ" altLang="cs-CZ" sz="2000" dirty="0">
                <a:solidFill>
                  <a:srgbClr val="000000"/>
                </a:solidFill>
              </a:rPr>
              <a:t> – </a:t>
            </a:r>
            <a:r>
              <a:rPr lang="cs-CZ" altLang="cs-CZ" sz="2000" dirty="0" err="1">
                <a:solidFill>
                  <a:srgbClr val="000000"/>
                </a:solidFill>
              </a:rPr>
              <a:t>the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world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Concepts</a:t>
            </a:r>
            <a:r>
              <a:rPr lang="cs-CZ" altLang="cs-CZ" sz="2000" dirty="0">
                <a:solidFill>
                  <a:srgbClr val="000000"/>
                </a:solidFill>
              </a:rPr>
              <a:t>: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Automatism</a:t>
            </a:r>
            <a:r>
              <a:rPr lang="cs-CZ" altLang="cs-CZ" sz="1600" dirty="0">
                <a:solidFill>
                  <a:srgbClr val="000000"/>
                </a:solidFill>
              </a:rPr>
              <a:t> – </a:t>
            </a:r>
            <a:r>
              <a:rPr lang="cs-CZ" altLang="cs-CZ" sz="1600" dirty="0" err="1">
                <a:solidFill>
                  <a:srgbClr val="000000"/>
                </a:solidFill>
              </a:rPr>
              <a:t>Defamiliarization</a:t>
            </a:r>
            <a:endParaRPr lang="cs-CZ" altLang="cs-CZ" sz="16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Causality</a:t>
            </a:r>
            <a:r>
              <a:rPr lang="cs-CZ" altLang="cs-CZ" sz="1600" dirty="0">
                <a:solidFill>
                  <a:srgbClr val="000000"/>
                </a:solidFill>
              </a:rPr>
              <a:t> – Teleology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Material</a:t>
            </a:r>
            <a:r>
              <a:rPr lang="cs-CZ" altLang="cs-CZ" sz="1600" dirty="0">
                <a:solidFill>
                  <a:srgbClr val="000000"/>
                </a:solidFill>
              </a:rPr>
              <a:t> – </a:t>
            </a:r>
            <a:r>
              <a:rPr lang="cs-CZ" altLang="cs-CZ" sz="1600" dirty="0" err="1">
                <a:solidFill>
                  <a:srgbClr val="000000"/>
                </a:solidFill>
              </a:rPr>
              <a:t>Method</a:t>
            </a:r>
            <a:r>
              <a:rPr lang="cs-CZ" altLang="cs-CZ" sz="1600" dirty="0">
                <a:solidFill>
                  <a:srgbClr val="000000"/>
                </a:solidFill>
              </a:rPr>
              <a:t>/</a:t>
            </a:r>
            <a:r>
              <a:rPr lang="cs-CZ" altLang="cs-CZ" sz="1600" dirty="0" err="1">
                <a:solidFill>
                  <a:srgbClr val="000000"/>
                </a:solidFill>
              </a:rPr>
              <a:t>Devices</a:t>
            </a:r>
            <a:endParaRPr lang="cs-CZ" altLang="cs-CZ" sz="16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Fabula</a:t>
            </a:r>
            <a:r>
              <a:rPr lang="cs-CZ" altLang="cs-CZ" sz="1600" dirty="0">
                <a:solidFill>
                  <a:srgbClr val="000000"/>
                </a:solidFill>
              </a:rPr>
              <a:t> (story) – </a:t>
            </a:r>
            <a:r>
              <a:rPr lang="cs-CZ" altLang="cs-CZ" sz="1600" dirty="0" err="1">
                <a:solidFill>
                  <a:srgbClr val="000000"/>
                </a:solidFill>
              </a:rPr>
              <a:t>Syuzhet</a:t>
            </a:r>
            <a:r>
              <a:rPr lang="cs-CZ" altLang="cs-CZ" sz="1600" dirty="0">
                <a:solidFill>
                  <a:srgbClr val="000000"/>
                </a:solidFill>
              </a:rPr>
              <a:t> (plot)</a:t>
            </a:r>
          </a:p>
          <a:p>
            <a:pPr marL="7200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607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Literary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work</a:t>
            </a:r>
            <a:r>
              <a:rPr lang="cs-CZ" altLang="cs-CZ" sz="2000" dirty="0">
                <a:solidFill>
                  <a:srgbClr val="000000"/>
                </a:solidFill>
              </a:rPr>
              <a:t> as </a:t>
            </a:r>
            <a:r>
              <a:rPr lang="cs-CZ" altLang="cs-CZ" sz="2000" dirty="0" err="1">
                <a:solidFill>
                  <a:srgbClr val="000000"/>
                </a:solidFill>
              </a:rPr>
              <a:t>an</a:t>
            </a:r>
            <a:r>
              <a:rPr lang="cs-CZ" altLang="cs-CZ" sz="2000" dirty="0">
                <a:solidFill>
                  <a:srgbClr val="000000"/>
                </a:solidFill>
              </a:rPr>
              <a:t> independent </a:t>
            </a:r>
            <a:r>
              <a:rPr lang="cs-CZ" altLang="cs-CZ" sz="2000" dirty="0" err="1">
                <a:solidFill>
                  <a:srgbClr val="000000"/>
                </a:solidFill>
              </a:rPr>
              <a:t>object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>
                <a:solidFill>
                  <a:srgbClr val="000000"/>
                </a:solidFill>
              </a:rPr>
              <a:t>“</a:t>
            </a:r>
            <a:r>
              <a:rPr lang="cs-CZ" altLang="cs-CZ" sz="2000" dirty="0" err="1">
                <a:solidFill>
                  <a:srgbClr val="000000"/>
                </a:solidFill>
              </a:rPr>
              <a:t>Literariness</a:t>
            </a:r>
            <a:r>
              <a:rPr lang="cs-CZ" altLang="cs-CZ" sz="2000" dirty="0">
                <a:solidFill>
                  <a:srgbClr val="000000"/>
                </a:solidFill>
              </a:rPr>
              <a:t>”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The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literary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form</a:t>
            </a:r>
            <a:r>
              <a:rPr lang="cs-CZ" altLang="cs-CZ" sz="2000" dirty="0">
                <a:solidFill>
                  <a:srgbClr val="000000"/>
                </a:solidFill>
              </a:rPr>
              <a:t> – </a:t>
            </a:r>
            <a:r>
              <a:rPr lang="cs-CZ" altLang="cs-CZ" sz="2000" dirty="0" err="1">
                <a:solidFill>
                  <a:srgbClr val="000000"/>
                </a:solidFill>
              </a:rPr>
              <a:t>the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world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Concepts</a:t>
            </a:r>
            <a:r>
              <a:rPr lang="cs-CZ" altLang="cs-CZ" sz="2000" dirty="0">
                <a:solidFill>
                  <a:srgbClr val="000000"/>
                </a:solidFill>
              </a:rPr>
              <a:t>: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Automatism</a:t>
            </a:r>
            <a:r>
              <a:rPr lang="cs-CZ" altLang="cs-CZ" sz="1600" dirty="0">
                <a:solidFill>
                  <a:srgbClr val="000000"/>
                </a:solidFill>
              </a:rPr>
              <a:t> – </a:t>
            </a:r>
            <a:r>
              <a:rPr lang="cs-CZ" altLang="cs-CZ" sz="1600" dirty="0" err="1">
                <a:solidFill>
                  <a:srgbClr val="000000"/>
                </a:solidFill>
              </a:rPr>
              <a:t>Defamiliarization</a:t>
            </a:r>
            <a:endParaRPr lang="cs-CZ" altLang="cs-CZ" sz="16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Causality</a:t>
            </a:r>
            <a:r>
              <a:rPr lang="cs-CZ" altLang="cs-CZ" sz="1600" dirty="0">
                <a:solidFill>
                  <a:srgbClr val="000000"/>
                </a:solidFill>
              </a:rPr>
              <a:t> – Teleology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Material</a:t>
            </a:r>
            <a:r>
              <a:rPr lang="cs-CZ" altLang="cs-CZ" sz="1600" dirty="0">
                <a:solidFill>
                  <a:srgbClr val="000000"/>
                </a:solidFill>
              </a:rPr>
              <a:t> – </a:t>
            </a:r>
            <a:r>
              <a:rPr lang="cs-CZ" altLang="cs-CZ" sz="1600" dirty="0" err="1">
                <a:solidFill>
                  <a:srgbClr val="000000"/>
                </a:solidFill>
              </a:rPr>
              <a:t>Method</a:t>
            </a:r>
            <a:r>
              <a:rPr lang="cs-CZ" altLang="cs-CZ" sz="1600" dirty="0">
                <a:solidFill>
                  <a:srgbClr val="000000"/>
                </a:solidFill>
              </a:rPr>
              <a:t>/</a:t>
            </a:r>
            <a:r>
              <a:rPr lang="cs-CZ" altLang="cs-CZ" sz="1600" dirty="0" err="1">
                <a:solidFill>
                  <a:srgbClr val="000000"/>
                </a:solidFill>
              </a:rPr>
              <a:t>Devices</a:t>
            </a:r>
            <a:endParaRPr lang="cs-CZ" altLang="cs-CZ" sz="16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600" dirty="0" err="1">
                <a:solidFill>
                  <a:srgbClr val="000000"/>
                </a:solidFill>
              </a:rPr>
              <a:t>Fabula</a:t>
            </a:r>
            <a:r>
              <a:rPr lang="cs-CZ" altLang="cs-CZ" sz="1600" dirty="0">
                <a:solidFill>
                  <a:srgbClr val="000000"/>
                </a:solidFill>
              </a:rPr>
              <a:t> (story) – </a:t>
            </a:r>
            <a:r>
              <a:rPr lang="cs-CZ" altLang="cs-CZ" sz="1600" dirty="0" err="1">
                <a:solidFill>
                  <a:srgbClr val="000000"/>
                </a:solidFill>
              </a:rPr>
              <a:t>Syuzhet</a:t>
            </a:r>
            <a:r>
              <a:rPr lang="cs-CZ" altLang="cs-CZ" sz="1600" dirty="0">
                <a:solidFill>
                  <a:srgbClr val="000000"/>
                </a:solidFill>
              </a:rPr>
              <a:t> (plot)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2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Causality</a:t>
            </a:r>
            <a:r>
              <a:rPr lang="cs-CZ" altLang="cs-CZ" sz="2000" dirty="0">
                <a:solidFill>
                  <a:srgbClr val="000000"/>
                </a:solidFill>
              </a:rPr>
              <a:t> – Teleology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800" dirty="0" err="1">
                <a:solidFill>
                  <a:srgbClr val="000000"/>
                </a:solidFill>
              </a:rPr>
              <a:t>ordering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of</a:t>
            </a:r>
            <a:r>
              <a:rPr lang="cs-CZ" altLang="cs-CZ" sz="1800" dirty="0">
                <a:solidFill>
                  <a:srgbClr val="000000"/>
                </a:solidFill>
              </a:rPr>
              <a:t> “</a:t>
            </a:r>
            <a:r>
              <a:rPr lang="cs-CZ" altLang="cs-CZ" sz="1800" dirty="0" err="1">
                <a:solidFill>
                  <a:srgbClr val="000000"/>
                </a:solidFill>
              </a:rPr>
              <a:t>facts</a:t>
            </a:r>
            <a:r>
              <a:rPr lang="cs-CZ" altLang="cs-CZ" sz="1800" dirty="0">
                <a:solidFill>
                  <a:srgbClr val="000000"/>
                </a:solidFill>
              </a:rPr>
              <a:t>”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Material</a:t>
            </a:r>
            <a:r>
              <a:rPr lang="cs-CZ" altLang="cs-CZ" sz="2000" dirty="0">
                <a:solidFill>
                  <a:srgbClr val="000000"/>
                </a:solidFill>
              </a:rPr>
              <a:t> – </a:t>
            </a:r>
            <a:r>
              <a:rPr lang="cs-CZ" altLang="cs-CZ" sz="2000" dirty="0" err="1">
                <a:solidFill>
                  <a:srgbClr val="000000"/>
                </a:solidFill>
              </a:rPr>
              <a:t>Method</a:t>
            </a:r>
            <a:r>
              <a:rPr lang="cs-CZ" altLang="cs-CZ" sz="2000" dirty="0">
                <a:solidFill>
                  <a:srgbClr val="000000"/>
                </a:solidFill>
              </a:rPr>
              <a:t>/</a:t>
            </a:r>
            <a:r>
              <a:rPr lang="cs-CZ" altLang="cs-CZ" sz="2000" dirty="0" err="1">
                <a:solidFill>
                  <a:srgbClr val="000000"/>
                </a:solidFill>
              </a:rPr>
              <a:t>Devices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800" dirty="0" err="1">
                <a:solidFill>
                  <a:srgbClr val="000000"/>
                </a:solidFill>
              </a:rPr>
              <a:t>parts</a:t>
            </a:r>
            <a:r>
              <a:rPr lang="cs-CZ" altLang="cs-CZ" sz="1800" dirty="0">
                <a:solidFill>
                  <a:srgbClr val="000000"/>
                </a:solidFill>
              </a:rPr>
              <a:t> and </a:t>
            </a:r>
            <a:r>
              <a:rPr lang="cs-CZ" altLang="cs-CZ" sz="1800" dirty="0" err="1">
                <a:solidFill>
                  <a:srgbClr val="000000"/>
                </a:solidFill>
              </a:rPr>
              <a:t>the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whole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1800" dirty="0" err="1">
                <a:solidFill>
                  <a:srgbClr val="000000"/>
                </a:solidFill>
              </a:rPr>
              <a:t>e.g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  <a:r>
              <a:rPr lang="cs-CZ" altLang="cs-CZ" sz="1800" dirty="0" err="1">
                <a:solidFill>
                  <a:srgbClr val="000000"/>
                </a:solidFill>
              </a:rPr>
              <a:t>metaphors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Fabula</a:t>
            </a:r>
            <a:r>
              <a:rPr lang="cs-CZ" altLang="cs-CZ" sz="2000" dirty="0">
                <a:solidFill>
                  <a:srgbClr val="000000"/>
                </a:solidFill>
              </a:rPr>
              <a:t> – </a:t>
            </a:r>
            <a:r>
              <a:rPr lang="cs-CZ" altLang="cs-CZ" sz="2000" dirty="0" err="1">
                <a:solidFill>
                  <a:srgbClr val="000000"/>
                </a:solidFill>
              </a:rPr>
              <a:t>Syuzhet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</a:p>
          <a:p>
            <a:pPr lvl="1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 err="1">
                <a:solidFill>
                  <a:srgbClr val="000000"/>
                </a:solidFill>
              </a:rPr>
              <a:t>order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of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events</a:t>
            </a:r>
            <a:r>
              <a:rPr lang="cs-CZ" altLang="cs-CZ" sz="1800" dirty="0">
                <a:solidFill>
                  <a:srgbClr val="000000"/>
                </a:solidFill>
              </a:rPr>
              <a:t> – </a:t>
            </a:r>
            <a:r>
              <a:rPr lang="cs-CZ" altLang="cs-CZ" sz="1800" dirty="0" err="1">
                <a:solidFill>
                  <a:srgbClr val="000000"/>
                </a:solidFill>
              </a:rPr>
              <a:t>narration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of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events</a:t>
            </a:r>
            <a:endParaRPr lang="cs-CZ" altLang="cs-CZ" sz="1800" dirty="0">
              <a:solidFill>
                <a:srgbClr val="000000"/>
              </a:solidFill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40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07136"/>
            <a:ext cx="10753200" cy="4518622"/>
          </a:xfrm>
        </p:spPr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3200" dirty="0">
                <a:solidFill>
                  <a:srgbClr val="000000"/>
                </a:solidFill>
              </a:rPr>
              <a:t>Boris </a:t>
            </a:r>
            <a:r>
              <a:rPr lang="cs-CZ" altLang="cs-CZ" sz="3200" dirty="0" err="1">
                <a:solidFill>
                  <a:srgbClr val="000000"/>
                </a:solidFill>
              </a:rPr>
              <a:t>Eikhenbaum</a:t>
            </a:r>
            <a:endParaRPr lang="cs-CZ" altLang="cs-CZ" sz="3200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2800" i="1" dirty="0" err="1">
                <a:solidFill>
                  <a:srgbClr val="000000"/>
                </a:solidFill>
              </a:rPr>
              <a:t>Theory</a:t>
            </a:r>
            <a:r>
              <a:rPr lang="cs-CZ" altLang="cs-CZ" sz="2800" i="1" dirty="0">
                <a:solidFill>
                  <a:srgbClr val="000000"/>
                </a:solidFill>
              </a:rPr>
              <a:t> </a:t>
            </a:r>
            <a:r>
              <a:rPr lang="cs-CZ" altLang="cs-CZ" sz="2800" i="1" dirty="0" err="1">
                <a:solidFill>
                  <a:srgbClr val="000000"/>
                </a:solidFill>
              </a:rPr>
              <a:t>of</a:t>
            </a:r>
            <a:r>
              <a:rPr lang="cs-CZ" altLang="cs-CZ" sz="2800" i="1" dirty="0">
                <a:solidFill>
                  <a:srgbClr val="000000"/>
                </a:solidFill>
              </a:rPr>
              <a:t> </a:t>
            </a:r>
            <a:r>
              <a:rPr lang="cs-CZ" altLang="cs-CZ" sz="2800" i="1" dirty="0" err="1">
                <a:solidFill>
                  <a:srgbClr val="000000"/>
                </a:solidFill>
              </a:rPr>
              <a:t>the</a:t>
            </a:r>
            <a:r>
              <a:rPr lang="cs-CZ" altLang="cs-CZ" sz="2800" i="1" dirty="0">
                <a:solidFill>
                  <a:srgbClr val="000000"/>
                </a:solidFill>
              </a:rPr>
              <a:t> "</a:t>
            </a:r>
            <a:r>
              <a:rPr lang="cs-CZ" altLang="cs-CZ" sz="2800" i="1" dirty="0" err="1">
                <a:solidFill>
                  <a:srgbClr val="000000"/>
                </a:solidFill>
              </a:rPr>
              <a:t>Formal</a:t>
            </a:r>
            <a:r>
              <a:rPr lang="cs-CZ" altLang="cs-CZ" sz="2800" i="1" dirty="0">
                <a:solidFill>
                  <a:srgbClr val="000000"/>
                </a:solidFill>
              </a:rPr>
              <a:t> </a:t>
            </a:r>
            <a:r>
              <a:rPr lang="cs-CZ" altLang="cs-CZ" sz="2800" i="1" dirty="0" err="1">
                <a:solidFill>
                  <a:srgbClr val="000000"/>
                </a:solidFill>
              </a:rPr>
              <a:t>Method</a:t>
            </a:r>
            <a:r>
              <a:rPr lang="cs-CZ" altLang="cs-CZ" sz="2800" i="1" dirty="0">
                <a:solidFill>
                  <a:srgbClr val="000000"/>
                </a:solidFill>
              </a:rPr>
              <a:t>"</a:t>
            </a: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 err="1">
                <a:solidFill>
                  <a:srgbClr val="000000"/>
                </a:solidFill>
              </a:rPr>
              <a:t>theory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derives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from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material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 err="1">
                <a:solidFill>
                  <a:srgbClr val="000000"/>
                </a:solidFill>
              </a:rPr>
              <a:t>there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is</a:t>
            </a:r>
            <a:r>
              <a:rPr lang="cs-CZ" altLang="cs-CZ" sz="2400" dirty="0">
                <a:solidFill>
                  <a:srgbClr val="000000"/>
                </a:solidFill>
              </a:rPr>
              <a:t> no </a:t>
            </a:r>
            <a:r>
              <a:rPr lang="cs-CZ" altLang="cs-CZ" sz="2400" dirty="0" err="1">
                <a:solidFill>
                  <a:srgbClr val="000000"/>
                </a:solidFill>
              </a:rPr>
              <a:t>finished</a:t>
            </a:r>
            <a:r>
              <a:rPr lang="cs-CZ" altLang="cs-CZ" sz="2400" dirty="0">
                <a:solidFill>
                  <a:srgbClr val="000000"/>
                </a:solidFill>
              </a:rPr>
              <a:t> science</a:t>
            </a:r>
          </a:p>
          <a:p>
            <a:pPr lvl="2">
              <a:spcAft>
                <a:spcPts val="85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 err="1">
                <a:solidFill>
                  <a:srgbClr val="000000"/>
                </a:solidFill>
              </a:rPr>
              <a:t>research</a:t>
            </a:r>
            <a:r>
              <a:rPr lang="cs-CZ" altLang="cs-CZ" sz="2400" dirty="0">
                <a:solidFill>
                  <a:srgbClr val="000000"/>
                </a:solidFill>
              </a:rPr>
              <a:t> as </a:t>
            </a:r>
            <a:r>
              <a:rPr lang="cs-CZ" altLang="cs-CZ" sz="2400" dirty="0" err="1">
                <a:solidFill>
                  <a:srgbClr val="000000"/>
                </a:solidFill>
              </a:rPr>
              <a:t>method</a:t>
            </a:r>
            <a:r>
              <a:rPr lang="cs-CZ" altLang="cs-CZ" sz="2400" dirty="0">
                <a:solidFill>
                  <a:srgbClr val="000000"/>
                </a:solidFill>
              </a:rPr>
              <a:t>, not a dogma/ideology</a:t>
            </a:r>
          </a:p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3200" dirty="0" err="1">
                <a:solidFill>
                  <a:srgbClr val="000000"/>
                </a:solidFill>
              </a:rPr>
              <a:t>Yuri</a:t>
            </a:r>
            <a:r>
              <a:rPr lang="cs-CZ" altLang="cs-CZ" sz="3200" dirty="0">
                <a:solidFill>
                  <a:srgbClr val="000000"/>
                </a:solidFill>
              </a:rPr>
              <a:t> </a:t>
            </a:r>
            <a:r>
              <a:rPr lang="cs-CZ" altLang="cs-CZ" sz="3200" dirty="0" err="1">
                <a:solidFill>
                  <a:srgbClr val="000000"/>
                </a:solidFill>
              </a:rPr>
              <a:t>Tynyanov</a:t>
            </a:r>
            <a:endParaRPr lang="cs-CZ" altLang="cs-CZ" sz="3200" dirty="0">
              <a:solidFill>
                <a:srgbClr val="000000"/>
              </a:solidFill>
            </a:endParaRPr>
          </a:p>
          <a:p>
            <a:pPr lvl="2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2300" dirty="0" err="1">
                <a:solidFill>
                  <a:srgbClr val="000000"/>
                </a:solidFill>
              </a:rPr>
              <a:t>the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form</a:t>
            </a:r>
            <a:r>
              <a:rPr lang="cs-CZ" altLang="cs-CZ" sz="2300" dirty="0">
                <a:solidFill>
                  <a:srgbClr val="000000"/>
                </a:solidFill>
              </a:rPr>
              <a:t> has a </a:t>
            </a:r>
            <a:r>
              <a:rPr lang="cs-CZ" altLang="cs-CZ" sz="2300" dirty="0" err="1">
                <a:solidFill>
                  <a:srgbClr val="000000"/>
                </a:solidFill>
              </a:rPr>
              <a:t>meaning-constitutive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function</a:t>
            </a:r>
            <a:r>
              <a:rPr lang="cs-CZ" altLang="cs-CZ" sz="2300" dirty="0">
                <a:solidFill>
                  <a:srgbClr val="000000"/>
                </a:solidFill>
              </a:rPr>
              <a:t> and a priority </a:t>
            </a:r>
            <a:r>
              <a:rPr lang="cs-CZ" altLang="cs-CZ" sz="2300" dirty="0" err="1">
                <a:solidFill>
                  <a:srgbClr val="000000"/>
                </a:solidFill>
              </a:rPr>
              <a:t>over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the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content</a:t>
            </a:r>
            <a:endParaRPr lang="cs-CZ" altLang="cs-CZ" sz="2300" dirty="0">
              <a:solidFill>
                <a:srgbClr val="000000"/>
              </a:solidFill>
            </a:endParaRPr>
          </a:p>
          <a:p>
            <a:pPr lvl="2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2300" dirty="0">
                <a:solidFill>
                  <a:srgbClr val="000000"/>
                </a:solidFill>
              </a:rPr>
              <a:t>study </a:t>
            </a:r>
            <a:r>
              <a:rPr lang="cs-CZ" altLang="cs-CZ" sz="2300" dirty="0" err="1">
                <a:solidFill>
                  <a:srgbClr val="000000"/>
                </a:solidFill>
              </a:rPr>
              <a:t>of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complex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structures</a:t>
            </a:r>
            <a:r>
              <a:rPr lang="cs-CZ" altLang="cs-CZ" sz="2300" dirty="0">
                <a:solidFill>
                  <a:srgbClr val="000000"/>
                </a:solidFill>
              </a:rPr>
              <a:t>, </a:t>
            </a:r>
            <a:r>
              <a:rPr lang="cs-CZ" altLang="cs-CZ" sz="2300" dirty="0" err="1">
                <a:solidFill>
                  <a:srgbClr val="000000"/>
                </a:solidFill>
              </a:rPr>
              <a:t>evolution</a:t>
            </a:r>
            <a:r>
              <a:rPr lang="cs-CZ" altLang="cs-CZ" sz="2300" dirty="0">
                <a:solidFill>
                  <a:srgbClr val="000000"/>
                </a:solidFill>
              </a:rPr>
              <a:t>(s) </a:t>
            </a:r>
            <a:r>
              <a:rPr lang="cs-CZ" altLang="cs-CZ" sz="2300" dirty="0" err="1">
                <a:solidFill>
                  <a:srgbClr val="000000"/>
                </a:solidFill>
              </a:rPr>
              <a:t>of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genre</a:t>
            </a:r>
            <a:r>
              <a:rPr lang="cs-CZ" altLang="cs-CZ" sz="2300" dirty="0">
                <a:solidFill>
                  <a:srgbClr val="000000"/>
                </a:solidFill>
              </a:rPr>
              <a:t>(s), </a:t>
            </a:r>
            <a:r>
              <a:rPr lang="cs-CZ" altLang="cs-CZ" sz="2300" dirty="0" err="1">
                <a:solidFill>
                  <a:srgbClr val="000000"/>
                </a:solidFill>
              </a:rPr>
              <a:t>work-centered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method</a:t>
            </a:r>
            <a:endParaRPr lang="cs-CZ" altLang="cs-CZ" sz="2300" dirty="0">
              <a:solidFill>
                <a:srgbClr val="000000"/>
              </a:solidFill>
            </a:endParaRPr>
          </a:p>
          <a:p>
            <a:pPr lvl="2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sz="2300" dirty="0">
                <a:solidFill>
                  <a:srgbClr val="000000"/>
                </a:solidFill>
              </a:rPr>
              <a:t>“</a:t>
            </a:r>
            <a:r>
              <a:rPr lang="cs-CZ" altLang="cs-CZ" sz="2300" dirty="0" err="1">
                <a:solidFill>
                  <a:srgbClr val="000000"/>
                </a:solidFill>
              </a:rPr>
              <a:t>system</a:t>
            </a:r>
            <a:r>
              <a:rPr lang="cs-CZ" altLang="cs-CZ" sz="2300" dirty="0">
                <a:solidFill>
                  <a:srgbClr val="000000"/>
                </a:solidFill>
              </a:rPr>
              <a:t>” → hierarchy </a:t>
            </a:r>
            <a:r>
              <a:rPr lang="cs-CZ" altLang="cs-CZ" sz="2300" dirty="0" err="1">
                <a:solidFill>
                  <a:srgbClr val="000000"/>
                </a:solidFill>
              </a:rPr>
              <a:t>within</a:t>
            </a:r>
            <a:r>
              <a:rPr lang="cs-CZ" altLang="cs-CZ" sz="2300" dirty="0">
                <a:solidFill>
                  <a:srgbClr val="000000"/>
                </a:solidFill>
              </a:rPr>
              <a:t> a </a:t>
            </a:r>
            <a:r>
              <a:rPr lang="cs-CZ" altLang="cs-CZ" sz="2300" dirty="0" err="1">
                <a:solidFill>
                  <a:srgbClr val="000000"/>
                </a:solidFill>
              </a:rPr>
              <a:t>work</a:t>
            </a:r>
            <a:r>
              <a:rPr lang="cs-CZ" altLang="cs-CZ" sz="2300" dirty="0">
                <a:solidFill>
                  <a:srgbClr val="000000"/>
                </a:solidFill>
              </a:rPr>
              <a:t> </a:t>
            </a:r>
            <a:r>
              <a:rPr lang="cs-CZ" altLang="cs-CZ" sz="2300" dirty="0" err="1">
                <a:solidFill>
                  <a:srgbClr val="000000"/>
                </a:solidFill>
              </a:rPr>
              <a:t>of</a:t>
            </a:r>
            <a:r>
              <a:rPr lang="cs-CZ" altLang="cs-CZ" sz="2300" dirty="0">
                <a:solidFill>
                  <a:srgbClr val="000000"/>
                </a:solidFill>
              </a:rPr>
              <a:t> 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5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31298"/>
            <a:ext cx="10753200" cy="4139998"/>
          </a:xfrm>
        </p:spPr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3200" dirty="0">
                <a:solidFill>
                  <a:srgbClr val="000000"/>
                </a:solidFill>
              </a:rPr>
              <a:t>Roman </a:t>
            </a:r>
            <a:r>
              <a:rPr lang="cs-CZ" altLang="cs-CZ" sz="3200" dirty="0" err="1">
                <a:solidFill>
                  <a:srgbClr val="000000"/>
                </a:solidFill>
              </a:rPr>
              <a:t>Jakobson</a:t>
            </a:r>
            <a:endParaRPr lang="en-US" altLang="cs-CZ" sz="3200" dirty="0">
              <a:solidFill>
                <a:srgbClr val="000000"/>
              </a:solidFill>
            </a:endParaRPr>
          </a:p>
          <a:p>
            <a:pPr lvl="2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cs-CZ" sz="2000" dirty="0">
                <a:solidFill>
                  <a:srgbClr val="000000"/>
                </a:solidFill>
              </a:rPr>
              <a:t>Literariness</a:t>
            </a:r>
          </a:p>
          <a:p>
            <a:pPr lvl="2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cs-CZ" sz="2000" dirty="0">
                <a:solidFill>
                  <a:srgbClr val="000000"/>
                </a:solidFill>
              </a:rPr>
              <a:t>PLC</a:t>
            </a:r>
          </a:p>
          <a:p>
            <a:pPr lvl="2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binary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structures</a:t>
            </a:r>
            <a:r>
              <a:rPr lang="cs-CZ" altLang="cs-CZ" sz="2000" dirty="0">
                <a:solidFill>
                  <a:srgbClr val="000000"/>
                </a:solidFill>
              </a:rPr>
              <a:t> (</a:t>
            </a:r>
            <a:r>
              <a:rPr lang="cs-CZ" altLang="cs-CZ" sz="2000" dirty="0" err="1">
                <a:solidFill>
                  <a:srgbClr val="000000"/>
                </a:solidFill>
              </a:rPr>
              <a:t>dynamic</a:t>
            </a:r>
            <a:r>
              <a:rPr lang="cs-CZ" altLang="cs-CZ" sz="2000" dirty="0">
                <a:solidFill>
                  <a:srgbClr val="000000"/>
                </a:solidFill>
              </a:rPr>
              <a:t>, </a:t>
            </a:r>
            <a:r>
              <a:rPr lang="cs-CZ" altLang="cs-CZ" sz="2000" dirty="0" err="1">
                <a:solidFill>
                  <a:srgbClr val="000000"/>
                </a:solidFill>
              </a:rPr>
              <a:t>mutually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dependent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oppositions</a:t>
            </a:r>
            <a:r>
              <a:rPr lang="cs-CZ" altLang="cs-CZ" sz="2000" dirty="0">
                <a:solidFill>
                  <a:srgbClr val="000000"/>
                </a:solidFill>
              </a:rPr>
              <a:t>)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lvl="2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 err="1">
                <a:solidFill>
                  <a:srgbClr val="000000"/>
                </a:solidFill>
              </a:rPr>
              <a:t>the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communication</a:t>
            </a:r>
            <a:r>
              <a:rPr lang="cs-CZ" altLang="cs-CZ" sz="2000" dirty="0">
                <a:solidFill>
                  <a:srgbClr val="000000"/>
                </a:solidFill>
              </a:rPr>
              <a:t> model 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lvl="3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1800" dirty="0" err="1">
                <a:solidFill>
                  <a:srgbClr val="000000"/>
                </a:solidFill>
              </a:rPr>
              <a:t>functions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of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</a:rPr>
              <a:t>language</a:t>
            </a:r>
            <a:r>
              <a:rPr lang="cs-CZ" altLang="cs-CZ" sz="1800" dirty="0">
                <a:solidFill>
                  <a:srgbClr val="000000"/>
                </a:solidFill>
              </a:rPr>
              <a:t>:</a:t>
            </a:r>
            <a:endParaRPr lang="en-US" altLang="cs-CZ" sz="1800" dirty="0">
              <a:solidFill>
                <a:srgbClr val="000000"/>
              </a:solidFill>
            </a:endParaRPr>
          </a:p>
          <a:p>
            <a:pPr lvl="2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000" dirty="0">
                <a:solidFill>
                  <a:srgbClr val="000000"/>
                </a:solidFill>
              </a:rPr>
              <a:t>metonymy – </a:t>
            </a:r>
            <a:r>
              <a:rPr lang="cs-CZ" altLang="cs-CZ" sz="2000" dirty="0" err="1">
                <a:solidFill>
                  <a:srgbClr val="000000"/>
                </a:solidFill>
              </a:rPr>
              <a:t>metaphor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opposition</a:t>
            </a:r>
            <a:endParaRPr lang="cs-CZ" altLang="cs-CZ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5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NARD50 – Part II. Overview of RF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716642"/>
            <a:ext cx="10753200" cy="4139998"/>
          </a:xfrm>
        </p:spPr>
        <p:txBody>
          <a:bodyPr/>
          <a:lstStyle/>
          <a:p>
            <a:pPr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dirty="0">
                <a:solidFill>
                  <a:srgbClr val="000000"/>
                </a:solidFill>
              </a:rPr>
              <a:t>Vladimir </a:t>
            </a:r>
            <a:r>
              <a:rPr lang="cs-CZ" altLang="cs-CZ" dirty="0" err="1">
                <a:solidFill>
                  <a:srgbClr val="000000"/>
                </a:solidFill>
              </a:rPr>
              <a:t>Propp</a:t>
            </a:r>
            <a:r>
              <a:rPr lang="cs-CZ" altLang="cs-CZ" dirty="0">
                <a:solidFill>
                  <a:srgbClr val="000000"/>
                </a:solidFill>
              </a:rPr>
              <a:t>: </a:t>
            </a:r>
            <a:r>
              <a:rPr lang="cs-CZ" altLang="cs-CZ" i="1" dirty="0" err="1">
                <a:solidFill>
                  <a:srgbClr val="000000"/>
                </a:solidFill>
              </a:rPr>
              <a:t>Morphology</a:t>
            </a:r>
            <a:r>
              <a:rPr lang="cs-CZ" altLang="cs-CZ" i="1" dirty="0">
                <a:solidFill>
                  <a:srgbClr val="000000"/>
                </a:solidFill>
              </a:rPr>
              <a:t> </a:t>
            </a:r>
            <a:r>
              <a:rPr lang="cs-CZ" altLang="cs-CZ" i="1" dirty="0" err="1">
                <a:solidFill>
                  <a:srgbClr val="000000"/>
                </a:solidFill>
              </a:rPr>
              <a:t>of</a:t>
            </a:r>
            <a:r>
              <a:rPr lang="cs-CZ" altLang="cs-CZ" i="1" dirty="0">
                <a:solidFill>
                  <a:srgbClr val="000000"/>
                </a:solidFill>
              </a:rPr>
              <a:t> </a:t>
            </a:r>
            <a:r>
              <a:rPr lang="cs-CZ" altLang="cs-CZ" i="1" dirty="0" err="1">
                <a:solidFill>
                  <a:srgbClr val="000000"/>
                </a:solidFill>
              </a:rPr>
              <a:t>the</a:t>
            </a:r>
            <a:r>
              <a:rPr lang="cs-CZ" altLang="cs-CZ" i="1" dirty="0">
                <a:solidFill>
                  <a:srgbClr val="000000"/>
                </a:solidFill>
              </a:rPr>
              <a:t> </a:t>
            </a:r>
            <a:r>
              <a:rPr lang="cs-CZ" altLang="cs-CZ" i="1" dirty="0" err="1">
                <a:solidFill>
                  <a:srgbClr val="000000"/>
                </a:solidFill>
              </a:rPr>
              <a:t>Folktale</a:t>
            </a:r>
            <a:endParaRPr lang="cs-CZ" altLang="cs-CZ" i="1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 err="1">
                <a:solidFill>
                  <a:srgbClr val="000000"/>
                </a:solidFill>
              </a:rPr>
              <a:t>Russian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magical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fairy-tales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epic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ballads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i="1" dirty="0">
                <a:solidFill>
                  <a:srgbClr val="000000"/>
                </a:solidFill>
              </a:rPr>
              <a:t>byliny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>
                <a:solidFill>
                  <a:srgbClr val="000000"/>
                </a:solidFill>
              </a:rPr>
              <a:t>a single </a:t>
            </a:r>
            <a:r>
              <a:rPr lang="cs-CZ" altLang="cs-CZ" dirty="0" err="1">
                <a:solidFill>
                  <a:srgbClr val="000000"/>
                </a:solidFill>
              </a:rPr>
              <a:t>action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may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be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performed</a:t>
            </a:r>
            <a:r>
              <a:rPr lang="cs-CZ" altLang="cs-CZ" dirty="0">
                <a:solidFill>
                  <a:srgbClr val="000000"/>
                </a:solidFill>
              </a:rPr>
              <a:t> by </a:t>
            </a:r>
            <a:r>
              <a:rPr lang="cs-CZ" altLang="cs-CZ" dirty="0" err="1">
                <a:solidFill>
                  <a:srgbClr val="000000"/>
                </a:solidFill>
              </a:rPr>
              <a:t>different</a:t>
            </a:r>
            <a:r>
              <a:rPr lang="cs-CZ" altLang="cs-CZ" dirty="0">
                <a:solidFill>
                  <a:srgbClr val="000000"/>
                </a:solidFill>
              </a:rPr>
              <a:t> “</a:t>
            </a:r>
            <a:r>
              <a:rPr lang="cs-CZ" altLang="cs-CZ" dirty="0" err="1">
                <a:solidFill>
                  <a:srgbClr val="000000"/>
                </a:solidFill>
              </a:rPr>
              <a:t>persons</a:t>
            </a:r>
            <a:r>
              <a:rPr lang="cs-CZ" altLang="cs-CZ" dirty="0">
                <a:solidFill>
                  <a:srgbClr val="000000"/>
                </a:solidFill>
              </a:rPr>
              <a:t>” → 31 </a:t>
            </a:r>
            <a:r>
              <a:rPr lang="cs-CZ" altLang="cs-CZ" dirty="0" err="1">
                <a:solidFill>
                  <a:srgbClr val="000000"/>
                </a:solidFill>
              </a:rPr>
              <a:t>functions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i="1" dirty="0" err="1">
                <a:solidFill>
                  <a:srgbClr val="000000"/>
                </a:solidFill>
              </a:rPr>
              <a:t>separation</a:t>
            </a:r>
            <a:r>
              <a:rPr lang="cs-CZ" altLang="cs-CZ" i="1" dirty="0">
                <a:solidFill>
                  <a:srgbClr val="000000"/>
                </a:solidFill>
              </a:rPr>
              <a:t>, return, </a:t>
            </a:r>
            <a:r>
              <a:rPr lang="cs-CZ" altLang="cs-CZ" i="1" dirty="0" err="1">
                <a:solidFill>
                  <a:srgbClr val="000000"/>
                </a:solidFill>
              </a:rPr>
              <a:t>discovery</a:t>
            </a:r>
            <a:r>
              <a:rPr lang="cs-CZ" altLang="cs-CZ" i="1" dirty="0">
                <a:solidFill>
                  <a:srgbClr val="000000"/>
                </a:solidFill>
              </a:rPr>
              <a:t>, </a:t>
            </a:r>
            <a:r>
              <a:rPr lang="cs-CZ" altLang="cs-CZ" i="1" dirty="0" err="1">
                <a:solidFill>
                  <a:srgbClr val="000000"/>
                </a:solidFill>
              </a:rPr>
              <a:t>punishment</a:t>
            </a:r>
            <a:r>
              <a:rPr lang="cs-CZ" altLang="cs-CZ" i="1" dirty="0">
                <a:solidFill>
                  <a:srgbClr val="000000"/>
                </a:solidFill>
              </a:rPr>
              <a:t>...</a:t>
            </a:r>
            <a:r>
              <a:rPr lang="cs-CZ" altLang="cs-CZ" dirty="0">
                <a:solidFill>
                  <a:srgbClr val="000000"/>
                </a:solidFill>
              </a:rPr>
              <a:t>) → </a:t>
            </a:r>
            <a:r>
              <a:rPr lang="cs-CZ" altLang="cs-CZ" dirty="0" err="1">
                <a:solidFill>
                  <a:srgbClr val="000000"/>
                </a:solidFill>
              </a:rPr>
              <a:t>roles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i="1" dirty="0" err="1">
                <a:solidFill>
                  <a:srgbClr val="000000"/>
                </a:solidFill>
              </a:rPr>
              <a:t>hero</a:t>
            </a:r>
            <a:r>
              <a:rPr lang="cs-CZ" altLang="cs-CZ" i="1" dirty="0">
                <a:solidFill>
                  <a:srgbClr val="000000"/>
                </a:solidFill>
              </a:rPr>
              <a:t>, </a:t>
            </a:r>
            <a:r>
              <a:rPr lang="cs-CZ" altLang="cs-CZ" i="1" dirty="0" err="1">
                <a:solidFill>
                  <a:srgbClr val="000000"/>
                </a:solidFill>
              </a:rPr>
              <a:t>villain</a:t>
            </a:r>
            <a:r>
              <a:rPr lang="cs-CZ" altLang="cs-CZ" i="1" dirty="0">
                <a:solidFill>
                  <a:srgbClr val="000000"/>
                </a:solidFill>
              </a:rPr>
              <a:t>, </a:t>
            </a:r>
            <a:r>
              <a:rPr lang="cs-CZ" altLang="cs-CZ" i="1" dirty="0" err="1">
                <a:solidFill>
                  <a:srgbClr val="000000"/>
                </a:solidFill>
              </a:rPr>
              <a:t>helper</a:t>
            </a:r>
            <a:r>
              <a:rPr lang="cs-CZ" altLang="cs-CZ" i="1" dirty="0">
                <a:solidFill>
                  <a:srgbClr val="000000"/>
                </a:solidFill>
              </a:rPr>
              <a:t>...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>
                <a:solidFill>
                  <a:srgbClr val="000000"/>
                </a:solidFill>
              </a:rPr>
              <a:t>a </a:t>
            </a:r>
            <a:r>
              <a:rPr lang="cs-CZ" altLang="cs-CZ" dirty="0" err="1">
                <a:solidFill>
                  <a:srgbClr val="000000"/>
                </a:solidFill>
              </a:rPr>
              <a:t>hierarchichal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structured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system</a:t>
            </a:r>
            <a:endParaRPr lang="cs-CZ" altLang="cs-CZ" dirty="0">
              <a:solidFill>
                <a:srgbClr val="000000"/>
              </a:solidFill>
            </a:endParaRPr>
          </a:p>
          <a:p>
            <a:pPr lvl="1">
              <a:spcAft>
                <a:spcPts val="1138"/>
              </a:spcAft>
              <a:buSzPct val="75000"/>
              <a:buFont typeface="Symbol" panose="05050102010706020507" pitchFamily="18" charset="2"/>
              <a:buChar char=""/>
            </a:pPr>
            <a:r>
              <a:rPr lang="cs-CZ" altLang="cs-CZ" dirty="0">
                <a:solidFill>
                  <a:srgbClr val="000000"/>
                </a:solidFill>
              </a:rPr>
              <a:t>A. J. </a:t>
            </a:r>
            <a:r>
              <a:rPr lang="cs-CZ" altLang="cs-CZ" dirty="0" err="1">
                <a:solidFill>
                  <a:srgbClr val="000000"/>
                </a:solidFill>
              </a:rPr>
              <a:t>Greimas</a:t>
            </a:r>
            <a:r>
              <a:rPr lang="cs-CZ" altLang="cs-CZ" dirty="0">
                <a:solidFill>
                  <a:srgbClr val="000000"/>
                </a:solidFill>
              </a:rPr>
              <a:t>, C. </a:t>
            </a:r>
            <a:r>
              <a:rPr lang="cs-CZ" altLang="cs-CZ" dirty="0" err="1">
                <a:solidFill>
                  <a:srgbClr val="000000"/>
                </a:solidFill>
              </a:rPr>
              <a:t>Bremond</a:t>
            </a:r>
            <a:r>
              <a:rPr lang="cs-CZ" altLang="cs-CZ" dirty="0">
                <a:solidFill>
                  <a:srgbClr val="000000"/>
                </a:solidFill>
              </a:rPr>
              <a:t>, T. </a:t>
            </a:r>
            <a:r>
              <a:rPr lang="cs-CZ" altLang="cs-CZ" dirty="0" err="1">
                <a:solidFill>
                  <a:srgbClr val="000000"/>
                </a:solidFill>
              </a:rPr>
              <a:t>Todorov</a:t>
            </a:r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973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EN.potx" id="{36ECF793-4580-482A-9A65-F3F22ABFBEFE}" vid="{830943AF-2C06-4D0F-9374-BF78A184889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D2589EBA42D144BDFDF1E8AF596C46" ma:contentTypeVersion="11" ma:contentTypeDescription="Vytvoří nový dokument" ma:contentTypeScope="" ma:versionID="c56532bdf532946d8a85e6ae844bde79">
  <xsd:schema xmlns:xsd="http://www.w3.org/2001/XMLSchema" xmlns:xs="http://www.w3.org/2001/XMLSchema" xmlns:p="http://schemas.microsoft.com/office/2006/metadata/properties" xmlns:ns3="57069d5b-28c5-4f7f-97bc-e52de622a7f7" xmlns:ns4="c0341062-30f8-4e80-ad54-4c529bb7785e" targetNamespace="http://schemas.microsoft.com/office/2006/metadata/properties" ma:root="true" ma:fieldsID="527e2bdeb0d1130ebf18b792932c4cf7" ns3:_="" ns4:_="">
    <xsd:import namespace="57069d5b-28c5-4f7f-97bc-e52de622a7f7"/>
    <xsd:import namespace="c0341062-30f8-4e80-ad54-4c529bb778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69d5b-28c5-4f7f-97bc-e52de622a7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41062-30f8-4e80-ad54-4c529bb778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7DBD6E-DD82-4051-AEE7-DB4852B0A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C839F-B70B-431D-A9AE-321816CF4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069d5b-28c5-4f7f-97bc-e52de622a7f7"/>
    <ds:schemaRef ds:uri="c0341062-30f8-4e80-ad54-4c529bb778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D3E5E0-9FA9-4FBF-81A0-D8FB8443DD7B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0341062-30f8-4e80-ad54-4c529bb7785e"/>
    <ds:schemaRef ds:uri="57069d5b-28c5-4f7f-97bc-e52de622a7f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prezentace-arts-en</Template>
  <TotalTime>6</TotalTime>
  <Words>1101</Words>
  <Application>Microsoft Macintosh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Symbol</vt:lpstr>
      <vt:lpstr>Tahoma</vt:lpstr>
      <vt:lpstr>Wingdings</vt:lpstr>
      <vt:lpstr>Presentation_MU_EN</vt:lpstr>
      <vt:lpstr>NARD50 Russian Formalism</vt:lpstr>
      <vt:lpstr>Part I. Overview of Russian Formalism</vt:lpstr>
      <vt:lpstr>Brief history of RF</vt:lpstr>
      <vt:lpstr>Aims and Goals</vt:lpstr>
      <vt:lpstr>Concepts I</vt:lpstr>
      <vt:lpstr>Concepts II</vt:lpstr>
      <vt:lpstr>PowerPoint Presentation</vt:lpstr>
      <vt:lpstr>PowerPoint Presentation</vt:lpstr>
      <vt:lpstr>PowerPoint Presentation</vt:lpstr>
      <vt:lpstr>Part II. Translating Russian Formalism (seminar discussion)</vt:lpstr>
      <vt:lpstr>Part III. RF for the English Reader (seminar discussion)</vt:lpstr>
      <vt:lpstr>PowerPoint Presentation</vt:lpstr>
      <vt:lpstr>PowerPoint Presentation</vt:lpstr>
      <vt:lpstr>Bibliography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Kačer</dc:creator>
  <cp:lastModifiedBy>Tomáš Kačer</cp:lastModifiedBy>
  <cp:revision>5</cp:revision>
  <cp:lastPrinted>1601-01-01T00:00:00Z</cp:lastPrinted>
  <dcterms:created xsi:type="dcterms:W3CDTF">2019-09-09T09:01:41Z</dcterms:created>
  <dcterms:modified xsi:type="dcterms:W3CDTF">2022-10-20T19:42:34Z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0x01010058D2589EBA42D144BDFDF1E8AF596C46</vt:lpwstr>
  </property>
</Properties>
</file>