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4" r:id="rId3"/>
    <p:sldId id="257" r:id="rId4"/>
    <p:sldId id="292" r:id="rId5"/>
    <p:sldId id="293" r:id="rId6"/>
    <p:sldId id="294" r:id="rId7"/>
    <p:sldId id="290" r:id="rId8"/>
    <p:sldId id="283" r:id="rId9"/>
    <p:sldId id="279" r:id="rId10"/>
    <p:sldId id="282" r:id="rId11"/>
    <p:sldId id="291" r:id="rId12"/>
    <p:sldId id="285" r:id="rId13"/>
    <p:sldId id="368" r:id="rId14"/>
    <p:sldId id="301" r:id="rId15"/>
    <p:sldId id="325" r:id="rId16"/>
    <p:sldId id="309" r:id="rId17"/>
    <p:sldId id="347" r:id="rId18"/>
    <p:sldId id="364" r:id="rId19"/>
    <p:sldId id="303" r:id="rId20"/>
    <p:sldId id="369" r:id="rId21"/>
    <p:sldId id="365" r:id="rId22"/>
    <p:sldId id="311" r:id="rId23"/>
    <p:sldId id="310" r:id="rId24"/>
    <p:sldId id="366" r:id="rId25"/>
    <p:sldId id="367" r:id="rId26"/>
    <p:sldId id="312" r:id="rId27"/>
    <p:sldId id="313" r:id="rId28"/>
    <p:sldId id="328" r:id="rId29"/>
    <p:sldId id="32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Gurr" initials="JG" lastIdx="1" clrIdx="0">
    <p:extLst>
      <p:ext uri="{19B8F6BF-5375-455C-9EA6-DF929625EA0E}">
        <p15:presenceInfo xmlns:p15="http://schemas.microsoft.com/office/powerpoint/2012/main" userId="Jens Gu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4" autoAdjust="0"/>
    <p:restoredTop sz="83533" autoAdjust="0"/>
  </p:normalViewPr>
  <p:slideViewPr>
    <p:cSldViewPr snapToGrid="0">
      <p:cViewPr varScale="1">
        <p:scale>
          <a:sx n="53" d="100"/>
          <a:sy n="53" d="100"/>
        </p:scale>
        <p:origin x="892" y="48"/>
      </p:cViewPr>
      <p:guideLst/>
    </p:cSldViewPr>
  </p:slideViewPr>
  <p:notesTextViewPr>
    <p:cViewPr>
      <p:scale>
        <a:sx n="3" d="2"/>
        <a:sy n="3" d="2"/>
      </p:scale>
      <p:origin x="0" y="0"/>
    </p:cViewPr>
  </p:notesTextViewPr>
  <p:sorterViewPr>
    <p:cViewPr>
      <p:scale>
        <a:sx n="24" d="100"/>
        <a:sy n="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C99E-7A58-46A3-8940-367E1E61C617}" type="datetimeFigureOut">
              <a:rPr lang="en-GB" smtClean="0"/>
              <a:t>09/12/2022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872D5-CB88-46A4-94B4-600691A04C17}" type="slidenum">
              <a:rPr lang="en-GB" smtClean="0"/>
              <a:t>‹Nr.›</a:t>
            </a:fld>
            <a:endParaRPr lang="en-GB"/>
          </a:p>
        </p:txBody>
      </p:sp>
    </p:spTree>
    <p:extLst>
      <p:ext uri="{BB962C8B-B14F-4D97-AF65-F5344CB8AC3E}">
        <p14:creationId xmlns:p14="http://schemas.microsoft.com/office/powerpoint/2010/main" val="145851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a:t>
            </a:fld>
            <a:endParaRPr lang="en-GB"/>
          </a:p>
        </p:txBody>
      </p:sp>
    </p:spTree>
    <p:extLst>
      <p:ext uri="{BB962C8B-B14F-4D97-AF65-F5344CB8AC3E}">
        <p14:creationId xmlns:p14="http://schemas.microsoft.com/office/powerpoint/2010/main" val="58319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Noch schlimmer: Man muss den Leuten mit Dystopien Angst machen!</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16</a:t>
            </a:fld>
            <a:endParaRPr lang="en-GB"/>
          </a:p>
        </p:txBody>
      </p:sp>
    </p:spTree>
    <p:extLst>
      <p:ext uri="{BB962C8B-B14F-4D97-AF65-F5344CB8AC3E}">
        <p14:creationId xmlns:p14="http://schemas.microsoft.com/office/powerpoint/2010/main" val="151713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a:extLst>
              <a:ext uri="{FF2B5EF4-FFF2-40B4-BE49-F238E27FC236}">
                <a16:creationId xmlns:a16="http://schemas.microsoft.com/office/drawing/2014/main" id="{E8BF8E00-5937-4C55-8B38-478318AE7CFE}"/>
              </a:ext>
            </a:extLst>
          </p:cNvPr>
          <p:cNvSpPr>
            <a:spLocks noGrp="1" noRot="1" noChangeAspect="1" noChangeArrowheads="1" noTextEdit="1"/>
          </p:cNvSpPr>
          <p:nvPr>
            <p:ph type="sldImg"/>
          </p:nvPr>
        </p:nvSpPr>
        <p:spPr>
          <a:xfrm>
            <a:off x="139700" y="768350"/>
            <a:ext cx="6819900" cy="3836988"/>
          </a:xfrm>
          <a:ln/>
        </p:spPr>
      </p:sp>
      <p:sp>
        <p:nvSpPr>
          <p:cNvPr id="13315" name="Notizenplatzhalter 2">
            <a:extLst>
              <a:ext uri="{FF2B5EF4-FFF2-40B4-BE49-F238E27FC236}">
                <a16:creationId xmlns:a16="http://schemas.microsoft.com/office/drawing/2014/main" id="{03AD2410-177C-4F53-9294-711866D9A8C9}"/>
              </a:ext>
            </a:extLst>
          </p:cNvPr>
          <p:cNvSpPr>
            <a:spLocks noGrp="1" noChangeArrowheads="1"/>
          </p:cNvSpPr>
          <p:nvPr>
            <p:ph type="body" idx="1"/>
          </p:nvPr>
        </p:nvSpPr>
        <p:spPr>
          <a:noFill/>
        </p:spPr>
        <p:txBody>
          <a:bodyPr/>
          <a:lstStyle/>
          <a:p>
            <a:r>
              <a:rPr lang="en-US" altLang="en-US" dirty="0"/>
              <a:t>McKibben: </a:t>
            </a:r>
            <a:r>
              <a:rPr lang="en-US" altLang="en-US" dirty="0" err="1"/>
              <a:t>Umgekehrt</a:t>
            </a:r>
            <a:r>
              <a:rPr lang="en-US" altLang="en-US" dirty="0"/>
              <a:t> </a:t>
            </a:r>
            <a:r>
              <a:rPr lang="en-US" altLang="en-US" dirty="0" err="1"/>
              <a:t>wird</a:t>
            </a:r>
            <a:r>
              <a:rPr lang="en-US" altLang="en-US" dirty="0"/>
              <a:t> </a:t>
            </a:r>
            <a:r>
              <a:rPr lang="en-US" altLang="en-US" dirty="0" err="1"/>
              <a:t>ein</a:t>
            </a:r>
            <a:r>
              <a:rPr lang="en-US" altLang="en-US" dirty="0"/>
              <a:t> Schuh </a:t>
            </a:r>
            <a:r>
              <a:rPr lang="en-US" altLang="en-US" dirty="0" err="1"/>
              <a:t>draus</a:t>
            </a:r>
            <a:r>
              <a:rPr lang="en-US" altLang="en-US" dirty="0"/>
              <a:t> – </a:t>
            </a:r>
            <a:r>
              <a:rPr lang="en-US" altLang="en-US" dirty="0" err="1"/>
              <a:t>gerade</a:t>
            </a:r>
            <a:r>
              <a:rPr lang="en-US" altLang="en-US" dirty="0"/>
              <a:t> das </a:t>
            </a:r>
            <a:r>
              <a:rPr lang="en-US" altLang="en-US" dirty="0" err="1"/>
              <a:t>Skalieren</a:t>
            </a:r>
            <a:r>
              <a:rPr lang="en-US" altLang="en-US" dirty="0"/>
              <a:t> </a:t>
            </a:r>
            <a:r>
              <a:rPr lang="en-US" altLang="en-US" dirty="0" err="1"/>
              <a:t>ist</a:t>
            </a:r>
            <a:r>
              <a:rPr lang="en-US" altLang="en-US" dirty="0"/>
              <a:t> die </a:t>
            </a:r>
            <a:r>
              <a:rPr lang="en-US" altLang="en-US" dirty="0" err="1"/>
              <a:t>Leistung</a:t>
            </a:r>
            <a:r>
              <a:rPr lang="en-US" altLang="en-US" dirty="0"/>
              <a:t> von </a:t>
            </a:r>
            <a:r>
              <a:rPr lang="en-US" altLang="en-US" dirty="0" err="1"/>
              <a:t>Literatur</a:t>
            </a:r>
            <a:r>
              <a:rPr lang="en-US" altLang="en-US" dirty="0"/>
              <a:t>!</a:t>
            </a:r>
          </a:p>
        </p:txBody>
      </p:sp>
      <p:sp>
        <p:nvSpPr>
          <p:cNvPr id="13316" name="Foliennummernplatzhalter 3">
            <a:extLst>
              <a:ext uri="{FF2B5EF4-FFF2-40B4-BE49-F238E27FC236}">
                <a16:creationId xmlns:a16="http://schemas.microsoft.com/office/drawing/2014/main" id="{908725B9-7382-4B46-B9F8-F97924879065}"/>
              </a:ext>
            </a:extLst>
          </p:cNvPr>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0B700DF0-2C70-459D-BEBA-73885255E80A}" type="slidenum">
              <a:rPr lang="de-DE" altLang="en-US" sz="1300" smtClean="0"/>
              <a:pPr/>
              <a:t>17</a:t>
            </a:fld>
            <a:endParaRPr lang="de-DE" altLang="en-US" sz="1300"/>
          </a:p>
        </p:txBody>
      </p:sp>
    </p:spTree>
    <p:extLst>
      <p:ext uri="{BB962C8B-B14F-4D97-AF65-F5344CB8AC3E}">
        <p14:creationId xmlns:p14="http://schemas.microsoft.com/office/powerpoint/2010/main" val="194546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C525F3EF-4D28-4EF6-B14A-FB55E88AA2A2}"/>
              </a:ext>
            </a:extLst>
          </p:cNvPr>
          <p:cNvSpPr>
            <a:spLocks noGrp="1" noRot="1" noChangeAspect="1" noChangeArrowheads="1" noTextEdit="1"/>
          </p:cNvSpPr>
          <p:nvPr>
            <p:ph type="sldImg"/>
          </p:nvPr>
        </p:nvSpPr>
        <p:spPr>
          <a:xfrm>
            <a:off x="139700" y="768350"/>
            <a:ext cx="6819900" cy="3836988"/>
          </a:xfrm>
          <a:ln/>
        </p:spPr>
      </p:sp>
      <p:sp>
        <p:nvSpPr>
          <p:cNvPr id="17411" name="Notizenplatzhalter 2">
            <a:extLst>
              <a:ext uri="{FF2B5EF4-FFF2-40B4-BE49-F238E27FC236}">
                <a16:creationId xmlns:a16="http://schemas.microsoft.com/office/drawing/2014/main" id="{F185503F-8951-4017-BED5-841820093687}"/>
              </a:ext>
            </a:extLst>
          </p:cNvPr>
          <p:cNvSpPr>
            <a:spLocks noGrp="1" noChangeArrowheads="1"/>
          </p:cNvSpPr>
          <p:nvPr>
            <p:ph type="body" idx="1"/>
          </p:nvPr>
        </p:nvSpPr>
        <p:spPr>
          <a:noFill/>
        </p:spPr>
        <p:txBody>
          <a:bodyPr/>
          <a:lstStyle/>
          <a:p>
            <a:r>
              <a:rPr lang="en-US" altLang="en-US" dirty="0"/>
              <a:t>Die </a:t>
            </a:r>
            <a:r>
              <a:rPr lang="en-US" altLang="en-US" dirty="0" err="1"/>
              <a:t>Frage</a:t>
            </a:r>
            <a:r>
              <a:rPr lang="en-US" altLang="en-US" dirty="0"/>
              <a:t> </a:t>
            </a:r>
            <a:r>
              <a:rPr lang="en-US" altLang="en-US" dirty="0" err="1"/>
              <a:t>ist</a:t>
            </a:r>
            <a:r>
              <a:rPr lang="en-US" altLang="en-US" dirty="0"/>
              <a:t> also, was </a:t>
            </a:r>
            <a:r>
              <a:rPr lang="en-US" altLang="en-US" dirty="0" err="1"/>
              <a:t>Romane</a:t>
            </a:r>
            <a:r>
              <a:rPr lang="en-US" altLang="en-US" dirty="0"/>
              <a:t> </a:t>
            </a:r>
            <a:r>
              <a:rPr lang="en-US" altLang="en-US" dirty="0" err="1"/>
              <a:t>hier</a:t>
            </a:r>
            <a:r>
              <a:rPr lang="en-US" altLang="en-US" dirty="0"/>
              <a:t> </a:t>
            </a:r>
            <a:r>
              <a:rPr lang="en-US" altLang="en-US" dirty="0" err="1"/>
              <a:t>beitragen</a:t>
            </a:r>
            <a:r>
              <a:rPr lang="en-US" altLang="en-US" dirty="0"/>
              <a:t> </a:t>
            </a:r>
            <a:r>
              <a:rPr lang="en-US" altLang="en-US" dirty="0" err="1"/>
              <a:t>können</a:t>
            </a:r>
            <a:r>
              <a:rPr lang="en-US" altLang="en-US" dirty="0"/>
              <a:t>. Mention: Flight </a:t>
            </a:r>
            <a:r>
              <a:rPr lang="en-US" altLang="en-US" dirty="0" err="1"/>
              <a:t>Behaviour</a:t>
            </a:r>
            <a:r>
              <a:rPr lang="en-US" altLang="en-US" dirty="0"/>
              <a:t> – </a:t>
            </a:r>
            <a:r>
              <a:rPr lang="en-US" altLang="en-US" dirty="0" err="1"/>
              <a:t>individuell</a:t>
            </a:r>
            <a:r>
              <a:rPr lang="en-US" altLang="en-US" dirty="0"/>
              <a:t> – local- national – global – und </a:t>
            </a:r>
            <a:r>
              <a:rPr lang="en-US" altLang="en-US" dirty="0" err="1"/>
              <a:t>wieder</a:t>
            </a:r>
            <a:r>
              <a:rPr lang="en-US" altLang="en-US" dirty="0"/>
              <a:t> </a:t>
            </a:r>
            <a:r>
              <a:rPr lang="en-US" altLang="en-US" dirty="0" err="1"/>
              <a:t>zurück</a:t>
            </a:r>
            <a:endParaRPr lang="en-US" altLang="en-US" dirty="0"/>
          </a:p>
        </p:txBody>
      </p:sp>
      <p:sp>
        <p:nvSpPr>
          <p:cNvPr id="17412" name="Foliennummernplatzhalter 3">
            <a:extLst>
              <a:ext uri="{FF2B5EF4-FFF2-40B4-BE49-F238E27FC236}">
                <a16:creationId xmlns:a16="http://schemas.microsoft.com/office/drawing/2014/main" id="{28842CAA-50D7-4645-8A6A-A3450BAC5D3A}"/>
              </a:ext>
            </a:extLst>
          </p:cNvPr>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1309E4D0-1D2E-4F99-987C-50947CA2E61C}" type="slidenum">
              <a:rPr lang="de-DE" altLang="en-US" sz="1300" smtClean="0"/>
              <a:pPr/>
              <a:t>18</a:t>
            </a:fld>
            <a:endParaRPr lang="de-DE" altLang="en-US" sz="1300"/>
          </a:p>
        </p:txBody>
      </p:sp>
    </p:spTree>
    <p:extLst>
      <p:ext uri="{BB962C8B-B14F-4D97-AF65-F5344CB8AC3E}">
        <p14:creationId xmlns:p14="http://schemas.microsoft.com/office/powerpoint/2010/main" val="103605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21</a:t>
            </a:fld>
            <a:endParaRPr lang="en-GB"/>
          </a:p>
        </p:txBody>
      </p:sp>
    </p:spTree>
    <p:extLst>
      <p:ext uri="{BB962C8B-B14F-4D97-AF65-F5344CB8AC3E}">
        <p14:creationId xmlns:p14="http://schemas.microsoft.com/office/powerpoint/2010/main" val="252129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22</a:t>
            </a:fld>
            <a:endParaRPr lang="en-GB"/>
          </a:p>
        </p:txBody>
      </p:sp>
    </p:spTree>
    <p:extLst>
      <p:ext uri="{BB962C8B-B14F-4D97-AF65-F5344CB8AC3E}">
        <p14:creationId xmlns:p14="http://schemas.microsoft.com/office/powerpoint/2010/main" val="188044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23</a:t>
            </a:fld>
            <a:endParaRPr lang="en-GB"/>
          </a:p>
        </p:txBody>
      </p:sp>
    </p:spTree>
    <p:extLst>
      <p:ext uri="{BB962C8B-B14F-4D97-AF65-F5344CB8AC3E}">
        <p14:creationId xmlns:p14="http://schemas.microsoft.com/office/powerpoint/2010/main" val="299448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24</a:t>
            </a:fld>
            <a:endParaRPr lang="en-GB"/>
          </a:p>
        </p:txBody>
      </p:sp>
    </p:spTree>
    <p:extLst>
      <p:ext uri="{BB962C8B-B14F-4D97-AF65-F5344CB8AC3E}">
        <p14:creationId xmlns:p14="http://schemas.microsoft.com/office/powerpoint/2010/main" val="4228805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25</a:t>
            </a:fld>
            <a:endParaRPr lang="en-GB"/>
          </a:p>
        </p:txBody>
      </p:sp>
    </p:spTree>
    <p:extLst>
      <p:ext uri="{BB962C8B-B14F-4D97-AF65-F5344CB8AC3E}">
        <p14:creationId xmlns:p14="http://schemas.microsoft.com/office/powerpoint/2010/main" val="52596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[Aus dem Kontext wird klar, dass sie das für ein großes Versäumnis hält].</a:t>
            </a:r>
          </a:p>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26</a:t>
            </a:fld>
            <a:endParaRPr lang="en-GB"/>
          </a:p>
        </p:txBody>
      </p:sp>
    </p:spTree>
    <p:extLst>
      <p:ext uri="{BB962C8B-B14F-4D97-AF65-F5344CB8AC3E}">
        <p14:creationId xmlns:p14="http://schemas.microsoft.com/office/powerpoint/2010/main" val="192035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latin typeface="+mn-lt"/>
                <a:ea typeface="+mn-ea"/>
                <a:cs typeface="+mn-cs"/>
              </a:rPr>
              <a:t>Wirklich?</a:t>
            </a:r>
          </a:p>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27</a:t>
            </a:fld>
            <a:endParaRPr lang="en-GB"/>
          </a:p>
        </p:txBody>
      </p:sp>
    </p:spTree>
    <p:extLst>
      <p:ext uri="{BB962C8B-B14F-4D97-AF65-F5344CB8AC3E}">
        <p14:creationId xmlns:p14="http://schemas.microsoft.com/office/powerpoint/2010/main" val="94713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These </a:t>
            </a:r>
            <a:r>
              <a:rPr lang="de-DE" dirty="0" err="1"/>
              <a:t>are</a:t>
            </a:r>
            <a:r>
              <a:rPr lang="de-DE" dirty="0"/>
              <a:t> </a:t>
            </a:r>
            <a:r>
              <a:rPr lang="de-DE" dirty="0" err="1"/>
              <a:t>preliminary</a:t>
            </a:r>
            <a:r>
              <a:rPr lang="de-DE" dirty="0"/>
              <a:t> </a:t>
            </a:r>
            <a:r>
              <a:rPr lang="de-DE" dirty="0" err="1"/>
              <a:t>ideas</a:t>
            </a:r>
            <a:r>
              <a:rPr lang="de-DE" dirty="0"/>
              <a:t> </a:t>
            </a:r>
            <a:r>
              <a:rPr lang="de-DE" dirty="0" err="1"/>
              <a:t>from</a:t>
            </a:r>
            <a:r>
              <a:rPr lang="de-DE" dirty="0"/>
              <a:t> a </a:t>
            </a:r>
            <a:r>
              <a:rPr lang="de-DE" dirty="0" err="1"/>
              <a:t>project</a:t>
            </a:r>
            <a:r>
              <a:rPr lang="de-DE" dirty="0"/>
              <a:t> </a:t>
            </a:r>
            <a:r>
              <a:rPr lang="de-DE" dirty="0" err="1"/>
              <a:t>called</a:t>
            </a:r>
            <a:r>
              <a:rPr lang="de-DE" dirty="0"/>
              <a:t> „Climate Change </a:t>
            </a:r>
            <a:r>
              <a:rPr lang="de-DE" dirty="0" err="1"/>
              <a:t>Literacy</a:t>
            </a:r>
            <a:r>
              <a:rPr lang="de-DE" dirty="0"/>
              <a:t>“, </a:t>
            </a:r>
            <a:r>
              <a:rPr lang="de-DE" dirty="0" err="1"/>
              <a:t>which</a:t>
            </a:r>
            <a:r>
              <a:rPr lang="de-DE" dirty="0"/>
              <a:t> Julia </a:t>
            </a:r>
            <a:r>
              <a:rPr lang="de-DE" dirty="0" err="1"/>
              <a:t>Hoydis</a:t>
            </a:r>
            <a:r>
              <a:rPr lang="de-DE" dirty="0"/>
              <a:t>, Roman Bartosch and I will </a:t>
            </a:r>
            <a:r>
              <a:rPr lang="de-DE" dirty="0" err="1"/>
              <a:t>be</a:t>
            </a:r>
            <a:r>
              <a:rPr lang="de-DE" dirty="0"/>
              <a:t> </a:t>
            </a:r>
            <a:r>
              <a:rPr lang="de-DE" dirty="0" err="1"/>
              <a:t>really</a:t>
            </a:r>
            <a:r>
              <a:rPr lang="de-DE" dirty="0"/>
              <a:t> </a:t>
            </a:r>
            <a:r>
              <a:rPr lang="de-DE" dirty="0" err="1"/>
              <a:t>only</a:t>
            </a:r>
            <a:r>
              <a:rPr lang="de-DE" dirty="0"/>
              <a:t> </a:t>
            </a:r>
            <a:r>
              <a:rPr lang="de-DE" dirty="0" err="1"/>
              <a:t>be</a:t>
            </a:r>
            <a:r>
              <a:rPr lang="de-DE" dirty="0"/>
              <a:t> </a:t>
            </a:r>
            <a:r>
              <a:rPr lang="de-DE" dirty="0" err="1"/>
              <a:t>beginning</a:t>
            </a:r>
            <a:r>
              <a:rPr lang="de-DE" dirty="0"/>
              <a:t> in </a:t>
            </a:r>
            <a:r>
              <a:rPr lang="de-DE" dirty="0" err="1"/>
              <a:t>October</a:t>
            </a:r>
            <a:r>
              <a:rPr lang="de-DE" dirty="0"/>
              <a:t>, so </a:t>
            </a:r>
            <a:r>
              <a:rPr lang="de-DE" dirty="0" err="1"/>
              <a:t>this</a:t>
            </a:r>
            <a:r>
              <a:rPr lang="de-DE" dirty="0"/>
              <a:t> </a:t>
            </a:r>
            <a:r>
              <a:rPr lang="de-DE" dirty="0" err="1"/>
              <a:t>is</a:t>
            </a:r>
            <a:r>
              <a:rPr lang="de-DE" dirty="0"/>
              <a:t> </a:t>
            </a:r>
            <a:r>
              <a:rPr lang="de-DE" dirty="0" err="1"/>
              <a:t>very</a:t>
            </a:r>
            <a:r>
              <a:rPr lang="de-DE" dirty="0"/>
              <a:t> </a:t>
            </a:r>
            <a:r>
              <a:rPr lang="de-DE" dirty="0" err="1"/>
              <a:t>much</a:t>
            </a:r>
            <a:r>
              <a:rPr lang="de-DE" dirty="0"/>
              <a:t> a </a:t>
            </a:r>
            <a:r>
              <a:rPr lang="de-DE" dirty="0" err="1"/>
              <a:t>joint</a:t>
            </a:r>
            <a:r>
              <a:rPr lang="de-DE" dirty="0"/>
              <a:t> </a:t>
            </a:r>
            <a:r>
              <a:rPr lang="de-DE" dirty="0" err="1"/>
              <a:t>effort</a:t>
            </a:r>
            <a:r>
              <a:rPr lang="de-DE" dirty="0"/>
              <a:t> </a:t>
            </a:r>
            <a:r>
              <a:rPr lang="de-DE" dirty="0" err="1"/>
              <a:t>of</a:t>
            </a:r>
            <a:r>
              <a:rPr lang="de-DE" dirty="0"/>
              <a:t> </a:t>
            </a:r>
            <a:r>
              <a:rPr lang="de-DE" dirty="0" err="1"/>
              <a:t>the</a:t>
            </a:r>
            <a:r>
              <a:rPr lang="de-DE" dirty="0"/>
              <a:t> </a:t>
            </a:r>
            <a:r>
              <a:rPr lang="de-DE" dirty="0" err="1"/>
              <a:t>three</a:t>
            </a:r>
            <a:r>
              <a:rPr lang="de-DE" dirty="0"/>
              <a:t> </a:t>
            </a:r>
            <a:r>
              <a:rPr lang="de-DE" dirty="0" err="1"/>
              <a:t>of</a:t>
            </a:r>
            <a:r>
              <a:rPr lang="de-DE" dirty="0"/>
              <a:t> </a:t>
            </a:r>
            <a:r>
              <a:rPr lang="de-DE" dirty="0" err="1"/>
              <a:t>us</a:t>
            </a:r>
            <a:r>
              <a:rPr lang="de-DE" dirty="0"/>
              <a:t>.</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3</a:t>
            </a:fld>
            <a:endParaRPr lang="en-GB"/>
          </a:p>
        </p:txBody>
      </p:sp>
    </p:spTree>
    <p:extLst>
      <p:ext uri="{BB962C8B-B14F-4D97-AF65-F5344CB8AC3E}">
        <p14:creationId xmlns:p14="http://schemas.microsoft.com/office/powerpoint/2010/main" val="274784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29</a:t>
            </a:fld>
            <a:endParaRPr lang="en-GB"/>
          </a:p>
        </p:txBody>
      </p:sp>
    </p:spTree>
    <p:extLst>
      <p:ext uri="{BB962C8B-B14F-4D97-AF65-F5344CB8AC3E}">
        <p14:creationId xmlns:p14="http://schemas.microsoft.com/office/powerpoint/2010/main" val="400969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4</a:t>
            </a:fld>
            <a:endParaRPr lang="en-GB"/>
          </a:p>
        </p:txBody>
      </p:sp>
    </p:spTree>
    <p:extLst>
      <p:ext uri="{BB962C8B-B14F-4D97-AF65-F5344CB8AC3E}">
        <p14:creationId xmlns:p14="http://schemas.microsoft.com/office/powerpoint/2010/main" val="116656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7</a:t>
            </a:fld>
            <a:endParaRPr lang="en-GB"/>
          </a:p>
        </p:txBody>
      </p:sp>
    </p:spTree>
    <p:extLst>
      <p:ext uri="{BB962C8B-B14F-4D97-AF65-F5344CB8AC3E}">
        <p14:creationId xmlns:p14="http://schemas.microsoft.com/office/powerpoint/2010/main" val="403995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Ende: </a:t>
            </a:r>
            <a:r>
              <a:rPr lang="de-DE" dirty="0" err="1"/>
              <a:t>the</a:t>
            </a:r>
            <a:r>
              <a:rPr lang="de-DE" dirty="0"/>
              <a:t> </a:t>
            </a:r>
            <a:r>
              <a:rPr lang="de-DE" dirty="0" err="1"/>
              <a:t>frog</a:t>
            </a:r>
            <a:r>
              <a:rPr lang="de-DE" dirty="0"/>
              <a:t> (not </a:t>
            </a:r>
            <a:r>
              <a:rPr lang="de-DE" dirty="0" err="1"/>
              <a:t>climate</a:t>
            </a:r>
            <a:r>
              <a:rPr lang="de-DE" dirty="0"/>
              <a:t> </a:t>
            </a:r>
            <a:r>
              <a:rPr lang="de-DE" dirty="0" err="1"/>
              <a:t>change</a:t>
            </a:r>
            <a:r>
              <a:rPr lang="de-DE" dirty="0"/>
              <a:t>, but </a:t>
            </a:r>
            <a:r>
              <a:rPr lang="de-DE" dirty="0" err="1"/>
              <a:t>one</a:t>
            </a:r>
            <a:r>
              <a:rPr lang="de-DE" dirty="0"/>
              <a:t> flat </a:t>
            </a:r>
            <a:r>
              <a:rPr lang="de-DE" dirty="0" err="1"/>
              <a:t>frog</a:t>
            </a:r>
            <a:r>
              <a:rPr lang="de-DE" dirty="0"/>
              <a:t>)</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8</a:t>
            </a:fld>
            <a:endParaRPr lang="en-GB"/>
          </a:p>
        </p:txBody>
      </p:sp>
    </p:spTree>
    <p:extLst>
      <p:ext uri="{BB962C8B-B14F-4D97-AF65-F5344CB8AC3E}">
        <p14:creationId xmlns:p14="http://schemas.microsoft.com/office/powerpoint/2010/main" val="25244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There‘s</a:t>
            </a:r>
            <a:r>
              <a:rPr lang="de-DE" dirty="0"/>
              <a:t> </a:t>
            </a:r>
            <a:r>
              <a:rPr lang="de-DE" dirty="0" err="1"/>
              <a:t>lot</a:t>
            </a:r>
            <a:r>
              <a:rPr lang="de-DE" dirty="0"/>
              <a:t> </a:t>
            </a:r>
            <a:r>
              <a:rPr lang="de-DE" dirty="0" err="1"/>
              <a:t>to</a:t>
            </a:r>
            <a:r>
              <a:rPr lang="de-DE" dirty="0"/>
              <a:t> </a:t>
            </a:r>
            <a:r>
              <a:rPr lang="de-DE" dirty="0" err="1"/>
              <a:t>be</a:t>
            </a:r>
            <a:r>
              <a:rPr lang="de-DE" dirty="0"/>
              <a:t> </a:t>
            </a:r>
            <a:r>
              <a:rPr lang="de-DE" dirty="0" err="1"/>
              <a:t>said</a:t>
            </a:r>
            <a:r>
              <a:rPr lang="de-DE" dirty="0"/>
              <a:t> </a:t>
            </a:r>
            <a:r>
              <a:rPr lang="de-DE" dirty="0" err="1"/>
              <a:t>about</a:t>
            </a:r>
            <a:r>
              <a:rPr lang="de-DE" dirty="0"/>
              <a:t> </a:t>
            </a:r>
            <a:r>
              <a:rPr lang="de-DE" dirty="0" err="1"/>
              <a:t>this</a:t>
            </a:r>
            <a:r>
              <a:rPr lang="de-DE" dirty="0"/>
              <a:t> </a:t>
            </a:r>
            <a:r>
              <a:rPr lang="de-DE" dirty="0" err="1"/>
              <a:t>as</a:t>
            </a:r>
            <a:r>
              <a:rPr lang="de-DE" dirty="0"/>
              <a:t> a </a:t>
            </a:r>
            <a:r>
              <a:rPr lang="de-DE" dirty="0" err="1"/>
              <a:t>young</a:t>
            </a:r>
            <a:r>
              <a:rPr lang="de-DE" dirty="0"/>
              <a:t> adult </a:t>
            </a:r>
            <a:r>
              <a:rPr lang="de-DE" dirty="0" err="1"/>
              <a:t>novel</a:t>
            </a:r>
            <a:r>
              <a:rPr lang="de-DE" dirty="0"/>
              <a:t> on </a:t>
            </a:r>
            <a:r>
              <a:rPr lang="de-DE" dirty="0" err="1"/>
              <a:t>climate</a:t>
            </a:r>
            <a:r>
              <a:rPr lang="de-DE" dirty="0"/>
              <a:t> </a:t>
            </a:r>
            <a:r>
              <a:rPr lang="de-DE" dirty="0" err="1"/>
              <a:t>change</a:t>
            </a:r>
            <a:r>
              <a:rPr lang="de-DE" dirty="0"/>
              <a:t>, but </a:t>
            </a:r>
            <a:r>
              <a:rPr lang="de-DE" dirty="0" err="1"/>
              <a:t>today</a:t>
            </a:r>
            <a:r>
              <a:rPr lang="de-DE" dirty="0"/>
              <a:t> </a:t>
            </a:r>
            <a:r>
              <a:rPr lang="de-DE" dirty="0" err="1"/>
              <a:t>we</a:t>
            </a:r>
            <a:r>
              <a:rPr lang="de-DE" dirty="0"/>
              <a:t> </a:t>
            </a:r>
            <a:r>
              <a:rPr lang="de-DE" dirty="0" err="1"/>
              <a:t>only</a:t>
            </a:r>
            <a:r>
              <a:rPr lang="de-DE" dirty="0"/>
              <a:t> </a:t>
            </a:r>
            <a:r>
              <a:rPr lang="de-DE" dirty="0" err="1"/>
              <a:t>focus</a:t>
            </a:r>
            <a:r>
              <a:rPr lang="de-DE" dirty="0"/>
              <a:t> on </a:t>
            </a:r>
            <a:r>
              <a:rPr lang="de-DE" dirty="0" err="1"/>
              <a:t>the</a:t>
            </a:r>
            <a:r>
              <a:rPr lang="de-DE" dirty="0"/>
              <a:t> </a:t>
            </a:r>
            <a:r>
              <a:rPr lang="de-DE" dirty="0" err="1"/>
              <a:t>succession</a:t>
            </a:r>
            <a:r>
              <a:rPr lang="de-DE" dirty="0"/>
              <a:t> </a:t>
            </a:r>
            <a:r>
              <a:rPr lang="de-DE" dirty="0" err="1"/>
              <a:t>of</a:t>
            </a:r>
            <a:r>
              <a:rPr lang="de-DE" dirty="0"/>
              <a:t> </a:t>
            </a:r>
            <a:r>
              <a:rPr lang="de-DE" dirty="0" err="1"/>
              <a:t>covers</a:t>
            </a:r>
            <a:r>
              <a:rPr lang="de-DE" dirty="0"/>
              <a:t>. </a:t>
            </a:r>
            <a:r>
              <a:rPr lang="de-DE" dirty="0" err="1"/>
              <a:t>Clearly</a:t>
            </a:r>
            <a:r>
              <a:rPr lang="de-DE" dirty="0"/>
              <a:t> a shift in </a:t>
            </a:r>
            <a:r>
              <a:rPr lang="de-DE" dirty="0" err="1"/>
              <a:t>some</a:t>
            </a:r>
            <a:r>
              <a:rPr lang="de-DE" dirty="0"/>
              <a:t> </a:t>
            </a:r>
            <a:r>
              <a:rPr lang="de-DE" dirty="0" err="1"/>
              <a:t>four</a:t>
            </a:r>
            <a:r>
              <a:rPr lang="de-DE" dirty="0"/>
              <a:t> </a:t>
            </a:r>
            <a:r>
              <a:rPr lang="de-DE" dirty="0" err="1"/>
              <a:t>years</a:t>
            </a:r>
            <a:r>
              <a:rPr lang="de-DE" dirty="0"/>
              <a:t> </a:t>
            </a:r>
            <a:r>
              <a:rPr lang="de-DE" dirty="0" err="1"/>
              <a:t>from</a:t>
            </a:r>
            <a:r>
              <a:rPr lang="de-DE" dirty="0"/>
              <a:t> a </a:t>
            </a:r>
            <a:r>
              <a:rPr lang="de-DE" dirty="0" err="1"/>
              <a:t>teen</a:t>
            </a:r>
            <a:r>
              <a:rPr lang="de-DE" dirty="0"/>
              <a:t> </a:t>
            </a:r>
            <a:r>
              <a:rPr lang="de-DE" dirty="0" err="1"/>
              <a:t>novel</a:t>
            </a:r>
            <a:r>
              <a:rPr lang="de-DE" dirty="0"/>
              <a:t> </a:t>
            </a:r>
            <a:r>
              <a:rPr lang="de-DE" dirty="0" err="1"/>
              <a:t>that</a:t>
            </a:r>
            <a:r>
              <a:rPr lang="de-DE" dirty="0"/>
              <a:t> </a:t>
            </a:r>
            <a:r>
              <a:rPr lang="de-DE" dirty="0" err="1"/>
              <a:t>happens</a:t>
            </a:r>
            <a:r>
              <a:rPr lang="de-DE" dirty="0"/>
              <a:t> </a:t>
            </a:r>
            <a:r>
              <a:rPr lang="de-DE" dirty="0" err="1"/>
              <a:t>to</a:t>
            </a:r>
            <a:r>
              <a:rPr lang="de-DE" dirty="0"/>
              <a:t> </a:t>
            </a:r>
            <a:r>
              <a:rPr lang="de-DE" dirty="0" err="1"/>
              <a:t>be</a:t>
            </a:r>
            <a:r>
              <a:rPr lang="de-DE" dirty="0"/>
              <a:t> </a:t>
            </a:r>
            <a:r>
              <a:rPr lang="de-DE" dirty="0" err="1"/>
              <a:t>set</a:t>
            </a:r>
            <a:r>
              <a:rPr lang="de-DE" dirty="0"/>
              <a:t> in an England </a:t>
            </a:r>
            <a:r>
              <a:rPr lang="de-DE" dirty="0" err="1"/>
              <a:t>of</a:t>
            </a:r>
            <a:r>
              <a:rPr lang="de-DE" dirty="0"/>
              <a:t> </a:t>
            </a:r>
            <a:r>
              <a:rPr lang="de-DE" dirty="0" err="1"/>
              <a:t>carbon</a:t>
            </a:r>
            <a:r>
              <a:rPr lang="de-DE" dirty="0"/>
              <a:t> </a:t>
            </a:r>
            <a:r>
              <a:rPr lang="de-DE" dirty="0" err="1"/>
              <a:t>rationing</a:t>
            </a:r>
            <a:r>
              <a:rPr lang="de-DE" dirty="0"/>
              <a:t> </a:t>
            </a:r>
            <a:r>
              <a:rPr lang="de-DE" dirty="0" err="1"/>
              <a:t>to</a:t>
            </a:r>
            <a:r>
              <a:rPr lang="de-DE" dirty="0"/>
              <a:t> a </a:t>
            </a:r>
            <a:r>
              <a:rPr lang="de-DE" dirty="0" err="1"/>
              <a:t>really</a:t>
            </a:r>
            <a:r>
              <a:rPr lang="de-DE" dirty="0"/>
              <a:t> </a:t>
            </a:r>
            <a:r>
              <a:rPr lang="de-DE" dirty="0" err="1"/>
              <a:t>gloomy</a:t>
            </a:r>
            <a:r>
              <a:rPr lang="de-DE" dirty="0"/>
              <a:t> </a:t>
            </a:r>
            <a:r>
              <a:rPr lang="de-DE" dirty="0" err="1"/>
              <a:t>novel</a:t>
            </a:r>
            <a:r>
              <a:rPr lang="de-DE" dirty="0"/>
              <a:t> on </a:t>
            </a:r>
            <a:r>
              <a:rPr lang="de-DE" dirty="0" err="1"/>
              <a:t>climate</a:t>
            </a:r>
            <a:r>
              <a:rPr lang="de-DE" dirty="0"/>
              <a:t> </a:t>
            </a:r>
            <a:r>
              <a:rPr lang="de-DE" dirty="0" err="1"/>
              <a:t>apocalypse</a:t>
            </a:r>
            <a:r>
              <a:rPr lang="de-DE" dirty="0"/>
              <a:t>.</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10</a:t>
            </a:fld>
            <a:endParaRPr lang="en-GB"/>
          </a:p>
        </p:txBody>
      </p:sp>
    </p:spTree>
    <p:extLst>
      <p:ext uri="{BB962C8B-B14F-4D97-AF65-F5344CB8AC3E}">
        <p14:creationId xmlns:p14="http://schemas.microsoft.com/office/powerpoint/2010/main" val="52727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Such </a:t>
            </a:r>
            <a:r>
              <a:rPr lang="de-DE" dirty="0" err="1"/>
              <a:t>correlations</a:t>
            </a:r>
            <a:r>
              <a:rPr lang="de-DE" dirty="0"/>
              <a:t> </a:t>
            </a:r>
            <a:r>
              <a:rPr lang="de-DE" dirty="0" err="1"/>
              <a:t>can</a:t>
            </a:r>
            <a:r>
              <a:rPr lang="de-DE" dirty="0"/>
              <a:t> </a:t>
            </a:r>
            <a:r>
              <a:rPr lang="de-DE" dirty="0" err="1"/>
              <a:t>be</a:t>
            </a:r>
            <a:r>
              <a:rPr lang="de-DE" dirty="0"/>
              <a:t> </a:t>
            </a:r>
            <a:r>
              <a:rPr lang="de-DE" dirty="0" err="1"/>
              <a:t>established</a:t>
            </a:r>
            <a:r>
              <a:rPr lang="de-DE" dirty="0"/>
              <a:t> </a:t>
            </a:r>
            <a:r>
              <a:rPr lang="de-DE" dirty="0" err="1"/>
              <a:t>for</a:t>
            </a:r>
            <a:r>
              <a:rPr lang="de-DE" dirty="0"/>
              <a:t> </a:t>
            </a:r>
            <a:r>
              <a:rPr lang="de-DE" dirty="0" err="1"/>
              <a:t>every</a:t>
            </a:r>
            <a:r>
              <a:rPr lang="de-DE" dirty="0"/>
              <a:t> </a:t>
            </a:r>
            <a:r>
              <a:rPr lang="de-DE" dirty="0" err="1"/>
              <a:t>text</a:t>
            </a:r>
            <a:r>
              <a:rPr lang="de-DE" dirty="0"/>
              <a:t> </a:t>
            </a:r>
            <a:r>
              <a:rPr lang="de-DE" dirty="0" err="1"/>
              <a:t>of</a:t>
            </a:r>
            <a:r>
              <a:rPr lang="de-DE" dirty="0"/>
              <a:t> </a:t>
            </a:r>
            <a:r>
              <a:rPr lang="de-DE" dirty="0" err="1"/>
              <a:t>cluster</a:t>
            </a:r>
            <a:r>
              <a:rPr lang="de-DE" dirty="0"/>
              <a:t> </a:t>
            </a:r>
            <a:r>
              <a:rPr lang="de-DE" dirty="0" err="1"/>
              <a:t>of</a:t>
            </a:r>
            <a:r>
              <a:rPr lang="de-DE" dirty="0"/>
              <a:t> </a:t>
            </a:r>
            <a:r>
              <a:rPr lang="de-DE" dirty="0" err="1"/>
              <a:t>texts</a:t>
            </a:r>
            <a:r>
              <a:rPr lang="de-DE" dirty="0"/>
              <a:t> </a:t>
            </a:r>
            <a:r>
              <a:rPr lang="de-DE" dirty="0" err="1"/>
              <a:t>here</a:t>
            </a:r>
            <a:r>
              <a:rPr lang="de-DE" dirty="0"/>
              <a:t>, but </a:t>
            </a:r>
            <a:r>
              <a:rPr lang="de-DE" dirty="0" err="1"/>
              <a:t>for</a:t>
            </a:r>
            <a:r>
              <a:rPr lang="de-DE" dirty="0"/>
              <a:t> </a:t>
            </a:r>
            <a:r>
              <a:rPr lang="de-DE" dirty="0" err="1"/>
              <a:t>reasons</a:t>
            </a:r>
            <a:r>
              <a:rPr lang="de-DE" dirty="0"/>
              <a:t> </a:t>
            </a:r>
            <a:r>
              <a:rPr lang="de-DE" dirty="0" err="1"/>
              <a:t>of</a:t>
            </a:r>
            <a:r>
              <a:rPr lang="de-DE" dirty="0"/>
              <a:t> time </a:t>
            </a:r>
            <a:r>
              <a:rPr lang="de-DE" dirty="0" err="1"/>
              <a:t>let‘s</a:t>
            </a:r>
            <a:r>
              <a:rPr lang="de-DE" dirty="0"/>
              <a:t> </a:t>
            </a:r>
            <a:r>
              <a:rPr lang="de-DE" dirty="0" err="1"/>
              <a:t>only</a:t>
            </a:r>
            <a:r>
              <a:rPr lang="de-DE" dirty="0"/>
              <a:t> </a:t>
            </a:r>
            <a:r>
              <a:rPr lang="de-DE" dirty="0" err="1"/>
              <a:t>look</a:t>
            </a:r>
            <a:r>
              <a:rPr lang="de-DE" dirty="0"/>
              <a:t> at </a:t>
            </a:r>
            <a:r>
              <a:rPr lang="de-DE" dirty="0" err="1"/>
              <a:t>one</a:t>
            </a:r>
            <a:r>
              <a:rPr lang="de-DE" dirty="0"/>
              <a:t>. =&gt; Clear sense </a:t>
            </a:r>
            <a:r>
              <a:rPr lang="de-DE" dirty="0" err="1"/>
              <a:t>that</a:t>
            </a:r>
            <a:r>
              <a:rPr lang="de-DE" dirty="0"/>
              <a:t> </a:t>
            </a:r>
            <a:r>
              <a:rPr lang="de-DE" dirty="0" err="1"/>
              <a:t>even</a:t>
            </a:r>
            <a:r>
              <a:rPr lang="de-DE" dirty="0"/>
              <a:t> in </a:t>
            </a:r>
            <a:r>
              <a:rPr lang="de-DE" dirty="0" err="1"/>
              <a:t>the</a:t>
            </a:r>
            <a:r>
              <a:rPr lang="de-DE" dirty="0"/>
              <a:t> </a:t>
            </a:r>
            <a:r>
              <a:rPr lang="de-DE" dirty="0" err="1"/>
              <a:t>relatively</a:t>
            </a:r>
            <a:r>
              <a:rPr lang="de-DE" dirty="0"/>
              <a:t> </a:t>
            </a:r>
            <a:r>
              <a:rPr lang="de-DE" dirty="0" err="1"/>
              <a:t>short</a:t>
            </a:r>
            <a:r>
              <a:rPr lang="de-DE" dirty="0"/>
              <a:t> span </a:t>
            </a:r>
            <a:r>
              <a:rPr lang="de-DE" dirty="0" err="1"/>
              <a:t>of</a:t>
            </a:r>
            <a:r>
              <a:rPr lang="de-DE" dirty="0"/>
              <a:t> </a:t>
            </a:r>
            <a:r>
              <a:rPr lang="de-DE" dirty="0" err="1"/>
              <a:t>twenty</a:t>
            </a:r>
            <a:r>
              <a:rPr lang="de-DE" dirty="0"/>
              <a:t> </a:t>
            </a:r>
            <a:r>
              <a:rPr lang="de-DE" dirty="0" err="1"/>
              <a:t>years</a:t>
            </a:r>
            <a:r>
              <a:rPr lang="de-DE" dirty="0"/>
              <a:t>, </a:t>
            </a:r>
            <a:r>
              <a:rPr lang="de-DE" dirty="0" err="1"/>
              <a:t>representations</a:t>
            </a:r>
            <a:r>
              <a:rPr lang="de-DE" dirty="0"/>
              <a:t> and „</a:t>
            </a:r>
            <a:r>
              <a:rPr lang="de-DE" dirty="0" err="1"/>
              <a:t>uses</a:t>
            </a:r>
            <a:r>
              <a:rPr lang="de-DE" dirty="0"/>
              <a:t>“ </a:t>
            </a:r>
            <a:r>
              <a:rPr lang="de-DE" dirty="0" err="1"/>
              <a:t>of</a:t>
            </a:r>
            <a:r>
              <a:rPr lang="de-DE" dirty="0"/>
              <a:t> </a:t>
            </a:r>
            <a:r>
              <a:rPr lang="de-DE" dirty="0" err="1"/>
              <a:t>fear</a:t>
            </a:r>
            <a:r>
              <a:rPr lang="de-DE" dirty="0"/>
              <a:t> in </a:t>
            </a:r>
            <a:r>
              <a:rPr lang="de-DE" dirty="0" err="1"/>
              <a:t>climate</a:t>
            </a:r>
            <a:r>
              <a:rPr lang="de-DE" dirty="0"/>
              <a:t> </a:t>
            </a:r>
            <a:r>
              <a:rPr lang="de-DE" dirty="0" err="1"/>
              <a:t>fiction</a:t>
            </a:r>
            <a:r>
              <a:rPr lang="de-DE" dirty="0"/>
              <a:t> </a:t>
            </a:r>
            <a:r>
              <a:rPr lang="de-DE" dirty="0" err="1"/>
              <a:t>have</a:t>
            </a:r>
            <a:r>
              <a:rPr lang="de-DE" dirty="0"/>
              <a:t> </a:t>
            </a:r>
            <a:r>
              <a:rPr lang="de-DE" dirty="0" err="1"/>
              <a:t>changed</a:t>
            </a:r>
            <a:r>
              <a:rPr lang="de-DE" dirty="0"/>
              <a:t> </a:t>
            </a:r>
            <a:r>
              <a:rPr lang="de-DE" dirty="0" err="1"/>
              <a:t>quite</a:t>
            </a:r>
            <a:r>
              <a:rPr lang="de-DE" dirty="0"/>
              <a:t> </a:t>
            </a:r>
            <a:r>
              <a:rPr lang="de-DE" dirty="0" err="1"/>
              <a:t>drastically</a:t>
            </a:r>
            <a:r>
              <a:rPr lang="de-DE" dirty="0"/>
              <a:t> and </a:t>
            </a:r>
            <a:r>
              <a:rPr lang="de-DE" dirty="0" err="1"/>
              <a:t>clearly</a:t>
            </a:r>
            <a:r>
              <a:rPr lang="de-DE" dirty="0"/>
              <a:t> in </a:t>
            </a:r>
            <a:r>
              <a:rPr lang="de-DE" dirty="0" err="1"/>
              <a:t>line</a:t>
            </a:r>
            <a:r>
              <a:rPr lang="de-DE" dirty="0"/>
              <a:t> </a:t>
            </a:r>
            <a:r>
              <a:rPr lang="de-DE" dirty="0" err="1"/>
              <a:t>with</a:t>
            </a:r>
            <a:r>
              <a:rPr lang="de-DE" dirty="0"/>
              <a:t> </a:t>
            </a:r>
            <a:r>
              <a:rPr lang="de-DE" dirty="0" err="1"/>
              <a:t>the</a:t>
            </a:r>
            <a:r>
              <a:rPr lang="de-DE" dirty="0"/>
              <a:t> </a:t>
            </a:r>
            <a:r>
              <a:rPr lang="de-DE" dirty="0" err="1"/>
              <a:t>growing</a:t>
            </a:r>
            <a:r>
              <a:rPr lang="de-DE" dirty="0"/>
              <a:t> sense </a:t>
            </a:r>
            <a:r>
              <a:rPr lang="de-DE" dirty="0" err="1"/>
              <a:t>of</a:t>
            </a:r>
            <a:r>
              <a:rPr lang="de-DE" dirty="0"/>
              <a:t> </a:t>
            </a:r>
            <a:r>
              <a:rPr lang="de-DE" dirty="0" err="1"/>
              <a:t>urgency</a:t>
            </a:r>
            <a:r>
              <a:rPr lang="de-DE" dirty="0"/>
              <a:t> and </a:t>
            </a:r>
            <a:r>
              <a:rPr lang="de-DE" dirty="0" err="1"/>
              <a:t>the</a:t>
            </a:r>
            <a:r>
              <a:rPr lang="de-DE" dirty="0"/>
              <a:t> </a:t>
            </a:r>
            <a:r>
              <a:rPr lang="de-DE" dirty="0" err="1"/>
              <a:t>general</a:t>
            </a:r>
            <a:r>
              <a:rPr lang="de-DE" dirty="0"/>
              <a:t> </a:t>
            </a:r>
            <a:r>
              <a:rPr lang="de-DE" dirty="0" err="1"/>
              <a:t>discursive</a:t>
            </a:r>
            <a:r>
              <a:rPr lang="de-DE" dirty="0"/>
              <a:t> </a:t>
            </a:r>
            <a:r>
              <a:rPr lang="de-DE" dirty="0" err="1"/>
              <a:t>climate</a:t>
            </a:r>
            <a:r>
              <a:rPr lang="de-DE" dirty="0"/>
              <a:t> </a:t>
            </a:r>
            <a:r>
              <a:rPr lang="de-DE" dirty="0" err="1"/>
              <a:t>around</a:t>
            </a:r>
            <a:r>
              <a:rPr lang="de-DE" dirty="0"/>
              <a:t> </a:t>
            </a:r>
            <a:r>
              <a:rPr lang="de-DE" dirty="0" err="1"/>
              <a:t>climate</a:t>
            </a:r>
            <a:r>
              <a:rPr lang="de-DE" dirty="0"/>
              <a:t> </a:t>
            </a:r>
            <a:r>
              <a:rPr lang="de-DE" dirty="0" err="1"/>
              <a:t>change</a:t>
            </a:r>
            <a:r>
              <a:rPr lang="de-DE" dirty="0"/>
              <a:t>, so in a sense, </a:t>
            </a:r>
            <a:r>
              <a:rPr lang="de-DE" dirty="0" err="1"/>
              <a:t>there</a:t>
            </a:r>
            <a:r>
              <a:rPr lang="de-DE" dirty="0"/>
              <a:t> </a:t>
            </a:r>
            <a:r>
              <a:rPr lang="de-DE" dirty="0" err="1"/>
              <a:t>is</a:t>
            </a:r>
            <a:r>
              <a:rPr lang="de-DE" dirty="0"/>
              <a:t> also an „</a:t>
            </a:r>
            <a:r>
              <a:rPr lang="de-DE" dirty="0" err="1"/>
              <a:t>ecology</a:t>
            </a:r>
            <a:r>
              <a:rPr lang="de-DE" dirty="0"/>
              <a:t> </a:t>
            </a:r>
            <a:r>
              <a:rPr lang="de-DE" dirty="0" err="1"/>
              <a:t>of</a:t>
            </a:r>
            <a:r>
              <a:rPr lang="de-DE" dirty="0"/>
              <a:t> </a:t>
            </a:r>
            <a:r>
              <a:rPr lang="de-DE" dirty="0" err="1"/>
              <a:t>fear</a:t>
            </a:r>
            <a:r>
              <a:rPr lang="de-DE" dirty="0"/>
              <a:t>“ in </a:t>
            </a:r>
            <a:r>
              <a:rPr lang="de-DE" dirty="0" err="1"/>
              <a:t>that</a:t>
            </a:r>
            <a:r>
              <a:rPr lang="de-DE" dirty="0"/>
              <a:t> sense. And </a:t>
            </a:r>
            <a:r>
              <a:rPr lang="de-DE" dirty="0" err="1"/>
              <a:t>here</a:t>
            </a:r>
            <a:r>
              <a:rPr lang="de-DE" dirty="0"/>
              <a:t> I </a:t>
            </a:r>
            <a:r>
              <a:rPr lang="de-DE" dirty="0" err="1"/>
              <a:t>hand</a:t>
            </a:r>
            <a:r>
              <a:rPr lang="de-DE" dirty="0"/>
              <a:t> </a:t>
            </a:r>
            <a:r>
              <a:rPr lang="de-DE" dirty="0" err="1"/>
              <a:t>over</a:t>
            </a:r>
            <a:r>
              <a:rPr lang="de-DE" dirty="0"/>
              <a:t> </a:t>
            </a:r>
            <a:r>
              <a:rPr lang="de-DE" dirty="0" err="1"/>
              <a:t>to</a:t>
            </a:r>
            <a:r>
              <a:rPr lang="de-DE" dirty="0"/>
              <a:t> Roman.</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11</a:t>
            </a:fld>
            <a:endParaRPr lang="en-GB"/>
          </a:p>
        </p:txBody>
      </p:sp>
    </p:spTree>
    <p:extLst>
      <p:ext uri="{BB962C8B-B14F-4D97-AF65-F5344CB8AC3E}">
        <p14:creationId xmlns:p14="http://schemas.microsoft.com/office/powerpoint/2010/main" val="30258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Instant classic – and </a:t>
            </a:r>
            <a:r>
              <a:rPr lang="de-DE" dirty="0" err="1"/>
              <a:t>one</a:t>
            </a:r>
            <a:r>
              <a:rPr lang="de-DE" dirty="0"/>
              <a:t> </a:t>
            </a:r>
            <a:r>
              <a:rPr lang="de-DE" dirty="0" err="1"/>
              <a:t>that</a:t>
            </a:r>
            <a:r>
              <a:rPr lang="de-DE" dirty="0"/>
              <a:t> </a:t>
            </a:r>
            <a:r>
              <a:rPr lang="de-DE" dirty="0" err="1"/>
              <a:t>takes</a:t>
            </a:r>
            <a:r>
              <a:rPr lang="de-DE" dirty="0"/>
              <a:t> </a:t>
            </a:r>
            <a:r>
              <a:rPr lang="de-DE" dirty="0" err="1"/>
              <a:t>place</a:t>
            </a:r>
            <a:r>
              <a:rPr lang="de-DE" dirty="0"/>
              <a:t> in a </a:t>
            </a:r>
            <a:r>
              <a:rPr lang="de-DE" dirty="0" err="1"/>
              <a:t>world</a:t>
            </a:r>
            <a:r>
              <a:rPr lang="de-DE" dirty="0"/>
              <a:t> after </a:t>
            </a:r>
            <a:r>
              <a:rPr lang="de-DE" dirty="0" err="1"/>
              <a:t>mass</a:t>
            </a:r>
            <a:r>
              <a:rPr lang="de-DE" dirty="0"/>
              <a:t> </a:t>
            </a:r>
            <a:r>
              <a:rPr lang="de-DE" dirty="0" err="1"/>
              <a:t>extinction</a:t>
            </a:r>
            <a:r>
              <a:rPr lang="de-DE" dirty="0"/>
              <a:t> and </a:t>
            </a:r>
            <a:r>
              <a:rPr lang="de-DE" dirty="0" err="1"/>
              <a:t>catastrophic</a:t>
            </a:r>
            <a:r>
              <a:rPr lang="de-DE" dirty="0"/>
              <a:t> </a:t>
            </a:r>
            <a:r>
              <a:rPr lang="de-DE" dirty="0" err="1"/>
              <a:t>climate</a:t>
            </a:r>
            <a:r>
              <a:rPr lang="de-DE" dirty="0"/>
              <a:t> </a:t>
            </a:r>
            <a:r>
              <a:rPr lang="de-DE" dirty="0" err="1"/>
              <a:t>change</a:t>
            </a:r>
            <a:r>
              <a:rPr lang="de-DE" dirty="0"/>
              <a:t>. </a:t>
            </a:r>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12</a:t>
            </a:fld>
            <a:endParaRPr lang="en-GB"/>
          </a:p>
        </p:txBody>
      </p:sp>
    </p:spTree>
    <p:extLst>
      <p:ext uri="{BB962C8B-B14F-4D97-AF65-F5344CB8AC3E}">
        <p14:creationId xmlns:p14="http://schemas.microsoft.com/office/powerpoint/2010/main" val="95368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1A872D5-CB88-46A4-94B4-600691A04C17}" type="slidenum">
              <a:rPr lang="en-GB" smtClean="0"/>
              <a:t>15</a:t>
            </a:fld>
            <a:endParaRPr lang="en-GB"/>
          </a:p>
        </p:txBody>
      </p:sp>
    </p:spTree>
    <p:extLst>
      <p:ext uri="{BB962C8B-B14F-4D97-AF65-F5344CB8AC3E}">
        <p14:creationId xmlns:p14="http://schemas.microsoft.com/office/powerpoint/2010/main" val="310213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B287C-EF89-4178-8505-2020F772599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74AEB50F-8DDF-486D-AD29-90A63D977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D1A04344-28A1-4BDA-B347-4B8E8AA5DF5A}"/>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D1245012-0E76-48CA-A620-840E8B814E42}"/>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A62F493-E4FC-48B2-BE01-0F5BC7019AF2}"/>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92602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9F973-D054-4E56-A1EC-F739AA3616A3}"/>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D1379F5B-3180-4F5E-86E5-CF5A3D5A08C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795735A-2FA9-447E-A397-3D40956073B5}"/>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530FB73B-7622-4944-9D27-95D44193695A}"/>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C9EBF3D-9DF7-4819-81BD-AA632A75F584}"/>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292632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5671B0-317B-4878-A92A-7DDC07F43D0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E45DE460-F88A-458B-8063-C3048BDEBD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5B20989E-FE56-4E8B-B347-EF66BF2B7C33}"/>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5E7FC197-3262-46A5-965D-5498D17038A7}"/>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507E128-BF7C-4DAD-9FD7-A92BED2F09FA}"/>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228707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611A-D267-43F6-A3EE-E813E14591C2}"/>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62004B3-337D-4DEF-88B6-CC265A60E42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D9D7BB7-F6E3-43BB-B37C-B19913E4FD17}"/>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DF8528B5-1823-4770-9640-2287146B6866}"/>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987CF40-86BE-4B20-A973-6264AB869806}"/>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222241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11CD9-CEF1-4B25-BA24-1FF14AA22D5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5E93B3ED-1F2C-47A3-BFF6-8215984EF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023C84B-EC51-4C0F-B0A1-2C3B4B149456}"/>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1A567E2D-0E88-4571-92F4-041FCBA4B70C}"/>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190BBD6-41D2-4095-AC4F-3AA4E4071638}"/>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36037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E9CE0-B1A8-4124-B155-5590E83921D7}"/>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64118094-623C-4DCA-BF5A-B734B53CD9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AF493533-F4BA-409F-A5B3-65843D8297A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28A80005-64C7-449C-B739-06D1C8C7F227}"/>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6" name="Fußzeilenplatzhalter 5">
            <a:extLst>
              <a:ext uri="{FF2B5EF4-FFF2-40B4-BE49-F238E27FC236}">
                <a16:creationId xmlns:a16="http://schemas.microsoft.com/office/drawing/2014/main" id="{8197AD80-586B-43F2-B40E-F208AA77C6A3}"/>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EC438F83-DE45-455D-A921-9A5827BDA230}"/>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131548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7F832-6C4C-4A6F-BC78-1FDB565DC4E2}"/>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30A8C7D9-824F-4B36-80FC-596AEA7CA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8DF22B6-18F4-4553-A30F-3E85222E825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5D8A3B05-652A-4095-A318-23AAD2D28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A594589-C2B2-46B3-8907-0F3395BFB73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819E6D52-DE1E-4115-9D7E-F6EC40229F9A}"/>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8" name="Fußzeilenplatzhalter 7">
            <a:extLst>
              <a:ext uri="{FF2B5EF4-FFF2-40B4-BE49-F238E27FC236}">
                <a16:creationId xmlns:a16="http://schemas.microsoft.com/office/drawing/2014/main" id="{EF391522-D17E-49FF-9D01-808924B0992B}"/>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B95CF319-1D58-41F0-BB0E-EC3B480630B7}"/>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266188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0455-8050-41F8-8763-6C6CEEED14F0}"/>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B38B63A3-8590-4B3C-8E38-05399954CCA0}"/>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4" name="Fußzeilenplatzhalter 3">
            <a:extLst>
              <a:ext uri="{FF2B5EF4-FFF2-40B4-BE49-F238E27FC236}">
                <a16:creationId xmlns:a16="http://schemas.microsoft.com/office/drawing/2014/main" id="{51BC979F-A9CA-4757-B6C5-F3E68DD1F20C}"/>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819EE94F-0A37-48CF-AA8F-FED47B2A6E7A}"/>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392850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903094D-9E5E-48E4-93B4-F87CC9C48B3D}"/>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3" name="Fußzeilenplatzhalter 2">
            <a:extLst>
              <a:ext uri="{FF2B5EF4-FFF2-40B4-BE49-F238E27FC236}">
                <a16:creationId xmlns:a16="http://schemas.microsoft.com/office/drawing/2014/main" id="{10CB0613-9A19-4472-9B0B-2FDA8AE69A9C}"/>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D22F7F0C-BB17-4DC9-B012-47BF745B9E80}"/>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146783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55BE4-B081-4C48-B432-B839E5B541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736C075A-75B6-4B13-9D01-74FB7B0A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6E103DAD-6382-4770-8A83-E41D9A94A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58A210B-FF1A-4082-97B6-6C38963914C6}"/>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6" name="Fußzeilenplatzhalter 5">
            <a:extLst>
              <a:ext uri="{FF2B5EF4-FFF2-40B4-BE49-F238E27FC236}">
                <a16:creationId xmlns:a16="http://schemas.microsoft.com/office/drawing/2014/main" id="{ABD13D29-B668-4AAC-BD72-78B2B5232DF1}"/>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AB4F72D9-E855-4282-B58D-141806CB6A8A}"/>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362523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FCD983-2BC1-4B7A-94F8-D93188A4AFE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2D062621-5365-4C64-902A-6F3C9D163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1608B376-C6B7-4157-BA16-D783D0D50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FE50F1-AE3B-447A-9C70-5AF649D63D35}"/>
              </a:ext>
            </a:extLst>
          </p:cNvPr>
          <p:cNvSpPr>
            <a:spLocks noGrp="1"/>
          </p:cNvSpPr>
          <p:nvPr>
            <p:ph type="dt" sz="half" idx="10"/>
          </p:nvPr>
        </p:nvSpPr>
        <p:spPr/>
        <p:txBody>
          <a:bodyPr/>
          <a:lstStyle/>
          <a:p>
            <a:fld id="{B0321234-C43E-4529-8349-3C01F5B6C24F}" type="datetimeFigureOut">
              <a:rPr lang="en-US" smtClean="0"/>
              <a:t>12/9/2022</a:t>
            </a:fld>
            <a:endParaRPr lang="en-US"/>
          </a:p>
        </p:txBody>
      </p:sp>
      <p:sp>
        <p:nvSpPr>
          <p:cNvPr id="6" name="Fußzeilenplatzhalter 5">
            <a:extLst>
              <a:ext uri="{FF2B5EF4-FFF2-40B4-BE49-F238E27FC236}">
                <a16:creationId xmlns:a16="http://schemas.microsoft.com/office/drawing/2014/main" id="{F3E24EB3-8CF1-40C1-BFCF-298C8992F8A4}"/>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D7A530D6-25BA-4C2E-9064-9A468FF5FB3F}"/>
              </a:ext>
            </a:extLst>
          </p:cNvPr>
          <p:cNvSpPr>
            <a:spLocks noGrp="1"/>
          </p:cNvSpPr>
          <p:nvPr>
            <p:ph type="sldNum" sz="quarter" idx="12"/>
          </p:nvPr>
        </p:nvSpPr>
        <p:spPr/>
        <p:txBody>
          <a:bodyPr/>
          <a:lstStyle/>
          <a:p>
            <a:fld id="{910ED04C-C4C1-4D14-A38A-F14DAA9EC6AC}" type="slidenum">
              <a:rPr lang="en-US" smtClean="0"/>
              <a:t>‹Nr.›</a:t>
            </a:fld>
            <a:endParaRPr lang="en-US"/>
          </a:p>
        </p:txBody>
      </p:sp>
    </p:spTree>
    <p:extLst>
      <p:ext uri="{BB962C8B-B14F-4D97-AF65-F5344CB8AC3E}">
        <p14:creationId xmlns:p14="http://schemas.microsoft.com/office/powerpoint/2010/main" val="354627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0530C0-6223-4356-9912-4843B70F7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D14A7CB8-72E8-4FC2-8BF6-5E38A5E56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61C276B5-C963-4C57-91AB-98B356295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21234-C43E-4529-8349-3C01F5B6C24F}" type="datetimeFigureOut">
              <a:rPr lang="en-US" smtClean="0"/>
              <a:t>12/9/2022</a:t>
            </a:fld>
            <a:endParaRPr lang="en-US"/>
          </a:p>
        </p:txBody>
      </p:sp>
      <p:sp>
        <p:nvSpPr>
          <p:cNvPr id="5" name="Fußzeilenplatzhalter 4">
            <a:extLst>
              <a:ext uri="{FF2B5EF4-FFF2-40B4-BE49-F238E27FC236}">
                <a16:creationId xmlns:a16="http://schemas.microsoft.com/office/drawing/2014/main" id="{98896865-B4DF-44C5-AE23-71C399EB6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22A11941-4C9B-4E8D-A279-350C100EF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ED04C-C4C1-4D14-A38A-F14DAA9EC6AC}" type="slidenum">
              <a:rPr lang="en-US" smtClean="0"/>
              <a:t>‹Nr.›</a:t>
            </a:fld>
            <a:endParaRPr lang="en-US"/>
          </a:p>
        </p:txBody>
      </p:sp>
    </p:spTree>
    <p:extLst>
      <p:ext uri="{BB962C8B-B14F-4D97-AF65-F5344CB8AC3E}">
        <p14:creationId xmlns:p14="http://schemas.microsoft.com/office/powerpoint/2010/main" val="184312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18CD3-807C-46BC-ABA5-6F4AE248DF0E}"/>
              </a:ext>
            </a:extLst>
          </p:cNvPr>
          <p:cNvSpPr>
            <a:spLocks noGrp="1"/>
          </p:cNvSpPr>
          <p:nvPr>
            <p:ph type="ctrTitle"/>
          </p:nvPr>
        </p:nvSpPr>
        <p:spPr>
          <a:no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4500" dirty="0">
                <a:solidFill>
                  <a:schemeClr val="tx1"/>
                </a:solidFill>
                <a:effectLst>
                  <a:outerShdw blurRad="38100" dist="38100" dir="2700000" algn="tl">
                    <a:srgbClr val="000000">
                      <a:alpha val="43137"/>
                    </a:srgbClr>
                  </a:outerShdw>
                </a:effectLst>
                <a:latin typeface="Bahnschrift" panose="020B0502040204020203" pitchFamily="34" charset="0"/>
              </a:rPr>
              <a:t>Climate Change Communication and the Role of Literature</a:t>
            </a:r>
          </a:p>
        </p:txBody>
      </p:sp>
      <p:pic>
        <p:nvPicPr>
          <p:cNvPr id="10" name="Grafik 9">
            <a:extLst>
              <a:ext uri="{FF2B5EF4-FFF2-40B4-BE49-F238E27FC236}">
                <a16:creationId xmlns:a16="http://schemas.microsoft.com/office/drawing/2014/main" id="{816AE567-F890-4FD6-8A87-07C5A8257243}"/>
              </a:ext>
            </a:extLst>
          </p:cNvPr>
          <p:cNvPicPr>
            <a:picLocks noChangeAspect="1"/>
          </p:cNvPicPr>
          <p:nvPr/>
        </p:nvPicPr>
        <p:blipFill>
          <a:blip r:embed="rId3"/>
          <a:stretch>
            <a:fillRect/>
          </a:stretch>
        </p:blipFill>
        <p:spPr>
          <a:xfrm>
            <a:off x="1524000" y="5659050"/>
            <a:ext cx="2533631" cy="760089"/>
          </a:xfrm>
          <a:prstGeom prst="rect">
            <a:avLst/>
          </a:prstGeom>
        </p:spPr>
      </p:pic>
      <p:pic>
        <p:nvPicPr>
          <p:cNvPr id="11" name="Grafik 10">
            <a:extLst>
              <a:ext uri="{FF2B5EF4-FFF2-40B4-BE49-F238E27FC236}">
                <a16:creationId xmlns:a16="http://schemas.microsoft.com/office/drawing/2014/main" id="{5A69D052-59B3-4955-B06D-2E5BEE02B7E6}"/>
              </a:ext>
            </a:extLst>
          </p:cNvPr>
          <p:cNvPicPr>
            <a:picLocks noChangeAspect="1"/>
          </p:cNvPicPr>
          <p:nvPr/>
        </p:nvPicPr>
        <p:blipFill>
          <a:blip r:embed="rId4"/>
          <a:stretch>
            <a:fillRect/>
          </a:stretch>
        </p:blipFill>
        <p:spPr>
          <a:xfrm>
            <a:off x="7826477" y="5258979"/>
            <a:ext cx="3185160" cy="1560232"/>
          </a:xfrm>
          <a:prstGeom prst="rect">
            <a:avLst/>
          </a:prstGeom>
        </p:spPr>
      </p:pic>
      <p:sp>
        <p:nvSpPr>
          <p:cNvPr id="5" name="Rechteck 4">
            <a:extLst>
              <a:ext uri="{FF2B5EF4-FFF2-40B4-BE49-F238E27FC236}">
                <a16:creationId xmlns:a16="http://schemas.microsoft.com/office/drawing/2014/main" id="{A9AF528E-BC06-4D07-88EA-129D68EC6E4C}"/>
              </a:ext>
            </a:extLst>
          </p:cNvPr>
          <p:cNvSpPr/>
          <p:nvPr/>
        </p:nvSpPr>
        <p:spPr>
          <a:xfrm>
            <a:off x="4542503" y="3230309"/>
            <a:ext cx="3106994" cy="769441"/>
          </a:xfrm>
          <a:prstGeom prst="rect">
            <a:avLst/>
          </a:prstGeom>
        </p:spPr>
        <p:txBody>
          <a:bodyPr wrap="square">
            <a:spAutoFit/>
          </a:bodyPr>
          <a:lstStyle/>
          <a:p>
            <a:endParaRPr lang="en-US" sz="2200" dirty="0">
              <a:solidFill>
                <a:srgbClr val="FF3300"/>
              </a:solidFill>
            </a:endParaRPr>
          </a:p>
          <a:p>
            <a:r>
              <a:rPr lang="en-US" sz="2200" dirty="0"/>
              <a:t>Prof. Dr. Jens Martin Gurr</a:t>
            </a:r>
          </a:p>
        </p:txBody>
      </p:sp>
      <p:sp>
        <p:nvSpPr>
          <p:cNvPr id="6" name="Rechteck 5">
            <a:extLst>
              <a:ext uri="{FF2B5EF4-FFF2-40B4-BE49-F238E27FC236}">
                <a16:creationId xmlns:a16="http://schemas.microsoft.com/office/drawing/2014/main" id="{F1ED9C96-8A59-4613-8F34-5707FF951CC6}"/>
              </a:ext>
            </a:extLst>
          </p:cNvPr>
          <p:cNvSpPr/>
          <p:nvPr/>
        </p:nvSpPr>
        <p:spPr>
          <a:xfrm>
            <a:off x="4119512" y="4252127"/>
            <a:ext cx="3952976" cy="892552"/>
          </a:xfrm>
          <a:prstGeom prst="rect">
            <a:avLst/>
          </a:prstGeom>
        </p:spPr>
        <p:txBody>
          <a:bodyPr wrap="square">
            <a:spAutoFit/>
          </a:bodyPr>
          <a:lstStyle/>
          <a:p>
            <a:endParaRPr lang="en-US" sz="2200" dirty="0">
              <a:solidFill>
                <a:srgbClr val="FF3300"/>
              </a:solidFill>
            </a:endParaRPr>
          </a:p>
          <a:p>
            <a:r>
              <a:rPr lang="en-US" sz="3000" dirty="0"/>
              <a:t>Brno, December 9, 2022</a:t>
            </a:r>
          </a:p>
        </p:txBody>
      </p:sp>
    </p:spTree>
    <p:extLst>
      <p:ext uri="{BB962C8B-B14F-4D97-AF65-F5344CB8AC3E}">
        <p14:creationId xmlns:p14="http://schemas.microsoft.com/office/powerpoint/2010/main" val="213954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E7FC3D2-3AC2-4501-A533-997D77E12843}"/>
              </a:ext>
            </a:extLst>
          </p:cNvPr>
          <p:cNvPicPr>
            <a:picLocks noChangeAspect="1"/>
          </p:cNvPicPr>
          <p:nvPr/>
        </p:nvPicPr>
        <p:blipFill>
          <a:blip r:embed="rId3"/>
          <a:stretch>
            <a:fillRect/>
          </a:stretch>
        </p:blipFill>
        <p:spPr>
          <a:xfrm>
            <a:off x="9972713" y="1623484"/>
            <a:ext cx="1851088" cy="2979655"/>
          </a:xfrm>
          <a:prstGeom prst="rect">
            <a:avLst/>
          </a:prstGeom>
        </p:spPr>
      </p:pic>
      <p:pic>
        <p:nvPicPr>
          <p:cNvPr id="5" name="Grafik 4">
            <a:extLst>
              <a:ext uri="{FF2B5EF4-FFF2-40B4-BE49-F238E27FC236}">
                <a16:creationId xmlns:a16="http://schemas.microsoft.com/office/drawing/2014/main" id="{5F530FA8-BB0B-4214-9244-952A2A28C3BC}"/>
              </a:ext>
            </a:extLst>
          </p:cNvPr>
          <p:cNvPicPr>
            <a:picLocks noChangeAspect="1"/>
          </p:cNvPicPr>
          <p:nvPr/>
        </p:nvPicPr>
        <p:blipFill>
          <a:blip r:embed="rId4"/>
          <a:stretch>
            <a:fillRect/>
          </a:stretch>
        </p:blipFill>
        <p:spPr>
          <a:xfrm>
            <a:off x="307880" y="1627194"/>
            <a:ext cx="1908442" cy="2909211"/>
          </a:xfrm>
          <a:prstGeom prst="rect">
            <a:avLst/>
          </a:prstGeom>
        </p:spPr>
      </p:pic>
      <p:pic>
        <p:nvPicPr>
          <p:cNvPr id="6" name="Grafik 5">
            <a:extLst>
              <a:ext uri="{FF2B5EF4-FFF2-40B4-BE49-F238E27FC236}">
                <a16:creationId xmlns:a16="http://schemas.microsoft.com/office/drawing/2014/main" id="{140DEE05-227F-4FE4-B620-AE486DE61D25}"/>
              </a:ext>
            </a:extLst>
          </p:cNvPr>
          <p:cNvPicPr>
            <a:picLocks noChangeAspect="1"/>
          </p:cNvPicPr>
          <p:nvPr/>
        </p:nvPicPr>
        <p:blipFill>
          <a:blip r:embed="rId5"/>
          <a:stretch>
            <a:fillRect/>
          </a:stretch>
        </p:blipFill>
        <p:spPr>
          <a:xfrm>
            <a:off x="2675707" y="1635864"/>
            <a:ext cx="1861895" cy="2909211"/>
          </a:xfrm>
          <a:prstGeom prst="rect">
            <a:avLst/>
          </a:prstGeom>
        </p:spPr>
      </p:pic>
      <p:sp>
        <p:nvSpPr>
          <p:cNvPr id="2" name="Textfeld 1">
            <a:extLst>
              <a:ext uri="{FF2B5EF4-FFF2-40B4-BE49-F238E27FC236}">
                <a16:creationId xmlns:a16="http://schemas.microsoft.com/office/drawing/2014/main" id="{8ED92E2A-910C-4BCE-B7ED-89806B1735FC}"/>
              </a:ext>
            </a:extLst>
          </p:cNvPr>
          <p:cNvSpPr txBox="1"/>
          <p:nvPr/>
        </p:nvSpPr>
        <p:spPr>
          <a:xfrm>
            <a:off x="214223" y="4645367"/>
            <a:ext cx="2230292" cy="646331"/>
          </a:xfrm>
          <a:prstGeom prst="rect">
            <a:avLst/>
          </a:prstGeom>
          <a:noFill/>
        </p:spPr>
        <p:txBody>
          <a:bodyPr wrap="square" rtlCol="0">
            <a:spAutoFit/>
          </a:bodyPr>
          <a:lstStyle/>
          <a:p>
            <a:r>
              <a:rPr lang="de-DE" dirty="0"/>
              <a:t>1st. English </a:t>
            </a:r>
            <a:r>
              <a:rPr lang="de-DE" dirty="0" err="1"/>
              <a:t>ed</a:t>
            </a:r>
            <a:r>
              <a:rPr lang="de-DE" dirty="0"/>
              <a:t>.</a:t>
            </a:r>
          </a:p>
          <a:p>
            <a:r>
              <a:rPr lang="de-DE" dirty="0"/>
              <a:t>9/2008</a:t>
            </a:r>
            <a:endParaRPr lang="en-GB" dirty="0"/>
          </a:p>
        </p:txBody>
      </p:sp>
      <p:sp>
        <p:nvSpPr>
          <p:cNvPr id="8" name="Textfeld 7">
            <a:extLst>
              <a:ext uri="{FF2B5EF4-FFF2-40B4-BE49-F238E27FC236}">
                <a16:creationId xmlns:a16="http://schemas.microsoft.com/office/drawing/2014/main" id="{756B8A16-E333-480F-85CE-519B464A57C0}"/>
              </a:ext>
            </a:extLst>
          </p:cNvPr>
          <p:cNvSpPr txBox="1"/>
          <p:nvPr/>
        </p:nvSpPr>
        <p:spPr>
          <a:xfrm>
            <a:off x="10012718" y="4631294"/>
            <a:ext cx="2230292" cy="369332"/>
          </a:xfrm>
          <a:prstGeom prst="rect">
            <a:avLst/>
          </a:prstGeom>
          <a:noFill/>
        </p:spPr>
        <p:txBody>
          <a:bodyPr wrap="square" rtlCol="0">
            <a:spAutoFit/>
          </a:bodyPr>
          <a:lstStyle/>
          <a:p>
            <a:r>
              <a:rPr lang="de-DE" dirty="0"/>
              <a:t>French </a:t>
            </a:r>
            <a:r>
              <a:rPr lang="de-DE" dirty="0" err="1"/>
              <a:t>transl</a:t>
            </a:r>
            <a:r>
              <a:rPr lang="de-DE" dirty="0"/>
              <a:t>. 5/2012</a:t>
            </a:r>
            <a:endParaRPr lang="en-GB" dirty="0"/>
          </a:p>
        </p:txBody>
      </p:sp>
      <p:pic>
        <p:nvPicPr>
          <p:cNvPr id="9" name="Grafik 8">
            <a:extLst>
              <a:ext uri="{FF2B5EF4-FFF2-40B4-BE49-F238E27FC236}">
                <a16:creationId xmlns:a16="http://schemas.microsoft.com/office/drawing/2014/main" id="{17D105D3-DD6C-4586-B7A2-620829B15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2072" y="2896702"/>
            <a:ext cx="1894776" cy="2909211"/>
          </a:xfrm>
          <a:prstGeom prst="rect">
            <a:avLst/>
          </a:prstGeom>
        </p:spPr>
      </p:pic>
      <p:sp>
        <p:nvSpPr>
          <p:cNvPr id="11" name="Textfeld 10">
            <a:extLst>
              <a:ext uri="{FF2B5EF4-FFF2-40B4-BE49-F238E27FC236}">
                <a16:creationId xmlns:a16="http://schemas.microsoft.com/office/drawing/2014/main" id="{800C14FE-A38B-43C7-ABC3-580352233689}"/>
              </a:ext>
            </a:extLst>
          </p:cNvPr>
          <p:cNvSpPr txBox="1"/>
          <p:nvPr/>
        </p:nvSpPr>
        <p:spPr>
          <a:xfrm>
            <a:off x="5029822" y="5907661"/>
            <a:ext cx="2910348" cy="646331"/>
          </a:xfrm>
          <a:prstGeom prst="rect">
            <a:avLst/>
          </a:prstGeom>
          <a:noFill/>
        </p:spPr>
        <p:txBody>
          <a:bodyPr wrap="square" rtlCol="0">
            <a:spAutoFit/>
          </a:bodyPr>
          <a:lstStyle/>
          <a:p>
            <a:r>
              <a:rPr lang="de-DE" dirty="0"/>
              <a:t>English 1st </a:t>
            </a:r>
            <a:r>
              <a:rPr lang="de-DE" dirty="0" err="1"/>
              <a:t>ed</a:t>
            </a:r>
            <a:r>
              <a:rPr lang="de-DE" dirty="0"/>
              <a:t>., 2/2010</a:t>
            </a:r>
          </a:p>
          <a:p>
            <a:endParaRPr lang="en-GB" dirty="0"/>
          </a:p>
        </p:txBody>
      </p:sp>
      <p:sp>
        <p:nvSpPr>
          <p:cNvPr id="12" name="Textfeld 11">
            <a:extLst>
              <a:ext uri="{FF2B5EF4-FFF2-40B4-BE49-F238E27FC236}">
                <a16:creationId xmlns:a16="http://schemas.microsoft.com/office/drawing/2014/main" id="{A3699A77-A260-4651-841A-50EC137F11EB}"/>
              </a:ext>
            </a:extLst>
          </p:cNvPr>
          <p:cNvSpPr txBox="1"/>
          <p:nvPr/>
        </p:nvSpPr>
        <p:spPr>
          <a:xfrm>
            <a:off x="2675707" y="4644276"/>
            <a:ext cx="2230292" cy="646331"/>
          </a:xfrm>
          <a:prstGeom prst="rect">
            <a:avLst/>
          </a:prstGeom>
          <a:noFill/>
        </p:spPr>
        <p:txBody>
          <a:bodyPr wrap="square" rtlCol="0">
            <a:spAutoFit/>
          </a:bodyPr>
          <a:lstStyle/>
          <a:p>
            <a:r>
              <a:rPr lang="de-DE" dirty="0"/>
              <a:t>1st English </a:t>
            </a:r>
            <a:r>
              <a:rPr lang="de-DE" dirty="0" err="1"/>
              <a:t>paperback</a:t>
            </a:r>
            <a:r>
              <a:rPr lang="de-DE" dirty="0"/>
              <a:t> </a:t>
            </a:r>
            <a:r>
              <a:rPr lang="de-DE" dirty="0" err="1"/>
              <a:t>ed</a:t>
            </a:r>
            <a:r>
              <a:rPr lang="de-DE" dirty="0"/>
              <a:t>., 2/2009</a:t>
            </a:r>
            <a:endParaRPr lang="en-GB" dirty="0"/>
          </a:p>
        </p:txBody>
      </p:sp>
      <p:pic>
        <p:nvPicPr>
          <p:cNvPr id="13" name="Grafik 12">
            <a:extLst>
              <a:ext uri="{FF2B5EF4-FFF2-40B4-BE49-F238E27FC236}">
                <a16:creationId xmlns:a16="http://schemas.microsoft.com/office/drawing/2014/main" id="{6C857BF5-B86A-42E7-8EDD-A7D8BC9320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868" y="2896701"/>
            <a:ext cx="1929425" cy="2909212"/>
          </a:xfrm>
          <a:prstGeom prst="rect">
            <a:avLst/>
          </a:prstGeom>
        </p:spPr>
      </p:pic>
      <p:sp>
        <p:nvSpPr>
          <p:cNvPr id="15" name="Textfeld 14">
            <a:extLst>
              <a:ext uri="{FF2B5EF4-FFF2-40B4-BE49-F238E27FC236}">
                <a16:creationId xmlns:a16="http://schemas.microsoft.com/office/drawing/2014/main" id="{11D1C7C7-6B23-4013-93B1-77AD76695DCF}"/>
              </a:ext>
            </a:extLst>
          </p:cNvPr>
          <p:cNvSpPr txBox="1"/>
          <p:nvPr/>
        </p:nvSpPr>
        <p:spPr>
          <a:xfrm>
            <a:off x="7851679" y="5897894"/>
            <a:ext cx="2230292" cy="923330"/>
          </a:xfrm>
          <a:prstGeom prst="rect">
            <a:avLst/>
          </a:prstGeom>
          <a:noFill/>
        </p:spPr>
        <p:txBody>
          <a:bodyPr wrap="square" rtlCol="0">
            <a:spAutoFit/>
          </a:bodyPr>
          <a:lstStyle/>
          <a:p>
            <a:r>
              <a:rPr lang="de-DE" dirty="0"/>
              <a:t>English </a:t>
            </a:r>
            <a:r>
              <a:rPr lang="de-DE" dirty="0" err="1"/>
              <a:t>paperback</a:t>
            </a:r>
            <a:r>
              <a:rPr lang="de-DE" dirty="0"/>
              <a:t> </a:t>
            </a:r>
            <a:r>
              <a:rPr lang="de-DE" dirty="0" err="1"/>
              <a:t>ed</a:t>
            </a:r>
            <a:r>
              <a:rPr lang="de-DE" dirty="0"/>
              <a:t>., 7/2010</a:t>
            </a:r>
          </a:p>
          <a:p>
            <a:endParaRPr lang="en-GB" dirty="0"/>
          </a:p>
        </p:txBody>
      </p:sp>
      <p:sp>
        <p:nvSpPr>
          <p:cNvPr id="14" name="Rechteck 13">
            <a:extLst>
              <a:ext uri="{FF2B5EF4-FFF2-40B4-BE49-F238E27FC236}">
                <a16:creationId xmlns:a16="http://schemas.microsoft.com/office/drawing/2014/main" id="{1B8DD7EC-01B3-4AC3-9569-C3E32CB03A72}"/>
              </a:ext>
            </a:extLst>
          </p:cNvPr>
          <p:cNvSpPr/>
          <p:nvPr/>
        </p:nvSpPr>
        <p:spPr>
          <a:xfrm>
            <a:off x="214223" y="5531912"/>
            <a:ext cx="4598119" cy="923330"/>
          </a:xfrm>
          <a:prstGeom prst="rect">
            <a:avLst/>
          </a:prstGeom>
        </p:spPr>
        <p:txBody>
          <a:bodyPr wrap="square">
            <a:spAutoFit/>
          </a:bodyPr>
          <a:lstStyle/>
          <a:p>
            <a:r>
              <a:rPr lang="en-GB" i="1" dirty="0"/>
              <a:t>Guardian </a:t>
            </a:r>
            <a:r>
              <a:rPr lang="en-GB" dirty="0"/>
              <a:t>3/2012</a:t>
            </a:r>
            <a:r>
              <a:rPr lang="en-GB" i="1" dirty="0"/>
              <a:t>: “</a:t>
            </a:r>
            <a:r>
              <a:rPr lang="en-GB" dirty="0"/>
              <a:t>It had me rolling around in laughter at some points, and thoughtful at others.”</a:t>
            </a:r>
          </a:p>
        </p:txBody>
      </p:sp>
      <p:sp>
        <p:nvSpPr>
          <p:cNvPr id="17" name="Rechteck 16">
            <a:extLst>
              <a:ext uri="{FF2B5EF4-FFF2-40B4-BE49-F238E27FC236}">
                <a16:creationId xmlns:a16="http://schemas.microsoft.com/office/drawing/2014/main" id="{079AD879-EAD9-4AB3-8B22-EE2A35384617}"/>
              </a:ext>
            </a:extLst>
          </p:cNvPr>
          <p:cNvSpPr/>
          <p:nvPr/>
        </p:nvSpPr>
        <p:spPr>
          <a:xfrm>
            <a:off x="5029821" y="2314936"/>
            <a:ext cx="6128173" cy="461665"/>
          </a:xfrm>
          <a:prstGeom prst="rect">
            <a:avLst/>
          </a:prstGeom>
        </p:spPr>
        <p:txBody>
          <a:bodyPr wrap="square">
            <a:spAutoFit/>
          </a:bodyPr>
          <a:lstStyle/>
          <a:p>
            <a:r>
              <a:rPr lang="de-DE" sz="2400" b="1" dirty="0"/>
              <a:t>Sequel: </a:t>
            </a:r>
            <a:r>
              <a:rPr lang="de-DE" sz="2400" b="1" i="1" dirty="0"/>
              <a:t>Carbon Diaries 2017 </a:t>
            </a:r>
            <a:r>
              <a:rPr lang="de-DE" sz="2400" b="1" dirty="0"/>
              <a:t>(2010)</a:t>
            </a:r>
            <a:endParaRPr lang="en-GB" sz="2400" b="1" dirty="0"/>
          </a:p>
        </p:txBody>
      </p:sp>
      <p:sp>
        <p:nvSpPr>
          <p:cNvPr id="18" name="Rechteck 17">
            <a:extLst>
              <a:ext uri="{FF2B5EF4-FFF2-40B4-BE49-F238E27FC236}">
                <a16:creationId xmlns:a16="http://schemas.microsoft.com/office/drawing/2014/main" id="{958B156C-7510-44FD-AEC4-419742D80654}"/>
              </a:ext>
            </a:extLst>
          </p:cNvPr>
          <p:cNvSpPr/>
          <p:nvPr/>
        </p:nvSpPr>
        <p:spPr>
          <a:xfrm>
            <a:off x="2713702" y="258463"/>
            <a:ext cx="6096000" cy="461665"/>
          </a:xfrm>
          <a:prstGeom prst="rect">
            <a:avLst/>
          </a:prstGeom>
        </p:spPr>
        <p:txBody>
          <a:bodyPr>
            <a:spAutoFit/>
          </a:bodyPr>
          <a:lstStyle/>
          <a:p>
            <a:r>
              <a:rPr lang="de-DE" sz="2400" b="1" i="1" dirty="0"/>
              <a:t>The Carbon Diaries</a:t>
            </a:r>
            <a:r>
              <a:rPr lang="de-DE" sz="2400" b="1" dirty="0"/>
              <a:t>: </a:t>
            </a:r>
            <a:r>
              <a:rPr lang="de-DE" sz="2400" b="1" dirty="0" err="1"/>
              <a:t>Changing</a:t>
            </a:r>
            <a:r>
              <a:rPr lang="de-DE" sz="2400" b="1" dirty="0"/>
              <a:t> Covers</a:t>
            </a:r>
            <a:endParaRPr lang="en-GB" sz="2400" b="1" i="1" dirty="0"/>
          </a:p>
        </p:txBody>
      </p:sp>
    </p:spTree>
    <p:extLst>
      <p:ext uri="{BB962C8B-B14F-4D97-AF65-F5344CB8AC3E}">
        <p14:creationId xmlns:p14="http://schemas.microsoft.com/office/powerpoint/2010/main" val="10692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A28C8BE8-B714-4087-AC92-969E8E9C6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767" y="1506232"/>
            <a:ext cx="790147" cy="1199360"/>
          </a:xfrm>
          <a:prstGeom prst="rect">
            <a:avLst/>
          </a:prstGeom>
        </p:spPr>
      </p:pic>
      <p:graphicFrame>
        <p:nvGraphicFramePr>
          <p:cNvPr id="7" name="Tabelle 6">
            <a:extLst>
              <a:ext uri="{FF2B5EF4-FFF2-40B4-BE49-F238E27FC236}">
                <a16:creationId xmlns:a16="http://schemas.microsoft.com/office/drawing/2014/main" id="{6D771B8F-E314-40A3-9F47-883D22D25C6A}"/>
              </a:ext>
            </a:extLst>
          </p:cNvPr>
          <p:cNvGraphicFramePr>
            <a:graphicFrameLocks noGrp="1"/>
          </p:cNvGraphicFramePr>
          <p:nvPr>
            <p:extLst>
              <p:ext uri="{D42A27DB-BD31-4B8C-83A1-F6EECF244321}">
                <p14:modId xmlns:p14="http://schemas.microsoft.com/office/powerpoint/2010/main" val="3377408560"/>
              </p:ext>
            </p:extLst>
          </p:nvPr>
        </p:nvGraphicFramePr>
        <p:xfrm>
          <a:off x="105103" y="1716302"/>
          <a:ext cx="11981793" cy="5010340"/>
        </p:xfrm>
        <a:graphic>
          <a:graphicData uri="http://schemas.openxmlformats.org/drawingml/2006/table">
            <a:tbl>
              <a:tblPr/>
              <a:tblGrid>
                <a:gridCol w="544627">
                  <a:extLst>
                    <a:ext uri="{9D8B030D-6E8A-4147-A177-3AD203B41FA5}">
                      <a16:colId xmlns:a16="http://schemas.microsoft.com/office/drawing/2014/main" val="3149500961"/>
                    </a:ext>
                  </a:extLst>
                </a:gridCol>
                <a:gridCol w="544627">
                  <a:extLst>
                    <a:ext uri="{9D8B030D-6E8A-4147-A177-3AD203B41FA5}">
                      <a16:colId xmlns:a16="http://schemas.microsoft.com/office/drawing/2014/main" val="4215837956"/>
                    </a:ext>
                  </a:extLst>
                </a:gridCol>
                <a:gridCol w="544627">
                  <a:extLst>
                    <a:ext uri="{9D8B030D-6E8A-4147-A177-3AD203B41FA5}">
                      <a16:colId xmlns:a16="http://schemas.microsoft.com/office/drawing/2014/main" val="1346092642"/>
                    </a:ext>
                  </a:extLst>
                </a:gridCol>
                <a:gridCol w="544627">
                  <a:extLst>
                    <a:ext uri="{9D8B030D-6E8A-4147-A177-3AD203B41FA5}">
                      <a16:colId xmlns:a16="http://schemas.microsoft.com/office/drawing/2014/main" val="95599197"/>
                    </a:ext>
                  </a:extLst>
                </a:gridCol>
                <a:gridCol w="544627">
                  <a:extLst>
                    <a:ext uri="{9D8B030D-6E8A-4147-A177-3AD203B41FA5}">
                      <a16:colId xmlns:a16="http://schemas.microsoft.com/office/drawing/2014/main" val="3205359773"/>
                    </a:ext>
                  </a:extLst>
                </a:gridCol>
                <a:gridCol w="544627">
                  <a:extLst>
                    <a:ext uri="{9D8B030D-6E8A-4147-A177-3AD203B41FA5}">
                      <a16:colId xmlns:a16="http://schemas.microsoft.com/office/drawing/2014/main" val="3300213712"/>
                    </a:ext>
                  </a:extLst>
                </a:gridCol>
                <a:gridCol w="544627">
                  <a:extLst>
                    <a:ext uri="{9D8B030D-6E8A-4147-A177-3AD203B41FA5}">
                      <a16:colId xmlns:a16="http://schemas.microsoft.com/office/drawing/2014/main" val="1363246587"/>
                    </a:ext>
                  </a:extLst>
                </a:gridCol>
                <a:gridCol w="544627">
                  <a:extLst>
                    <a:ext uri="{9D8B030D-6E8A-4147-A177-3AD203B41FA5}">
                      <a16:colId xmlns:a16="http://schemas.microsoft.com/office/drawing/2014/main" val="1418089123"/>
                    </a:ext>
                  </a:extLst>
                </a:gridCol>
                <a:gridCol w="544627">
                  <a:extLst>
                    <a:ext uri="{9D8B030D-6E8A-4147-A177-3AD203B41FA5}">
                      <a16:colId xmlns:a16="http://schemas.microsoft.com/office/drawing/2014/main" val="3626362259"/>
                    </a:ext>
                  </a:extLst>
                </a:gridCol>
                <a:gridCol w="544627">
                  <a:extLst>
                    <a:ext uri="{9D8B030D-6E8A-4147-A177-3AD203B41FA5}">
                      <a16:colId xmlns:a16="http://schemas.microsoft.com/office/drawing/2014/main" val="4218421771"/>
                    </a:ext>
                  </a:extLst>
                </a:gridCol>
                <a:gridCol w="544627">
                  <a:extLst>
                    <a:ext uri="{9D8B030D-6E8A-4147-A177-3AD203B41FA5}">
                      <a16:colId xmlns:a16="http://schemas.microsoft.com/office/drawing/2014/main" val="1352584313"/>
                    </a:ext>
                  </a:extLst>
                </a:gridCol>
                <a:gridCol w="468974">
                  <a:extLst>
                    <a:ext uri="{9D8B030D-6E8A-4147-A177-3AD203B41FA5}">
                      <a16:colId xmlns:a16="http://schemas.microsoft.com/office/drawing/2014/main" val="578011849"/>
                    </a:ext>
                  </a:extLst>
                </a:gridCol>
                <a:gridCol w="659757">
                  <a:extLst>
                    <a:ext uri="{9D8B030D-6E8A-4147-A177-3AD203B41FA5}">
                      <a16:colId xmlns:a16="http://schemas.microsoft.com/office/drawing/2014/main" val="2020658188"/>
                    </a:ext>
                  </a:extLst>
                </a:gridCol>
                <a:gridCol w="576215">
                  <a:extLst>
                    <a:ext uri="{9D8B030D-6E8A-4147-A177-3AD203B41FA5}">
                      <a16:colId xmlns:a16="http://schemas.microsoft.com/office/drawing/2014/main" val="1781677053"/>
                    </a:ext>
                  </a:extLst>
                </a:gridCol>
                <a:gridCol w="473561">
                  <a:extLst>
                    <a:ext uri="{9D8B030D-6E8A-4147-A177-3AD203B41FA5}">
                      <a16:colId xmlns:a16="http://schemas.microsoft.com/office/drawing/2014/main" val="818636447"/>
                    </a:ext>
                  </a:extLst>
                </a:gridCol>
                <a:gridCol w="544627">
                  <a:extLst>
                    <a:ext uri="{9D8B030D-6E8A-4147-A177-3AD203B41FA5}">
                      <a16:colId xmlns:a16="http://schemas.microsoft.com/office/drawing/2014/main" val="391647806"/>
                    </a:ext>
                  </a:extLst>
                </a:gridCol>
                <a:gridCol w="544627">
                  <a:extLst>
                    <a:ext uri="{9D8B030D-6E8A-4147-A177-3AD203B41FA5}">
                      <a16:colId xmlns:a16="http://schemas.microsoft.com/office/drawing/2014/main" val="1246708440"/>
                    </a:ext>
                  </a:extLst>
                </a:gridCol>
                <a:gridCol w="544627">
                  <a:extLst>
                    <a:ext uri="{9D8B030D-6E8A-4147-A177-3AD203B41FA5}">
                      <a16:colId xmlns:a16="http://schemas.microsoft.com/office/drawing/2014/main" val="519393914"/>
                    </a:ext>
                  </a:extLst>
                </a:gridCol>
                <a:gridCol w="544627">
                  <a:extLst>
                    <a:ext uri="{9D8B030D-6E8A-4147-A177-3AD203B41FA5}">
                      <a16:colId xmlns:a16="http://schemas.microsoft.com/office/drawing/2014/main" val="1915425417"/>
                    </a:ext>
                  </a:extLst>
                </a:gridCol>
                <a:gridCol w="674030">
                  <a:extLst>
                    <a:ext uri="{9D8B030D-6E8A-4147-A177-3AD203B41FA5}">
                      <a16:colId xmlns:a16="http://schemas.microsoft.com/office/drawing/2014/main" val="1099447754"/>
                    </a:ext>
                  </a:extLst>
                </a:gridCol>
                <a:gridCol w="274018">
                  <a:extLst>
                    <a:ext uri="{9D8B030D-6E8A-4147-A177-3AD203B41FA5}">
                      <a16:colId xmlns:a16="http://schemas.microsoft.com/office/drawing/2014/main" val="2013620974"/>
                    </a:ext>
                  </a:extLst>
                </a:gridCol>
                <a:gridCol w="685833">
                  <a:extLst>
                    <a:ext uri="{9D8B030D-6E8A-4147-A177-3AD203B41FA5}">
                      <a16:colId xmlns:a16="http://schemas.microsoft.com/office/drawing/2014/main" val="3320868309"/>
                    </a:ext>
                  </a:extLst>
                </a:gridCol>
              </a:tblGrid>
              <a:tr h="1626361">
                <a:tc>
                  <a:txBody>
                    <a:bodyPr/>
                    <a:lstStyle/>
                    <a:p>
                      <a:pPr algn="ctr" fontAlgn="ctr"/>
                      <a:r>
                        <a:rPr lang="en-GB" sz="1300" b="0" i="1" u="none" strike="noStrike" dirty="0">
                          <a:solidFill>
                            <a:srgbClr val="000000"/>
                          </a:solidFill>
                          <a:effectLst/>
                          <a:latin typeface="Calibri" panose="020F0502020204030204" pitchFamily="34" charset="0"/>
                        </a:rPr>
                        <a:t>A Friend of the Earth</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a:solidFill>
                            <a:srgbClr val="000000"/>
                          </a:solidFill>
                          <a:effectLst/>
                          <a:latin typeface="Calibri" panose="020F0502020204030204" pitchFamily="34" charset="0"/>
                        </a:rPr>
                        <a:t>40 Signs of Rain</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a:solidFill>
                            <a:srgbClr val="000000"/>
                          </a:solidFill>
                          <a:effectLst/>
                          <a:latin typeface="Calibri" panose="020F0502020204030204" pitchFamily="34" charset="0"/>
                        </a:rPr>
                        <a:t>Carbon Diaries 2015</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ng Year</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dirty="0">
                          <a:solidFill>
                            <a:srgbClr val="000000"/>
                          </a:solidFill>
                          <a:effectLst/>
                          <a:latin typeface="Calibri" panose="020F0502020204030204" pitchFamily="34" charset="0"/>
                        </a:rPr>
                        <a:t>Solar</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806315"/>
                  </a:ext>
                </a:extLst>
              </a:tr>
              <a:tr h="1688756">
                <a:tc>
                  <a:txBody>
                    <a:bodyPr/>
                    <a:lstStyle/>
                    <a:p>
                      <a:pPr algn="ctr" fontAlgn="ctr"/>
                      <a:r>
                        <a:rPr lang="en-GB" sz="1200" b="0" i="0" u="none" strike="noStrike" dirty="0">
                          <a:solidFill>
                            <a:srgbClr val="000000"/>
                          </a:solidFill>
                          <a:effectLst/>
                          <a:latin typeface="Calibri" panose="020F0502020204030204" pitchFamily="34" charset="0"/>
                        </a:rPr>
                        <a:t>IPCC Special Report "</a:t>
                      </a:r>
                      <a:r>
                        <a:rPr lang="en-GB" sz="1200" b="0" i="0" u="none" strike="noStrike" dirty="0" err="1">
                          <a:solidFill>
                            <a:srgbClr val="000000"/>
                          </a:solidFill>
                          <a:effectLst/>
                          <a:latin typeface="Calibri" panose="020F0502020204030204" pitchFamily="34" charset="0"/>
                        </a:rPr>
                        <a:t>Emis-sions</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Scena-rios</a:t>
                      </a:r>
                      <a:r>
                        <a:rPr lang="en-GB" sz="1200" b="0" i="0" u="none" strike="noStrike" dirty="0">
                          <a:solidFill>
                            <a:srgbClr val="000000"/>
                          </a:solidFill>
                          <a:effectLst/>
                          <a:latin typeface="Calibri" panose="020F0502020204030204" pitchFamily="34" charset="0"/>
                        </a:rPr>
                        <a: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3rd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IPCC Special Report "Extreme Events and Disasters"</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5th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IPCC Special Report "Ocean and Cryo-sphere in a Changing Climate"</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6th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14488"/>
                  </a:ext>
                </a:extLst>
              </a:tr>
              <a:tr h="1220790">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err="1">
                          <a:solidFill>
                            <a:srgbClr val="000000"/>
                          </a:solidFill>
                          <a:effectLst/>
                          <a:latin typeface="Calibri" panose="020F0502020204030204" pitchFamily="34" charset="0"/>
                        </a:rPr>
                        <a:t>Hurri</a:t>
                      </a:r>
                      <a:r>
                        <a:rPr lang="en-GB" sz="1300" b="0" i="0" u="none" strike="noStrike" dirty="0">
                          <a:solidFill>
                            <a:srgbClr val="000000"/>
                          </a:solidFill>
                          <a:effectLst/>
                          <a:latin typeface="Calibri" panose="020F0502020204030204" pitchFamily="34" charset="0"/>
                        </a:rPr>
                        <a:t>-cane Katrina</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Failure of Copen-</a:t>
                      </a:r>
                      <a:r>
                        <a:rPr lang="en-GB" sz="1300" b="0" i="0" u="none" strike="noStrike" dirty="0" err="1">
                          <a:solidFill>
                            <a:srgbClr val="000000"/>
                          </a:solidFill>
                          <a:effectLst/>
                          <a:latin typeface="Calibri" panose="020F0502020204030204" pitchFamily="34" charset="0"/>
                        </a:rPr>
                        <a:t>hagen</a:t>
                      </a:r>
                      <a:r>
                        <a:rPr lang="en-GB" sz="1300" b="0" i="0" u="none" strike="noStrike" dirty="0">
                          <a:solidFill>
                            <a:srgbClr val="000000"/>
                          </a:solidFill>
                          <a:effectLst/>
                          <a:latin typeface="Calibri" panose="020F0502020204030204" pitchFamily="34" charset="0"/>
                        </a:rPr>
                        <a:t> Summit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err="1">
                          <a:solidFill>
                            <a:srgbClr val="000000"/>
                          </a:solidFill>
                          <a:effectLst/>
                          <a:latin typeface="Calibri" panose="020F0502020204030204" pitchFamily="34" charset="0"/>
                        </a:rPr>
                        <a:t>Hurri</a:t>
                      </a:r>
                      <a:r>
                        <a:rPr lang="en-GB" sz="1300" b="0" i="0" u="none" strike="noStrike" dirty="0">
                          <a:solidFill>
                            <a:srgbClr val="000000"/>
                          </a:solidFill>
                          <a:effectLst/>
                          <a:latin typeface="Calibri" panose="020F0502020204030204" pitchFamily="34" charset="0"/>
                        </a:rPr>
                        <a:t>-cane Sandy</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 Paris Agree-</a:t>
                      </a:r>
                      <a:r>
                        <a:rPr lang="en-GB" sz="1300" b="0" i="0" u="none" strike="noStrike" dirty="0" err="1">
                          <a:solidFill>
                            <a:srgbClr val="000000"/>
                          </a:solidFill>
                          <a:effectLst/>
                          <a:latin typeface="Calibri" panose="020F0502020204030204" pitchFamily="34" charset="0"/>
                        </a:rPr>
                        <a:t>ment</a:t>
                      </a:r>
                      <a:endParaRPr lang="en-GB" sz="1300" b="0" i="0"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Fridays for Future begins</a:t>
                      </a:r>
                    </a:p>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Greta Thunberg in Davos ("I want you to panic."</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heat waves, droughts, floods</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011487"/>
                  </a:ext>
                </a:extLst>
              </a:tr>
              <a:tr h="239713">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95667"/>
                  </a:ext>
                </a:extLst>
              </a:tr>
              <a:tr h="234720">
                <a:tc>
                  <a:txBody>
                    <a:bodyPr/>
                    <a:lstStyle/>
                    <a:p>
                      <a:pPr algn="ctr" fontAlgn="ctr"/>
                      <a:r>
                        <a:rPr lang="en-GB" sz="1000" b="1" i="0" u="none" strike="noStrike">
                          <a:solidFill>
                            <a:srgbClr val="000000"/>
                          </a:solidFill>
                          <a:effectLst/>
                          <a:latin typeface="Calibri" panose="020F0502020204030204" pitchFamily="34" charset="0"/>
                        </a:rPr>
                        <a:t>2000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2002</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2003</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2004</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2005</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2006</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2007</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2008</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2009</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2012</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2013</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2014</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2015</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2016</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2017</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2018</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2019</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2020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dirty="0">
                          <a:solidFill>
                            <a:srgbClr val="000000"/>
                          </a:solidFill>
                          <a:effectLst/>
                          <a:latin typeface="Calibri" panose="020F0502020204030204" pitchFamily="34" charset="0"/>
                        </a:rPr>
                        <a:t>2021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37750008"/>
                  </a:ext>
                </a:extLst>
              </a:tr>
            </a:tbl>
          </a:graphicData>
        </a:graphic>
      </p:graphicFrame>
      <p:sp>
        <p:nvSpPr>
          <p:cNvPr id="8" name="Legende: Linie 7">
            <a:extLst>
              <a:ext uri="{FF2B5EF4-FFF2-40B4-BE49-F238E27FC236}">
                <a16:creationId xmlns:a16="http://schemas.microsoft.com/office/drawing/2014/main" id="{DB7817C7-6B5B-4847-8E4C-CD5CFC9EA20D}"/>
              </a:ext>
            </a:extLst>
          </p:cNvPr>
          <p:cNvSpPr/>
          <p:nvPr/>
        </p:nvSpPr>
        <p:spPr>
          <a:xfrm>
            <a:off x="5881986" y="122724"/>
            <a:ext cx="3336435" cy="1464082"/>
          </a:xfrm>
          <a:prstGeom prst="borderCallout1">
            <a:avLst>
              <a:gd name="adj1" fmla="val 251379"/>
              <a:gd name="adj2" fmla="val 137869"/>
              <a:gd name="adj3" fmla="val 100287"/>
              <a:gd name="adj4" fmla="val 51183"/>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"A decrease in global biomass of marine animal communities, their production, and fisheries catch potential, and a shift in species composition […] over the 21st century in ocean ecosystems […] under all emission scenarios"</a:t>
            </a:r>
          </a:p>
        </p:txBody>
      </p:sp>
      <p:pic>
        <p:nvPicPr>
          <p:cNvPr id="5" name="Grafik 4">
            <a:extLst>
              <a:ext uri="{FF2B5EF4-FFF2-40B4-BE49-F238E27FC236}">
                <a16:creationId xmlns:a16="http://schemas.microsoft.com/office/drawing/2014/main" id="{C69CA06C-0E2D-4928-9614-06B0095B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672" y="1946786"/>
            <a:ext cx="777667" cy="1157527"/>
          </a:xfrm>
          <a:prstGeom prst="rect">
            <a:avLst/>
          </a:prstGeom>
        </p:spPr>
      </p:pic>
      <p:pic>
        <p:nvPicPr>
          <p:cNvPr id="6" name="Grafik 5">
            <a:extLst>
              <a:ext uri="{FF2B5EF4-FFF2-40B4-BE49-F238E27FC236}">
                <a16:creationId xmlns:a16="http://schemas.microsoft.com/office/drawing/2014/main" id="{9D8CB466-B6CF-49DF-9B35-04866DF21568}"/>
              </a:ext>
            </a:extLst>
          </p:cNvPr>
          <p:cNvPicPr>
            <a:picLocks noChangeAspect="1"/>
          </p:cNvPicPr>
          <p:nvPr/>
        </p:nvPicPr>
        <p:blipFill>
          <a:blip r:embed="rId5"/>
          <a:stretch>
            <a:fillRect/>
          </a:stretch>
        </p:blipFill>
        <p:spPr>
          <a:xfrm>
            <a:off x="4387131" y="1519730"/>
            <a:ext cx="795626" cy="1243165"/>
          </a:xfrm>
          <a:prstGeom prst="rect">
            <a:avLst/>
          </a:prstGeom>
        </p:spPr>
      </p:pic>
      <p:pic>
        <p:nvPicPr>
          <p:cNvPr id="9" name="Grafik 8">
            <a:extLst>
              <a:ext uri="{FF2B5EF4-FFF2-40B4-BE49-F238E27FC236}">
                <a16:creationId xmlns:a16="http://schemas.microsoft.com/office/drawing/2014/main" id="{814E31C9-09BA-45DA-84CA-2F8F04987C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0" y="1989604"/>
            <a:ext cx="775693" cy="1157527"/>
          </a:xfrm>
          <a:prstGeom prst="rect">
            <a:avLst/>
          </a:prstGeom>
        </p:spPr>
      </p:pic>
      <p:pic>
        <p:nvPicPr>
          <p:cNvPr id="14" name="Grafik 13">
            <a:extLst>
              <a:ext uri="{FF2B5EF4-FFF2-40B4-BE49-F238E27FC236}">
                <a16:creationId xmlns:a16="http://schemas.microsoft.com/office/drawing/2014/main" id="{D995CEDC-4CD7-4143-9920-55861A5E8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8332" y="1553498"/>
            <a:ext cx="810544" cy="1243165"/>
          </a:xfrm>
          <a:prstGeom prst="rect">
            <a:avLst/>
          </a:prstGeom>
        </p:spPr>
      </p:pic>
      <p:pic>
        <p:nvPicPr>
          <p:cNvPr id="3076" name="Picture 4" descr="The Windup Girl (English Edition) eBook: Bacigalupi, Paolo: Amazon.de:  Kindle-Shop">
            <a:extLst>
              <a:ext uri="{FF2B5EF4-FFF2-40B4-BE49-F238E27FC236}">
                <a16:creationId xmlns:a16="http://schemas.microsoft.com/office/drawing/2014/main" id="{FD940CAE-6E6F-4697-B282-6B5253E7DB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284" y="2185835"/>
            <a:ext cx="790147" cy="124316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04D200F5-D240-49DC-A897-D23380246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0418" y="1519730"/>
            <a:ext cx="756640" cy="1193439"/>
          </a:xfrm>
          <a:prstGeom prst="rect">
            <a:avLst/>
          </a:prstGeom>
        </p:spPr>
      </p:pic>
      <p:sp>
        <p:nvSpPr>
          <p:cNvPr id="23" name="Legende: Linie 22">
            <a:extLst>
              <a:ext uri="{FF2B5EF4-FFF2-40B4-BE49-F238E27FC236}">
                <a16:creationId xmlns:a16="http://schemas.microsoft.com/office/drawing/2014/main" id="{165D4089-A307-4CE2-BE17-B636EF51D041}"/>
              </a:ext>
            </a:extLst>
          </p:cNvPr>
          <p:cNvSpPr/>
          <p:nvPr/>
        </p:nvSpPr>
        <p:spPr>
          <a:xfrm>
            <a:off x="9464785" y="122723"/>
            <a:ext cx="2377221" cy="1455745"/>
          </a:xfrm>
          <a:prstGeom prst="borderCallout1">
            <a:avLst>
              <a:gd name="adj1" fmla="val 430938"/>
              <a:gd name="adj2" fmla="val 49701"/>
              <a:gd name="adj3" fmla="val 99240"/>
              <a:gd name="adj4" fmla="val 4925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rgbClr val="000000"/>
                </a:solidFill>
              </a:rPr>
              <a:t>“The climate apocalypse is coming. To prepare for it, we need to admit that we can’t prevent it.” (J. Franzen, “What If We Stopped Pretending?”, 9/2019)</a:t>
            </a:r>
          </a:p>
        </p:txBody>
      </p:sp>
      <p:pic>
        <p:nvPicPr>
          <p:cNvPr id="10" name="Picture 2">
            <a:extLst>
              <a:ext uri="{FF2B5EF4-FFF2-40B4-BE49-F238E27FC236}">
                <a16:creationId xmlns:a16="http://schemas.microsoft.com/office/drawing/2014/main" id="{5A0AE5F6-7BC3-46BC-8B25-525916D894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7773" y="2235561"/>
            <a:ext cx="795626" cy="1193439"/>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B7FED388-0864-49E3-8285-C2A818ACEAA9}"/>
              </a:ext>
            </a:extLst>
          </p:cNvPr>
          <p:cNvSpPr/>
          <p:nvPr/>
        </p:nvSpPr>
        <p:spPr>
          <a:xfrm>
            <a:off x="9429976" y="1716302"/>
            <a:ext cx="3150073" cy="4867378"/>
          </a:xfrm>
          <a:prstGeom prst="ellipse">
            <a:avLst/>
          </a:pr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fik 5">
            <a:extLst>
              <a:ext uri="{FF2B5EF4-FFF2-40B4-BE49-F238E27FC236}">
                <a16:creationId xmlns:a16="http://schemas.microsoft.com/office/drawing/2014/main" id="{F12AF1F8-9810-4C33-8A09-54DA01B0D7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37492" y="2653848"/>
            <a:ext cx="807027" cy="12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713702" y="1886673"/>
            <a:ext cx="7954297" cy="4799261"/>
          </a:xfrm>
        </p:spPr>
        <p:txBody>
          <a:bodyPr>
            <a:normAutofit/>
          </a:bodyPr>
          <a:lstStyle/>
          <a:p>
            <a:pPr algn="just"/>
            <a:r>
              <a:rPr lang="en-US" dirty="0"/>
              <a:t>“A nameless sadness, the fading away of the birds. The fading away of the animals. How lonely it will be here, when it‘s just us.“ (62)</a:t>
            </a:r>
          </a:p>
          <a:p>
            <a:pPr algn="just"/>
            <a:r>
              <a:rPr lang="en-US" dirty="0"/>
              <a:t>“There are no more monkeys </a:t>
            </a:r>
            <a:r>
              <a:rPr lang="en-GB" dirty="0"/>
              <a:t>in the wild, no chimps or apes or gorillas, nor indeed any animal that once lived in rain forests. The big cats of the savannas haven’t been seen in years … There are no bears in the once-frozen north, or reptiles in the too-hot south, and the last known wolf in the world died in captivity last winter.” (24)</a:t>
            </a:r>
          </a:p>
          <a:p>
            <a:endParaRPr lang="en-GB" dirty="0"/>
          </a:p>
        </p:txBody>
      </p:sp>
      <p:sp>
        <p:nvSpPr>
          <p:cNvPr id="4" name="Rechteck 3">
            <a:extLst>
              <a:ext uri="{FF2B5EF4-FFF2-40B4-BE49-F238E27FC236}">
                <a16:creationId xmlns:a16="http://schemas.microsoft.com/office/drawing/2014/main" id="{52039766-8909-4512-B183-49C2F8031589}"/>
              </a:ext>
            </a:extLst>
          </p:cNvPr>
          <p:cNvSpPr/>
          <p:nvPr/>
        </p:nvSpPr>
        <p:spPr>
          <a:xfrm>
            <a:off x="2713701" y="899972"/>
            <a:ext cx="7954297" cy="646331"/>
          </a:xfrm>
          <a:prstGeom prst="rect">
            <a:avLst/>
          </a:prstGeom>
        </p:spPr>
        <p:txBody>
          <a:bodyPr wrap="square">
            <a:spAutoFit/>
          </a:bodyPr>
          <a:lstStyle/>
          <a:p>
            <a:r>
              <a:rPr lang="en-GB" dirty="0"/>
              <a:t>“In a future near enough you could almost mistake it for the present …” (</a:t>
            </a:r>
            <a:r>
              <a:rPr lang="en-GB" i="1" dirty="0"/>
              <a:t>Washington Post</a:t>
            </a:r>
            <a:r>
              <a:rPr lang="en-GB" dirty="0"/>
              <a:t>, August 11, 2020)</a:t>
            </a:r>
          </a:p>
        </p:txBody>
      </p:sp>
      <p:pic>
        <p:nvPicPr>
          <p:cNvPr id="7" name="Grafik 6">
            <a:extLst>
              <a:ext uri="{FF2B5EF4-FFF2-40B4-BE49-F238E27FC236}">
                <a16:creationId xmlns:a16="http://schemas.microsoft.com/office/drawing/2014/main" id="{0B1F5CFE-F4C6-4E4D-A7A1-4A184DA14C70}"/>
              </a:ext>
            </a:extLst>
          </p:cNvPr>
          <p:cNvPicPr>
            <a:picLocks noChangeAspect="1"/>
          </p:cNvPicPr>
          <p:nvPr/>
        </p:nvPicPr>
        <p:blipFill>
          <a:blip r:embed="rId3"/>
          <a:stretch>
            <a:fillRect/>
          </a:stretch>
        </p:blipFill>
        <p:spPr>
          <a:xfrm>
            <a:off x="0" y="0"/>
            <a:ext cx="2416620" cy="3667125"/>
          </a:xfrm>
          <a:prstGeom prst="rect">
            <a:avLst/>
          </a:prstGeom>
        </p:spPr>
      </p:pic>
      <p:sp>
        <p:nvSpPr>
          <p:cNvPr id="9" name="Rechteck 8">
            <a:extLst>
              <a:ext uri="{FF2B5EF4-FFF2-40B4-BE49-F238E27FC236}">
                <a16:creationId xmlns:a16="http://schemas.microsoft.com/office/drawing/2014/main" id="{8937888E-78F5-4672-9A0F-40C775DD734D}"/>
              </a:ext>
            </a:extLst>
          </p:cNvPr>
          <p:cNvSpPr/>
          <p:nvPr/>
        </p:nvSpPr>
        <p:spPr>
          <a:xfrm>
            <a:off x="2713702" y="258463"/>
            <a:ext cx="6096000" cy="461665"/>
          </a:xfrm>
          <a:prstGeom prst="rect">
            <a:avLst/>
          </a:prstGeom>
        </p:spPr>
        <p:txBody>
          <a:bodyPr>
            <a:spAutoFit/>
          </a:bodyPr>
          <a:lstStyle/>
          <a:p>
            <a:r>
              <a:rPr lang="de-DE" sz="2400" b="1" dirty="0"/>
              <a:t>L</a:t>
            </a:r>
            <a:r>
              <a:rPr lang="en-GB" sz="2400" b="1" dirty="0" err="1"/>
              <a:t>oss</a:t>
            </a:r>
            <a:r>
              <a:rPr lang="en-GB" sz="2400" b="1" dirty="0"/>
              <a:t> and mourning in recent Climate Fiction</a:t>
            </a:r>
          </a:p>
        </p:txBody>
      </p:sp>
      <p:sp>
        <p:nvSpPr>
          <p:cNvPr id="6" name="Rechteck 5">
            <a:extLst>
              <a:ext uri="{FF2B5EF4-FFF2-40B4-BE49-F238E27FC236}">
                <a16:creationId xmlns:a16="http://schemas.microsoft.com/office/drawing/2014/main" id="{393AFC17-8DC3-447C-A780-3B47BE7026D5}"/>
              </a:ext>
            </a:extLst>
          </p:cNvPr>
          <p:cNvSpPr/>
          <p:nvPr/>
        </p:nvSpPr>
        <p:spPr>
          <a:xfrm>
            <a:off x="270385" y="5958028"/>
            <a:ext cx="11213692" cy="830997"/>
          </a:xfrm>
          <a:prstGeom prst="rect">
            <a:avLst/>
          </a:prstGeom>
        </p:spPr>
        <p:txBody>
          <a:bodyPr wrap="square">
            <a:spAutoFit/>
          </a:bodyPr>
          <a:lstStyle/>
          <a:p>
            <a:r>
              <a:rPr lang="en-US" sz="2400" b="1" dirty="0"/>
              <a:t>Or: stories of successful transformation (“socio-ecological transition narratives” </a:t>
            </a:r>
          </a:p>
          <a:p>
            <a:r>
              <a:rPr lang="en-US" sz="2400" b="1" dirty="0"/>
              <a:t>(e.g., Kim Stanley Robinson, </a:t>
            </a:r>
            <a:r>
              <a:rPr lang="en-US" sz="2400" b="1" i="1" dirty="0"/>
              <a:t>Ministry for the Future </a:t>
            </a:r>
            <a:r>
              <a:rPr lang="en-US" sz="2400" b="1" dirty="0"/>
              <a:t>(2020)</a:t>
            </a:r>
          </a:p>
        </p:txBody>
      </p:sp>
    </p:spTree>
    <p:extLst>
      <p:ext uri="{BB962C8B-B14F-4D97-AF65-F5344CB8AC3E}">
        <p14:creationId xmlns:p14="http://schemas.microsoft.com/office/powerpoint/2010/main" val="7203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55E9-6B7D-5443-90A8-67236268EA04}"/>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FB023690-BAE2-BA4C-8F38-6345683C74C7}"/>
              </a:ext>
            </a:extLst>
          </p:cNvPr>
          <p:cNvSpPr>
            <a:spLocks noGrp="1"/>
          </p:cNvSpPr>
          <p:nvPr>
            <p:ph idx="1"/>
          </p:nvPr>
        </p:nvSpPr>
        <p:spPr/>
        <p:txBody>
          <a:bodyPr/>
          <a:lstStyle/>
          <a:p>
            <a:pPr marL="0" indent="0">
              <a:buNone/>
            </a:pPr>
            <a:endParaRPr lang="en-US" dirty="0"/>
          </a:p>
          <a:p>
            <a:pPr marL="531813" indent="-531813">
              <a:buNone/>
            </a:pPr>
            <a:r>
              <a:rPr lang="en-US" dirty="0"/>
              <a:t>1 </a:t>
            </a:r>
            <a:r>
              <a:rPr lang="de-DE" dirty="0"/>
              <a:t>– </a:t>
            </a:r>
            <a:r>
              <a:rPr lang="en-US" dirty="0"/>
              <a:t>20 Years of </a:t>
            </a:r>
            <a:r>
              <a:rPr lang="en-US" dirty="0" err="1"/>
              <a:t>Cli</a:t>
            </a:r>
            <a:r>
              <a:rPr lang="en-US" dirty="0"/>
              <a:t>-Fi (Climate Fiction)</a:t>
            </a:r>
          </a:p>
          <a:p>
            <a:pPr marL="531813" indent="-531813">
              <a:buNone/>
            </a:pPr>
            <a:r>
              <a:rPr lang="en-US" dirty="0"/>
              <a:t>2 – </a:t>
            </a:r>
            <a:r>
              <a:rPr lang="en-US" dirty="0">
                <a:solidFill>
                  <a:srgbClr val="FF0000"/>
                </a:solidFill>
              </a:rPr>
              <a:t>The “Climate Change Literacy” Project: What Literature can(not) do</a:t>
            </a:r>
          </a:p>
          <a:p>
            <a:pPr marL="531813" indent="-531813">
              <a:buNone/>
            </a:pPr>
            <a:r>
              <a:rPr lang="en-US" dirty="0"/>
              <a:t>3 – Two model analyses: Ian McEwan, </a:t>
            </a:r>
            <a:r>
              <a:rPr lang="en-US" i="1" dirty="0"/>
              <a:t>Solar </a:t>
            </a:r>
            <a:r>
              <a:rPr lang="en-US" dirty="0"/>
              <a:t>(2010) and Kim Stanley Robinson, </a:t>
            </a:r>
            <a:r>
              <a:rPr lang="en-US" i="1" dirty="0"/>
              <a:t>Ministry for the Future </a:t>
            </a:r>
            <a:r>
              <a:rPr lang="en-US" dirty="0"/>
              <a:t>(2020)</a:t>
            </a:r>
            <a:endParaRPr lang="en-US" i="1" dirty="0"/>
          </a:p>
        </p:txBody>
      </p:sp>
    </p:spTree>
    <p:extLst>
      <p:ext uri="{BB962C8B-B14F-4D97-AF65-F5344CB8AC3E}">
        <p14:creationId xmlns:p14="http://schemas.microsoft.com/office/powerpoint/2010/main" val="354424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7E9B-7879-FB4E-8394-E64D4C46EC9C}"/>
              </a:ext>
            </a:extLst>
          </p:cNvPr>
          <p:cNvSpPr>
            <a:spLocks noGrp="1"/>
          </p:cNvSpPr>
          <p:nvPr>
            <p:ph type="title"/>
          </p:nvPr>
        </p:nvSpPr>
        <p:spPr>
          <a:xfrm>
            <a:off x="838200" y="50493"/>
            <a:ext cx="10515600" cy="1325563"/>
          </a:xfrm>
        </p:spPr>
        <p:txBody>
          <a:bodyPr>
            <a:normAutofit/>
          </a:bodyPr>
          <a:lstStyle/>
          <a:p>
            <a:r>
              <a:rPr lang="en-US" sz="4000" dirty="0">
                <a:ea typeface="Tahoma" panose="020B0604030504040204" pitchFamily="34" charset="0"/>
                <a:cs typeface="Tahoma" panose="020B0604030504040204" pitchFamily="34" charset="0"/>
              </a:rPr>
              <a:t>Why Climate Change Literacy?</a:t>
            </a:r>
          </a:p>
        </p:txBody>
      </p:sp>
      <p:sp>
        <p:nvSpPr>
          <p:cNvPr id="3" name="Content Placeholder 2">
            <a:extLst>
              <a:ext uri="{FF2B5EF4-FFF2-40B4-BE49-F238E27FC236}">
                <a16:creationId xmlns:a16="http://schemas.microsoft.com/office/drawing/2014/main" id="{DC65F5F1-81BF-974B-B9A3-6F4D9445EA32}"/>
              </a:ext>
            </a:extLst>
          </p:cNvPr>
          <p:cNvSpPr>
            <a:spLocks noGrp="1"/>
          </p:cNvSpPr>
          <p:nvPr>
            <p:ph idx="1"/>
          </p:nvPr>
        </p:nvSpPr>
        <p:spPr>
          <a:xfrm>
            <a:off x="838200" y="1376056"/>
            <a:ext cx="10515600" cy="4486275"/>
          </a:xfrm>
        </p:spPr>
        <p:txBody>
          <a:bodyPr>
            <a:normAutofit/>
          </a:bodyPr>
          <a:lstStyle/>
          <a:p>
            <a:pPr marL="0" indent="0">
              <a:buNone/>
            </a:pPr>
            <a:r>
              <a:rPr lang="en-US" sz="2400">
                <a:latin typeface="Tahoma" panose="020B0604030504040204" pitchFamily="34" charset="0"/>
                <a:ea typeface="Tahoma" panose="020B0604030504040204" pitchFamily="34" charset="0"/>
                <a:cs typeface="Tahoma" panose="020B0604030504040204" pitchFamily="34" charset="0"/>
              </a:rPr>
              <a:t>Climate Change Literacy ≠ knowing the scientific facts</a:t>
            </a:r>
          </a:p>
          <a:p>
            <a:pPr marL="0" indent="0">
              <a:buNone/>
            </a:pPr>
            <a:endParaRPr lang="en-US" sz="24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a:latin typeface="Tahoma" panose="020B0604030504040204" pitchFamily="34" charset="0"/>
                <a:ea typeface="Tahoma" panose="020B0604030504040204" pitchFamily="34" charset="0"/>
                <a:cs typeface="Tahoma" panose="020B0604030504040204" pitchFamily="34" charset="0"/>
              </a:rPr>
              <a:t>“It’s not climate change – it’s everything change!“ (Margaret Atwood)</a:t>
            </a:r>
          </a:p>
          <a:p>
            <a:pPr marL="0" indent="0">
              <a:buNone/>
            </a:pPr>
            <a:endParaRPr lang="en-US" sz="24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a:latin typeface="Tahoma" panose="020B0604030504040204" pitchFamily="34" charset="0"/>
                <a:ea typeface="Tahoma" panose="020B0604030504040204" pitchFamily="34" charset="0"/>
                <a:cs typeface="Tahoma" panose="020B0604030504040204" pitchFamily="34" charset="0"/>
              </a:rPr>
              <a:t>How to communicate climate change – and what can literature contribute?</a:t>
            </a:r>
          </a:p>
          <a:p>
            <a:pPr marL="0" indent="0">
              <a:buNone/>
            </a:pPr>
            <a:endParaRPr lang="en-US" sz="240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a:latin typeface="Tahoma" panose="020B0604030504040204" pitchFamily="34" charset="0"/>
                <a:ea typeface="Tahoma" panose="020B0604030504040204" pitchFamily="34" charset="0"/>
                <a:cs typeface="Tahoma" panose="020B0604030504040204" pitchFamily="34" charset="0"/>
              </a:rPr>
              <a:t>How to achieve an understanding that translates into responsible individual and collective action?</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50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D38F-3D52-0245-90C2-FFBC893F8588}"/>
              </a:ext>
            </a:extLst>
          </p:cNvPr>
          <p:cNvSpPr>
            <a:spLocks noGrp="1"/>
          </p:cNvSpPr>
          <p:nvPr>
            <p:ph type="title"/>
          </p:nvPr>
        </p:nvSpPr>
        <p:spPr>
          <a:xfrm>
            <a:off x="483356" y="365126"/>
            <a:ext cx="10515600" cy="870038"/>
          </a:xfrm>
        </p:spPr>
        <p:txBody>
          <a:bodyPr/>
          <a:lstStyle/>
          <a:p>
            <a:r>
              <a:rPr lang="en-US"/>
              <a:t>Selection of Texts</a:t>
            </a:r>
          </a:p>
        </p:txBody>
      </p:sp>
      <p:sp>
        <p:nvSpPr>
          <p:cNvPr id="3" name="Content Placeholder 2">
            <a:extLst>
              <a:ext uri="{FF2B5EF4-FFF2-40B4-BE49-F238E27FC236}">
                <a16:creationId xmlns:a16="http://schemas.microsoft.com/office/drawing/2014/main" id="{3F918BD1-88AA-EF41-A800-30C0FD560653}"/>
              </a:ext>
            </a:extLst>
          </p:cNvPr>
          <p:cNvSpPr>
            <a:spLocks noGrp="1"/>
          </p:cNvSpPr>
          <p:nvPr>
            <p:ph idx="1"/>
          </p:nvPr>
        </p:nvSpPr>
        <p:spPr>
          <a:xfrm>
            <a:off x="483356" y="1235164"/>
            <a:ext cx="10515600" cy="5257710"/>
          </a:xfrm>
        </p:spPr>
        <p:txBody>
          <a:bodyPr>
            <a:normAutofit/>
          </a:bodyPr>
          <a:lstStyle/>
          <a:p>
            <a:pPr marL="0" indent="0">
              <a:spcBef>
                <a:spcPts val="0"/>
              </a:spcBef>
              <a:buNone/>
            </a:pPr>
            <a:r>
              <a:rPr lang="en-US" dirty="0"/>
              <a:t>Matthew Schneider-</a:t>
            </a:r>
            <a:r>
              <a:rPr lang="en-US" dirty="0" err="1"/>
              <a:t>Mayerson</a:t>
            </a:r>
            <a:r>
              <a:rPr lang="en-US" dirty="0"/>
              <a:t>: “</a:t>
            </a:r>
            <a:r>
              <a:rPr lang="en-GB" dirty="0"/>
              <a:t>The Inﬂuence of </a:t>
            </a:r>
          </a:p>
          <a:p>
            <a:pPr marL="0" indent="0">
              <a:spcBef>
                <a:spcPts val="0"/>
              </a:spcBef>
              <a:buNone/>
            </a:pPr>
            <a:r>
              <a:rPr lang="en-GB" dirty="0"/>
              <a:t>Climate Fiction: An Empirical Survey of Readers</a:t>
            </a:r>
            <a:r>
              <a:rPr lang="en-US" dirty="0"/>
              <a:t>” (2018)</a:t>
            </a:r>
            <a:endParaRPr lang="en-US" i="1" dirty="0"/>
          </a:p>
          <a:p>
            <a:endParaRPr lang="en-GB" dirty="0"/>
          </a:p>
          <a:p>
            <a:r>
              <a:rPr lang="en-GB" dirty="0"/>
              <a:t>T.C. Boyle, </a:t>
            </a:r>
            <a:r>
              <a:rPr lang="en-GB" i="1" dirty="0"/>
              <a:t>A Friend of the Earth </a:t>
            </a:r>
            <a:r>
              <a:rPr lang="en-GB" dirty="0"/>
              <a:t>(2000)</a:t>
            </a:r>
          </a:p>
          <a:p>
            <a:r>
              <a:rPr lang="en-GB" dirty="0"/>
              <a:t>Kim Stanley Robinson, </a:t>
            </a:r>
            <a:r>
              <a:rPr lang="en-GB" i="1" dirty="0"/>
              <a:t>Forty Signs of Rain </a:t>
            </a:r>
            <a:r>
              <a:rPr lang="en-GB" dirty="0"/>
              <a:t>(2004)</a:t>
            </a:r>
          </a:p>
          <a:p>
            <a:r>
              <a:rPr lang="en-GB" dirty="0" err="1"/>
              <a:t>Saci</a:t>
            </a:r>
            <a:r>
              <a:rPr lang="en-GB" dirty="0"/>
              <a:t> Lloyd, </a:t>
            </a:r>
            <a:r>
              <a:rPr lang="en-GB" i="1" dirty="0"/>
              <a:t>The Carbon Diaries 2015 </a:t>
            </a:r>
            <a:r>
              <a:rPr lang="en-GB" dirty="0"/>
              <a:t>(2008)</a:t>
            </a:r>
          </a:p>
          <a:p>
            <a:r>
              <a:rPr lang="en-GB" dirty="0"/>
              <a:t>Paolo </a:t>
            </a:r>
            <a:r>
              <a:rPr lang="en-GB" dirty="0" err="1"/>
              <a:t>Bacigalupi</a:t>
            </a:r>
            <a:r>
              <a:rPr lang="en-GB" dirty="0"/>
              <a:t>, </a:t>
            </a:r>
            <a:r>
              <a:rPr lang="en-GB" i="1" dirty="0"/>
              <a:t>The Windup Girl </a:t>
            </a:r>
            <a:r>
              <a:rPr lang="en-GB" dirty="0"/>
              <a:t>(2009)</a:t>
            </a:r>
          </a:p>
          <a:p>
            <a:r>
              <a:rPr lang="en-GB" dirty="0"/>
              <a:t>Ian McEwan, </a:t>
            </a:r>
            <a:r>
              <a:rPr lang="en-GB" i="1" dirty="0"/>
              <a:t>Solar </a:t>
            </a:r>
            <a:r>
              <a:rPr lang="en-GB" dirty="0"/>
              <a:t>(2010)</a:t>
            </a:r>
            <a:endParaRPr lang="en-GB" i="1" dirty="0"/>
          </a:p>
          <a:p>
            <a:r>
              <a:rPr lang="en-GB" dirty="0"/>
              <a:t>Barbara Kingsolver, </a:t>
            </a:r>
            <a:r>
              <a:rPr lang="en-GB" i="1" dirty="0"/>
              <a:t>Flight Behaviour</a:t>
            </a:r>
            <a:r>
              <a:rPr lang="en-GB" dirty="0"/>
              <a:t> (2012)</a:t>
            </a:r>
          </a:p>
          <a:p>
            <a:r>
              <a:rPr lang="en-GB" dirty="0"/>
              <a:t>Nathaniel Rich, </a:t>
            </a:r>
            <a:r>
              <a:rPr lang="en-GB" i="1" dirty="0"/>
              <a:t>Odds Against Tomorrow </a:t>
            </a:r>
            <a:r>
              <a:rPr lang="en-GB" dirty="0"/>
              <a:t>(2013)</a:t>
            </a:r>
            <a:endParaRPr lang="en-GB" i="1" dirty="0"/>
          </a:p>
        </p:txBody>
      </p:sp>
      <p:pic>
        <p:nvPicPr>
          <p:cNvPr id="4" name="Grafik 3">
            <a:extLst>
              <a:ext uri="{FF2B5EF4-FFF2-40B4-BE49-F238E27FC236}">
                <a16:creationId xmlns:a16="http://schemas.microsoft.com/office/drawing/2014/main" id="{D49B5233-4177-4BD7-BC82-7A3E0A1EE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055" y="3115813"/>
            <a:ext cx="1215264" cy="1844643"/>
          </a:xfrm>
          <a:prstGeom prst="rect">
            <a:avLst/>
          </a:prstGeom>
        </p:spPr>
      </p:pic>
      <p:pic>
        <p:nvPicPr>
          <p:cNvPr id="5" name="Grafik 4">
            <a:extLst>
              <a:ext uri="{FF2B5EF4-FFF2-40B4-BE49-F238E27FC236}">
                <a16:creationId xmlns:a16="http://schemas.microsoft.com/office/drawing/2014/main" id="{8BE5BDE9-42CF-4453-8FAD-D6C8D6170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456" y="433394"/>
            <a:ext cx="1196070" cy="1780303"/>
          </a:xfrm>
          <a:prstGeom prst="rect">
            <a:avLst/>
          </a:prstGeom>
        </p:spPr>
      </p:pic>
      <p:pic>
        <p:nvPicPr>
          <p:cNvPr id="6" name="Grafik 5">
            <a:extLst>
              <a:ext uri="{FF2B5EF4-FFF2-40B4-BE49-F238E27FC236}">
                <a16:creationId xmlns:a16="http://schemas.microsoft.com/office/drawing/2014/main" id="{93C709D4-31B8-4A52-B507-4CA8F0679EE0}"/>
              </a:ext>
            </a:extLst>
          </p:cNvPr>
          <p:cNvPicPr>
            <a:picLocks noChangeAspect="1"/>
          </p:cNvPicPr>
          <p:nvPr/>
        </p:nvPicPr>
        <p:blipFill>
          <a:blip r:embed="rId5"/>
          <a:stretch>
            <a:fillRect/>
          </a:stretch>
        </p:blipFill>
        <p:spPr>
          <a:xfrm>
            <a:off x="10968309" y="957299"/>
            <a:ext cx="1223691" cy="1912016"/>
          </a:xfrm>
          <a:prstGeom prst="rect">
            <a:avLst/>
          </a:prstGeom>
        </p:spPr>
      </p:pic>
      <p:pic>
        <p:nvPicPr>
          <p:cNvPr id="7" name="Grafik 6">
            <a:extLst>
              <a:ext uri="{FF2B5EF4-FFF2-40B4-BE49-F238E27FC236}">
                <a16:creationId xmlns:a16="http://schemas.microsoft.com/office/drawing/2014/main" id="{EA805782-F536-4D95-AE7B-4B661CF853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2231" y="455"/>
            <a:ext cx="1193034" cy="1780303"/>
          </a:xfrm>
          <a:prstGeom prst="rect">
            <a:avLst/>
          </a:prstGeom>
        </p:spPr>
      </p:pic>
      <p:pic>
        <p:nvPicPr>
          <p:cNvPr id="9" name="Picture 4" descr="The Windup Girl (English Edition) eBook: Bacigalupi, Paolo: Amazon.de:  Kindle-Shop">
            <a:extLst>
              <a:ext uri="{FF2B5EF4-FFF2-40B4-BE49-F238E27FC236}">
                <a16:creationId xmlns:a16="http://schemas.microsoft.com/office/drawing/2014/main" id="{BC3C4578-CC56-4C7C-9AED-F6204C6AC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5801" y="2441007"/>
            <a:ext cx="1215264" cy="191201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408A5D9C-213E-4B65-BA39-E0A0A98C08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7319" y="3780538"/>
            <a:ext cx="1199660" cy="1835536"/>
          </a:xfrm>
          <a:prstGeom prst="rect">
            <a:avLst/>
          </a:prstGeom>
        </p:spPr>
      </p:pic>
      <p:pic>
        <p:nvPicPr>
          <p:cNvPr id="11" name="Picture 2">
            <a:extLst>
              <a:ext uri="{FF2B5EF4-FFF2-40B4-BE49-F238E27FC236}">
                <a16:creationId xmlns:a16="http://schemas.microsoft.com/office/drawing/2014/main" id="{4BAA5ED0-7806-4E8F-AF4E-6770CB4DD1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4151" y="5022464"/>
            <a:ext cx="1223691" cy="183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9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DCAF-F173-EE41-A278-DE08CED1DBD1}"/>
              </a:ext>
            </a:extLst>
          </p:cNvPr>
          <p:cNvSpPr>
            <a:spLocks noGrp="1"/>
          </p:cNvSpPr>
          <p:nvPr>
            <p:ph type="title"/>
          </p:nvPr>
        </p:nvSpPr>
        <p:spPr/>
        <p:txBody>
          <a:bodyPr>
            <a:normAutofit/>
          </a:bodyPr>
          <a:lstStyle/>
          <a:p>
            <a:r>
              <a:rPr lang="en-US" sz="4000" dirty="0"/>
              <a:t>Two fallacies – what literature does not do (but is often expected to do)</a:t>
            </a:r>
          </a:p>
        </p:txBody>
      </p:sp>
      <p:sp>
        <p:nvSpPr>
          <p:cNvPr id="3" name="Content Placeholder 2">
            <a:extLst>
              <a:ext uri="{FF2B5EF4-FFF2-40B4-BE49-F238E27FC236}">
                <a16:creationId xmlns:a16="http://schemas.microsoft.com/office/drawing/2014/main" id="{B6A6553B-576D-6F45-AF31-A2ABBC46CF13}"/>
              </a:ext>
            </a:extLst>
          </p:cNvPr>
          <p:cNvSpPr>
            <a:spLocks noGrp="1"/>
          </p:cNvSpPr>
          <p:nvPr>
            <p:ph sz="half" idx="1"/>
          </p:nvPr>
        </p:nvSpPr>
        <p:spPr>
          <a:xfrm>
            <a:off x="838200" y="1690688"/>
            <a:ext cx="5181600" cy="4486275"/>
          </a:xfrm>
        </p:spPr>
        <p:txBody>
          <a:bodyPr>
            <a:normAutofit/>
          </a:bodyPr>
          <a:lstStyle/>
          <a:p>
            <a:pPr marL="0" indent="0">
              <a:buNone/>
            </a:pPr>
            <a:r>
              <a:rPr lang="en-US" sz="2400" i="1" dirty="0"/>
              <a:t>cognitive fallacy</a:t>
            </a:r>
            <a:endParaRPr lang="en-US" sz="2400" dirty="0"/>
          </a:p>
          <a:p>
            <a:r>
              <a:rPr lang="en-US" sz="2400" dirty="0"/>
              <a:t>Literature does not primarily transport factual knowledge about climate change (“info-dumping”)</a:t>
            </a:r>
          </a:p>
          <a:p>
            <a:pPr lvl="0"/>
            <a:r>
              <a:rPr lang="en-US" sz="2400" dirty="0"/>
              <a:t>Factual knowledge does not translate into specific, foreseeable attitudes and </a:t>
            </a:r>
            <a:r>
              <a:rPr lang="en-US" sz="2400" dirty="0" err="1"/>
              <a:t>behaviours</a:t>
            </a:r>
            <a:r>
              <a:rPr lang="en-US" sz="2400" dirty="0"/>
              <a:t>.</a:t>
            </a:r>
          </a:p>
        </p:txBody>
      </p:sp>
      <p:sp>
        <p:nvSpPr>
          <p:cNvPr id="4" name="Content Placeholder 3">
            <a:extLst>
              <a:ext uri="{FF2B5EF4-FFF2-40B4-BE49-F238E27FC236}">
                <a16:creationId xmlns:a16="http://schemas.microsoft.com/office/drawing/2014/main" id="{D81D36F0-CF00-C043-B9C3-514A69072320}"/>
              </a:ext>
            </a:extLst>
          </p:cNvPr>
          <p:cNvSpPr>
            <a:spLocks noGrp="1"/>
          </p:cNvSpPr>
          <p:nvPr>
            <p:ph sz="half" idx="2"/>
          </p:nvPr>
        </p:nvSpPr>
        <p:spPr>
          <a:xfrm>
            <a:off x="6172200" y="1690688"/>
            <a:ext cx="5181600" cy="4486275"/>
          </a:xfrm>
        </p:spPr>
        <p:txBody>
          <a:bodyPr>
            <a:normAutofit/>
          </a:bodyPr>
          <a:lstStyle/>
          <a:p>
            <a:pPr marL="0" indent="0">
              <a:buNone/>
            </a:pPr>
            <a:r>
              <a:rPr lang="en-US" sz="2400" i="1" dirty="0"/>
              <a:t>sentimental fallacy</a:t>
            </a:r>
            <a:endParaRPr lang="en-US" sz="2400" dirty="0"/>
          </a:p>
          <a:p>
            <a:pPr lvl="0"/>
            <a:r>
              <a:rPr lang="en-US" sz="2400" dirty="0"/>
              <a:t>Sympathy for and empathy with attractive “climate heroes or heroines” or “cute animals” empirically does not lead to long-term behavior change</a:t>
            </a:r>
          </a:p>
          <a:p>
            <a:pPr lvl="0"/>
            <a:endParaRPr lang="en-US" sz="2400" b="1" dirty="0"/>
          </a:p>
          <a:p>
            <a:pPr lvl="0"/>
            <a:endParaRPr lang="en-US" sz="2400" b="1" dirty="0"/>
          </a:p>
          <a:p>
            <a:pPr marL="0" indent="0">
              <a:buNone/>
            </a:pPr>
            <a:endParaRPr lang="en-US" sz="2400" dirty="0"/>
          </a:p>
        </p:txBody>
      </p:sp>
      <p:sp>
        <p:nvSpPr>
          <p:cNvPr id="5" name="Textfeld 4">
            <a:extLst>
              <a:ext uri="{FF2B5EF4-FFF2-40B4-BE49-F238E27FC236}">
                <a16:creationId xmlns:a16="http://schemas.microsoft.com/office/drawing/2014/main" id="{F0CA7ED1-6112-43C0-94F6-C1588A7F2645}"/>
              </a:ext>
            </a:extLst>
          </p:cNvPr>
          <p:cNvSpPr txBox="1"/>
          <p:nvPr/>
        </p:nvSpPr>
        <p:spPr>
          <a:xfrm>
            <a:off x="3154909" y="5903893"/>
            <a:ext cx="5882183" cy="954107"/>
          </a:xfrm>
          <a:prstGeom prst="rect">
            <a:avLst/>
          </a:prstGeom>
          <a:noFill/>
        </p:spPr>
        <p:txBody>
          <a:bodyPr wrap="square" rtlCol="0">
            <a:spAutoFit/>
          </a:bodyPr>
          <a:lstStyle/>
          <a:p>
            <a:r>
              <a:rPr lang="en-US" sz="2800" b="1" i="1" dirty="0"/>
              <a:t>mind-</a:t>
            </a:r>
            <a:r>
              <a:rPr lang="en-US" sz="2800" b="1" i="1" dirty="0" err="1"/>
              <a:t>behaviour</a:t>
            </a:r>
            <a:r>
              <a:rPr lang="en-US" sz="2800" b="1" i="1" dirty="0"/>
              <a:t> gap</a:t>
            </a:r>
            <a:r>
              <a:rPr lang="en-US" sz="2800" b="1" dirty="0"/>
              <a:t>  - </a:t>
            </a:r>
          </a:p>
          <a:p>
            <a:r>
              <a:rPr lang="en-US" sz="2800" dirty="0"/>
              <a:t>gap between knowledge and action</a:t>
            </a:r>
          </a:p>
        </p:txBody>
      </p:sp>
    </p:spTree>
    <p:extLst>
      <p:ext uri="{BB962C8B-B14F-4D97-AF65-F5344CB8AC3E}">
        <p14:creationId xmlns:p14="http://schemas.microsoft.com/office/powerpoint/2010/main" val="5093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0FB74755-8E3B-4DAF-80F6-CCEA5D93F648}"/>
              </a:ext>
            </a:extLst>
          </p:cNvPr>
          <p:cNvSpPr>
            <a:spLocks noChangeArrowheads="1"/>
          </p:cNvSpPr>
          <p:nvPr/>
        </p:nvSpPr>
        <p:spPr bwMode="auto">
          <a:xfrm>
            <a:off x="749248" y="114453"/>
            <a:ext cx="1021372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en-US" sz="4000" dirty="0">
                <a:latin typeface="+mj-lt"/>
                <a:cs typeface="Tahoma" panose="020B0604030504040204" pitchFamily="34" charset="0"/>
              </a:rPr>
              <a:t>Climate </a:t>
            </a:r>
            <a:r>
              <a:rPr lang="de-DE" altLang="en-US" sz="4000" dirty="0" err="1">
                <a:latin typeface="+mj-lt"/>
                <a:cs typeface="Tahoma" panose="020B0604030504040204" pitchFamily="34" charset="0"/>
              </a:rPr>
              <a:t>change</a:t>
            </a:r>
            <a:r>
              <a:rPr lang="de-DE" altLang="en-US" sz="4000" dirty="0">
                <a:latin typeface="+mj-lt"/>
                <a:cs typeface="Tahoma" panose="020B0604030504040204" pitchFamily="34" charset="0"/>
              </a:rPr>
              <a:t> and </a:t>
            </a:r>
            <a:r>
              <a:rPr lang="de-DE" altLang="en-US" sz="4000" dirty="0" err="1">
                <a:latin typeface="+mj-lt"/>
                <a:cs typeface="Tahoma" panose="020B0604030504040204" pitchFamily="34" charset="0"/>
              </a:rPr>
              <a:t>the</a:t>
            </a:r>
            <a:r>
              <a:rPr lang="de-DE" altLang="en-US" sz="4000" dirty="0">
                <a:latin typeface="+mj-lt"/>
                <a:cs typeface="Tahoma" panose="020B0604030504040204" pitchFamily="34" charset="0"/>
              </a:rPr>
              <a:t> </a:t>
            </a:r>
            <a:r>
              <a:rPr lang="de-DE" altLang="en-US" sz="4000" dirty="0" err="1">
                <a:latin typeface="+mj-lt"/>
                <a:cs typeface="Tahoma" panose="020B0604030504040204" pitchFamily="34" charset="0"/>
              </a:rPr>
              <a:t>novel</a:t>
            </a:r>
            <a:r>
              <a:rPr lang="de-DE" altLang="en-US" sz="4000" dirty="0">
                <a:latin typeface="+mj-lt"/>
                <a:cs typeface="Tahoma" panose="020B0604030504040204" pitchFamily="34" charset="0"/>
              </a:rPr>
              <a:t> – </a:t>
            </a:r>
            <a:r>
              <a:rPr lang="de-DE" altLang="en-US" sz="4000" dirty="0" err="1">
                <a:latin typeface="+mj-lt"/>
                <a:cs typeface="Tahoma" panose="020B0604030504040204" pitchFamily="34" charset="0"/>
              </a:rPr>
              <a:t>more</a:t>
            </a:r>
            <a:r>
              <a:rPr lang="de-DE" altLang="en-US" sz="4000" dirty="0">
                <a:latin typeface="+mj-lt"/>
                <a:cs typeface="Tahoma" panose="020B0604030504040204" pitchFamily="34" charset="0"/>
              </a:rPr>
              <a:t> </a:t>
            </a:r>
            <a:r>
              <a:rPr lang="de-DE" altLang="en-US" sz="4000" dirty="0" err="1">
                <a:latin typeface="+mj-lt"/>
                <a:cs typeface="Tahoma" panose="020B0604030504040204" pitchFamily="34" charset="0"/>
              </a:rPr>
              <a:t>than</a:t>
            </a:r>
            <a:r>
              <a:rPr lang="de-DE" altLang="en-US" sz="4000" dirty="0">
                <a:latin typeface="+mj-lt"/>
                <a:cs typeface="Tahoma" panose="020B0604030504040204" pitchFamily="34" charset="0"/>
              </a:rPr>
              <a:t> </a:t>
            </a:r>
            <a:r>
              <a:rPr lang="de-DE" altLang="en-US" sz="4000" dirty="0" err="1">
                <a:latin typeface="+mj-lt"/>
                <a:cs typeface="Tahoma" panose="020B0604030504040204" pitchFamily="34" charset="0"/>
              </a:rPr>
              <a:t>facts</a:t>
            </a:r>
            <a:endParaRPr lang="de-DE" altLang="en-US" sz="4000" dirty="0">
              <a:latin typeface="+mj-lt"/>
              <a:cs typeface="Tahoma" panose="020B0604030504040204" pitchFamily="34" charset="0"/>
            </a:endParaRPr>
          </a:p>
        </p:txBody>
      </p:sp>
      <p:sp>
        <p:nvSpPr>
          <p:cNvPr id="12291" name="Rechteck 6">
            <a:extLst>
              <a:ext uri="{FF2B5EF4-FFF2-40B4-BE49-F238E27FC236}">
                <a16:creationId xmlns:a16="http://schemas.microsoft.com/office/drawing/2014/main" id="{9508ADB8-1523-40AF-85EA-6032E4A2CECE}"/>
              </a:ext>
            </a:extLst>
          </p:cNvPr>
          <p:cNvSpPr>
            <a:spLocks noChangeArrowheads="1"/>
          </p:cNvSpPr>
          <p:nvPr/>
        </p:nvSpPr>
        <p:spPr bwMode="auto">
          <a:xfrm>
            <a:off x="785761" y="1227292"/>
            <a:ext cx="1091462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mj-lt"/>
                <a:cs typeface="Tahoma" panose="020B0604030504040204" pitchFamily="34" charset="0"/>
              </a:rPr>
              <a:t>“The problem with writing about global warming may be that the truth is larger than usually makes for good fiction.” (McKibben 1)</a:t>
            </a:r>
            <a:endParaRPr lang="de-DE" altLang="en-US" sz="2400" dirty="0">
              <a:latin typeface="+mj-lt"/>
              <a:cs typeface="Tahoma" panose="020B0604030504040204" pitchFamily="34" charset="0"/>
            </a:endParaRPr>
          </a:p>
          <a:p>
            <a:pPr>
              <a:spcBef>
                <a:spcPct val="0"/>
              </a:spcBef>
              <a:buFontTx/>
              <a:buNone/>
            </a:pPr>
            <a:endParaRPr lang="en-US" altLang="en-US" sz="2000" dirty="0">
              <a:latin typeface="+mj-lt"/>
              <a:cs typeface="Tahoma" panose="020B0604030504040204" pitchFamily="34" charset="0"/>
            </a:endParaRPr>
          </a:p>
        </p:txBody>
      </p:sp>
      <p:sp>
        <p:nvSpPr>
          <p:cNvPr id="4" name="Titel 1">
            <a:extLst>
              <a:ext uri="{FF2B5EF4-FFF2-40B4-BE49-F238E27FC236}">
                <a16:creationId xmlns:a16="http://schemas.microsoft.com/office/drawing/2014/main" id="{563F3C37-E353-438A-B816-7A4D5047C593}"/>
              </a:ext>
            </a:extLst>
          </p:cNvPr>
          <p:cNvSpPr>
            <a:spLocks noChangeArrowheads="1"/>
          </p:cNvSpPr>
          <p:nvPr/>
        </p:nvSpPr>
        <p:spPr bwMode="auto">
          <a:xfrm>
            <a:off x="808244" y="2533066"/>
            <a:ext cx="82296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en-US" sz="4000" dirty="0">
                <a:latin typeface="+mj-lt"/>
                <a:cs typeface="Tahoma" panose="020B0604030504040204" pitchFamily="34" charset="0"/>
              </a:rPr>
              <a:t>"</a:t>
            </a:r>
            <a:r>
              <a:rPr lang="de-DE" altLang="en-US" sz="4000" dirty="0" err="1">
                <a:latin typeface="+mj-lt"/>
                <a:cs typeface="Tahoma" panose="020B0604030504040204" pitchFamily="34" charset="0"/>
              </a:rPr>
              <a:t>Hyperobjects</a:t>
            </a:r>
            <a:r>
              <a:rPr lang="de-DE" altLang="en-US" sz="4000" dirty="0">
                <a:latin typeface="+mj-lt"/>
                <a:cs typeface="Tahoma" panose="020B0604030504040204" pitchFamily="34" charset="0"/>
              </a:rPr>
              <a:t>"</a:t>
            </a:r>
          </a:p>
        </p:txBody>
      </p:sp>
      <p:sp>
        <p:nvSpPr>
          <p:cNvPr id="5" name="Rechteck 6">
            <a:extLst>
              <a:ext uri="{FF2B5EF4-FFF2-40B4-BE49-F238E27FC236}">
                <a16:creationId xmlns:a16="http://schemas.microsoft.com/office/drawing/2014/main" id="{2538F7B2-B9EB-43C7-A948-79E070066A51}"/>
              </a:ext>
            </a:extLst>
          </p:cNvPr>
          <p:cNvSpPr>
            <a:spLocks noChangeArrowheads="1"/>
          </p:cNvSpPr>
          <p:nvPr/>
        </p:nvSpPr>
        <p:spPr bwMode="auto">
          <a:xfrm>
            <a:off x="844757" y="3645905"/>
            <a:ext cx="10757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400" dirty="0">
                <a:latin typeface="+mj-lt"/>
                <a:cs typeface="Tahoma" panose="020B0604030504040204" pitchFamily="34" charset="0"/>
              </a:rPr>
              <a:t>"[issues or] things that are massively distributed in time and space relative to humans" </a:t>
            </a:r>
          </a:p>
          <a:p>
            <a:pPr>
              <a:spcBef>
                <a:spcPct val="0"/>
              </a:spcBef>
              <a:buFontTx/>
              <a:buNone/>
            </a:pPr>
            <a:r>
              <a:rPr lang="en-GB" altLang="en-US" sz="2400" dirty="0">
                <a:latin typeface="+mj-lt"/>
                <a:cs typeface="Tahoma" panose="020B0604030504040204" pitchFamily="34" charset="0"/>
              </a:rPr>
              <a:t>(Morton 1). </a:t>
            </a:r>
            <a:endParaRPr lang="en-US" altLang="en-US" sz="2400" dirty="0">
              <a:latin typeface="+mj-lt"/>
              <a:cs typeface="Tahoma" panose="020B0604030504040204" pitchFamily="34" charset="0"/>
            </a:endParaRPr>
          </a:p>
        </p:txBody>
      </p:sp>
    </p:spTree>
    <p:extLst>
      <p:ext uri="{BB962C8B-B14F-4D97-AF65-F5344CB8AC3E}">
        <p14:creationId xmlns:p14="http://schemas.microsoft.com/office/powerpoint/2010/main" val="7103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4D49CD3A-D784-4079-AE1A-116FFE643917}"/>
              </a:ext>
            </a:extLst>
          </p:cNvPr>
          <p:cNvSpPr>
            <a:spLocks noChangeArrowheads="1"/>
          </p:cNvSpPr>
          <p:nvPr/>
        </p:nvSpPr>
        <p:spPr bwMode="auto">
          <a:xfrm>
            <a:off x="776749" y="0"/>
            <a:ext cx="1032796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dirty="0">
                <a:latin typeface="+mj-lt"/>
                <a:cs typeface="Tahoma" panose="020B0604030504040204" pitchFamily="34" charset="0"/>
              </a:rPr>
              <a:t>Climate Change and “Scale”</a:t>
            </a:r>
          </a:p>
        </p:txBody>
      </p:sp>
      <p:sp>
        <p:nvSpPr>
          <p:cNvPr id="16387" name="Rechteck 6">
            <a:extLst>
              <a:ext uri="{FF2B5EF4-FFF2-40B4-BE49-F238E27FC236}">
                <a16:creationId xmlns:a16="http://schemas.microsoft.com/office/drawing/2014/main" id="{B437FA32-1D75-4E48-B7C2-35827821F720}"/>
              </a:ext>
            </a:extLst>
          </p:cNvPr>
          <p:cNvSpPr>
            <a:spLocks noChangeArrowheads="1"/>
          </p:cNvSpPr>
          <p:nvPr/>
        </p:nvSpPr>
        <p:spPr bwMode="auto">
          <a:xfrm>
            <a:off x="776749" y="1050313"/>
            <a:ext cx="10618838"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mj-lt"/>
                <a:cs typeface="Tahoma" panose="020B0604030504040204" pitchFamily="34" charset="0"/>
              </a:rPr>
              <a:t>Timothy Clark, “Derangements of Scale” (2012)</a:t>
            </a:r>
          </a:p>
          <a:p>
            <a:pPr algn="just">
              <a:spcBef>
                <a:spcPct val="0"/>
              </a:spcBef>
              <a:buFontTx/>
              <a:buNone/>
            </a:pPr>
            <a:r>
              <a:rPr lang="en-US" altLang="en-US" sz="2400" dirty="0">
                <a:latin typeface="+mj-lt"/>
                <a:cs typeface="Tahoma" panose="020B0604030504040204" pitchFamily="34" charset="0"/>
              </a:rPr>
              <a:t>Progressive social and economic policies designed to disseminate Western levels of prosperity may even resemble, on another scale, an insane plan to destroy the biosphere. To live the hourly trivia of an affluent lifestyle in France is already to lurk as a destructive interloper in the living space of a farmer on the massive floodplains of Bangladesh. […] Yet, for any individual household, motorist, etc. a scale effect in their actions is invisible. […]</a:t>
            </a:r>
          </a:p>
          <a:p>
            <a:pPr algn="just">
              <a:spcBef>
                <a:spcPct val="0"/>
              </a:spcBef>
              <a:buFontTx/>
              <a:buNone/>
            </a:pPr>
            <a:r>
              <a:rPr lang="en-US" altLang="en-US" sz="2400" dirty="0">
                <a:latin typeface="+mj-lt"/>
                <a:cs typeface="Tahoma" panose="020B0604030504040204" pitchFamily="34" charset="0"/>
              </a:rPr>
              <a:t>Human agency becomes, as it were, displaced […].</a:t>
            </a:r>
          </a:p>
          <a:p>
            <a:pPr algn="just">
              <a:spcBef>
                <a:spcPct val="0"/>
              </a:spcBef>
              <a:buFontTx/>
              <a:buNone/>
            </a:pPr>
            <a:r>
              <a:rPr lang="en-US" altLang="en-US" sz="2400" dirty="0">
                <a:latin typeface="+mj-lt"/>
                <a:cs typeface="Tahoma" panose="020B0604030504040204" pitchFamily="34" charset="0"/>
              </a:rPr>
              <a:t>A sentence about the possible collapse of civilization can end, no less solemnly, with the injunction never to fill the kettle more than necessary when making tea. […] A motorist buying a slightly less destructive make of car is now ‘saving the planet’. (150f., 155)</a:t>
            </a:r>
          </a:p>
          <a:p>
            <a:pPr>
              <a:spcBef>
                <a:spcPct val="0"/>
              </a:spcBef>
              <a:buFontTx/>
              <a:buNone/>
            </a:pPr>
            <a:endParaRPr lang="en-US" altLang="en-US" sz="2400" dirty="0">
              <a:latin typeface="+mj-lt"/>
              <a:cs typeface="Tahoma" panose="020B0604030504040204" pitchFamily="34" charset="0"/>
            </a:endParaRPr>
          </a:p>
          <a:p>
            <a:pPr>
              <a:spcBef>
                <a:spcPct val="0"/>
              </a:spcBef>
              <a:buFontTx/>
              <a:buNone/>
            </a:pPr>
            <a:r>
              <a:rPr lang="en-US" altLang="en-US" sz="2400" dirty="0">
                <a:latin typeface="+mj-lt"/>
                <a:cs typeface="Tahoma" panose="020B0604030504040204" pitchFamily="34" charset="0"/>
              </a:rPr>
              <a:t>[Timothy Clark (2012). “Derangements of Scale.” </a:t>
            </a:r>
            <a:r>
              <a:rPr lang="en-US" altLang="en-US" sz="2400" i="1" dirty="0" err="1">
                <a:latin typeface="+mj-lt"/>
                <a:cs typeface="Tahoma" panose="020B0604030504040204" pitchFamily="34" charset="0"/>
              </a:rPr>
              <a:t>Telemorphosis</a:t>
            </a:r>
            <a:r>
              <a:rPr lang="en-US" altLang="en-US" sz="2400" i="1" dirty="0">
                <a:latin typeface="+mj-lt"/>
                <a:cs typeface="Tahoma" panose="020B0604030504040204" pitchFamily="34" charset="0"/>
              </a:rPr>
              <a:t>: Theory in the Era of Climate Change</a:t>
            </a:r>
            <a:r>
              <a:rPr lang="en-US" altLang="en-US" sz="2400" dirty="0">
                <a:latin typeface="+mj-lt"/>
                <a:cs typeface="Tahoma" panose="020B0604030504040204" pitchFamily="34" charset="0"/>
              </a:rPr>
              <a:t>. Ed. Tom Cohen. Ann Arbor: Open Humanities Press. 148-166.]</a:t>
            </a: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a:p>
            <a:pPr>
              <a:spcBef>
                <a:spcPct val="0"/>
              </a:spcBef>
              <a:buFontTx/>
              <a:buNone/>
            </a:pPr>
            <a:endParaRPr lang="en-US" altLang="en-US"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805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2436-FB60-DC44-9A5A-91CC504DD7F4}"/>
              </a:ext>
            </a:extLst>
          </p:cNvPr>
          <p:cNvSpPr>
            <a:spLocks noGrp="1"/>
          </p:cNvSpPr>
          <p:nvPr>
            <p:ph type="title"/>
          </p:nvPr>
        </p:nvSpPr>
        <p:spPr>
          <a:xfrm>
            <a:off x="838200" y="298219"/>
            <a:ext cx="10515600" cy="828055"/>
          </a:xfrm>
        </p:spPr>
        <p:txBody>
          <a:bodyPr>
            <a:normAutofit/>
          </a:bodyPr>
          <a:lstStyle/>
          <a:p>
            <a:r>
              <a:rPr lang="en-US" dirty="0"/>
              <a:t>One understanding – what literature </a:t>
            </a:r>
            <a:r>
              <a:rPr lang="en-US" i="1" dirty="0"/>
              <a:t>can </a:t>
            </a:r>
            <a:r>
              <a:rPr lang="en-US" dirty="0"/>
              <a:t>do</a:t>
            </a:r>
            <a:endParaRPr lang="en-US" i="1" dirty="0"/>
          </a:p>
        </p:txBody>
      </p:sp>
      <p:sp>
        <p:nvSpPr>
          <p:cNvPr id="3" name="Content Placeholder 2">
            <a:extLst>
              <a:ext uri="{FF2B5EF4-FFF2-40B4-BE49-F238E27FC236}">
                <a16:creationId xmlns:a16="http://schemas.microsoft.com/office/drawing/2014/main" id="{CD5AC5FE-E847-E642-8591-446A87EB0015}"/>
              </a:ext>
            </a:extLst>
          </p:cNvPr>
          <p:cNvSpPr>
            <a:spLocks noGrp="1"/>
          </p:cNvSpPr>
          <p:nvPr>
            <p:ph idx="1"/>
          </p:nvPr>
        </p:nvSpPr>
        <p:spPr>
          <a:xfrm>
            <a:off x="6162906" y="2539309"/>
            <a:ext cx="5872977" cy="3772287"/>
          </a:xfrm>
        </p:spPr>
        <p:txBody>
          <a:bodyPr>
            <a:normAutofit/>
          </a:bodyPr>
          <a:lstStyle/>
          <a:p>
            <a:pPr marL="0" indent="0">
              <a:buNone/>
            </a:pPr>
            <a:r>
              <a:rPr lang="en-US" b="1" dirty="0"/>
              <a:t>More than feeling and simple identification</a:t>
            </a:r>
          </a:p>
          <a:p>
            <a:r>
              <a:rPr lang="en-US" dirty="0"/>
              <a:t>critical empathy</a:t>
            </a:r>
          </a:p>
          <a:p>
            <a:r>
              <a:rPr lang="en-US" dirty="0"/>
              <a:t>Contradictory, counter-intuitive, complex processes of identification </a:t>
            </a:r>
          </a:p>
          <a:p>
            <a:r>
              <a:rPr lang="en-US" dirty="0"/>
              <a:t>Change of perspectives</a:t>
            </a:r>
            <a:endParaRPr lang="en-US" b="1" dirty="0"/>
          </a:p>
        </p:txBody>
      </p:sp>
      <p:sp>
        <p:nvSpPr>
          <p:cNvPr id="4" name="Rechteck 3">
            <a:extLst>
              <a:ext uri="{FF2B5EF4-FFF2-40B4-BE49-F238E27FC236}">
                <a16:creationId xmlns:a16="http://schemas.microsoft.com/office/drawing/2014/main" id="{6B8EF818-4928-40F6-8D25-1493A269534C}"/>
              </a:ext>
            </a:extLst>
          </p:cNvPr>
          <p:cNvSpPr/>
          <p:nvPr/>
        </p:nvSpPr>
        <p:spPr>
          <a:xfrm>
            <a:off x="981307" y="1234493"/>
            <a:ext cx="10158761" cy="99617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800"/>
              <a:t>transformative potential of literature</a:t>
            </a:r>
          </a:p>
          <a:p>
            <a:pPr marL="228600" indent="-228600">
              <a:lnSpc>
                <a:spcPct val="90000"/>
              </a:lnSpc>
              <a:spcBef>
                <a:spcPts val="1000"/>
              </a:spcBef>
              <a:buFont typeface="Arial" panose="020B0604020202020204" pitchFamily="34" charset="0"/>
              <a:buChar char="•"/>
            </a:pPr>
            <a:r>
              <a:rPr lang="en-US" sz="2800"/>
              <a:t>Approaches from narratology and cognitive literary studies</a:t>
            </a:r>
          </a:p>
        </p:txBody>
      </p:sp>
      <p:sp>
        <p:nvSpPr>
          <p:cNvPr id="5" name="Content Placeholder 2">
            <a:extLst>
              <a:ext uri="{FF2B5EF4-FFF2-40B4-BE49-F238E27FC236}">
                <a16:creationId xmlns:a16="http://schemas.microsoft.com/office/drawing/2014/main" id="{E1911B9D-A13B-42BB-98D4-0F4B06BDE9B9}"/>
              </a:ext>
            </a:extLst>
          </p:cNvPr>
          <p:cNvSpPr txBox="1">
            <a:spLocks/>
          </p:cNvSpPr>
          <p:nvPr/>
        </p:nvSpPr>
        <p:spPr>
          <a:xfrm>
            <a:off x="59472" y="2572762"/>
            <a:ext cx="5872977" cy="37722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More than facts</a:t>
            </a:r>
          </a:p>
          <a:p>
            <a:r>
              <a:rPr lang="en-US" dirty="0"/>
              <a:t>Scaling</a:t>
            </a:r>
          </a:p>
          <a:p>
            <a:r>
              <a:rPr lang="en-US" dirty="0"/>
              <a:t>Allowing readers to “experience” the effects of climate change</a:t>
            </a:r>
          </a:p>
          <a:p>
            <a:r>
              <a:rPr lang="en-US" dirty="0"/>
              <a:t>Climate Change + X (climate change as a “wicked problem”)</a:t>
            </a:r>
          </a:p>
          <a:p>
            <a:endParaRPr lang="en-US" dirty="0"/>
          </a:p>
          <a:p>
            <a:pPr marL="0" indent="0">
              <a:buFont typeface="Arial" panose="020B0604020202020204" pitchFamily="34" charset="0"/>
              <a:buNone/>
            </a:pPr>
            <a:r>
              <a:rPr lang="en-US" dirty="0"/>
              <a:t>				</a:t>
            </a:r>
            <a:endParaRPr lang="en-US" b="1" dirty="0"/>
          </a:p>
        </p:txBody>
      </p:sp>
      <p:sp>
        <p:nvSpPr>
          <p:cNvPr id="6" name="Rechteck 5">
            <a:extLst>
              <a:ext uri="{FF2B5EF4-FFF2-40B4-BE49-F238E27FC236}">
                <a16:creationId xmlns:a16="http://schemas.microsoft.com/office/drawing/2014/main" id="{9EC00EA5-EF3A-46B3-B81B-B0828C71CB4B}"/>
              </a:ext>
            </a:extLst>
          </p:cNvPr>
          <p:cNvSpPr/>
          <p:nvPr/>
        </p:nvSpPr>
        <p:spPr>
          <a:xfrm>
            <a:off x="323385" y="5661109"/>
            <a:ext cx="11552664" cy="86793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800" dirty="0"/>
              <a:t>Stories of successful transformation (“socio-ecological transition narratives”, e.g., Kim Stanley Robinson, </a:t>
            </a:r>
            <a:r>
              <a:rPr lang="en-US" sz="2800" i="1" dirty="0"/>
              <a:t>Ministry for the Future</a:t>
            </a:r>
            <a:r>
              <a:rPr lang="en-US" sz="2800" dirty="0"/>
              <a:t>, 2020)</a:t>
            </a:r>
          </a:p>
        </p:txBody>
      </p:sp>
    </p:spTree>
    <p:extLst>
      <p:ext uri="{BB962C8B-B14F-4D97-AF65-F5344CB8AC3E}">
        <p14:creationId xmlns:p14="http://schemas.microsoft.com/office/powerpoint/2010/main" val="38014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55E9-6B7D-5443-90A8-67236268EA04}"/>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FB023690-BAE2-BA4C-8F38-6345683C74C7}"/>
              </a:ext>
            </a:extLst>
          </p:cNvPr>
          <p:cNvSpPr>
            <a:spLocks noGrp="1"/>
          </p:cNvSpPr>
          <p:nvPr>
            <p:ph idx="1"/>
          </p:nvPr>
        </p:nvSpPr>
        <p:spPr/>
        <p:txBody>
          <a:bodyPr/>
          <a:lstStyle/>
          <a:p>
            <a:pPr marL="0" indent="0">
              <a:buNone/>
            </a:pPr>
            <a:endParaRPr lang="en-US" dirty="0"/>
          </a:p>
          <a:p>
            <a:pPr marL="531813" indent="-531813">
              <a:buNone/>
            </a:pPr>
            <a:r>
              <a:rPr lang="en-US" dirty="0">
                <a:solidFill>
                  <a:srgbClr val="FF0000"/>
                </a:solidFill>
              </a:rPr>
              <a:t>1 </a:t>
            </a:r>
            <a:r>
              <a:rPr lang="de-DE" dirty="0">
                <a:solidFill>
                  <a:srgbClr val="FF0000"/>
                </a:solidFill>
              </a:rPr>
              <a:t>– </a:t>
            </a:r>
            <a:r>
              <a:rPr lang="en-US" dirty="0">
                <a:solidFill>
                  <a:srgbClr val="FF0000"/>
                </a:solidFill>
              </a:rPr>
              <a:t>20 Years of </a:t>
            </a:r>
            <a:r>
              <a:rPr lang="en-US" dirty="0" err="1">
                <a:solidFill>
                  <a:srgbClr val="FF0000"/>
                </a:solidFill>
              </a:rPr>
              <a:t>Cli</a:t>
            </a:r>
            <a:r>
              <a:rPr lang="en-US" dirty="0">
                <a:solidFill>
                  <a:srgbClr val="FF0000"/>
                </a:solidFill>
              </a:rPr>
              <a:t>-Fi (Climate Fiction)</a:t>
            </a:r>
          </a:p>
          <a:p>
            <a:pPr marL="531813" indent="-531813">
              <a:buNone/>
            </a:pPr>
            <a:r>
              <a:rPr lang="en-US" dirty="0"/>
              <a:t>2 – The “Climate Change Literacy” Project: What Literature can(not) do</a:t>
            </a:r>
          </a:p>
          <a:p>
            <a:pPr marL="531813" indent="-531813">
              <a:buNone/>
            </a:pPr>
            <a:r>
              <a:rPr lang="en-US" dirty="0"/>
              <a:t>3 – Two model analyses: Ian McEwan, </a:t>
            </a:r>
            <a:r>
              <a:rPr lang="en-US" i="1" dirty="0"/>
              <a:t>Solar </a:t>
            </a:r>
            <a:r>
              <a:rPr lang="en-US" dirty="0"/>
              <a:t>(2010) and Kim Stanley Robinson, </a:t>
            </a:r>
            <a:r>
              <a:rPr lang="en-US" i="1" dirty="0"/>
              <a:t>Ministry for the Future </a:t>
            </a:r>
            <a:r>
              <a:rPr lang="en-US" dirty="0"/>
              <a:t>(2020)</a:t>
            </a:r>
            <a:endParaRPr lang="en-US" i="1" dirty="0"/>
          </a:p>
        </p:txBody>
      </p:sp>
    </p:spTree>
    <p:extLst>
      <p:ext uri="{BB962C8B-B14F-4D97-AF65-F5344CB8AC3E}">
        <p14:creationId xmlns:p14="http://schemas.microsoft.com/office/powerpoint/2010/main" val="326645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55E9-6B7D-5443-90A8-67236268EA04}"/>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FB023690-BAE2-BA4C-8F38-6345683C74C7}"/>
              </a:ext>
            </a:extLst>
          </p:cNvPr>
          <p:cNvSpPr>
            <a:spLocks noGrp="1"/>
          </p:cNvSpPr>
          <p:nvPr>
            <p:ph idx="1"/>
          </p:nvPr>
        </p:nvSpPr>
        <p:spPr/>
        <p:txBody>
          <a:bodyPr/>
          <a:lstStyle/>
          <a:p>
            <a:pPr marL="0" indent="0">
              <a:buNone/>
            </a:pPr>
            <a:endParaRPr lang="en-US" dirty="0"/>
          </a:p>
          <a:p>
            <a:pPr marL="531813" indent="-531813">
              <a:buNone/>
            </a:pPr>
            <a:r>
              <a:rPr lang="en-US" dirty="0"/>
              <a:t>1 </a:t>
            </a:r>
            <a:r>
              <a:rPr lang="de-DE" dirty="0"/>
              <a:t>– </a:t>
            </a:r>
            <a:r>
              <a:rPr lang="en-US" dirty="0"/>
              <a:t>20 Years of </a:t>
            </a:r>
            <a:r>
              <a:rPr lang="en-US" dirty="0" err="1"/>
              <a:t>Cli</a:t>
            </a:r>
            <a:r>
              <a:rPr lang="en-US" dirty="0"/>
              <a:t>-Fi (Climate Fiction)</a:t>
            </a:r>
          </a:p>
          <a:p>
            <a:pPr marL="531813" indent="-531813">
              <a:buNone/>
            </a:pPr>
            <a:r>
              <a:rPr lang="en-US" dirty="0"/>
              <a:t>2 – The “Climate Change Literacy” Project: What Literature can(not) do</a:t>
            </a:r>
          </a:p>
          <a:p>
            <a:pPr marL="531813" indent="-531813">
              <a:buNone/>
            </a:pPr>
            <a:r>
              <a:rPr lang="en-US" dirty="0"/>
              <a:t>3 </a:t>
            </a:r>
            <a:r>
              <a:rPr lang="en-US" dirty="0">
                <a:solidFill>
                  <a:srgbClr val="FF0000"/>
                </a:solidFill>
              </a:rPr>
              <a:t>– Two model analyses: Ian McEwan, </a:t>
            </a:r>
            <a:r>
              <a:rPr lang="en-US" i="1" dirty="0">
                <a:solidFill>
                  <a:srgbClr val="FF0000"/>
                </a:solidFill>
              </a:rPr>
              <a:t>Solar </a:t>
            </a:r>
            <a:r>
              <a:rPr lang="en-US" dirty="0">
                <a:solidFill>
                  <a:srgbClr val="FF0000"/>
                </a:solidFill>
              </a:rPr>
              <a:t>(2010) and Kim Stanley Robinson, </a:t>
            </a:r>
            <a:r>
              <a:rPr lang="en-US" i="1" dirty="0">
                <a:solidFill>
                  <a:srgbClr val="FF0000"/>
                </a:solidFill>
              </a:rPr>
              <a:t>Ministry for the Future </a:t>
            </a:r>
            <a:r>
              <a:rPr lang="en-US" dirty="0">
                <a:solidFill>
                  <a:srgbClr val="FF0000"/>
                </a:solidFill>
              </a:rPr>
              <a:t>(2020)</a:t>
            </a:r>
            <a:endParaRPr lang="en-US" i="1" dirty="0">
              <a:solidFill>
                <a:srgbClr val="FF0000"/>
              </a:solidFill>
            </a:endParaRPr>
          </a:p>
        </p:txBody>
      </p:sp>
    </p:spTree>
    <p:extLst>
      <p:ext uri="{BB962C8B-B14F-4D97-AF65-F5344CB8AC3E}">
        <p14:creationId xmlns:p14="http://schemas.microsoft.com/office/powerpoint/2010/main" val="241066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201780" y="1378424"/>
            <a:ext cx="9721516" cy="4918951"/>
          </a:xfrm>
        </p:spPr>
        <p:txBody>
          <a:bodyPr>
            <a:normAutofit/>
          </a:bodyPr>
          <a:lstStyle/>
          <a:p>
            <a:pPr algn="l">
              <a:spcBef>
                <a:spcPts val="1800"/>
              </a:spcBef>
            </a:pPr>
            <a:r>
              <a:rPr lang="en-US" sz="2800" dirty="0"/>
              <a:t>“Four days ago, [the boot room on the arctic expedition] had started out in orderly condition, with all gear hanging on or stowed below the numbered pegs. Finite resources, equally shared, in the golden age of not so long ago. Now it was ruin. […] How were they to save the earth – assuming it needed saving, which he doubted – when it was so much larger than the boot room?” (109)</a:t>
            </a:r>
            <a:endParaRPr lang="en-GB" sz="2800" dirty="0"/>
          </a:p>
        </p:txBody>
      </p:sp>
      <p:pic>
        <p:nvPicPr>
          <p:cNvPr id="4" name="Grafik 3">
            <a:extLst>
              <a:ext uri="{FF2B5EF4-FFF2-40B4-BE49-F238E27FC236}">
                <a16:creationId xmlns:a16="http://schemas.microsoft.com/office/drawing/2014/main" id="{B57800D9-0FD2-44E1-AE38-85BF4B0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9130"/>
            <a:ext cx="1917380" cy="2910381"/>
          </a:xfrm>
          <a:prstGeom prst="rect">
            <a:avLst/>
          </a:prstGeom>
        </p:spPr>
      </p:pic>
      <p:sp>
        <p:nvSpPr>
          <p:cNvPr id="5" name="Rechteck 4">
            <a:extLst>
              <a:ext uri="{FF2B5EF4-FFF2-40B4-BE49-F238E27FC236}">
                <a16:creationId xmlns:a16="http://schemas.microsoft.com/office/drawing/2014/main" id="{AB6F814C-323B-42B5-8D3E-7C29DACAAF89}"/>
              </a:ext>
            </a:extLst>
          </p:cNvPr>
          <p:cNvSpPr/>
          <p:nvPr/>
        </p:nvSpPr>
        <p:spPr>
          <a:xfrm>
            <a:off x="3630238" y="6297376"/>
            <a:ext cx="3891963" cy="492443"/>
          </a:xfrm>
          <a:prstGeom prst="rect">
            <a:avLst/>
          </a:prstGeom>
        </p:spPr>
        <p:txBody>
          <a:bodyPr wrap="none">
            <a:spAutoFit/>
          </a:bodyPr>
          <a:lstStyle/>
          <a:p>
            <a:r>
              <a:rPr lang="de-DE" sz="2600" b="1" dirty="0"/>
              <a:t>„</a:t>
            </a:r>
            <a:r>
              <a:rPr lang="de-DE" sz="2600" b="1" dirty="0" err="1"/>
              <a:t>Tragedy</a:t>
            </a:r>
            <a:r>
              <a:rPr lang="de-DE" sz="2600" b="1" dirty="0"/>
              <a:t> </a:t>
            </a:r>
            <a:r>
              <a:rPr lang="de-DE" sz="2600" b="1" dirty="0" err="1"/>
              <a:t>of</a:t>
            </a:r>
            <a:r>
              <a:rPr lang="de-DE" sz="2600" b="1" dirty="0"/>
              <a:t> </a:t>
            </a:r>
            <a:r>
              <a:rPr lang="de-DE" sz="2600" b="1" dirty="0" err="1"/>
              <a:t>the</a:t>
            </a:r>
            <a:r>
              <a:rPr lang="de-DE" sz="2600" b="1" dirty="0"/>
              <a:t> Commons“</a:t>
            </a:r>
          </a:p>
        </p:txBody>
      </p:sp>
      <p:sp>
        <p:nvSpPr>
          <p:cNvPr id="10" name="Title 1">
            <a:extLst>
              <a:ext uri="{FF2B5EF4-FFF2-40B4-BE49-F238E27FC236}">
                <a16:creationId xmlns:a16="http://schemas.microsoft.com/office/drawing/2014/main" id="{3814F9F1-01F8-4F93-A935-D7E75EBABECE}"/>
              </a:ext>
            </a:extLst>
          </p:cNvPr>
          <p:cNvSpPr txBox="1">
            <a:spLocks/>
          </p:cNvSpPr>
          <p:nvPr/>
        </p:nvSpPr>
        <p:spPr>
          <a:xfrm>
            <a:off x="382137" y="365125"/>
            <a:ext cx="11368585" cy="10132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400" i="1" dirty="0"/>
              <a:t>Solar </a:t>
            </a:r>
            <a:r>
              <a:rPr lang="de-DE" sz="4400" dirty="0"/>
              <a:t>and „</a:t>
            </a:r>
            <a:r>
              <a:rPr lang="de-DE" sz="4400" dirty="0" err="1"/>
              <a:t>Scaling</a:t>
            </a:r>
            <a:r>
              <a:rPr lang="de-DE" sz="4400" dirty="0"/>
              <a:t>“</a:t>
            </a:r>
            <a:endParaRPr lang="en-US" sz="4400" i="1" dirty="0"/>
          </a:p>
        </p:txBody>
      </p:sp>
    </p:spTree>
    <p:extLst>
      <p:ext uri="{BB962C8B-B14F-4D97-AF65-F5344CB8AC3E}">
        <p14:creationId xmlns:p14="http://schemas.microsoft.com/office/powerpoint/2010/main" val="36113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153653" y="1583141"/>
            <a:ext cx="9763044" cy="4453866"/>
          </a:xfrm>
        </p:spPr>
        <p:txBody>
          <a:bodyPr>
            <a:noAutofit/>
          </a:bodyPr>
          <a:lstStyle/>
          <a:p>
            <a:pPr algn="just">
              <a:spcBef>
                <a:spcPts val="1800"/>
              </a:spcBef>
            </a:pPr>
            <a:r>
              <a:rPr lang="de-DE" sz="2600" dirty="0"/>
              <a:t>At </a:t>
            </a:r>
            <a:r>
              <a:rPr lang="de-DE" sz="2600" dirty="0" err="1"/>
              <a:t>the</a:t>
            </a:r>
            <a:r>
              <a:rPr lang="de-DE" sz="2600" dirty="0"/>
              <a:t> </a:t>
            </a:r>
            <a:r>
              <a:rPr lang="de-DE" sz="2600" dirty="0" err="1"/>
              <a:t>reception</a:t>
            </a:r>
            <a:r>
              <a:rPr lang="de-DE" sz="2600" dirty="0"/>
              <a:t> </a:t>
            </a:r>
            <a:r>
              <a:rPr lang="de-DE" sz="2600" dirty="0" err="1"/>
              <a:t>before</a:t>
            </a:r>
            <a:r>
              <a:rPr lang="de-DE" sz="2600" dirty="0"/>
              <a:t> </a:t>
            </a:r>
            <a:r>
              <a:rPr lang="de-DE" sz="2600" dirty="0" err="1"/>
              <a:t>his</a:t>
            </a:r>
            <a:r>
              <a:rPr lang="de-DE" sz="2600" dirty="0"/>
              <a:t> </a:t>
            </a:r>
            <a:r>
              <a:rPr lang="de-DE" sz="2600" dirty="0" err="1"/>
              <a:t>lecture</a:t>
            </a:r>
            <a:r>
              <a:rPr lang="de-DE" sz="2600" dirty="0"/>
              <a:t>, Beard </a:t>
            </a:r>
            <a:r>
              <a:rPr lang="de-DE" sz="2600" dirty="0" err="1"/>
              <a:t>eats</a:t>
            </a:r>
            <a:r>
              <a:rPr lang="de-DE" sz="2600" dirty="0"/>
              <a:t> </a:t>
            </a:r>
            <a:r>
              <a:rPr lang="de-DE" sz="2600" dirty="0" err="1"/>
              <a:t>nine</a:t>
            </a:r>
            <a:r>
              <a:rPr lang="de-DE" sz="2600" dirty="0"/>
              <a:t> </a:t>
            </a:r>
            <a:r>
              <a:rPr lang="de-DE" sz="2600" dirty="0" err="1"/>
              <a:t>salmon</a:t>
            </a:r>
            <a:r>
              <a:rPr lang="de-DE" sz="2600" dirty="0"/>
              <a:t> </a:t>
            </a:r>
            <a:r>
              <a:rPr lang="de-DE" sz="2600" dirty="0" err="1"/>
              <a:t>sandwiches</a:t>
            </a:r>
            <a:r>
              <a:rPr lang="de-DE" sz="2600" dirty="0"/>
              <a:t> …</a:t>
            </a:r>
          </a:p>
          <a:p>
            <a:pPr algn="just">
              <a:spcBef>
                <a:spcPts val="1800"/>
              </a:spcBef>
            </a:pPr>
            <a:r>
              <a:rPr lang="de-DE" sz="2600" dirty="0"/>
              <a:t>“The planet, [he </a:t>
            </a:r>
            <a:r>
              <a:rPr lang="de-DE" sz="2600" dirty="0" err="1"/>
              <a:t>begins</a:t>
            </a:r>
            <a:r>
              <a:rPr lang="de-DE" sz="2600" dirty="0"/>
              <a:t> </a:t>
            </a:r>
            <a:r>
              <a:rPr lang="de-DE" sz="2600" dirty="0" err="1"/>
              <a:t>his</a:t>
            </a:r>
            <a:r>
              <a:rPr lang="de-DE" sz="2600" dirty="0"/>
              <a:t> </a:t>
            </a:r>
            <a:r>
              <a:rPr lang="de-DE" sz="2600" dirty="0" err="1"/>
              <a:t>lecture</a:t>
            </a:r>
            <a:r>
              <a:rPr lang="de-DE" sz="2600" dirty="0"/>
              <a:t>], </a:t>
            </a:r>
            <a:r>
              <a:rPr lang="de-DE" sz="2600" dirty="0" err="1"/>
              <a:t>is</a:t>
            </a:r>
            <a:r>
              <a:rPr lang="de-DE" sz="2600" dirty="0"/>
              <a:t> sick.” (204) [</a:t>
            </a:r>
            <a:r>
              <a:rPr lang="de-DE" sz="2600" dirty="0" err="1"/>
              <a:t>Then</a:t>
            </a:r>
            <a:r>
              <a:rPr lang="de-DE" sz="2600" dirty="0"/>
              <a:t>: </a:t>
            </a:r>
            <a:r>
              <a:rPr lang="de-DE" sz="2600" dirty="0" err="1"/>
              <a:t>eleven</a:t>
            </a:r>
            <a:r>
              <a:rPr lang="de-DE" sz="2600" dirty="0"/>
              <a:t> </a:t>
            </a:r>
            <a:r>
              <a:rPr lang="de-DE" sz="2600" dirty="0" err="1"/>
              <a:t>pages</a:t>
            </a:r>
            <a:r>
              <a:rPr lang="de-DE" sz="2600" dirty="0"/>
              <a:t> </a:t>
            </a:r>
            <a:r>
              <a:rPr lang="de-DE" sz="2600" dirty="0" err="1"/>
              <a:t>of</a:t>
            </a:r>
            <a:r>
              <a:rPr lang="de-DE" sz="2600" dirty="0"/>
              <a:t> </a:t>
            </a:r>
            <a:r>
              <a:rPr lang="de-DE" sz="2600" dirty="0" err="1"/>
              <a:t>dense</a:t>
            </a:r>
            <a:r>
              <a:rPr lang="de-DE" sz="2600" dirty="0"/>
              <a:t> </a:t>
            </a:r>
            <a:r>
              <a:rPr lang="de-DE" sz="2600" dirty="0" err="1"/>
              <a:t>lecture</a:t>
            </a:r>
            <a:r>
              <a:rPr lang="de-DE" sz="2600" dirty="0"/>
              <a:t> on </a:t>
            </a:r>
            <a:r>
              <a:rPr lang="de-DE" sz="2600" dirty="0" err="1"/>
              <a:t>climate</a:t>
            </a:r>
            <a:r>
              <a:rPr lang="de-DE" sz="2600" dirty="0"/>
              <a:t> </a:t>
            </a:r>
            <a:r>
              <a:rPr lang="de-DE" sz="2600" dirty="0" err="1"/>
              <a:t>change</a:t>
            </a:r>
            <a:r>
              <a:rPr lang="de-DE" sz="2600" dirty="0"/>
              <a:t>, </a:t>
            </a:r>
            <a:r>
              <a:rPr lang="de-DE" sz="2600" dirty="0" err="1"/>
              <a:t>energy</a:t>
            </a:r>
            <a:r>
              <a:rPr lang="de-DE" sz="2600" dirty="0"/>
              <a:t> </a:t>
            </a:r>
            <a:r>
              <a:rPr lang="de-DE" sz="2600" dirty="0" err="1"/>
              <a:t>transition</a:t>
            </a:r>
            <a:r>
              <a:rPr lang="de-DE" sz="2600" dirty="0"/>
              <a:t>, </a:t>
            </a:r>
            <a:r>
              <a:rPr lang="de-DE" sz="2600" dirty="0" err="1"/>
              <a:t>mind-behaviour</a:t>
            </a:r>
            <a:r>
              <a:rPr lang="de-DE" sz="2600" dirty="0"/>
              <a:t> </a:t>
            </a:r>
            <a:r>
              <a:rPr lang="de-DE" sz="2600" dirty="0" err="1"/>
              <a:t>gap</a:t>
            </a:r>
            <a:r>
              <a:rPr lang="de-DE" sz="2600" dirty="0"/>
              <a:t> etc., all </a:t>
            </a:r>
            <a:r>
              <a:rPr lang="de-DE" sz="2600" dirty="0" err="1"/>
              <a:t>accurate</a:t>
            </a:r>
            <a:r>
              <a:rPr lang="de-DE" sz="2600" dirty="0"/>
              <a:t>, but …]</a:t>
            </a:r>
          </a:p>
          <a:p>
            <a:pPr algn="just">
              <a:spcBef>
                <a:spcPts val="1800"/>
              </a:spcBef>
            </a:pPr>
            <a:r>
              <a:rPr lang="en-US" sz="2600" dirty="0"/>
              <a:t>“He released his grip on the lectern and turned to step […] through the gap in the curtain into a gloomy space […] To the sound of respectable applause, he bent double while his burden, well lubricated by fish oil, slid soundlessly from him. […] Then he went out onto the dais to stand, solemnly dabbing at his lips with a handkerchief, while Saleel gave a vote of thanks.” (204-216)</a:t>
            </a:r>
            <a:r>
              <a:rPr lang="en-US" sz="2600" b="1" dirty="0"/>
              <a:t>		</a:t>
            </a:r>
            <a:endParaRPr lang="en-US" sz="2600" dirty="0"/>
          </a:p>
        </p:txBody>
      </p:sp>
      <p:sp>
        <p:nvSpPr>
          <p:cNvPr id="2" name="Rechteck 1">
            <a:extLst>
              <a:ext uri="{FF2B5EF4-FFF2-40B4-BE49-F238E27FC236}">
                <a16:creationId xmlns:a16="http://schemas.microsoft.com/office/drawing/2014/main" id="{EA06B9A3-C570-4048-B65C-0F410F694FEC}"/>
              </a:ext>
            </a:extLst>
          </p:cNvPr>
          <p:cNvSpPr/>
          <p:nvPr/>
        </p:nvSpPr>
        <p:spPr>
          <a:xfrm>
            <a:off x="2153653" y="6273224"/>
            <a:ext cx="6793719" cy="523220"/>
          </a:xfrm>
          <a:prstGeom prst="rect">
            <a:avLst/>
          </a:prstGeom>
        </p:spPr>
        <p:txBody>
          <a:bodyPr wrap="none">
            <a:spAutoFit/>
          </a:bodyPr>
          <a:lstStyle/>
          <a:p>
            <a:r>
              <a:rPr lang="en-US" sz="2800" b="1" dirty="0"/>
              <a:t>No neat identification with a “climate hero“</a:t>
            </a:r>
            <a:endParaRPr lang="en-US" sz="2800" dirty="0"/>
          </a:p>
        </p:txBody>
      </p:sp>
      <p:pic>
        <p:nvPicPr>
          <p:cNvPr id="8" name="Grafik 7">
            <a:extLst>
              <a:ext uri="{FF2B5EF4-FFF2-40B4-BE49-F238E27FC236}">
                <a16:creationId xmlns:a16="http://schemas.microsoft.com/office/drawing/2014/main" id="{159FF10E-A0A2-41A0-A592-77763EC2E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9130"/>
            <a:ext cx="1917380" cy="2910381"/>
          </a:xfrm>
          <a:prstGeom prst="rect">
            <a:avLst/>
          </a:prstGeom>
        </p:spPr>
      </p:pic>
      <p:sp>
        <p:nvSpPr>
          <p:cNvPr id="9" name="Title 1">
            <a:extLst>
              <a:ext uri="{FF2B5EF4-FFF2-40B4-BE49-F238E27FC236}">
                <a16:creationId xmlns:a16="http://schemas.microsoft.com/office/drawing/2014/main" id="{69C4FDA7-7946-4231-9AD3-4771F946539D}"/>
              </a:ext>
            </a:extLst>
          </p:cNvPr>
          <p:cNvSpPr txBox="1">
            <a:spLocks/>
          </p:cNvSpPr>
          <p:nvPr/>
        </p:nvSpPr>
        <p:spPr>
          <a:xfrm>
            <a:off x="600501" y="365126"/>
            <a:ext cx="11163869" cy="9817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t>The  “Climate Lecture” in </a:t>
            </a:r>
            <a:r>
              <a:rPr lang="en-US" sz="4400" i="1" dirty="0"/>
              <a:t>Solar</a:t>
            </a:r>
          </a:p>
        </p:txBody>
      </p:sp>
    </p:spTree>
    <p:extLst>
      <p:ext uri="{BB962C8B-B14F-4D97-AF65-F5344CB8AC3E}">
        <p14:creationId xmlns:p14="http://schemas.microsoft.com/office/powerpoint/2010/main" val="7596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201780" y="1378424"/>
            <a:ext cx="9721516" cy="4918951"/>
          </a:xfrm>
        </p:spPr>
        <p:txBody>
          <a:bodyPr>
            <a:normAutofit/>
          </a:bodyPr>
          <a:lstStyle/>
          <a:p>
            <a:pPr algn="l">
              <a:spcBef>
                <a:spcPts val="1800"/>
              </a:spcBef>
            </a:pPr>
            <a:r>
              <a:rPr lang="en-US" sz="2800" dirty="0"/>
              <a:t>“He belonged to that class of men - […] bald, short, fat, clever – who were unaccountably attractive to certain beautiful women. Or he believed he was […] His fifth marriage was disintegrating.“(3)</a:t>
            </a:r>
          </a:p>
          <a:p>
            <a:pPr algn="l">
              <a:spcBef>
                <a:spcPts val="1800"/>
              </a:spcBef>
            </a:pPr>
            <a:r>
              <a:rPr lang="en-US" sz="2800" dirty="0"/>
              <a:t>“He was fifteen pounds overweight. Act now, or die early. He swore off all the usual things – dairy produce, red meat, fried food, cakes […]. During the last three days of his stay he kept to the new regime.” (100)</a:t>
            </a:r>
          </a:p>
        </p:txBody>
      </p:sp>
      <p:pic>
        <p:nvPicPr>
          <p:cNvPr id="4" name="Grafik 3">
            <a:extLst>
              <a:ext uri="{FF2B5EF4-FFF2-40B4-BE49-F238E27FC236}">
                <a16:creationId xmlns:a16="http://schemas.microsoft.com/office/drawing/2014/main" id="{B57800D9-0FD2-44E1-AE38-85BF4B0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9130"/>
            <a:ext cx="1917380" cy="2910381"/>
          </a:xfrm>
          <a:prstGeom prst="rect">
            <a:avLst/>
          </a:prstGeom>
        </p:spPr>
      </p:pic>
      <p:sp>
        <p:nvSpPr>
          <p:cNvPr id="5" name="Rechteck 4">
            <a:extLst>
              <a:ext uri="{FF2B5EF4-FFF2-40B4-BE49-F238E27FC236}">
                <a16:creationId xmlns:a16="http://schemas.microsoft.com/office/drawing/2014/main" id="{AB6F814C-323B-42B5-8D3E-7C29DACAAF89}"/>
              </a:ext>
            </a:extLst>
          </p:cNvPr>
          <p:cNvSpPr/>
          <p:nvPr/>
        </p:nvSpPr>
        <p:spPr>
          <a:xfrm>
            <a:off x="3630238" y="6297376"/>
            <a:ext cx="5803384" cy="492443"/>
          </a:xfrm>
          <a:prstGeom prst="rect">
            <a:avLst/>
          </a:prstGeom>
        </p:spPr>
        <p:txBody>
          <a:bodyPr wrap="none">
            <a:spAutoFit/>
          </a:bodyPr>
          <a:lstStyle/>
          <a:p>
            <a:r>
              <a:rPr lang="de-DE" sz="2600" b="1" dirty="0"/>
              <a:t>… but </a:t>
            </a:r>
            <a:r>
              <a:rPr lang="de-DE" sz="2600" b="1" dirty="0" err="1"/>
              <a:t>what</a:t>
            </a:r>
            <a:r>
              <a:rPr lang="de-DE" sz="2600" b="1" dirty="0"/>
              <a:t> </a:t>
            </a:r>
            <a:r>
              <a:rPr lang="de-DE" sz="2600" b="1" dirty="0" err="1"/>
              <a:t>kind</a:t>
            </a:r>
            <a:r>
              <a:rPr lang="de-DE" sz="2600" b="1" dirty="0"/>
              <a:t> </a:t>
            </a:r>
            <a:r>
              <a:rPr lang="de-DE" sz="2600" b="1" dirty="0" err="1"/>
              <a:t>of</a:t>
            </a:r>
            <a:r>
              <a:rPr lang="de-DE" sz="2600" b="1" dirty="0"/>
              <a:t> </a:t>
            </a:r>
            <a:r>
              <a:rPr lang="de-DE" sz="2600" b="1" dirty="0" err="1"/>
              <a:t>identification</a:t>
            </a:r>
            <a:r>
              <a:rPr lang="de-DE" sz="2600" b="1" dirty="0"/>
              <a:t> </a:t>
            </a:r>
            <a:r>
              <a:rPr lang="de-DE" sz="2600" b="1" dirty="0" err="1"/>
              <a:t>is</a:t>
            </a:r>
            <a:r>
              <a:rPr lang="de-DE" sz="2600" b="1" dirty="0"/>
              <a:t> </a:t>
            </a:r>
            <a:r>
              <a:rPr lang="de-DE" sz="2600" b="1" dirty="0" err="1"/>
              <a:t>that</a:t>
            </a:r>
            <a:r>
              <a:rPr lang="de-DE" sz="2600" b="1" dirty="0"/>
              <a:t>?</a:t>
            </a:r>
          </a:p>
        </p:txBody>
      </p:sp>
      <p:sp>
        <p:nvSpPr>
          <p:cNvPr id="10" name="Title 1">
            <a:extLst>
              <a:ext uri="{FF2B5EF4-FFF2-40B4-BE49-F238E27FC236}">
                <a16:creationId xmlns:a16="http://schemas.microsoft.com/office/drawing/2014/main" id="{3814F9F1-01F8-4F93-A935-D7E75EBABECE}"/>
              </a:ext>
            </a:extLst>
          </p:cNvPr>
          <p:cNvSpPr txBox="1">
            <a:spLocks/>
          </p:cNvSpPr>
          <p:nvPr/>
        </p:nvSpPr>
        <p:spPr>
          <a:xfrm>
            <a:off x="382137" y="365125"/>
            <a:ext cx="11368585" cy="10132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400" dirty="0"/>
              <a:t>Michael Beard and </a:t>
            </a:r>
            <a:r>
              <a:rPr lang="de-DE" sz="4400" dirty="0" err="1"/>
              <a:t>identification</a:t>
            </a:r>
            <a:endParaRPr lang="en-US" sz="4400" dirty="0"/>
          </a:p>
        </p:txBody>
      </p:sp>
    </p:spTree>
    <p:extLst>
      <p:ext uri="{BB962C8B-B14F-4D97-AF65-F5344CB8AC3E}">
        <p14:creationId xmlns:p14="http://schemas.microsoft.com/office/powerpoint/2010/main" val="30884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201780" y="1378425"/>
            <a:ext cx="9721516" cy="3460276"/>
          </a:xfrm>
        </p:spPr>
        <p:txBody>
          <a:bodyPr>
            <a:normAutofit/>
          </a:bodyPr>
          <a:lstStyle/>
          <a:p>
            <a:r>
              <a:rPr lang="en-US" sz="2800" dirty="0"/>
              <a:t>Beard is seeing a doctor, who tells him he may have skin cancer and has to do something about it quickly, but he refuses to see the problem:</a:t>
            </a:r>
          </a:p>
          <a:p>
            <a:pPr algn="just"/>
            <a:r>
              <a:rPr lang="en-US" dirty="0"/>
              <a:t>“</a:t>
            </a:r>
            <a:r>
              <a:rPr lang="en-GB" dirty="0"/>
              <a:t>Parks, in his engaging, neutral manner, told him he was being irrational. No time to lose, on the edge of no return, metastasis a possibility. “Don’t be a denier,” Doctor Parks had said, appearing to refer back to their climate-change chats. “This won’t go away just because you don’t want it or are not thinking about it.”</a:t>
            </a:r>
            <a:endParaRPr lang="en-US" dirty="0"/>
          </a:p>
        </p:txBody>
      </p:sp>
      <p:pic>
        <p:nvPicPr>
          <p:cNvPr id="4" name="Grafik 3">
            <a:extLst>
              <a:ext uri="{FF2B5EF4-FFF2-40B4-BE49-F238E27FC236}">
                <a16:creationId xmlns:a16="http://schemas.microsoft.com/office/drawing/2014/main" id="{B57800D9-0FD2-44E1-AE38-85BF4B0B9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8730"/>
            <a:ext cx="1917380" cy="2910381"/>
          </a:xfrm>
          <a:prstGeom prst="rect">
            <a:avLst/>
          </a:prstGeom>
        </p:spPr>
      </p:pic>
      <p:sp>
        <p:nvSpPr>
          <p:cNvPr id="5" name="Rechteck 4">
            <a:extLst>
              <a:ext uri="{FF2B5EF4-FFF2-40B4-BE49-F238E27FC236}">
                <a16:creationId xmlns:a16="http://schemas.microsoft.com/office/drawing/2014/main" id="{AB6F814C-323B-42B5-8D3E-7C29DACAAF89}"/>
              </a:ext>
            </a:extLst>
          </p:cNvPr>
          <p:cNvSpPr/>
          <p:nvPr/>
        </p:nvSpPr>
        <p:spPr>
          <a:xfrm>
            <a:off x="1917381" y="4838701"/>
            <a:ext cx="9721516" cy="2092881"/>
          </a:xfrm>
          <a:prstGeom prst="rect">
            <a:avLst/>
          </a:prstGeom>
        </p:spPr>
        <p:txBody>
          <a:bodyPr wrap="square">
            <a:spAutoFit/>
          </a:bodyPr>
          <a:lstStyle/>
          <a:p>
            <a:r>
              <a:rPr lang="en-US" sz="2600" b="1" dirty="0"/>
              <a:t>Beard‘s refusal to do what he rationally knows he should be doing and all of his irrational, irresponsible </a:t>
            </a:r>
            <a:r>
              <a:rPr lang="en-US" sz="2600" b="1" dirty="0" err="1"/>
              <a:t>behaviour</a:t>
            </a:r>
            <a:r>
              <a:rPr lang="en-US" sz="2600" b="1" dirty="0"/>
              <a:t> does not make him a likeable character inviting identification in any straightforward way. Rather, readers may recognize themselves in him, because in a sense, with his denial and complacency, he is “like us”.</a:t>
            </a:r>
          </a:p>
        </p:txBody>
      </p:sp>
      <p:sp>
        <p:nvSpPr>
          <p:cNvPr id="10" name="Title 1">
            <a:extLst>
              <a:ext uri="{FF2B5EF4-FFF2-40B4-BE49-F238E27FC236}">
                <a16:creationId xmlns:a16="http://schemas.microsoft.com/office/drawing/2014/main" id="{3814F9F1-01F8-4F93-A935-D7E75EBABECE}"/>
              </a:ext>
            </a:extLst>
          </p:cNvPr>
          <p:cNvSpPr txBox="1">
            <a:spLocks/>
          </p:cNvSpPr>
          <p:nvPr/>
        </p:nvSpPr>
        <p:spPr>
          <a:xfrm>
            <a:off x="382137" y="365125"/>
            <a:ext cx="11368585" cy="10132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4400" dirty="0"/>
              <a:t>Michael Beard and </a:t>
            </a:r>
            <a:r>
              <a:rPr lang="de-DE" sz="4400" dirty="0" err="1"/>
              <a:t>identification</a:t>
            </a:r>
            <a:r>
              <a:rPr lang="de-DE" sz="4400" dirty="0"/>
              <a:t> (II)</a:t>
            </a:r>
            <a:endParaRPr lang="en-US" sz="4400" dirty="0"/>
          </a:p>
        </p:txBody>
      </p:sp>
      <p:sp>
        <p:nvSpPr>
          <p:cNvPr id="2" name="Pfeil: nach rechts 1">
            <a:extLst>
              <a:ext uri="{FF2B5EF4-FFF2-40B4-BE49-F238E27FC236}">
                <a16:creationId xmlns:a16="http://schemas.microsoft.com/office/drawing/2014/main" id="{5BCDEF79-0566-4BFB-BA24-5E24909658A8}"/>
              </a:ext>
            </a:extLst>
          </p:cNvPr>
          <p:cNvSpPr/>
          <p:nvPr/>
        </p:nvSpPr>
        <p:spPr>
          <a:xfrm>
            <a:off x="382137" y="5451753"/>
            <a:ext cx="1250845" cy="866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33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189746" y="1501254"/>
            <a:ext cx="9685421" cy="3792642"/>
          </a:xfrm>
        </p:spPr>
        <p:txBody>
          <a:bodyPr>
            <a:normAutofit fontScale="92500"/>
          </a:bodyPr>
          <a:lstStyle/>
          <a:p>
            <a:pPr algn="l">
              <a:spcBef>
                <a:spcPts val="1800"/>
              </a:spcBef>
              <a:spcAft>
                <a:spcPts val="600"/>
              </a:spcAft>
            </a:pPr>
            <a:r>
              <a:rPr lang="de-DE" sz="2600" dirty="0"/>
              <a:t>[Beard </a:t>
            </a:r>
            <a:r>
              <a:rPr lang="de-DE" sz="2600" dirty="0" err="1"/>
              <a:t>discusses</a:t>
            </a:r>
            <a:r>
              <a:rPr lang="de-DE" sz="2600" dirty="0"/>
              <a:t> </a:t>
            </a:r>
            <a:r>
              <a:rPr lang="de-DE" sz="2600" dirty="0" err="1"/>
              <a:t>the</a:t>
            </a:r>
            <a:r>
              <a:rPr lang="de-DE" sz="2600" dirty="0"/>
              <a:t> </a:t>
            </a:r>
            <a:r>
              <a:rPr lang="de-DE" sz="2600" dirty="0" err="1"/>
              <a:t>prospects</a:t>
            </a:r>
            <a:r>
              <a:rPr lang="de-DE" sz="2600" dirty="0"/>
              <a:t> </a:t>
            </a:r>
            <a:r>
              <a:rPr lang="de-DE" sz="2600" dirty="0" err="1"/>
              <a:t>of</a:t>
            </a:r>
            <a:r>
              <a:rPr lang="de-DE" sz="2600" dirty="0"/>
              <a:t> an </a:t>
            </a:r>
            <a:r>
              <a:rPr lang="de-DE" sz="2600" dirty="0" err="1"/>
              <a:t>investment</a:t>
            </a:r>
            <a:r>
              <a:rPr lang="de-DE" sz="2600" dirty="0"/>
              <a:t> in </a:t>
            </a:r>
            <a:r>
              <a:rPr lang="de-DE" sz="2600" dirty="0" err="1"/>
              <a:t>climate-friendly</a:t>
            </a:r>
            <a:r>
              <a:rPr lang="de-DE" sz="2600" dirty="0"/>
              <a:t> </a:t>
            </a:r>
            <a:r>
              <a:rPr lang="de-DE" sz="2600" dirty="0" err="1"/>
              <a:t>energy</a:t>
            </a:r>
            <a:r>
              <a:rPr lang="de-DE" sz="2600" dirty="0"/>
              <a:t> </a:t>
            </a:r>
            <a:r>
              <a:rPr lang="de-DE" sz="2600" dirty="0" err="1"/>
              <a:t>generation</a:t>
            </a:r>
            <a:r>
              <a:rPr lang="de-DE" sz="2600" dirty="0"/>
              <a:t>, </a:t>
            </a:r>
            <a:r>
              <a:rPr lang="de-DE" sz="2600" dirty="0" err="1"/>
              <a:t>which</a:t>
            </a:r>
            <a:r>
              <a:rPr lang="de-DE" sz="2600" dirty="0"/>
              <a:t> will </a:t>
            </a:r>
            <a:r>
              <a:rPr lang="de-DE" sz="2600" dirty="0" err="1"/>
              <a:t>only</a:t>
            </a:r>
            <a:r>
              <a:rPr lang="de-DE" sz="2600" dirty="0"/>
              <a:t> </a:t>
            </a:r>
            <a:r>
              <a:rPr lang="de-DE" sz="2600" dirty="0" err="1"/>
              <a:t>be</a:t>
            </a:r>
            <a:r>
              <a:rPr lang="de-DE" sz="2600" dirty="0"/>
              <a:t> profitable </a:t>
            </a:r>
            <a:r>
              <a:rPr lang="de-DE" sz="2600" dirty="0" err="1"/>
              <a:t>if</a:t>
            </a:r>
            <a:r>
              <a:rPr lang="de-DE" sz="2600" dirty="0"/>
              <a:t> </a:t>
            </a:r>
            <a:r>
              <a:rPr lang="de-DE" sz="2600" dirty="0" err="1"/>
              <a:t>climate</a:t>
            </a:r>
            <a:r>
              <a:rPr lang="de-DE" sz="2600" dirty="0"/>
              <a:t> </a:t>
            </a:r>
            <a:r>
              <a:rPr lang="de-DE" sz="2600" dirty="0" err="1"/>
              <a:t>change</a:t>
            </a:r>
            <a:r>
              <a:rPr lang="de-DE" sz="2600" dirty="0"/>
              <a:t> </a:t>
            </a:r>
            <a:r>
              <a:rPr lang="de-DE" sz="2600" dirty="0" err="1"/>
              <a:t>is</a:t>
            </a:r>
            <a:r>
              <a:rPr lang="de-DE" sz="2600" dirty="0"/>
              <a:t> real]: </a:t>
            </a:r>
          </a:p>
          <a:p>
            <a:pPr algn="l">
              <a:spcBef>
                <a:spcPts val="1800"/>
              </a:spcBef>
              <a:spcAft>
                <a:spcPts val="600"/>
              </a:spcAft>
            </a:pPr>
            <a:r>
              <a:rPr lang="en-US" sz="2600" dirty="0"/>
              <a:t>“If the [earth] isn’t </a:t>
            </a:r>
            <a:r>
              <a:rPr lang="en-US" sz="2600" dirty="0" err="1"/>
              <a:t>hotting</a:t>
            </a:r>
            <a:r>
              <a:rPr lang="en-US" sz="2600" dirty="0"/>
              <a:t> up, we’re fucked […]”</a:t>
            </a:r>
          </a:p>
          <a:p>
            <a:pPr algn="l">
              <a:spcBef>
                <a:spcPts val="1800"/>
              </a:spcBef>
              <a:spcAft>
                <a:spcPts val="600"/>
              </a:spcAft>
            </a:pPr>
            <a:r>
              <a:rPr lang="en-US" sz="2600" dirty="0"/>
              <a:t>“Here’s the good news. The UN estimates that already a third of a million people a year are dying from climate change. Bangladesh is going down because the oceans are warming and expanding and rising. […] There’s a meltdown under the Greenland ice sheet […] Now the eastern Antarctic is going. The future has arrived, Toby. […] It’s a catastrophe. Relax!” (298)</a:t>
            </a:r>
            <a:endParaRPr lang="en-GB" sz="2600" dirty="0"/>
          </a:p>
        </p:txBody>
      </p:sp>
      <p:sp>
        <p:nvSpPr>
          <p:cNvPr id="2" name="Rechteck 1">
            <a:extLst>
              <a:ext uri="{FF2B5EF4-FFF2-40B4-BE49-F238E27FC236}">
                <a16:creationId xmlns:a16="http://schemas.microsoft.com/office/drawing/2014/main" id="{EB54F6D5-928A-4F65-BFAB-8AC9868F4116}"/>
              </a:ext>
            </a:extLst>
          </p:cNvPr>
          <p:cNvSpPr/>
          <p:nvPr/>
        </p:nvSpPr>
        <p:spPr>
          <a:xfrm>
            <a:off x="144379" y="5263437"/>
            <a:ext cx="11730788" cy="492443"/>
          </a:xfrm>
          <a:prstGeom prst="rect">
            <a:avLst/>
          </a:prstGeom>
        </p:spPr>
        <p:txBody>
          <a:bodyPr wrap="square">
            <a:spAutoFit/>
          </a:bodyPr>
          <a:lstStyle/>
          <a:p>
            <a:pPr>
              <a:spcAft>
                <a:spcPts val="1200"/>
              </a:spcAft>
            </a:pPr>
            <a:r>
              <a:rPr lang="en-GB" sz="2600" dirty="0"/>
              <a:t>McEwan: “one approach to this subject was through a kind of forgiving humour.” </a:t>
            </a:r>
            <a:endParaRPr lang="de-DE" sz="2600" dirty="0"/>
          </a:p>
        </p:txBody>
      </p:sp>
      <p:pic>
        <p:nvPicPr>
          <p:cNvPr id="8" name="Grafik 7">
            <a:extLst>
              <a:ext uri="{FF2B5EF4-FFF2-40B4-BE49-F238E27FC236}">
                <a16:creationId xmlns:a16="http://schemas.microsoft.com/office/drawing/2014/main" id="{EE4AD8E1-811B-41D0-BDAF-E4595E0CA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9130"/>
            <a:ext cx="1917380" cy="2910381"/>
          </a:xfrm>
          <a:prstGeom prst="rect">
            <a:avLst/>
          </a:prstGeom>
        </p:spPr>
      </p:pic>
      <p:sp>
        <p:nvSpPr>
          <p:cNvPr id="9" name="Title 1">
            <a:extLst>
              <a:ext uri="{FF2B5EF4-FFF2-40B4-BE49-F238E27FC236}">
                <a16:creationId xmlns:a16="http://schemas.microsoft.com/office/drawing/2014/main" id="{449839C9-F7E4-4777-B721-EF240F79DC39}"/>
              </a:ext>
            </a:extLst>
          </p:cNvPr>
          <p:cNvSpPr txBox="1">
            <a:spLocks/>
          </p:cNvSpPr>
          <p:nvPr/>
        </p:nvSpPr>
        <p:spPr>
          <a:xfrm>
            <a:off x="600501" y="365126"/>
            <a:ext cx="11163869" cy="8358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800"/>
              </a:spcBef>
              <a:spcAft>
                <a:spcPts val="600"/>
              </a:spcAft>
            </a:pPr>
            <a:r>
              <a:rPr lang="en-US" sz="4400" dirty="0"/>
              <a:t>Humor and perspective in climate novels</a:t>
            </a:r>
          </a:p>
        </p:txBody>
      </p:sp>
    </p:spTree>
    <p:extLst>
      <p:ext uri="{BB962C8B-B14F-4D97-AF65-F5344CB8AC3E}">
        <p14:creationId xmlns:p14="http://schemas.microsoft.com/office/powerpoint/2010/main" val="7659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165684" y="1078173"/>
            <a:ext cx="9751013" cy="5575290"/>
          </a:xfrm>
        </p:spPr>
        <p:txBody>
          <a:bodyPr>
            <a:noAutofit/>
          </a:bodyPr>
          <a:lstStyle/>
          <a:p>
            <a:pPr algn="just">
              <a:spcBef>
                <a:spcPts val="1800"/>
              </a:spcBef>
            </a:pPr>
            <a:r>
              <a:rPr lang="en-US" altLang="en-US" sz="2800" dirty="0"/>
              <a:t>Multi-perspectivity: chapters with </a:t>
            </a:r>
            <a:r>
              <a:rPr lang="en-US" sz="2800" dirty="0"/>
              <a:t>“blockchain […] code” (177), “the market” (191), “a photon” (235f.), “a carbon atom” (327-329), or “history” itself (385) as narrators.</a:t>
            </a:r>
          </a:p>
          <a:p>
            <a:pPr algn="just">
              <a:spcBef>
                <a:spcPts val="1800"/>
              </a:spcBef>
            </a:pPr>
            <a:r>
              <a:rPr lang="en-GB" sz="2800" dirty="0"/>
              <a:t>“[Robinson] does not employ the formal possibilities of literature, e.g., in dramatizing such individual conversions. Even his two round characters, Mary the United Nations bureaucrat and her initial antagonist Frank May, lack a realistic novel’s psychological interiority.” (</a:t>
            </a:r>
            <a:r>
              <a:rPr lang="en-GB" sz="2800" dirty="0" err="1"/>
              <a:t>Mackenthun</a:t>
            </a:r>
            <a:r>
              <a:rPr lang="en-GB" sz="2800" dirty="0"/>
              <a:t> 11)</a:t>
            </a:r>
          </a:p>
          <a:p>
            <a:pPr algn="just">
              <a:spcBef>
                <a:spcPts val="1800"/>
              </a:spcBef>
            </a:pPr>
            <a:r>
              <a:rPr lang="en-US" sz="2800" b="1" dirty="0"/>
              <a:t>Or: is it not perhaps the fact that the novel does</a:t>
            </a:r>
            <a:r>
              <a:rPr lang="en-US" sz="2800" b="1" i="1" dirty="0"/>
              <a:t> not </a:t>
            </a:r>
            <a:r>
              <a:rPr lang="en-US" sz="2800" b="1" dirty="0"/>
              <a:t>provide any internal view and does </a:t>
            </a:r>
            <a:r>
              <a:rPr lang="en-US" sz="2800" b="1" i="1" dirty="0"/>
              <a:t>not </a:t>
            </a:r>
            <a:r>
              <a:rPr lang="en-US" sz="2800" b="1" dirty="0"/>
              <a:t>invite identification with attractive climate heroes that makes it so interesting as a example of climate change communication?</a:t>
            </a:r>
            <a:endParaRPr lang="en-US" sz="2800" dirty="0"/>
          </a:p>
        </p:txBody>
      </p:sp>
      <p:pic>
        <p:nvPicPr>
          <p:cNvPr id="5" name="Grafik 5">
            <a:extLst>
              <a:ext uri="{FF2B5EF4-FFF2-40B4-BE49-F238E27FC236}">
                <a16:creationId xmlns:a16="http://schemas.microsoft.com/office/drawing/2014/main" id="{D8D4B0E6-8260-4B3E-9FA9-EAB6126F0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9324"/>
            <a:ext cx="1917380" cy="295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0970D009-6B31-4EB1-B69F-DEA1760ABBDE}"/>
              </a:ext>
            </a:extLst>
          </p:cNvPr>
          <p:cNvSpPr/>
          <p:nvPr/>
        </p:nvSpPr>
        <p:spPr>
          <a:xfrm>
            <a:off x="654631" y="304447"/>
            <a:ext cx="10897535" cy="646331"/>
          </a:xfrm>
          <a:prstGeom prst="rect">
            <a:avLst/>
          </a:prstGeom>
        </p:spPr>
        <p:txBody>
          <a:bodyPr wrap="none">
            <a:spAutoFit/>
          </a:bodyPr>
          <a:lstStyle/>
          <a:p>
            <a:pPr>
              <a:lnSpc>
                <a:spcPct val="90000"/>
              </a:lnSpc>
              <a:spcBef>
                <a:spcPct val="0"/>
              </a:spcBef>
            </a:pPr>
            <a:r>
              <a:rPr lang="en-US" sz="4000" dirty="0">
                <a:latin typeface="+mj-lt"/>
                <a:ea typeface="+mj-ea"/>
                <a:cs typeface="+mj-cs"/>
              </a:rPr>
              <a:t>Kim Stanley Robinson, </a:t>
            </a:r>
            <a:r>
              <a:rPr lang="en-US" sz="4000" i="1" dirty="0">
                <a:latin typeface="+mj-lt"/>
                <a:ea typeface="+mj-ea"/>
                <a:cs typeface="+mj-cs"/>
              </a:rPr>
              <a:t>Ministry for the Future </a:t>
            </a:r>
            <a:r>
              <a:rPr lang="en-US" sz="4000" dirty="0">
                <a:latin typeface="+mj-lt"/>
                <a:ea typeface="+mj-ea"/>
                <a:cs typeface="+mj-cs"/>
              </a:rPr>
              <a:t>(2020)</a:t>
            </a:r>
          </a:p>
        </p:txBody>
      </p:sp>
    </p:spTree>
    <p:extLst>
      <p:ext uri="{BB962C8B-B14F-4D97-AF65-F5344CB8AC3E}">
        <p14:creationId xmlns:p14="http://schemas.microsoft.com/office/powerpoint/2010/main" val="8470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2060812" y="1143001"/>
            <a:ext cx="9855885" cy="5519736"/>
          </a:xfrm>
        </p:spPr>
        <p:txBody>
          <a:bodyPr>
            <a:normAutofit fontScale="25000" lnSpcReduction="20000"/>
          </a:bodyPr>
          <a:lstStyle/>
          <a:p>
            <a:pPr algn="just">
              <a:spcBef>
                <a:spcPts val="1200"/>
              </a:spcBef>
              <a:spcAft>
                <a:spcPts val="600"/>
              </a:spcAft>
            </a:pPr>
            <a:r>
              <a:rPr lang="en-US" sz="9600" dirty="0">
                <a:latin typeface="+mj-lt"/>
              </a:rPr>
              <a:t>“Everyone alive knew that not enough was being done […] and the pressure kept building. So it was not really a surprise when a day came that sixty passenger jets crashed in a matter of hours. […] Clouds of small drones had been directed into the flight paths of the planes involved, fouling their engines. […] One message was fairly obvious: stop flying. And indeed many people stopped.” (228). [also: sinking of diesel-</a:t>
            </a:r>
            <a:r>
              <a:rPr lang="en-US" sz="9600" dirty="0" err="1">
                <a:latin typeface="+mj-lt"/>
              </a:rPr>
              <a:t>fuelled</a:t>
            </a:r>
            <a:r>
              <a:rPr lang="en-US" sz="9600" dirty="0">
                <a:latin typeface="+mj-lt"/>
              </a:rPr>
              <a:t> container ships, assassinations of oil executives …]</a:t>
            </a:r>
          </a:p>
          <a:p>
            <a:pPr algn="just">
              <a:spcBef>
                <a:spcPts val="1200"/>
              </a:spcBef>
              <a:spcAft>
                <a:spcPts val="600"/>
              </a:spcAft>
            </a:pPr>
            <a:r>
              <a:rPr lang="en-US" sz="9600" dirty="0">
                <a:latin typeface="+mj-lt"/>
              </a:rPr>
              <a:t> “violence towards </a:t>
            </a:r>
            <a:r>
              <a:rPr lang="en-US" sz="9600" dirty="0" err="1">
                <a:latin typeface="+mj-lt"/>
              </a:rPr>
              <a:t>petro</a:t>
            </a:r>
            <a:r>
              <a:rPr lang="en-US" sz="9600" dirty="0">
                <a:latin typeface="+mj-lt"/>
              </a:rPr>
              <a:t>-capitalist structures by agents from the Global South is portrayed as justified, even necessary, as a form of anti-imperial struggle for survival” (Frame and Flamm </a:t>
            </a:r>
            <a:r>
              <a:rPr lang="en-US" sz="9600" dirty="0" err="1">
                <a:latin typeface="+mj-lt"/>
              </a:rPr>
              <a:t>n.p.</a:t>
            </a:r>
            <a:r>
              <a:rPr lang="en-US" sz="9600" dirty="0">
                <a:latin typeface="+mj-lt"/>
              </a:rPr>
              <a:t>). </a:t>
            </a:r>
          </a:p>
          <a:p>
            <a:pPr algn="just" eaLnBrk="0" fontAlgn="base" hangingPunct="0">
              <a:lnSpc>
                <a:spcPct val="100000"/>
              </a:lnSpc>
              <a:spcBef>
                <a:spcPts val="1200"/>
              </a:spcBef>
              <a:spcAft>
                <a:spcPts val="600"/>
              </a:spcAft>
            </a:pPr>
            <a:r>
              <a:rPr lang="de-DE" altLang="en-US" sz="9600" dirty="0">
                <a:latin typeface="+mj-lt"/>
              </a:rPr>
              <a:t>"</a:t>
            </a:r>
            <a:r>
              <a:rPr lang="en-US" altLang="en-US" sz="9600" dirty="0">
                <a:latin typeface="+mj-lt"/>
              </a:rPr>
              <a:t>A novel beginning in a very recognizable present and ending in a desirable future: Is this possibly not so much literature as activism? And ultimately one that propagates violence? It is not that simple. Science fiction writer Robinson … is too good a storyteller to make his novel the vehicle of a message. </a:t>
            </a:r>
            <a:r>
              <a:rPr lang="en-US" altLang="en-US" sz="9600" i="1" dirty="0">
                <a:latin typeface="+mj-lt"/>
              </a:rPr>
              <a:t>Ministry for the Future</a:t>
            </a:r>
            <a:r>
              <a:rPr lang="en-US" altLang="en-US" sz="9600" dirty="0">
                <a:latin typeface="+mj-lt"/>
              </a:rPr>
              <a:t> is not a how-to manual but a detached exploration of the dynamics that might turn a world driven by the forces of inertia into one of change. (</a:t>
            </a:r>
            <a:r>
              <a:rPr lang="en-US" altLang="en-US" sz="9600" dirty="0" err="1">
                <a:latin typeface="+mj-lt"/>
              </a:rPr>
              <a:t>Ahne</a:t>
            </a:r>
            <a:r>
              <a:rPr lang="en-US" altLang="en-US" sz="9600" dirty="0">
                <a:latin typeface="+mj-lt"/>
              </a:rPr>
              <a:t> 2021, my trans.)</a:t>
            </a:r>
            <a:r>
              <a:rPr lang="en-GB" altLang="en-US" sz="9600" dirty="0">
                <a:latin typeface="+mj-lt"/>
              </a:rPr>
              <a:t> </a:t>
            </a:r>
          </a:p>
          <a:p>
            <a:pPr algn="just"/>
            <a:endParaRPr lang="en-GB" dirty="0"/>
          </a:p>
        </p:txBody>
      </p:sp>
      <p:sp>
        <p:nvSpPr>
          <p:cNvPr id="4" name="Rechteck 3">
            <a:extLst>
              <a:ext uri="{FF2B5EF4-FFF2-40B4-BE49-F238E27FC236}">
                <a16:creationId xmlns:a16="http://schemas.microsoft.com/office/drawing/2014/main" id="{070D0066-DEDF-4521-A452-394DACE33AC1}"/>
              </a:ext>
            </a:extLst>
          </p:cNvPr>
          <p:cNvSpPr/>
          <p:nvPr/>
        </p:nvSpPr>
        <p:spPr>
          <a:xfrm>
            <a:off x="275303" y="195263"/>
            <a:ext cx="11641394" cy="1200329"/>
          </a:xfrm>
          <a:prstGeom prst="rect">
            <a:avLst/>
          </a:prstGeom>
        </p:spPr>
        <p:txBody>
          <a:bodyPr wrap="square">
            <a:spAutoFit/>
          </a:bodyPr>
          <a:lstStyle/>
          <a:p>
            <a:pPr>
              <a:lnSpc>
                <a:spcPct val="90000"/>
              </a:lnSpc>
              <a:spcBef>
                <a:spcPct val="0"/>
              </a:spcBef>
            </a:pPr>
            <a:r>
              <a:rPr lang="en-US" sz="4000" dirty="0">
                <a:latin typeface="+mj-lt"/>
                <a:ea typeface="+mj-ea"/>
                <a:cs typeface="+mj-cs"/>
              </a:rPr>
              <a:t>Legitimizing eco-terrorism?, or: How does fiction work?</a:t>
            </a:r>
          </a:p>
          <a:p>
            <a:pPr>
              <a:lnSpc>
                <a:spcPct val="90000"/>
              </a:lnSpc>
              <a:spcBef>
                <a:spcPct val="0"/>
              </a:spcBef>
            </a:pPr>
            <a:endParaRPr lang="en-US" sz="4000" dirty="0">
              <a:latin typeface="+mj-lt"/>
              <a:ea typeface="+mj-ea"/>
              <a:cs typeface="+mj-cs"/>
            </a:endParaRPr>
          </a:p>
        </p:txBody>
      </p:sp>
      <p:pic>
        <p:nvPicPr>
          <p:cNvPr id="10" name="Grafik 5">
            <a:extLst>
              <a:ext uri="{FF2B5EF4-FFF2-40B4-BE49-F238E27FC236}">
                <a16:creationId xmlns:a16="http://schemas.microsoft.com/office/drawing/2014/main" id="{98ECBB34-14C9-40BF-BA55-0A1593D2A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9324"/>
            <a:ext cx="1917380" cy="295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2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7E9B-7879-FB4E-8394-E64D4C46EC9C}"/>
              </a:ext>
            </a:extLst>
          </p:cNvPr>
          <p:cNvSpPr>
            <a:spLocks noGrp="1"/>
          </p:cNvSpPr>
          <p:nvPr>
            <p:ph type="title"/>
          </p:nvPr>
        </p:nvSpPr>
        <p:spPr/>
        <p:txBody>
          <a:bodyPr/>
          <a:lstStyle/>
          <a:p>
            <a:r>
              <a:rPr lang="en-US" dirty="0"/>
              <a:t>So why Climate Change Literacy?</a:t>
            </a:r>
          </a:p>
        </p:txBody>
      </p:sp>
      <p:sp>
        <p:nvSpPr>
          <p:cNvPr id="3" name="Content Placeholder 2">
            <a:extLst>
              <a:ext uri="{FF2B5EF4-FFF2-40B4-BE49-F238E27FC236}">
                <a16:creationId xmlns:a16="http://schemas.microsoft.com/office/drawing/2014/main" id="{DC65F5F1-81BF-974B-B9A3-6F4D9445EA32}"/>
              </a:ext>
            </a:extLst>
          </p:cNvPr>
          <p:cNvSpPr>
            <a:spLocks noGrp="1"/>
          </p:cNvSpPr>
          <p:nvPr>
            <p:ph idx="1"/>
          </p:nvPr>
        </p:nvSpPr>
        <p:spPr>
          <a:xfrm>
            <a:off x="838200" y="1690688"/>
            <a:ext cx="10515600" cy="4946086"/>
          </a:xfrm>
        </p:spPr>
        <p:txBody>
          <a:bodyPr>
            <a:noAutofit/>
          </a:bodyPr>
          <a:lstStyle/>
          <a:p>
            <a:r>
              <a:rPr lang="en-US" sz="2400" dirty="0"/>
              <a:t>Climate Change Literacy ≠ understanding the facts of climate change</a:t>
            </a:r>
          </a:p>
          <a:p>
            <a:r>
              <a:rPr lang="en-US" sz="2400" dirty="0"/>
              <a:t>It takes more than the scientific facts.</a:t>
            </a:r>
          </a:p>
          <a:p>
            <a:pPr algn="just"/>
            <a:r>
              <a:rPr lang="en-US" sz="2400" b="1" dirty="0"/>
              <a:t>“</a:t>
            </a:r>
            <a:r>
              <a:rPr lang="en-US" sz="2400" dirty="0"/>
              <a:t>The cognitive capacity of distinguishing fact from fiction, as well as grasping the long-term and long-distance connections involved in the phenomenon of climate change, crucially depends on hermeneutic powers trained by literature” (</a:t>
            </a:r>
            <a:r>
              <a:rPr lang="en-US" sz="2400" dirty="0" err="1"/>
              <a:t>Mackenthun</a:t>
            </a:r>
            <a:r>
              <a:rPr lang="en-US" sz="2400" dirty="0"/>
              <a:t> 2021, 3).</a:t>
            </a:r>
          </a:p>
          <a:p>
            <a:pPr algn="just"/>
            <a:r>
              <a:rPr lang="en-US" sz="2400" dirty="0"/>
              <a:t>The reading of literature alone does not automatically “train” these hermeneutic competencies – and does not automatically lead to ‘climate change literacy’</a:t>
            </a:r>
            <a:endParaRPr lang="en-US" sz="2400" b="1" dirty="0"/>
          </a:p>
          <a:p>
            <a:pPr algn="just"/>
            <a:r>
              <a:rPr lang="en-US" sz="2400" b="1" dirty="0"/>
              <a:t>“Climate Change Literacy” also implies an understanding of how literature functions as a staging of conflicts around climate – role prose (speaking as another), different narrator figures, undercutting simple identification, climate change as a “wicked problem”</a:t>
            </a:r>
            <a:endParaRPr lang="de-DE"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18489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16AE567-F890-4FD6-8A87-07C5A8257243}"/>
              </a:ext>
            </a:extLst>
          </p:cNvPr>
          <p:cNvPicPr>
            <a:picLocks noChangeAspect="1"/>
          </p:cNvPicPr>
          <p:nvPr/>
        </p:nvPicPr>
        <p:blipFill>
          <a:blip r:embed="rId3"/>
          <a:stretch>
            <a:fillRect/>
          </a:stretch>
        </p:blipFill>
        <p:spPr>
          <a:xfrm>
            <a:off x="334297" y="251309"/>
            <a:ext cx="2533631" cy="760089"/>
          </a:xfrm>
          <a:prstGeom prst="rect">
            <a:avLst/>
          </a:prstGeom>
        </p:spPr>
      </p:pic>
      <p:pic>
        <p:nvPicPr>
          <p:cNvPr id="11" name="Grafik 10">
            <a:extLst>
              <a:ext uri="{FF2B5EF4-FFF2-40B4-BE49-F238E27FC236}">
                <a16:creationId xmlns:a16="http://schemas.microsoft.com/office/drawing/2014/main" id="{5A69D052-59B3-4955-B06D-2E5BEE02B7E6}"/>
              </a:ext>
            </a:extLst>
          </p:cNvPr>
          <p:cNvPicPr>
            <a:picLocks noChangeAspect="1"/>
          </p:cNvPicPr>
          <p:nvPr/>
        </p:nvPicPr>
        <p:blipFill>
          <a:blip r:embed="rId4"/>
          <a:stretch>
            <a:fillRect/>
          </a:stretch>
        </p:blipFill>
        <p:spPr>
          <a:xfrm>
            <a:off x="4503420" y="788678"/>
            <a:ext cx="3185160" cy="1560232"/>
          </a:xfrm>
          <a:prstGeom prst="rect">
            <a:avLst/>
          </a:prstGeom>
        </p:spPr>
      </p:pic>
      <p:sp>
        <p:nvSpPr>
          <p:cNvPr id="5" name="Rechteck 4">
            <a:extLst>
              <a:ext uri="{FF2B5EF4-FFF2-40B4-BE49-F238E27FC236}">
                <a16:creationId xmlns:a16="http://schemas.microsoft.com/office/drawing/2014/main" id="{A9AF528E-BC06-4D07-88EA-129D68EC6E4C}"/>
              </a:ext>
            </a:extLst>
          </p:cNvPr>
          <p:cNvSpPr/>
          <p:nvPr/>
        </p:nvSpPr>
        <p:spPr>
          <a:xfrm>
            <a:off x="3684896" y="2519990"/>
            <a:ext cx="5349921" cy="3108543"/>
          </a:xfrm>
          <a:prstGeom prst="rect">
            <a:avLst/>
          </a:prstGeom>
        </p:spPr>
        <p:txBody>
          <a:bodyPr wrap="square">
            <a:spAutoFit/>
          </a:bodyPr>
          <a:lstStyle/>
          <a:p>
            <a:endParaRPr lang="en-US" sz="2800" dirty="0">
              <a:solidFill>
                <a:srgbClr val="FF3300"/>
              </a:solidFill>
            </a:endParaRPr>
          </a:p>
          <a:p>
            <a:r>
              <a:rPr lang="en-US" sz="2800" dirty="0"/>
              <a:t>julia.hoydis@uni-koeln.de</a:t>
            </a:r>
          </a:p>
          <a:p>
            <a:r>
              <a:rPr lang="en-US" sz="2800" dirty="0"/>
              <a:t>jens.gurr@uni-due.de</a:t>
            </a:r>
          </a:p>
          <a:p>
            <a:r>
              <a:rPr lang="en-US" sz="2800" dirty="0"/>
              <a:t>roman.bartosch@uni-koeln.de</a:t>
            </a:r>
          </a:p>
          <a:p>
            <a:endParaRPr lang="en-US" sz="2800" dirty="0"/>
          </a:p>
          <a:p>
            <a:endParaRPr lang="en-US" sz="2800" dirty="0"/>
          </a:p>
          <a:p>
            <a:r>
              <a:rPr lang="en-US" sz="2800" dirty="0"/>
              <a:t>www.climate-change-literacy.de</a:t>
            </a:r>
          </a:p>
        </p:txBody>
      </p:sp>
      <p:pic>
        <p:nvPicPr>
          <p:cNvPr id="6" name="Grafik 5">
            <a:extLst>
              <a:ext uri="{FF2B5EF4-FFF2-40B4-BE49-F238E27FC236}">
                <a16:creationId xmlns:a16="http://schemas.microsoft.com/office/drawing/2014/main" id="{C60D52DE-3C31-4F16-AD29-45F384F41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0440" y="171769"/>
            <a:ext cx="1755120" cy="895111"/>
          </a:xfrm>
          <a:prstGeom prst="rect">
            <a:avLst/>
          </a:prstGeom>
        </p:spPr>
      </p:pic>
      <p:pic>
        <p:nvPicPr>
          <p:cNvPr id="7" name="Grafik 6">
            <a:extLst>
              <a:ext uri="{FF2B5EF4-FFF2-40B4-BE49-F238E27FC236}">
                <a16:creationId xmlns:a16="http://schemas.microsoft.com/office/drawing/2014/main" id="{11622F61-1C51-4194-8800-77911D7FE1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8934" y="5889801"/>
            <a:ext cx="3833230" cy="734023"/>
          </a:xfrm>
          <a:prstGeom prst="rect">
            <a:avLst/>
          </a:prstGeom>
        </p:spPr>
      </p:pic>
    </p:spTree>
    <p:extLst>
      <p:ext uri="{BB962C8B-B14F-4D97-AF65-F5344CB8AC3E}">
        <p14:creationId xmlns:p14="http://schemas.microsoft.com/office/powerpoint/2010/main" val="79468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843BD-9B27-47A0-8F64-FA543D392FFF}"/>
              </a:ext>
            </a:extLst>
          </p:cNvPr>
          <p:cNvSpPr>
            <a:spLocks noGrp="1"/>
          </p:cNvSpPr>
          <p:nvPr>
            <p:ph idx="1"/>
          </p:nvPr>
        </p:nvSpPr>
        <p:spPr>
          <a:xfrm>
            <a:off x="1001210" y="1006997"/>
            <a:ext cx="10515600" cy="5578997"/>
          </a:xfrm>
        </p:spPr>
        <p:txBody>
          <a:bodyPr>
            <a:normAutofit/>
          </a:bodyPr>
          <a:lstStyle/>
          <a:p>
            <a:r>
              <a:rPr lang="en-US" sz="2400" dirty="0"/>
              <a:t>Sketch a succession of phases in the development of climate fiction using a number of influential examples</a:t>
            </a:r>
          </a:p>
          <a:p>
            <a:r>
              <a:rPr lang="en-US" sz="2400" dirty="0"/>
              <a:t>Correlate these phases with key discursive events, developments in climate science (e.g., IPCC reports) and growing public awareness/sense of urgency</a:t>
            </a:r>
            <a:endParaRPr lang="en-US" dirty="0"/>
          </a:p>
          <a:p>
            <a:pPr lvl="1"/>
            <a:endParaRPr lang="en-US" dirty="0"/>
          </a:p>
        </p:txBody>
      </p:sp>
      <p:sp>
        <p:nvSpPr>
          <p:cNvPr id="5" name="Rechteck 4">
            <a:extLst>
              <a:ext uri="{FF2B5EF4-FFF2-40B4-BE49-F238E27FC236}">
                <a16:creationId xmlns:a16="http://schemas.microsoft.com/office/drawing/2014/main" id="{431A201B-1880-4B4A-A59A-D9D0042DDC1C}"/>
              </a:ext>
            </a:extLst>
          </p:cNvPr>
          <p:cNvSpPr/>
          <p:nvPr/>
        </p:nvSpPr>
        <p:spPr>
          <a:xfrm>
            <a:off x="1111170" y="225666"/>
            <a:ext cx="10655864" cy="461665"/>
          </a:xfrm>
          <a:prstGeom prst="rect">
            <a:avLst/>
          </a:prstGeom>
        </p:spPr>
        <p:txBody>
          <a:bodyPr wrap="square">
            <a:spAutoFit/>
          </a:bodyPr>
          <a:lstStyle/>
          <a:p>
            <a:r>
              <a:rPr lang="en-US" sz="2400" b="1" dirty="0"/>
              <a:t>Aims</a:t>
            </a:r>
          </a:p>
        </p:txBody>
      </p:sp>
    </p:spTree>
    <p:extLst>
      <p:ext uri="{BB962C8B-B14F-4D97-AF65-F5344CB8AC3E}">
        <p14:creationId xmlns:p14="http://schemas.microsoft.com/office/powerpoint/2010/main" val="349239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A28C8BE8-B714-4087-AC92-969E8E9C6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767" y="1506232"/>
            <a:ext cx="790147" cy="1199360"/>
          </a:xfrm>
          <a:prstGeom prst="rect">
            <a:avLst/>
          </a:prstGeom>
        </p:spPr>
      </p:pic>
      <p:graphicFrame>
        <p:nvGraphicFramePr>
          <p:cNvPr id="7" name="Tabelle 6">
            <a:extLst>
              <a:ext uri="{FF2B5EF4-FFF2-40B4-BE49-F238E27FC236}">
                <a16:creationId xmlns:a16="http://schemas.microsoft.com/office/drawing/2014/main" id="{6D771B8F-E314-40A3-9F47-883D22D25C6A}"/>
              </a:ext>
            </a:extLst>
          </p:cNvPr>
          <p:cNvGraphicFramePr>
            <a:graphicFrameLocks noGrp="1"/>
          </p:cNvGraphicFramePr>
          <p:nvPr>
            <p:extLst>
              <p:ext uri="{D42A27DB-BD31-4B8C-83A1-F6EECF244321}">
                <p14:modId xmlns:p14="http://schemas.microsoft.com/office/powerpoint/2010/main" val="1337830467"/>
              </p:ext>
            </p:extLst>
          </p:nvPr>
        </p:nvGraphicFramePr>
        <p:xfrm>
          <a:off x="105103" y="1716302"/>
          <a:ext cx="11981793" cy="5010340"/>
        </p:xfrm>
        <a:graphic>
          <a:graphicData uri="http://schemas.openxmlformats.org/drawingml/2006/table">
            <a:tbl>
              <a:tblPr/>
              <a:tblGrid>
                <a:gridCol w="544627">
                  <a:extLst>
                    <a:ext uri="{9D8B030D-6E8A-4147-A177-3AD203B41FA5}">
                      <a16:colId xmlns:a16="http://schemas.microsoft.com/office/drawing/2014/main" val="3149500961"/>
                    </a:ext>
                  </a:extLst>
                </a:gridCol>
                <a:gridCol w="544627">
                  <a:extLst>
                    <a:ext uri="{9D8B030D-6E8A-4147-A177-3AD203B41FA5}">
                      <a16:colId xmlns:a16="http://schemas.microsoft.com/office/drawing/2014/main" val="4215837956"/>
                    </a:ext>
                  </a:extLst>
                </a:gridCol>
                <a:gridCol w="544627">
                  <a:extLst>
                    <a:ext uri="{9D8B030D-6E8A-4147-A177-3AD203B41FA5}">
                      <a16:colId xmlns:a16="http://schemas.microsoft.com/office/drawing/2014/main" val="1346092642"/>
                    </a:ext>
                  </a:extLst>
                </a:gridCol>
                <a:gridCol w="544627">
                  <a:extLst>
                    <a:ext uri="{9D8B030D-6E8A-4147-A177-3AD203B41FA5}">
                      <a16:colId xmlns:a16="http://schemas.microsoft.com/office/drawing/2014/main" val="95599197"/>
                    </a:ext>
                  </a:extLst>
                </a:gridCol>
                <a:gridCol w="544627">
                  <a:extLst>
                    <a:ext uri="{9D8B030D-6E8A-4147-A177-3AD203B41FA5}">
                      <a16:colId xmlns:a16="http://schemas.microsoft.com/office/drawing/2014/main" val="3205359773"/>
                    </a:ext>
                  </a:extLst>
                </a:gridCol>
                <a:gridCol w="544627">
                  <a:extLst>
                    <a:ext uri="{9D8B030D-6E8A-4147-A177-3AD203B41FA5}">
                      <a16:colId xmlns:a16="http://schemas.microsoft.com/office/drawing/2014/main" val="3300213712"/>
                    </a:ext>
                  </a:extLst>
                </a:gridCol>
                <a:gridCol w="544627">
                  <a:extLst>
                    <a:ext uri="{9D8B030D-6E8A-4147-A177-3AD203B41FA5}">
                      <a16:colId xmlns:a16="http://schemas.microsoft.com/office/drawing/2014/main" val="1363246587"/>
                    </a:ext>
                  </a:extLst>
                </a:gridCol>
                <a:gridCol w="544627">
                  <a:extLst>
                    <a:ext uri="{9D8B030D-6E8A-4147-A177-3AD203B41FA5}">
                      <a16:colId xmlns:a16="http://schemas.microsoft.com/office/drawing/2014/main" val="1418089123"/>
                    </a:ext>
                  </a:extLst>
                </a:gridCol>
                <a:gridCol w="544627">
                  <a:extLst>
                    <a:ext uri="{9D8B030D-6E8A-4147-A177-3AD203B41FA5}">
                      <a16:colId xmlns:a16="http://schemas.microsoft.com/office/drawing/2014/main" val="3626362259"/>
                    </a:ext>
                  </a:extLst>
                </a:gridCol>
                <a:gridCol w="544627">
                  <a:extLst>
                    <a:ext uri="{9D8B030D-6E8A-4147-A177-3AD203B41FA5}">
                      <a16:colId xmlns:a16="http://schemas.microsoft.com/office/drawing/2014/main" val="4218421771"/>
                    </a:ext>
                  </a:extLst>
                </a:gridCol>
                <a:gridCol w="544627">
                  <a:extLst>
                    <a:ext uri="{9D8B030D-6E8A-4147-A177-3AD203B41FA5}">
                      <a16:colId xmlns:a16="http://schemas.microsoft.com/office/drawing/2014/main" val="1352584313"/>
                    </a:ext>
                  </a:extLst>
                </a:gridCol>
                <a:gridCol w="468974">
                  <a:extLst>
                    <a:ext uri="{9D8B030D-6E8A-4147-A177-3AD203B41FA5}">
                      <a16:colId xmlns:a16="http://schemas.microsoft.com/office/drawing/2014/main" val="578011849"/>
                    </a:ext>
                  </a:extLst>
                </a:gridCol>
                <a:gridCol w="659757">
                  <a:extLst>
                    <a:ext uri="{9D8B030D-6E8A-4147-A177-3AD203B41FA5}">
                      <a16:colId xmlns:a16="http://schemas.microsoft.com/office/drawing/2014/main" val="2020658188"/>
                    </a:ext>
                  </a:extLst>
                </a:gridCol>
                <a:gridCol w="576215">
                  <a:extLst>
                    <a:ext uri="{9D8B030D-6E8A-4147-A177-3AD203B41FA5}">
                      <a16:colId xmlns:a16="http://schemas.microsoft.com/office/drawing/2014/main" val="1781677053"/>
                    </a:ext>
                  </a:extLst>
                </a:gridCol>
                <a:gridCol w="473561">
                  <a:extLst>
                    <a:ext uri="{9D8B030D-6E8A-4147-A177-3AD203B41FA5}">
                      <a16:colId xmlns:a16="http://schemas.microsoft.com/office/drawing/2014/main" val="818636447"/>
                    </a:ext>
                  </a:extLst>
                </a:gridCol>
                <a:gridCol w="544627">
                  <a:extLst>
                    <a:ext uri="{9D8B030D-6E8A-4147-A177-3AD203B41FA5}">
                      <a16:colId xmlns:a16="http://schemas.microsoft.com/office/drawing/2014/main" val="391647806"/>
                    </a:ext>
                  </a:extLst>
                </a:gridCol>
                <a:gridCol w="544627">
                  <a:extLst>
                    <a:ext uri="{9D8B030D-6E8A-4147-A177-3AD203B41FA5}">
                      <a16:colId xmlns:a16="http://schemas.microsoft.com/office/drawing/2014/main" val="1246708440"/>
                    </a:ext>
                  </a:extLst>
                </a:gridCol>
                <a:gridCol w="544627">
                  <a:extLst>
                    <a:ext uri="{9D8B030D-6E8A-4147-A177-3AD203B41FA5}">
                      <a16:colId xmlns:a16="http://schemas.microsoft.com/office/drawing/2014/main" val="519393914"/>
                    </a:ext>
                  </a:extLst>
                </a:gridCol>
                <a:gridCol w="544627">
                  <a:extLst>
                    <a:ext uri="{9D8B030D-6E8A-4147-A177-3AD203B41FA5}">
                      <a16:colId xmlns:a16="http://schemas.microsoft.com/office/drawing/2014/main" val="1915425417"/>
                    </a:ext>
                  </a:extLst>
                </a:gridCol>
                <a:gridCol w="674030">
                  <a:extLst>
                    <a:ext uri="{9D8B030D-6E8A-4147-A177-3AD203B41FA5}">
                      <a16:colId xmlns:a16="http://schemas.microsoft.com/office/drawing/2014/main" val="1099447754"/>
                    </a:ext>
                  </a:extLst>
                </a:gridCol>
                <a:gridCol w="274018">
                  <a:extLst>
                    <a:ext uri="{9D8B030D-6E8A-4147-A177-3AD203B41FA5}">
                      <a16:colId xmlns:a16="http://schemas.microsoft.com/office/drawing/2014/main" val="2013620974"/>
                    </a:ext>
                  </a:extLst>
                </a:gridCol>
                <a:gridCol w="685833">
                  <a:extLst>
                    <a:ext uri="{9D8B030D-6E8A-4147-A177-3AD203B41FA5}">
                      <a16:colId xmlns:a16="http://schemas.microsoft.com/office/drawing/2014/main" val="3320868309"/>
                    </a:ext>
                  </a:extLst>
                </a:gridCol>
              </a:tblGrid>
              <a:tr h="1626361">
                <a:tc>
                  <a:txBody>
                    <a:bodyPr/>
                    <a:lstStyle/>
                    <a:p>
                      <a:pPr algn="ctr" fontAlgn="ctr"/>
                      <a:r>
                        <a:rPr lang="en-GB" sz="1300" b="0" i="1" u="none" strike="noStrike" dirty="0">
                          <a:solidFill>
                            <a:srgbClr val="000000"/>
                          </a:solidFill>
                          <a:effectLst/>
                          <a:latin typeface="Calibri" panose="020F0502020204030204" pitchFamily="34" charset="0"/>
                        </a:rPr>
                        <a:t>A Friend of the Earth</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a:solidFill>
                            <a:srgbClr val="000000"/>
                          </a:solidFill>
                          <a:effectLst/>
                          <a:latin typeface="Calibri" panose="020F0502020204030204" pitchFamily="34" charset="0"/>
                        </a:rPr>
                        <a:t>40 Signs of Rain</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a:solidFill>
                            <a:srgbClr val="000000"/>
                          </a:solidFill>
                          <a:effectLst/>
                          <a:latin typeface="Calibri" panose="020F0502020204030204" pitchFamily="34" charset="0"/>
                        </a:rPr>
                        <a:t>Carbon Diaries 2015</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ng Year</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1" u="none" strike="noStrike" dirty="0">
                          <a:solidFill>
                            <a:srgbClr val="000000"/>
                          </a:solidFill>
                          <a:effectLst/>
                          <a:latin typeface="Calibri" panose="020F0502020204030204" pitchFamily="34" charset="0"/>
                        </a:rPr>
                        <a:t>Solar</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300" b="0" i="1"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806315"/>
                  </a:ext>
                </a:extLst>
              </a:tr>
              <a:tr h="1688756">
                <a:tc>
                  <a:txBody>
                    <a:bodyPr/>
                    <a:lstStyle/>
                    <a:p>
                      <a:pPr algn="ctr" fontAlgn="ctr"/>
                      <a:r>
                        <a:rPr lang="en-GB" sz="1200" b="0" i="0" u="none" strike="noStrike" dirty="0">
                          <a:solidFill>
                            <a:srgbClr val="000000"/>
                          </a:solidFill>
                          <a:effectLst/>
                          <a:latin typeface="Calibri" panose="020F0502020204030204" pitchFamily="34" charset="0"/>
                        </a:rPr>
                        <a:t>IPCC Special Report "</a:t>
                      </a:r>
                      <a:r>
                        <a:rPr lang="en-GB" sz="1200" b="0" i="0" u="none" strike="noStrike" dirty="0" err="1">
                          <a:solidFill>
                            <a:srgbClr val="000000"/>
                          </a:solidFill>
                          <a:effectLst/>
                          <a:latin typeface="Calibri" panose="020F0502020204030204" pitchFamily="34" charset="0"/>
                        </a:rPr>
                        <a:t>Emis-sions</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Scena-rios</a:t>
                      </a:r>
                      <a:r>
                        <a:rPr lang="en-GB" sz="1200" b="0" i="0" u="none" strike="noStrike" dirty="0">
                          <a:solidFill>
                            <a:srgbClr val="000000"/>
                          </a:solidFill>
                          <a:effectLst/>
                          <a:latin typeface="Calibri" panose="020F0502020204030204" pitchFamily="34" charset="0"/>
                        </a:rPr>
                        <a: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3rd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IPCC Special Report "Extreme Events and Disasters"</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5th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IPCC Special Report "Ocean and Cryo-sphere in a Changing Climate"</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6th IPCC Report</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14488"/>
                  </a:ext>
                </a:extLst>
              </a:tr>
              <a:tr h="1220790">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err="1">
                          <a:solidFill>
                            <a:srgbClr val="000000"/>
                          </a:solidFill>
                          <a:effectLst/>
                          <a:latin typeface="Calibri" panose="020F0502020204030204" pitchFamily="34" charset="0"/>
                        </a:rPr>
                        <a:t>Hurri</a:t>
                      </a:r>
                      <a:r>
                        <a:rPr lang="en-GB" sz="1300" b="0" i="0" u="none" strike="noStrike" dirty="0">
                          <a:solidFill>
                            <a:srgbClr val="000000"/>
                          </a:solidFill>
                          <a:effectLst/>
                          <a:latin typeface="Calibri" panose="020F0502020204030204" pitchFamily="34" charset="0"/>
                        </a:rPr>
                        <a:t>-cane Katrina</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Failure of Copen-</a:t>
                      </a:r>
                      <a:r>
                        <a:rPr lang="en-GB" sz="1300" b="0" i="0" u="none" strike="noStrike" dirty="0" err="1">
                          <a:solidFill>
                            <a:srgbClr val="000000"/>
                          </a:solidFill>
                          <a:effectLst/>
                          <a:latin typeface="Calibri" panose="020F0502020204030204" pitchFamily="34" charset="0"/>
                        </a:rPr>
                        <a:t>hagen</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Summi</a:t>
                      </a: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err="1">
                          <a:solidFill>
                            <a:srgbClr val="000000"/>
                          </a:solidFill>
                          <a:effectLst/>
                          <a:latin typeface="Calibri" panose="020F0502020204030204" pitchFamily="34" charset="0"/>
                        </a:rPr>
                        <a:t>Hurri</a:t>
                      </a:r>
                      <a:r>
                        <a:rPr lang="en-GB" sz="1300" b="0" i="0" u="none" strike="noStrike" dirty="0">
                          <a:solidFill>
                            <a:srgbClr val="000000"/>
                          </a:solidFill>
                          <a:effectLst/>
                          <a:latin typeface="Calibri" panose="020F0502020204030204" pitchFamily="34" charset="0"/>
                        </a:rPr>
                        <a:t>-cane Sandy</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Paris Agree-</a:t>
                      </a:r>
                      <a:r>
                        <a:rPr lang="en-GB" sz="1300" b="0" i="0" u="none" strike="noStrike" dirty="0" err="1">
                          <a:solidFill>
                            <a:srgbClr val="000000"/>
                          </a:solidFill>
                          <a:effectLst/>
                          <a:latin typeface="Calibri" panose="020F0502020204030204" pitchFamily="34" charset="0"/>
                        </a:rPr>
                        <a:t>ment</a:t>
                      </a:r>
                      <a:endParaRPr lang="en-GB" sz="1300" b="0" i="0" u="none" strike="noStrike" dirty="0">
                        <a:solidFill>
                          <a:srgbClr val="000000"/>
                        </a:solidFill>
                        <a:effectLst/>
                        <a:latin typeface="Calibri" panose="020F0502020204030204" pitchFamily="34" charset="0"/>
                      </a:endParaRP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Calibri" panose="020F0502020204030204" pitchFamily="34" charset="0"/>
                        </a:rPr>
                        <a:t>Fridays for Future begins</a:t>
                      </a:r>
                    </a:p>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Greta Thunberg in Davos ("I want you to panic.“)</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 </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300" b="0" i="0" u="none" strike="noStrike" dirty="0">
                          <a:solidFill>
                            <a:srgbClr val="000000"/>
                          </a:solidFill>
                          <a:effectLst/>
                          <a:latin typeface="Calibri" panose="020F0502020204030204" pitchFamily="34" charset="0"/>
                        </a:rPr>
                        <a:t>heat waves, droughts, floods</a:t>
                      </a:r>
                    </a:p>
                  </a:txBody>
                  <a:tcPr marL="3983" marR="3983" marT="39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011487"/>
                  </a:ext>
                </a:extLst>
              </a:tr>
              <a:tr h="239713">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3983" marR="3983" marT="398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95667"/>
                  </a:ext>
                </a:extLst>
              </a:tr>
              <a:tr h="234720">
                <a:tc>
                  <a:txBody>
                    <a:bodyPr/>
                    <a:lstStyle/>
                    <a:p>
                      <a:pPr algn="ctr" fontAlgn="ctr"/>
                      <a:r>
                        <a:rPr lang="en-GB" sz="1000" b="1" i="0" u="none" strike="noStrike">
                          <a:solidFill>
                            <a:srgbClr val="000000"/>
                          </a:solidFill>
                          <a:effectLst/>
                          <a:latin typeface="Calibri" panose="020F0502020204030204" pitchFamily="34" charset="0"/>
                        </a:rPr>
                        <a:t>2000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2002</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2003</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2004</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2005</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2006</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2007</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2008</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2009</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2012</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2013</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2014</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2015</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2016</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2017</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2018</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2019</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a:solidFill>
                            <a:srgbClr val="000000"/>
                          </a:solidFill>
                          <a:effectLst/>
                          <a:latin typeface="Calibri" panose="020F0502020204030204" pitchFamily="34" charset="0"/>
                        </a:rPr>
                        <a:t>2020</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1" i="0" u="none" strike="noStrike" dirty="0">
                          <a:solidFill>
                            <a:srgbClr val="000000"/>
                          </a:solidFill>
                          <a:effectLst/>
                          <a:latin typeface="Calibri" panose="020F0502020204030204" pitchFamily="34" charset="0"/>
                        </a:rPr>
                        <a:t>2021</a:t>
                      </a:r>
                    </a:p>
                  </a:txBody>
                  <a:tcPr marL="3983" marR="3983" marT="398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37750008"/>
                  </a:ext>
                </a:extLst>
              </a:tr>
            </a:tbl>
          </a:graphicData>
        </a:graphic>
      </p:graphicFrame>
      <p:pic>
        <p:nvPicPr>
          <p:cNvPr id="5" name="Grafik 4">
            <a:extLst>
              <a:ext uri="{FF2B5EF4-FFF2-40B4-BE49-F238E27FC236}">
                <a16:creationId xmlns:a16="http://schemas.microsoft.com/office/drawing/2014/main" id="{C69CA06C-0E2D-4928-9614-06B0095BD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672" y="1946786"/>
            <a:ext cx="777667" cy="1157527"/>
          </a:xfrm>
          <a:prstGeom prst="rect">
            <a:avLst/>
          </a:prstGeom>
        </p:spPr>
      </p:pic>
      <p:pic>
        <p:nvPicPr>
          <p:cNvPr id="6" name="Grafik 5">
            <a:extLst>
              <a:ext uri="{FF2B5EF4-FFF2-40B4-BE49-F238E27FC236}">
                <a16:creationId xmlns:a16="http://schemas.microsoft.com/office/drawing/2014/main" id="{9D8CB466-B6CF-49DF-9B35-04866DF21568}"/>
              </a:ext>
            </a:extLst>
          </p:cNvPr>
          <p:cNvPicPr>
            <a:picLocks noChangeAspect="1"/>
          </p:cNvPicPr>
          <p:nvPr/>
        </p:nvPicPr>
        <p:blipFill>
          <a:blip r:embed="rId5"/>
          <a:stretch>
            <a:fillRect/>
          </a:stretch>
        </p:blipFill>
        <p:spPr>
          <a:xfrm>
            <a:off x="4387131" y="1519730"/>
            <a:ext cx="795626" cy="1243165"/>
          </a:xfrm>
          <a:prstGeom prst="rect">
            <a:avLst/>
          </a:prstGeom>
        </p:spPr>
      </p:pic>
      <p:pic>
        <p:nvPicPr>
          <p:cNvPr id="9" name="Grafik 8">
            <a:extLst>
              <a:ext uri="{FF2B5EF4-FFF2-40B4-BE49-F238E27FC236}">
                <a16:creationId xmlns:a16="http://schemas.microsoft.com/office/drawing/2014/main" id="{814E31C9-09BA-45DA-84CA-2F8F04987C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0" y="1989604"/>
            <a:ext cx="775693" cy="1157527"/>
          </a:xfrm>
          <a:prstGeom prst="rect">
            <a:avLst/>
          </a:prstGeom>
        </p:spPr>
      </p:pic>
      <p:pic>
        <p:nvPicPr>
          <p:cNvPr id="14" name="Grafik 13">
            <a:extLst>
              <a:ext uri="{FF2B5EF4-FFF2-40B4-BE49-F238E27FC236}">
                <a16:creationId xmlns:a16="http://schemas.microsoft.com/office/drawing/2014/main" id="{D995CEDC-4CD7-4143-9920-55861A5E8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8332" y="1613978"/>
            <a:ext cx="810544" cy="1243165"/>
          </a:xfrm>
          <a:prstGeom prst="rect">
            <a:avLst/>
          </a:prstGeom>
        </p:spPr>
      </p:pic>
      <p:pic>
        <p:nvPicPr>
          <p:cNvPr id="3076" name="Picture 4" descr="The Windup Girl (English Edition) eBook: Bacigalupi, Paolo: Amazon.de:  Kindle-Shop">
            <a:extLst>
              <a:ext uri="{FF2B5EF4-FFF2-40B4-BE49-F238E27FC236}">
                <a16:creationId xmlns:a16="http://schemas.microsoft.com/office/drawing/2014/main" id="{FD940CAE-6E6F-4697-B282-6B5253E7DB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284" y="2185835"/>
            <a:ext cx="790147" cy="124316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04D200F5-D240-49DC-A897-D23380246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0418" y="1519730"/>
            <a:ext cx="756640" cy="1193439"/>
          </a:xfrm>
          <a:prstGeom prst="rect">
            <a:avLst/>
          </a:prstGeom>
        </p:spPr>
      </p:pic>
      <p:pic>
        <p:nvPicPr>
          <p:cNvPr id="10" name="Picture 2">
            <a:extLst>
              <a:ext uri="{FF2B5EF4-FFF2-40B4-BE49-F238E27FC236}">
                <a16:creationId xmlns:a16="http://schemas.microsoft.com/office/drawing/2014/main" id="{5A0AE5F6-7BC3-46BC-8B25-525916D894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7773" y="2235561"/>
            <a:ext cx="795626" cy="1193439"/>
          </a:xfrm>
          <a:prstGeom prst="rect">
            <a:avLst/>
          </a:prstGeom>
          <a:noFill/>
          <a:extLst>
            <a:ext uri="{909E8E84-426E-40DD-AFC4-6F175D3DCCD1}">
              <a14:hiddenFill xmlns:a14="http://schemas.microsoft.com/office/drawing/2010/main">
                <a:solidFill>
                  <a:srgbClr val="FFFFFF"/>
                </a:solidFill>
              </a14:hiddenFill>
            </a:ext>
          </a:extLst>
        </p:spPr>
      </p:pic>
      <p:sp>
        <p:nvSpPr>
          <p:cNvPr id="22" name="Legende: mit gebogener Doppellinie 21">
            <a:extLst>
              <a:ext uri="{FF2B5EF4-FFF2-40B4-BE49-F238E27FC236}">
                <a16:creationId xmlns:a16="http://schemas.microsoft.com/office/drawing/2014/main" id="{C0C23D8E-74EB-44A7-B8DE-9D57384F8927}"/>
              </a:ext>
            </a:extLst>
          </p:cNvPr>
          <p:cNvSpPr/>
          <p:nvPr/>
        </p:nvSpPr>
        <p:spPr>
          <a:xfrm>
            <a:off x="105103" y="1056663"/>
            <a:ext cx="1565477" cy="530141"/>
          </a:xfrm>
          <a:prstGeom prst="borderCallout3">
            <a:avLst>
              <a:gd name="adj1" fmla="val 99850"/>
              <a:gd name="adj2" fmla="val 1279"/>
              <a:gd name="adj3" fmla="val 99851"/>
              <a:gd name="adj4" fmla="val 60227"/>
              <a:gd name="adj5" fmla="val 854716"/>
              <a:gd name="adj6" fmla="val 14387"/>
              <a:gd name="adj7" fmla="val 854958"/>
              <a:gd name="adj8" fmla="val -3158"/>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de-DE" dirty="0"/>
              <a:t>1997: </a:t>
            </a:r>
          </a:p>
          <a:p>
            <a:pPr algn="ctr"/>
            <a:r>
              <a:rPr lang="de-DE" dirty="0"/>
              <a:t>Kyoto Protocol</a:t>
            </a:r>
            <a:endParaRPr lang="en-GB" dirty="0"/>
          </a:p>
        </p:txBody>
      </p:sp>
      <p:sp>
        <p:nvSpPr>
          <p:cNvPr id="12" name="Rechteck 11">
            <a:extLst>
              <a:ext uri="{FF2B5EF4-FFF2-40B4-BE49-F238E27FC236}">
                <a16:creationId xmlns:a16="http://schemas.microsoft.com/office/drawing/2014/main" id="{D6E2071C-7B49-43FE-A19A-2504FB6CEF8D}"/>
              </a:ext>
            </a:extLst>
          </p:cNvPr>
          <p:cNvSpPr/>
          <p:nvPr/>
        </p:nvSpPr>
        <p:spPr>
          <a:xfrm>
            <a:off x="544010" y="243068"/>
            <a:ext cx="11223024" cy="461665"/>
          </a:xfrm>
          <a:prstGeom prst="rect">
            <a:avLst/>
          </a:prstGeom>
        </p:spPr>
        <p:txBody>
          <a:bodyPr wrap="square">
            <a:spAutoFit/>
          </a:bodyPr>
          <a:lstStyle/>
          <a:p>
            <a:r>
              <a:rPr lang="en-US" sz="2400" b="1" dirty="0"/>
              <a:t>Timeline: Key </a:t>
            </a:r>
            <a:r>
              <a:rPr lang="en-US" sz="2400" b="1" dirty="0" err="1"/>
              <a:t>Cli</a:t>
            </a:r>
            <a:r>
              <a:rPr lang="en-US" sz="2400" b="1" dirty="0"/>
              <a:t>-Fi novels, milestones in climate science and selected discursive events</a:t>
            </a:r>
          </a:p>
        </p:txBody>
      </p:sp>
      <p:pic>
        <p:nvPicPr>
          <p:cNvPr id="13" name="Grafik 3">
            <a:extLst>
              <a:ext uri="{FF2B5EF4-FFF2-40B4-BE49-F238E27FC236}">
                <a16:creationId xmlns:a16="http://schemas.microsoft.com/office/drawing/2014/main" id="{6D09E9C8-D9BD-4591-AAE5-6D0D4A26B8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67770" y="2637447"/>
            <a:ext cx="807027" cy="12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BD046818-99AE-4020-B91B-97F911E278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69547" y="569271"/>
            <a:ext cx="807027" cy="12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84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843BD-9B27-47A0-8F64-FA543D392FFF}"/>
              </a:ext>
            </a:extLst>
          </p:cNvPr>
          <p:cNvSpPr>
            <a:spLocks noGrp="1"/>
          </p:cNvSpPr>
          <p:nvPr>
            <p:ph idx="1"/>
          </p:nvPr>
        </p:nvSpPr>
        <p:spPr>
          <a:xfrm>
            <a:off x="1001210" y="1006997"/>
            <a:ext cx="10515600" cy="5578997"/>
          </a:xfrm>
        </p:spPr>
        <p:txBody>
          <a:bodyPr>
            <a:normAutofit/>
          </a:bodyPr>
          <a:lstStyle/>
          <a:p>
            <a:r>
              <a:rPr lang="en-US" sz="2400" dirty="0"/>
              <a:t>Sketch a succession of phases in the representation and “use” of fear in climate fiction, using a number of influential examples</a:t>
            </a:r>
          </a:p>
          <a:p>
            <a:r>
              <a:rPr lang="en-US" sz="2400" dirty="0"/>
              <a:t>Correlate these phases with key discursive events, developments in climate science (e.g., IPCC reports) and growing public awareness/sense of urgency</a:t>
            </a:r>
            <a:endParaRPr lang="en-US" dirty="0"/>
          </a:p>
          <a:p>
            <a:r>
              <a:rPr lang="en-US" sz="2400" dirty="0"/>
              <a:t>Discuss impact of growing sense of urgency on perception of earlier cli-fi novels (re-contextualization)</a:t>
            </a:r>
          </a:p>
          <a:p>
            <a:pPr lvl="1"/>
            <a:endParaRPr lang="en-US" dirty="0"/>
          </a:p>
        </p:txBody>
      </p:sp>
      <p:sp>
        <p:nvSpPr>
          <p:cNvPr id="5" name="Rechteck 4">
            <a:extLst>
              <a:ext uri="{FF2B5EF4-FFF2-40B4-BE49-F238E27FC236}">
                <a16:creationId xmlns:a16="http://schemas.microsoft.com/office/drawing/2014/main" id="{431A201B-1880-4B4A-A59A-D9D0042DDC1C}"/>
              </a:ext>
            </a:extLst>
          </p:cNvPr>
          <p:cNvSpPr/>
          <p:nvPr/>
        </p:nvSpPr>
        <p:spPr>
          <a:xfrm>
            <a:off x="1111170" y="225666"/>
            <a:ext cx="10655864" cy="461665"/>
          </a:xfrm>
          <a:prstGeom prst="rect">
            <a:avLst/>
          </a:prstGeom>
        </p:spPr>
        <p:txBody>
          <a:bodyPr wrap="square">
            <a:spAutoFit/>
          </a:bodyPr>
          <a:lstStyle/>
          <a:p>
            <a:r>
              <a:rPr lang="en-US" sz="2400" b="1" dirty="0"/>
              <a:t>Aims</a:t>
            </a:r>
          </a:p>
        </p:txBody>
      </p:sp>
    </p:spTree>
    <p:extLst>
      <p:ext uri="{BB962C8B-B14F-4D97-AF65-F5344CB8AC3E}">
        <p14:creationId xmlns:p14="http://schemas.microsoft.com/office/powerpoint/2010/main" val="194966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843BD-9B27-47A0-8F64-FA543D392FFF}"/>
              </a:ext>
            </a:extLst>
          </p:cNvPr>
          <p:cNvSpPr>
            <a:spLocks noGrp="1"/>
          </p:cNvSpPr>
          <p:nvPr>
            <p:ph idx="1"/>
          </p:nvPr>
        </p:nvSpPr>
        <p:spPr>
          <a:xfrm>
            <a:off x="1001210" y="1006997"/>
            <a:ext cx="10515600" cy="5578997"/>
          </a:xfrm>
        </p:spPr>
        <p:txBody>
          <a:bodyPr>
            <a:normAutofit/>
          </a:bodyPr>
          <a:lstStyle/>
          <a:p>
            <a:r>
              <a:rPr lang="en-US" sz="2400" dirty="0"/>
              <a:t>Sketch a succession of phases in the representation and “use” of fear in climate fiction, using a number of influential examples</a:t>
            </a:r>
          </a:p>
          <a:p>
            <a:r>
              <a:rPr lang="en-US" sz="2400" dirty="0"/>
              <a:t>Correlate these phases with key discursive events, developments in climate science (e.g., IPCC reports) and growing public awareness/sense of urgency</a:t>
            </a:r>
            <a:endParaRPr lang="en-US" dirty="0"/>
          </a:p>
          <a:p>
            <a:r>
              <a:rPr lang="en-US" sz="2400" dirty="0"/>
              <a:t>Discuss impact of growing sense of urgency on perception of earlier cli-fi novels (re-contextualization)</a:t>
            </a:r>
          </a:p>
          <a:p>
            <a:r>
              <a:rPr lang="en-US" sz="2400" dirty="0"/>
              <a:t>Critique still prevalent assumptions about the roles of fear and fiction</a:t>
            </a:r>
          </a:p>
          <a:p>
            <a:pPr lvl="1"/>
            <a:endParaRPr lang="en-US" dirty="0"/>
          </a:p>
        </p:txBody>
      </p:sp>
      <p:sp>
        <p:nvSpPr>
          <p:cNvPr id="5" name="Rechteck 4">
            <a:extLst>
              <a:ext uri="{FF2B5EF4-FFF2-40B4-BE49-F238E27FC236}">
                <a16:creationId xmlns:a16="http://schemas.microsoft.com/office/drawing/2014/main" id="{431A201B-1880-4B4A-A59A-D9D0042DDC1C}"/>
              </a:ext>
            </a:extLst>
          </p:cNvPr>
          <p:cNvSpPr/>
          <p:nvPr/>
        </p:nvSpPr>
        <p:spPr>
          <a:xfrm>
            <a:off x="1111170" y="225666"/>
            <a:ext cx="10655864" cy="461665"/>
          </a:xfrm>
          <a:prstGeom prst="rect">
            <a:avLst/>
          </a:prstGeom>
        </p:spPr>
        <p:txBody>
          <a:bodyPr wrap="square">
            <a:spAutoFit/>
          </a:bodyPr>
          <a:lstStyle/>
          <a:p>
            <a:r>
              <a:rPr lang="en-US" sz="2400" b="1" dirty="0"/>
              <a:t>Aims</a:t>
            </a:r>
          </a:p>
        </p:txBody>
      </p:sp>
      <p:sp>
        <p:nvSpPr>
          <p:cNvPr id="4" name="Rechteck 3">
            <a:extLst>
              <a:ext uri="{FF2B5EF4-FFF2-40B4-BE49-F238E27FC236}">
                <a16:creationId xmlns:a16="http://schemas.microsoft.com/office/drawing/2014/main" id="{677C7BEC-3738-443B-B69A-99049DAEE9BA}"/>
              </a:ext>
            </a:extLst>
          </p:cNvPr>
          <p:cNvSpPr/>
          <p:nvPr/>
        </p:nvSpPr>
        <p:spPr>
          <a:xfrm>
            <a:off x="1111170" y="5135880"/>
            <a:ext cx="10776030" cy="1277273"/>
          </a:xfrm>
          <a:prstGeom prst="rect">
            <a:avLst/>
          </a:prstGeom>
        </p:spPr>
        <p:txBody>
          <a:bodyPr wrap="square">
            <a:spAutoFit/>
          </a:bodyPr>
          <a:lstStyle/>
          <a:p>
            <a:r>
              <a:rPr lang="en-US" sz="2400" b="1" dirty="0"/>
              <a:t>Climate change as a “</a:t>
            </a:r>
            <a:r>
              <a:rPr lang="en-US" sz="2400" b="1" dirty="0" err="1"/>
              <a:t>hyperobject</a:t>
            </a:r>
            <a:r>
              <a:rPr lang="en-US" sz="2400" b="1" dirty="0"/>
              <a:t>” (T. Morton) too large in time and space to be fully comprehended – fear of climate change therefore often </a:t>
            </a:r>
            <a:r>
              <a:rPr lang="en-US" sz="2400" b="1" dirty="0" err="1"/>
              <a:t>unspatialized</a:t>
            </a:r>
            <a:r>
              <a:rPr lang="en-US" sz="2400" b="1" dirty="0"/>
              <a:t>. </a:t>
            </a:r>
          </a:p>
          <a:p>
            <a:pPr>
              <a:spcBef>
                <a:spcPts val="600"/>
              </a:spcBef>
            </a:pPr>
            <a:r>
              <a:rPr lang="en-US" sz="2400" b="1" dirty="0"/>
              <a:t>It is one of the functions of cli-fi to spatialize and “scale” climate change. </a:t>
            </a:r>
          </a:p>
        </p:txBody>
      </p:sp>
    </p:spTree>
    <p:extLst>
      <p:ext uri="{BB962C8B-B14F-4D97-AF65-F5344CB8AC3E}">
        <p14:creationId xmlns:p14="http://schemas.microsoft.com/office/powerpoint/2010/main" val="11699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4843BD-9B27-47A0-8F64-FA543D392FFF}"/>
              </a:ext>
            </a:extLst>
          </p:cNvPr>
          <p:cNvSpPr>
            <a:spLocks noGrp="1"/>
          </p:cNvSpPr>
          <p:nvPr>
            <p:ph idx="1"/>
          </p:nvPr>
        </p:nvSpPr>
        <p:spPr>
          <a:xfrm>
            <a:off x="1001210" y="1006997"/>
            <a:ext cx="10515600" cy="4494643"/>
          </a:xfrm>
        </p:spPr>
        <p:txBody>
          <a:bodyPr>
            <a:normAutofit/>
          </a:bodyPr>
          <a:lstStyle/>
          <a:p>
            <a:r>
              <a:rPr lang="en-US" sz="2400" dirty="0"/>
              <a:t>Early </a:t>
            </a:r>
            <a:r>
              <a:rPr lang="en-US" sz="2400" dirty="0" err="1"/>
              <a:t>CliFi</a:t>
            </a:r>
            <a:r>
              <a:rPr lang="en-US" sz="2400" dirty="0"/>
              <a:t> novels (until early 2000s): climate change as a rather diffuse issue among other issues of environmental degradation; not really an issue for “fear”</a:t>
            </a:r>
          </a:p>
          <a:p>
            <a:r>
              <a:rPr lang="en-US" sz="2400" dirty="0"/>
              <a:t>Second phase (early 2000s until ~ 2016): drastic representations of climate change, frequently with the rather obvious aim of shocking people into recognition and/or action by evoking fear, often with significant amounts of info-dumping [characters lecturing on climate science]</a:t>
            </a:r>
          </a:p>
          <a:p>
            <a:pPr lvl="1">
              <a:buFont typeface="Calibri" panose="020F0502020204030204" pitchFamily="34" charset="0"/>
              <a:buChar char="-"/>
            </a:pPr>
            <a:r>
              <a:rPr lang="en-US" dirty="0"/>
              <a:t>Since ~ 2008: rapid diversification of genres and modes (realist fiction, comic modes, sci-fi, genre fiction, midcult …)</a:t>
            </a:r>
          </a:p>
          <a:p>
            <a:r>
              <a:rPr lang="en-US" sz="2400" dirty="0"/>
              <a:t>Third phase (since ~ 2017): strong sense of urgency and an awareness that those who read climate fiction know the facts and need no wake-up calls – focus on solutions and generating hope</a:t>
            </a:r>
            <a:r>
              <a:rPr lang="en-US" sz="2400" i="1" dirty="0"/>
              <a:t> or</a:t>
            </a:r>
            <a:r>
              <a:rPr lang="en-US" sz="2400" dirty="0"/>
              <a:t> on recognition of inevitability (loss and mourning)</a:t>
            </a:r>
          </a:p>
          <a:p>
            <a:pPr lvl="1"/>
            <a:endParaRPr lang="en-US" dirty="0"/>
          </a:p>
        </p:txBody>
      </p:sp>
      <p:sp>
        <p:nvSpPr>
          <p:cNvPr id="5" name="Rechteck 4">
            <a:extLst>
              <a:ext uri="{FF2B5EF4-FFF2-40B4-BE49-F238E27FC236}">
                <a16:creationId xmlns:a16="http://schemas.microsoft.com/office/drawing/2014/main" id="{431A201B-1880-4B4A-A59A-D9D0042DDC1C}"/>
              </a:ext>
            </a:extLst>
          </p:cNvPr>
          <p:cNvSpPr/>
          <p:nvPr/>
        </p:nvSpPr>
        <p:spPr>
          <a:xfrm>
            <a:off x="1111170" y="225666"/>
            <a:ext cx="10655864" cy="461665"/>
          </a:xfrm>
          <a:prstGeom prst="rect">
            <a:avLst/>
          </a:prstGeom>
        </p:spPr>
        <p:txBody>
          <a:bodyPr wrap="square">
            <a:spAutoFit/>
          </a:bodyPr>
          <a:lstStyle/>
          <a:p>
            <a:r>
              <a:rPr lang="en-US" sz="2400" b="1" dirty="0"/>
              <a:t>Phases in the Representation and “Use” of Fear in Climate Fiction (conceptual)</a:t>
            </a:r>
          </a:p>
        </p:txBody>
      </p:sp>
    </p:spTree>
    <p:extLst>
      <p:ext uri="{BB962C8B-B14F-4D97-AF65-F5344CB8AC3E}">
        <p14:creationId xmlns:p14="http://schemas.microsoft.com/office/powerpoint/2010/main" val="244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7BC15AA6-E9CB-4FBB-A1B5-060BF0906227}"/>
              </a:ext>
            </a:extLst>
          </p:cNvPr>
          <p:cNvSpPr>
            <a:spLocks noGrp="1"/>
          </p:cNvSpPr>
          <p:nvPr>
            <p:ph type="subTitle" idx="1"/>
          </p:nvPr>
        </p:nvSpPr>
        <p:spPr>
          <a:xfrm>
            <a:off x="5109662" y="3343379"/>
            <a:ext cx="6754390" cy="1458410"/>
          </a:xfrm>
        </p:spPr>
        <p:txBody>
          <a:bodyPr>
            <a:normAutofit/>
          </a:bodyPr>
          <a:lstStyle/>
          <a:p>
            <a:pPr algn="just"/>
            <a:r>
              <a:rPr lang="en-US" sz="1800" dirty="0"/>
              <a:t>„Lori died in the </a:t>
            </a:r>
            <a:r>
              <a:rPr lang="en-US" sz="1800" i="1" dirty="0"/>
              <a:t>mucosa</a:t>
            </a:r>
            <a:r>
              <a:rPr lang="en-US" sz="1800" dirty="0"/>
              <a:t> epidemic that hit three years ago“ (3)</a:t>
            </a:r>
          </a:p>
          <a:p>
            <a:pPr algn="just"/>
            <a:r>
              <a:rPr lang="en-US" sz="1800" dirty="0"/>
              <a:t>„Lori died in my arms, both of us wearing gauze masks, the </a:t>
            </a:r>
            <a:r>
              <a:rPr lang="en-US" sz="1800" i="1" dirty="0"/>
              <a:t>mucosa</a:t>
            </a:r>
            <a:r>
              <a:rPr lang="en-US" sz="1800" dirty="0"/>
              <a:t> so thick in her lungs and throat, she couldn‘t draw a breath“ (93)</a:t>
            </a:r>
          </a:p>
          <a:p>
            <a:pPr algn="just"/>
            <a:r>
              <a:rPr lang="en-US" sz="1800" dirty="0"/>
              <a:t>„We all wore masks and kept strictly to ourselves …” (143)</a:t>
            </a:r>
          </a:p>
          <a:p>
            <a:endParaRPr lang="en-GB" dirty="0"/>
          </a:p>
        </p:txBody>
      </p:sp>
      <p:pic>
        <p:nvPicPr>
          <p:cNvPr id="6" name="Grafik 5">
            <a:extLst>
              <a:ext uri="{FF2B5EF4-FFF2-40B4-BE49-F238E27FC236}">
                <a16:creationId xmlns:a16="http://schemas.microsoft.com/office/drawing/2014/main" id="{F48AF52B-9167-4F15-B5B2-0ACA45972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57450" cy="3667125"/>
          </a:xfrm>
          <a:prstGeom prst="rect">
            <a:avLst/>
          </a:prstGeom>
        </p:spPr>
      </p:pic>
      <p:pic>
        <p:nvPicPr>
          <p:cNvPr id="5" name="Grafik 4">
            <a:extLst>
              <a:ext uri="{FF2B5EF4-FFF2-40B4-BE49-F238E27FC236}">
                <a16:creationId xmlns:a16="http://schemas.microsoft.com/office/drawing/2014/main" id="{92AE844E-2B13-4934-9F03-FE7D86DFE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7450" y="3049928"/>
            <a:ext cx="2469234" cy="3808072"/>
          </a:xfrm>
          <a:prstGeom prst="rect">
            <a:avLst/>
          </a:prstGeom>
        </p:spPr>
      </p:pic>
      <p:sp>
        <p:nvSpPr>
          <p:cNvPr id="7" name="Untertitel 2">
            <a:extLst>
              <a:ext uri="{FF2B5EF4-FFF2-40B4-BE49-F238E27FC236}">
                <a16:creationId xmlns:a16="http://schemas.microsoft.com/office/drawing/2014/main" id="{7BFE3BA5-1445-48B1-B841-A60BF4C22354}"/>
              </a:ext>
            </a:extLst>
          </p:cNvPr>
          <p:cNvSpPr txBox="1">
            <a:spLocks/>
          </p:cNvSpPr>
          <p:nvPr/>
        </p:nvSpPr>
        <p:spPr>
          <a:xfrm>
            <a:off x="2715630" y="1163259"/>
            <a:ext cx="9148422" cy="145841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dirty="0"/>
              <a:t>“The woods – these woods, our woods – are coming back, the shoots of the new trees rising up out of the graveyard of the old, aspens shaking out their leaves with a sound like applause […] Then there comes a soft pale evening in the middle of the summer, wildflowers on fire in the fields […] and my wife and I strolling down the verge of the open street, arm in arm.  […] That’s when the girl appears […] and there’s a chirp to her voice that brings me back thirty-seven years.”  (274f. [last two pages])</a:t>
            </a:r>
          </a:p>
          <a:p>
            <a:pPr algn="just"/>
            <a:endParaRPr lang="en-GB" dirty="0"/>
          </a:p>
        </p:txBody>
      </p:sp>
      <p:sp>
        <p:nvSpPr>
          <p:cNvPr id="8" name="Rechteck 7">
            <a:extLst>
              <a:ext uri="{FF2B5EF4-FFF2-40B4-BE49-F238E27FC236}">
                <a16:creationId xmlns:a16="http://schemas.microsoft.com/office/drawing/2014/main" id="{A2565BE0-7726-4C19-B5BF-545E5717D4FB}"/>
              </a:ext>
            </a:extLst>
          </p:cNvPr>
          <p:cNvSpPr/>
          <p:nvPr/>
        </p:nvSpPr>
        <p:spPr>
          <a:xfrm>
            <a:off x="2715630" y="225666"/>
            <a:ext cx="9051404" cy="830997"/>
          </a:xfrm>
          <a:prstGeom prst="rect">
            <a:avLst/>
          </a:prstGeom>
        </p:spPr>
        <p:txBody>
          <a:bodyPr wrap="square">
            <a:spAutoFit/>
          </a:bodyPr>
          <a:lstStyle/>
          <a:p>
            <a:r>
              <a:rPr lang="en-US" sz="2400" b="1" dirty="0"/>
              <a:t>Dark </a:t>
            </a:r>
            <a:r>
              <a:rPr lang="en-US" sz="2400" b="1" dirty="0" err="1"/>
              <a:t>humour</a:t>
            </a:r>
            <a:r>
              <a:rPr lang="en-US" sz="2400" b="1" dirty="0"/>
              <a:t> (and ultimately optimism) in the face of climate change, environmental degradation, species loss …</a:t>
            </a:r>
          </a:p>
        </p:txBody>
      </p:sp>
      <p:sp>
        <p:nvSpPr>
          <p:cNvPr id="9" name="Rechteck 8">
            <a:extLst>
              <a:ext uri="{FF2B5EF4-FFF2-40B4-BE49-F238E27FC236}">
                <a16:creationId xmlns:a16="http://schemas.microsoft.com/office/drawing/2014/main" id="{34F2F547-57DB-47CA-8D30-C32D247F1137}"/>
              </a:ext>
            </a:extLst>
          </p:cNvPr>
          <p:cNvSpPr/>
          <p:nvPr/>
        </p:nvSpPr>
        <p:spPr>
          <a:xfrm>
            <a:off x="5208848" y="2606345"/>
            <a:ext cx="3900428" cy="461665"/>
          </a:xfrm>
          <a:prstGeom prst="rect">
            <a:avLst/>
          </a:prstGeom>
        </p:spPr>
        <p:txBody>
          <a:bodyPr wrap="square">
            <a:spAutoFit/>
          </a:bodyPr>
          <a:lstStyle/>
          <a:p>
            <a:r>
              <a:rPr lang="en-US" sz="2400" b="1" dirty="0"/>
              <a:t>… and pandemics</a:t>
            </a:r>
          </a:p>
        </p:txBody>
      </p:sp>
      <p:sp>
        <p:nvSpPr>
          <p:cNvPr id="10" name="Textfeld 9">
            <a:extLst>
              <a:ext uri="{FF2B5EF4-FFF2-40B4-BE49-F238E27FC236}">
                <a16:creationId xmlns:a16="http://schemas.microsoft.com/office/drawing/2014/main" id="{58AD5BF4-9276-4B7D-8F88-5FEEE3EEFD45}"/>
              </a:ext>
            </a:extLst>
          </p:cNvPr>
          <p:cNvSpPr txBox="1"/>
          <p:nvPr/>
        </p:nvSpPr>
        <p:spPr>
          <a:xfrm>
            <a:off x="485338" y="6211669"/>
            <a:ext cx="2230292" cy="646331"/>
          </a:xfrm>
          <a:prstGeom prst="rect">
            <a:avLst/>
          </a:prstGeom>
          <a:noFill/>
        </p:spPr>
        <p:txBody>
          <a:bodyPr wrap="square" rtlCol="0">
            <a:spAutoFit/>
          </a:bodyPr>
          <a:lstStyle/>
          <a:p>
            <a:r>
              <a:rPr lang="de-DE" dirty="0"/>
              <a:t>1st </a:t>
            </a:r>
            <a:r>
              <a:rPr lang="de-DE" dirty="0" err="1"/>
              <a:t>paperback</a:t>
            </a:r>
            <a:r>
              <a:rPr lang="de-DE" dirty="0"/>
              <a:t> </a:t>
            </a:r>
            <a:r>
              <a:rPr lang="de-DE" dirty="0" err="1"/>
              <a:t>ed</a:t>
            </a:r>
            <a:r>
              <a:rPr lang="de-DE" dirty="0"/>
              <a:t>.</a:t>
            </a:r>
          </a:p>
          <a:p>
            <a:r>
              <a:rPr lang="de-DE" dirty="0"/>
              <a:t>2000</a:t>
            </a:r>
            <a:endParaRPr lang="en-GB" dirty="0"/>
          </a:p>
        </p:txBody>
      </p:sp>
      <p:sp>
        <p:nvSpPr>
          <p:cNvPr id="11" name="Textfeld 10">
            <a:extLst>
              <a:ext uri="{FF2B5EF4-FFF2-40B4-BE49-F238E27FC236}">
                <a16:creationId xmlns:a16="http://schemas.microsoft.com/office/drawing/2014/main" id="{2AEA09AD-BEBB-40A3-B57E-1C0B8D34464B}"/>
              </a:ext>
            </a:extLst>
          </p:cNvPr>
          <p:cNvSpPr txBox="1"/>
          <p:nvPr/>
        </p:nvSpPr>
        <p:spPr>
          <a:xfrm>
            <a:off x="379558" y="3924618"/>
            <a:ext cx="2230292" cy="646331"/>
          </a:xfrm>
          <a:prstGeom prst="rect">
            <a:avLst/>
          </a:prstGeom>
          <a:noFill/>
        </p:spPr>
        <p:txBody>
          <a:bodyPr wrap="square" rtlCol="0">
            <a:spAutoFit/>
          </a:bodyPr>
          <a:lstStyle/>
          <a:p>
            <a:r>
              <a:rPr lang="de-DE" dirty="0"/>
              <a:t>1st </a:t>
            </a:r>
            <a:r>
              <a:rPr lang="de-DE" dirty="0" err="1"/>
              <a:t>ed</a:t>
            </a:r>
            <a:r>
              <a:rPr lang="de-DE" dirty="0"/>
              <a:t>., </a:t>
            </a:r>
            <a:r>
              <a:rPr lang="de-DE" dirty="0" err="1"/>
              <a:t>hardcover</a:t>
            </a:r>
            <a:endParaRPr lang="de-DE" dirty="0"/>
          </a:p>
          <a:p>
            <a:r>
              <a:rPr lang="de-DE" dirty="0"/>
              <a:t>2000</a:t>
            </a:r>
            <a:endParaRPr lang="en-GB" dirty="0"/>
          </a:p>
        </p:txBody>
      </p:sp>
      <p:sp>
        <p:nvSpPr>
          <p:cNvPr id="2" name="Rechteck 1">
            <a:extLst>
              <a:ext uri="{FF2B5EF4-FFF2-40B4-BE49-F238E27FC236}">
                <a16:creationId xmlns:a16="http://schemas.microsoft.com/office/drawing/2014/main" id="{60A963B8-A88E-4732-ABD9-1880F0F91645}"/>
              </a:ext>
            </a:extLst>
          </p:cNvPr>
          <p:cNvSpPr/>
          <p:nvPr/>
        </p:nvSpPr>
        <p:spPr>
          <a:xfrm>
            <a:off x="5208848" y="4787598"/>
            <a:ext cx="6655204" cy="2031325"/>
          </a:xfrm>
          <a:prstGeom prst="rect">
            <a:avLst/>
          </a:prstGeom>
        </p:spPr>
        <p:txBody>
          <a:bodyPr wrap="square">
            <a:spAutoFit/>
          </a:bodyPr>
          <a:lstStyle/>
          <a:p>
            <a:r>
              <a:rPr lang="de-DE" dirty="0" err="1"/>
              <a:t>Goodreads</a:t>
            </a:r>
            <a:r>
              <a:rPr lang="de-DE" dirty="0"/>
              <a:t>, June 3, 2020: “</a:t>
            </a:r>
            <a:r>
              <a:rPr lang="en-GB" dirty="0"/>
              <a:t>I do not recommend reading this during a pandemic! I had to put it aside because it was too depressing. Mucosa virus and masks? Eek! I'm not even sure why I pressed on to get through this book […] Perhaps I did it for the animals. I certainly didn't find the humour people keep mentioning in reviews here. Maybe it's there and too close to home at the moment so I couldn't see it?”</a:t>
            </a:r>
          </a:p>
        </p:txBody>
      </p:sp>
    </p:spTree>
    <p:extLst>
      <p:ext uri="{BB962C8B-B14F-4D97-AF65-F5344CB8AC3E}">
        <p14:creationId xmlns:p14="http://schemas.microsoft.com/office/powerpoint/2010/main" val="33945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9B0CB9-E209-4AC4-8DEB-3379ABF78970}"/>
              </a:ext>
            </a:extLst>
          </p:cNvPr>
          <p:cNvSpPr txBox="1"/>
          <p:nvPr/>
        </p:nvSpPr>
        <p:spPr>
          <a:xfrm>
            <a:off x="248995" y="3770176"/>
            <a:ext cx="1823020" cy="646331"/>
          </a:xfrm>
          <a:prstGeom prst="rect">
            <a:avLst/>
          </a:prstGeom>
          <a:noFill/>
        </p:spPr>
        <p:txBody>
          <a:bodyPr wrap="square" rtlCol="0">
            <a:spAutoFit/>
          </a:bodyPr>
          <a:lstStyle/>
          <a:p>
            <a:r>
              <a:rPr lang="de-DE" dirty="0"/>
              <a:t>2000</a:t>
            </a:r>
          </a:p>
          <a:p>
            <a:r>
              <a:rPr lang="de-DE" dirty="0"/>
              <a:t>(</a:t>
            </a:r>
            <a:r>
              <a:rPr lang="de-DE" dirty="0" err="1"/>
              <a:t>set</a:t>
            </a:r>
            <a:r>
              <a:rPr lang="de-DE" dirty="0"/>
              <a:t> 1989-2025)</a:t>
            </a:r>
            <a:endParaRPr lang="en-GB" dirty="0"/>
          </a:p>
        </p:txBody>
      </p:sp>
      <p:sp>
        <p:nvSpPr>
          <p:cNvPr id="11" name="Textfeld 10">
            <a:extLst>
              <a:ext uri="{FF2B5EF4-FFF2-40B4-BE49-F238E27FC236}">
                <a16:creationId xmlns:a16="http://schemas.microsoft.com/office/drawing/2014/main" id="{A5CD6898-FB61-4BE5-9B54-2331D90CDD61}"/>
              </a:ext>
            </a:extLst>
          </p:cNvPr>
          <p:cNvSpPr txBox="1"/>
          <p:nvPr/>
        </p:nvSpPr>
        <p:spPr>
          <a:xfrm>
            <a:off x="3470337" y="3770176"/>
            <a:ext cx="1122097" cy="923330"/>
          </a:xfrm>
          <a:prstGeom prst="rect">
            <a:avLst/>
          </a:prstGeom>
          <a:noFill/>
        </p:spPr>
        <p:txBody>
          <a:bodyPr wrap="square" rtlCol="0">
            <a:spAutoFit/>
          </a:bodyPr>
          <a:lstStyle/>
          <a:p>
            <a:r>
              <a:rPr lang="de-DE" dirty="0"/>
              <a:t>2008</a:t>
            </a:r>
          </a:p>
          <a:p>
            <a:r>
              <a:rPr lang="de-DE" dirty="0"/>
              <a:t>(</a:t>
            </a:r>
            <a:r>
              <a:rPr lang="de-DE" dirty="0" err="1"/>
              <a:t>set</a:t>
            </a:r>
            <a:r>
              <a:rPr lang="de-DE" dirty="0"/>
              <a:t> 2015)</a:t>
            </a:r>
          </a:p>
          <a:p>
            <a:endParaRPr lang="de-DE" dirty="0"/>
          </a:p>
        </p:txBody>
      </p:sp>
      <p:pic>
        <p:nvPicPr>
          <p:cNvPr id="12" name="Grafik 11">
            <a:extLst>
              <a:ext uri="{FF2B5EF4-FFF2-40B4-BE49-F238E27FC236}">
                <a16:creationId xmlns:a16="http://schemas.microsoft.com/office/drawing/2014/main" id="{DB00FD75-B38D-4977-8CCF-23EA3ED38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145" y="1933843"/>
            <a:ext cx="1170934" cy="1777355"/>
          </a:xfrm>
          <a:prstGeom prst="rect">
            <a:avLst/>
          </a:prstGeom>
        </p:spPr>
      </p:pic>
      <p:pic>
        <p:nvPicPr>
          <p:cNvPr id="14" name="Grafik 13">
            <a:extLst>
              <a:ext uri="{FF2B5EF4-FFF2-40B4-BE49-F238E27FC236}">
                <a16:creationId xmlns:a16="http://schemas.microsoft.com/office/drawing/2014/main" id="{717602A5-1F2E-416E-A499-EF4E8846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43" y="1964740"/>
            <a:ext cx="1144504" cy="1703550"/>
          </a:xfrm>
          <a:prstGeom prst="rect">
            <a:avLst/>
          </a:prstGeom>
        </p:spPr>
      </p:pic>
      <p:pic>
        <p:nvPicPr>
          <p:cNvPr id="15" name="Grafik 14">
            <a:extLst>
              <a:ext uri="{FF2B5EF4-FFF2-40B4-BE49-F238E27FC236}">
                <a16:creationId xmlns:a16="http://schemas.microsoft.com/office/drawing/2014/main" id="{95F7B2CA-D907-4138-9816-C9C9484B3ACE}"/>
              </a:ext>
            </a:extLst>
          </p:cNvPr>
          <p:cNvPicPr>
            <a:picLocks noChangeAspect="1"/>
          </p:cNvPicPr>
          <p:nvPr/>
        </p:nvPicPr>
        <p:blipFill>
          <a:blip r:embed="rId4"/>
          <a:stretch>
            <a:fillRect/>
          </a:stretch>
        </p:blipFill>
        <p:spPr>
          <a:xfrm>
            <a:off x="3470337" y="1939877"/>
            <a:ext cx="1122097" cy="1753276"/>
          </a:xfrm>
          <a:prstGeom prst="rect">
            <a:avLst/>
          </a:prstGeom>
        </p:spPr>
      </p:pic>
      <p:pic>
        <p:nvPicPr>
          <p:cNvPr id="16" name="Grafik 15">
            <a:extLst>
              <a:ext uri="{FF2B5EF4-FFF2-40B4-BE49-F238E27FC236}">
                <a16:creationId xmlns:a16="http://schemas.microsoft.com/office/drawing/2014/main" id="{36E91A65-931E-455F-93DD-A22787C3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38" y="1989602"/>
            <a:ext cx="1141599" cy="1703550"/>
          </a:xfrm>
          <a:prstGeom prst="rect">
            <a:avLst/>
          </a:prstGeom>
        </p:spPr>
      </p:pic>
      <p:pic>
        <p:nvPicPr>
          <p:cNvPr id="17" name="Grafik 16">
            <a:extLst>
              <a:ext uri="{FF2B5EF4-FFF2-40B4-BE49-F238E27FC236}">
                <a16:creationId xmlns:a16="http://schemas.microsoft.com/office/drawing/2014/main" id="{CFA6331C-9461-4D4F-BA08-573F1A09E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0039" y="1964741"/>
            <a:ext cx="1170935" cy="1795912"/>
          </a:xfrm>
          <a:prstGeom prst="rect">
            <a:avLst/>
          </a:prstGeom>
        </p:spPr>
      </p:pic>
      <p:pic>
        <p:nvPicPr>
          <p:cNvPr id="18" name="Picture 4" descr="The Windup Girl (English Edition) eBook: Bacigalupi, Paolo: Amazon.de:  Kindle-Shop">
            <a:extLst>
              <a:ext uri="{FF2B5EF4-FFF2-40B4-BE49-F238E27FC236}">
                <a16:creationId xmlns:a16="http://schemas.microsoft.com/office/drawing/2014/main" id="{47C5CEA0-D474-4F6B-AAE3-27829AC80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636" y="2698126"/>
            <a:ext cx="1122096" cy="1765432"/>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C7581D5A-AACB-434D-9B17-0BCEFC7D10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8714" y="1941331"/>
            <a:ext cx="1122096" cy="1769868"/>
          </a:xfrm>
          <a:prstGeom prst="rect">
            <a:avLst/>
          </a:prstGeom>
        </p:spPr>
      </p:pic>
      <p:pic>
        <p:nvPicPr>
          <p:cNvPr id="20" name="Picture 2">
            <a:extLst>
              <a:ext uri="{FF2B5EF4-FFF2-40B4-BE49-F238E27FC236}">
                <a16:creationId xmlns:a16="http://schemas.microsoft.com/office/drawing/2014/main" id="{D1F6D23F-D430-4471-A340-3770E97260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05163" y="1945418"/>
            <a:ext cx="1170935" cy="1756403"/>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B18603B5-9627-4B05-8712-92F90DB05E4B}"/>
              </a:ext>
            </a:extLst>
          </p:cNvPr>
          <p:cNvSpPr txBox="1"/>
          <p:nvPr/>
        </p:nvSpPr>
        <p:spPr>
          <a:xfrm>
            <a:off x="4962328" y="4510961"/>
            <a:ext cx="1122097" cy="923330"/>
          </a:xfrm>
          <a:prstGeom prst="rect">
            <a:avLst/>
          </a:prstGeom>
          <a:noFill/>
        </p:spPr>
        <p:txBody>
          <a:bodyPr wrap="square" rtlCol="0">
            <a:spAutoFit/>
          </a:bodyPr>
          <a:lstStyle/>
          <a:p>
            <a:r>
              <a:rPr lang="de-DE" dirty="0"/>
              <a:t>2009</a:t>
            </a:r>
          </a:p>
          <a:p>
            <a:r>
              <a:rPr lang="de-DE" dirty="0"/>
              <a:t>(</a:t>
            </a:r>
            <a:r>
              <a:rPr lang="de-DE" dirty="0" err="1"/>
              <a:t>set</a:t>
            </a:r>
            <a:r>
              <a:rPr lang="de-DE" dirty="0"/>
              <a:t> 23rd </a:t>
            </a:r>
            <a:r>
              <a:rPr lang="de-DE" dirty="0" err="1"/>
              <a:t>century</a:t>
            </a:r>
            <a:r>
              <a:rPr lang="de-DE" dirty="0"/>
              <a:t>)</a:t>
            </a:r>
          </a:p>
        </p:txBody>
      </p:sp>
      <p:sp>
        <p:nvSpPr>
          <p:cNvPr id="23" name="Textfeld 22">
            <a:extLst>
              <a:ext uri="{FF2B5EF4-FFF2-40B4-BE49-F238E27FC236}">
                <a16:creationId xmlns:a16="http://schemas.microsoft.com/office/drawing/2014/main" id="{721CB775-0327-496E-9697-F0A4EF08B36E}"/>
              </a:ext>
            </a:extLst>
          </p:cNvPr>
          <p:cNvSpPr txBox="1"/>
          <p:nvPr/>
        </p:nvSpPr>
        <p:spPr>
          <a:xfrm>
            <a:off x="6546563" y="3758600"/>
            <a:ext cx="1122097" cy="923330"/>
          </a:xfrm>
          <a:prstGeom prst="rect">
            <a:avLst/>
          </a:prstGeom>
          <a:noFill/>
        </p:spPr>
        <p:txBody>
          <a:bodyPr wrap="square" rtlCol="0">
            <a:spAutoFit/>
          </a:bodyPr>
          <a:lstStyle/>
          <a:p>
            <a:r>
              <a:rPr lang="de-DE" dirty="0"/>
              <a:t>2010</a:t>
            </a:r>
          </a:p>
          <a:p>
            <a:r>
              <a:rPr lang="de-DE" dirty="0"/>
              <a:t>(</a:t>
            </a:r>
            <a:r>
              <a:rPr lang="de-DE" dirty="0" err="1"/>
              <a:t>set</a:t>
            </a:r>
            <a:r>
              <a:rPr lang="de-DE" dirty="0"/>
              <a:t> 2000-2009)</a:t>
            </a:r>
          </a:p>
        </p:txBody>
      </p:sp>
      <p:sp>
        <p:nvSpPr>
          <p:cNvPr id="24" name="Textfeld 23">
            <a:extLst>
              <a:ext uri="{FF2B5EF4-FFF2-40B4-BE49-F238E27FC236}">
                <a16:creationId xmlns:a16="http://schemas.microsoft.com/office/drawing/2014/main" id="{43BC9E40-D9A4-4F8B-9C33-47963B618300}"/>
              </a:ext>
            </a:extLst>
          </p:cNvPr>
          <p:cNvSpPr txBox="1"/>
          <p:nvPr/>
        </p:nvSpPr>
        <p:spPr>
          <a:xfrm>
            <a:off x="8050129" y="3747025"/>
            <a:ext cx="1122097" cy="1200329"/>
          </a:xfrm>
          <a:prstGeom prst="rect">
            <a:avLst/>
          </a:prstGeom>
          <a:noFill/>
        </p:spPr>
        <p:txBody>
          <a:bodyPr wrap="square" rtlCol="0">
            <a:spAutoFit/>
          </a:bodyPr>
          <a:lstStyle/>
          <a:p>
            <a:r>
              <a:rPr lang="de-DE" dirty="0"/>
              <a:t>2012</a:t>
            </a:r>
          </a:p>
          <a:p>
            <a:r>
              <a:rPr lang="de-DE" dirty="0"/>
              <a:t>(</a:t>
            </a:r>
            <a:r>
              <a:rPr lang="de-DE" dirty="0" err="1"/>
              <a:t>present</a:t>
            </a:r>
            <a:r>
              <a:rPr lang="de-DE" dirty="0"/>
              <a:t>/</a:t>
            </a:r>
            <a:r>
              <a:rPr lang="de-DE" dirty="0" err="1"/>
              <a:t>near</a:t>
            </a:r>
            <a:r>
              <a:rPr lang="de-DE" dirty="0"/>
              <a:t> </a:t>
            </a:r>
            <a:r>
              <a:rPr lang="de-DE" dirty="0" err="1"/>
              <a:t>future</a:t>
            </a:r>
            <a:r>
              <a:rPr lang="de-DE" dirty="0"/>
              <a:t>)</a:t>
            </a:r>
          </a:p>
        </p:txBody>
      </p:sp>
      <p:sp>
        <p:nvSpPr>
          <p:cNvPr id="25" name="Textfeld 24">
            <a:extLst>
              <a:ext uri="{FF2B5EF4-FFF2-40B4-BE49-F238E27FC236}">
                <a16:creationId xmlns:a16="http://schemas.microsoft.com/office/drawing/2014/main" id="{05F977C3-1A75-487A-98AD-5B8522E5D664}"/>
              </a:ext>
            </a:extLst>
          </p:cNvPr>
          <p:cNvSpPr txBox="1"/>
          <p:nvPr/>
        </p:nvSpPr>
        <p:spPr>
          <a:xfrm>
            <a:off x="9622789" y="3770176"/>
            <a:ext cx="1122097" cy="1200329"/>
          </a:xfrm>
          <a:prstGeom prst="rect">
            <a:avLst/>
          </a:prstGeom>
          <a:noFill/>
        </p:spPr>
        <p:txBody>
          <a:bodyPr wrap="square" rtlCol="0">
            <a:spAutoFit/>
          </a:bodyPr>
          <a:lstStyle/>
          <a:p>
            <a:r>
              <a:rPr lang="de-DE" dirty="0"/>
              <a:t>2013</a:t>
            </a:r>
          </a:p>
          <a:p>
            <a:r>
              <a:rPr lang="de-DE" dirty="0"/>
              <a:t>(</a:t>
            </a:r>
            <a:r>
              <a:rPr lang="de-DE" dirty="0" err="1"/>
              <a:t>present</a:t>
            </a:r>
            <a:r>
              <a:rPr lang="de-DE" dirty="0"/>
              <a:t>/</a:t>
            </a:r>
            <a:r>
              <a:rPr lang="de-DE" dirty="0" err="1"/>
              <a:t>near</a:t>
            </a:r>
            <a:r>
              <a:rPr lang="de-DE" dirty="0"/>
              <a:t> </a:t>
            </a:r>
            <a:r>
              <a:rPr lang="de-DE" dirty="0" err="1"/>
              <a:t>future</a:t>
            </a:r>
            <a:r>
              <a:rPr lang="de-DE" dirty="0"/>
              <a:t>)</a:t>
            </a:r>
          </a:p>
        </p:txBody>
      </p:sp>
      <p:sp>
        <p:nvSpPr>
          <p:cNvPr id="26" name="Textfeld 25">
            <a:extLst>
              <a:ext uri="{FF2B5EF4-FFF2-40B4-BE49-F238E27FC236}">
                <a16:creationId xmlns:a16="http://schemas.microsoft.com/office/drawing/2014/main" id="{1D5C50AB-5F63-448C-B8C8-BB7DD4B5BA7A}"/>
              </a:ext>
            </a:extLst>
          </p:cNvPr>
          <p:cNvSpPr txBox="1"/>
          <p:nvPr/>
        </p:nvSpPr>
        <p:spPr>
          <a:xfrm>
            <a:off x="11069903" y="3747025"/>
            <a:ext cx="1122097" cy="923330"/>
          </a:xfrm>
          <a:prstGeom prst="rect">
            <a:avLst/>
          </a:prstGeom>
          <a:noFill/>
        </p:spPr>
        <p:txBody>
          <a:bodyPr wrap="square" rtlCol="0">
            <a:spAutoFit/>
          </a:bodyPr>
          <a:lstStyle/>
          <a:p>
            <a:r>
              <a:rPr lang="de-DE" dirty="0"/>
              <a:t>2020</a:t>
            </a:r>
          </a:p>
          <a:p>
            <a:r>
              <a:rPr lang="de-DE" dirty="0"/>
              <a:t>(</a:t>
            </a:r>
            <a:r>
              <a:rPr lang="de-DE" dirty="0" err="1"/>
              <a:t>near</a:t>
            </a:r>
            <a:r>
              <a:rPr lang="de-DE" dirty="0"/>
              <a:t> </a:t>
            </a:r>
            <a:r>
              <a:rPr lang="de-DE" dirty="0" err="1"/>
              <a:t>future</a:t>
            </a:r>
            <a:r>
              <a:rPr lang="de-DE" dirty="0"/>
              <a:t>)</a:t>
            </a:r>
          </a:p>
        </p:txBody>
      </p:sp>
      <p:sp>
        <p:nvSpPr>
          <p:cNvPr id="27" name="Textfeld 26">
            <a:extLst>
              <a:ext uri="{FF2B5EF4-FFF2-40B4-BE49-F238E27FC236}">
                <a16:creationId xmlns:a16="http://schemas.microsoft.com/office/drawing/2014/main" id="{CCD1D3F1-C528-47A9-9590-50F43759936D}"/>
              </a:ext>
            </a:extLst>
          </p:cNvPr>
          <p:cNvSpPr txBox="1"/>
          <p:nvPr/>
        </p:nvSpPr>
        <p:spPr>
          <a:xfrm>
            <a:off x="2018489" y="3758600"/>
            <a:ext cx="1122097" cy="1200329"/>
          </a:xfrm>
          <a:prstGeom prst="rect">
            <a:avLst/>
          </a:prstGeom>
          <a:noFill/>
        </p:spPr>
        <p:txBody>
          <a:bodyPr wrap="square" rtlCol="0">
            <a:spAutoFit/>
          </a:bodyPr>
          <a:lstStyle/>
          <a:p>
            <a:r>
              <a:rPr lang="de-DE" dirty="0"/>
              <a:t>2004</a:t>
            </a:r>
          </a:p>
          <a:p>
            <a:r>
              <a:rPr lang="de-DE" dirty="0"/>
              <a:t>(</a:t>
            </a:r>
            <a:r>
              <a:rPr lang="de-DE" dirty="0" err="1"/>
              <a:t>near</a:t>
            </a:r>
            <a:r>
              <a:rPr lang="de-DE" dirty="0"/>
              <a:t> </a:t>
            </a:r>
            <a:r>
              <a:rPr lang="de-DE" dirty="0" err="1"/>
              <a:t>future</a:t>
            </a:r>
            <a:r>
              <a:rPr lang="de-DE" dirty="0"/>
              <a:t>)</a:t>
            </a:r>
          </a:p>
          <a:p>
            <a:endParaRPr lang="de-DE" dirty="0"/>
          </a:p>
        </p:txBody>
      </p:sp>
      <p:sp>
        <p:nvSpPr>
          <p:cNvPr id="28" name="Rechteck 27">
            <a:extLst>
              <a:ext uri="{FF2B5EF4-FFF2-40B4-BE49-F238E27FC236}">
                <a16:creationId xmlns:a16="http://schemas.microsoft.com/office/drawing/2014/main" id="{80D356AE-9792-440E-AEFE-6DAF0EE9D3A1}"/>
              </a:ext>
            </a:extLst>
          </p:cNvPr>
          <p:cNvSpPr/>
          <p:nvPr/>
        </p:nvSpPr>
        <p:spPr>
          <a:xfrm>
            <a:off x="439838" y="285992"/>
            <a:ext cx="10655864" cy="461665"/>
          </a:xfrm>
          <a:prstGeom prst="rect">
            <a:avLst/>
          </a:prstGeom>
        </p:spPr>
        <p:txBody>
          <a:bodyPr wrap="square">
            <a:spAutoFit/>
          </a:bodyPr>
          <a:lstStyle/>
          <a:p>
            <a:r>
              <a:rPr lang="en-US" sz="2400" b="1" dirty="0"/>
              <a:t>Dates of publication and temporal setting of key examples</a:t>
            </a:r>
          </a:p>
        </p:txBody>
      </p:sp>
      <p:sp>
        <p:nvSpPr>
          <p:cNvPr id="29" name="Rechteck 28">
            <a:extLst>
              <a:ext uri="{FF2B5EF4-FFF2-40B4-BE49-F238E27FC236}">
                <a16:creationId xmlns:a16="http://schemas.microsoft.com/office/drawing/2014/main" id="{E6E1ED94-B163-434E-8BAF-F16B10A37659}"/>
              </a:ext>
            </a:extLst>
          </p:cNvPr>
          <p:cNvSpPr/>
          <p:nvPr/>
        </p:nvSpPr>
        <p:spPr>
          <a:xfrm>
            <a:off x="439838" y="5493482"/>
            <a:ext cx="10655864" cy="830997"/>
          </a:xfrm>
          <a:prstGeom prst="rect">
            <a:avLst/>
          </a:prstGeom>
        </p:spPr>
        <p:txBody>
          <a:bodyPr wrap="square">
            <a:spAutoFit/>
          </a:bodyPr>
          <a:lstStyle/>
          <a:p>
            <a:r>
              <a:rPr lang="en-US" sz="2400" b="1" dirty="0"/>
              <a:t>Dates of future projections have tended to move closer to the present (exceptions are genre-specific)</a:t>
            </a:r>
          </a:p>
        </p:txBody>
      </p:sp>
    </p:spTree>
    <p:extLst>
      <p:ext uri="{BB962C8B-B14F-4D97-AF65-F5344CB8AC3E}">
        <p14:creationId xmlns:p14="http://schemas.microsoft.com/office/powerpoint/2010/main" val="41240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3451</Words>
  <Application>Microsoft Office PowerPoint</Application>
  <PresentationFormat>Breitbild</PresentationFormat>
  <Paragraphs>435</Paragraphs>
  <Slides>29</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Bahnschrift</vt:lpstr>
      <vt:lpstr>Calibri</vt:lpstr>
      <vt:lpstr>Calibri Light</vt:lpstr>
      <vt:lpstr>Tahoma</vt:lpstr>
      <vt:lpstr>Times New Roman</vt:lpstr>
      <vt:lpstr>Office</vt:lpstr>
      <vt:lpstr>Climate Change Communication and the Role of Literature</vt:lpstr>
      <vt:lpstr>Overview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Overview </vt:lpstr>
      <vt:lpstr>Why Climate Change Literacy?</vt:lpstr>
      <vt:lpstr>Selection of Texts</vt:lpstr>
      <vt:lpstr>Two fallacies – what literature does not do (but is often expected to do)</vt:lpstr>
      <vt:lpstr>PowerPoint-Präsentation</vt:lpstr>
      <vt:lpstr>PowerPoint-Präsentation</vt:lpstr>
      <vt:lpstr>One understanding – what literature can do</vt:lpstr>
      <vt:lpstr>Overview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 why Climate Change Literacy?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Fearscapes in Climate Change Fiction</dc:title>
  <dc:creator>Roman Bartosch</dc:creator>
  <cp:lastModifiedBy>Jens Gurr</cp:lastModifiedBy>
  <cp:revision>92</cp:revision>
  <cp:lastPrinted>2021-10-21T21:26:24Z</cp:lastPrinted>
  <dcterms:created xsi:type="dcterms:W3CDTF">2021-08-26T05:17:37Z</dcterms:created>
  <dcterms:modified xsi:type="dcterms:W3CDTF">2022-12-09T08:24:32Z</dcterms:modified>
</cp:coreProperties>
</file>