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6" autoAdjust="0"/>
    <p:restoredTop sz="94660"/>
  </p:normalViewPr>
  <p:slideViewPr>
    <p:cSldViewPr snapToGrid="0">
      <p:cViewPr varScale="1">
        <p:scale>
          <a:sx n="113" d="100"/>
          <a:sy n="113" d="100"/>
        </p:scale>
        <p:origin x="1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AA94D8-8BD8-A26B-A99B-092FE7F2B9D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4CE064D-B705-E6B9-91BE-AC9C1AFC8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21137B-3BDC-7C6F-1676-4F563763B187}"/>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E7C9044D-41F4-9AA6-37E6-8E62D33F6F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6B6E98-AE99-77BF-F449-B837A9CC7173}"/>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2991739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09CC3D-5537-CD7D-B5FA-DF84E826609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C389852-7BBB-B47A-775A-33189952399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207FCD5-9614-2941-4E30-0D22E51E32A1}"/>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2C91022A-80F3-A3DB-74FE-A3AEC6B21E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A8F3956-F9A8-60D6-63AD-473E98C57E87}"/>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4055873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5631F80-2529-6314-37E0-74B653AF5DC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9CA4C65-9AA9-F447-A9F0-DE986FB91EF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E899766-8306-0CA6-FE06-33298E5D645B}"/>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32327EAB-DB50-6574-9213-441883BE3FC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35F678-DBCD-CEF4-A57A-C1C0B83CD612}"/>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339082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93C484-EC48-E560-89EB-158F5AA1B89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9759DFD-1BB8-2150-9A98-E8E4EB6DD21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EF28F1-7BD6-6D23-5D9C-21DEDA7A3515}"/>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039D7BE1-261F-A1AA-20E9-6BBC3626DB6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BB9A6F-8B4F-E1A9-2879-48C53AE31D44}"/>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185405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DD6E70-A1EE-8130-19CD-0DE15DFA74B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F74C112-F67A-2034-2157-34C172D4B4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2369A73-126D-CD13-3074-5B1BC55B1BC8}"/>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1D9D70AD-FB72-99A9-6DDB-3C817601BE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81C352-A94B-9E49-61E8-76EFAC17F88F}"/>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642328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4D00D8-E184-A9B8-6E59-08C77CE6A13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D9248EE-97EC-779A-CB62-A35A322D66F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D9807F4-35D8-502B-13C1-B2D5E58E890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71EB17A-7150-A1A0-B2D4-517D0F075285}"/>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6" name="Zástupný symbol pro zápatí 5">
            <a:extLst>
              <a:ext uri="{FF2B5EF4-FFF2-40B4-BE49-F238E27FC236}">
                <a16:creationId xmlns:a16="http://schemas.microsoft.com/office/drawing/2014/main" id="{31889949-81C7-9024-2072-D53F1B4776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DC92AA0-0F49-37C5-D6E8-616712649F92}"/>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64688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FB1FE8-C16B-5FB0-8ABD-8CF23A070E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769E9B6-82AE-23CD-1E1D-87D5DE71E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1C1F102-9C7B-09DE-938C-14CEC2843EF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928176F-939D-A718-DF0A-FAD9E0BD3F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10A3F11-64C8-97D4-A589-165FE773DF2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3D721E9-D23B-D61E-E77A-F245163CA56C}"/>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8" name="Zástupný symbol pro zápatí 7">
            <a:extLst>
              <a:ext uri="{FF2B5EF4-FFF2-40B4-BE49-F238E27FC236}">
                <a16:creationId xmlns:a16="http://schemas.microsoft.com/office/drawing/2014/main" id="{88D97627-5152-4A9F-3FE6-8C978E3D7BA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CAED0F5-5147-D59F-C29B-DCF08AB159E9}"/>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405412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68980C-306E-342B-85DD-6F480D52139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82E1241-DDA2-D6D2-DE94-36DB2D338600}"/>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4" name="Zástupný symbol pro zápatí 3">
            <a:extLst>
              <a:ext uri="{FF2B5EF4-FFF2-40B4-BE49-F238E27FC236}">
                <a16:creationId xmlns:a16="http://schemas.microsoft.com/office/drawing/2014/main" id="{DA07B947-5992-0ECD-CC83-91D88939E01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CA6F1FC-CC15-FFE4-490C-CC3FD7242080}"/>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3863771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36AD177-94C0-AF9C-897B-D538F8E177C9}"/>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3" name="Zástupný symbol pro zápatí 2">
            <a:extLst>
              <a:ext uri="{FF2B5EF4-FFF2-40B4-BE49-F238E27FC236}">
                <a16:creationId xmlns:a16="http://schemas.microsoft.com/office/drawing/2014/main" id="{5EB8EC8B-812E-16DB-1E2C-77046B0FF68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8455840-BA79-C3F0-FA08-AE6E6D61A12E}"/>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4174311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05EBA6-A6F7-83BF-185E-53B7D6DB2E7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95B1028-BC48-B6EA-D654-D167C64B87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BD5CB48-FBDC-A1B0-CE74-3FDA359101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9E95856-AE57-8381-85E0-DA3FBE76A4F1}"/>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6" name="Zástupný symbol pro zápatí 5">
            <a:extLst>
              <a:ext uri="{FF2B5EF4-FFF2-40B4-BE49-F238E27FC236}">
                <a16:creationId xmlns:a16="http://schemas.microsoft.com/office/drawing/2014/main" id="{AD349D34-9221-94DC-E746-646B5EB524A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CE6902F-C0EF-ED3C-FA18-1AEA56CB85C0}"/>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37375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18CEF-8079-2BAC-5FFF-EFD3508C208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F975DE8-814D-895E-CA47-B0DF83BAC4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325FEA3-A4E0-32C0-0D3E-539C590C1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E01AAA7-DDAD-72F8-0586-118D8B81803B}"/>
              </a:ext>
            </a:extLst>
          </p:cNvPr>
          <p:cNvSpPr>
            <a:spLocks noGrp="1"/>
          </p:cNvSpPr>
          <p:nvPr>
            <p:ph type="dt" sz="half" idx="10"/>
          </p:nvPr>
        </p:nvSpPr>
        <p:spPr/>
        <p:txBody>
          <a:bodyPr/>
          <a:lstStyle/>
          <a:p>
            <a:fld id="{A06514A3-78AE-4A71-A809-02FE40F9DD6B}" type="datetimeFigureOut">
              <a:rPr lang="cs-CZ" smtClean="0"/>
              <a:t>4.10.2022</a:t>
            </a:fld>
            <a:endParaRPr lang="cs-CZ"/>
          </a:p>
        </p:txBody>
      </p:sp>
      <p:sp>
        <p:nvSpPr>
          <p:cNvPr id="6" name="Zástupný symbol pro zápatí 5">
            <a:extLst>
              <a:ext uri="{FF2B5EF4-FFF2-40B4-BE49-F238E27FC236}">
                <a16:creationId xmlns:a16="http://schemas.microsoft.com/office/drawing/2014/main" id="{258425B5-39E1-04D3-FFE5-5DF73749C45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0F91C8F-DF9A-277D-696A-0A62A6F0F293}"/>
              </a:ext>
            </a:extLst>
          </p:cNvPr>
          <p:cNvSpPr>
            <a:spLocks noGrp="1"/>
          </p:cNvSpPr>
          <p:nvPr>
            <p:ph type="sldNum" sz="quarter" idx="12"/>
          </p:nvPr>
        </p:nvSpPr>
        <p:spPr/>
        <p:txBody>
          <a:bodyPr/>
          <a:lstStyle/>
          <a:p>
            <a:fld id="{3285CA23-803C-45C2-A783-F3A82F15DA30}" type="slidenum">
              <a:rPr lang="cs-CZ" smtClean="0"/>
              <a:t>‹#›</a:t>
            </a:fld>
            <a:endParaRPr lang="cs-CZ"/>
          </a:p>
        </p:txBody>
      </p:sp>
    </p:spTree>
    <p:extLst>
      <p:ext uri="{BB962C8B-B14F-4D97-AF65-F5344CB8AC3E}">
        <p14:creationId xmlns:p14="http://schemas.microsoft.com/office/powerpoint/2010/main" val="47983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08EDED9-276D-821D-B3E6-DE11AB9C65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7ED248A5-93C1-A3CC-66EB-ADE2EFAB13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E8DA9D-D753-84AF-357E-46E2C8D321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514A3-78AE-4A71-A809-02FE40F9DD6B}" type="datetimeFigureOut">
              <a:rPr lang="cs-CZ" smtClean="0"/>
              <a:t>4.10.2022</a:t>
            </a:fld>
            <a:endParaRPr lang="cs-CZ"/>
          </a:p>
        </p:txBody>
      </p:sp>
      <p:sp>
        <p:nvSpPr>
          <p:cNvPr id="5" name="Zástupný symbol pro zápatí 4">
            <a:extLst>
              <a:ext uri="{FF2B5EF4-FFF2-40B4-BE49-F238E27FC236}">
                <a16:creationId xmlns:a16="http://schemas.microsoft.com/office/drawing/2014/main" id="{EC701262-336D-8DC3-6563-A2901AAD1C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6187F5A-8D52-A006-8496-497F4745B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5CA23-803C-45C2-A783-F3A82F15DA30}" type="slidenum">
              <a:rPr lang="cs-CZ" smtClean="0"/>
              <a:t>‹#›</a:t>
            </a:fld>
            <a:endParaRPr lang="cs-CZ"/>
          </a:p>
        </p:txBody>
      </p:sp>
    </p:spTree>
    <p:extLst>
      <p:ext uri="{BB962C8B-B14F-4D97-AF65-F5344CB8AC3E}">
        <p14:creationId xmlns:p14="http://schemas.microsoft.com/office/powerpoint/2010/main" val="154824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psl.cz/index.php?id=1387&amp;menu=&amp;sub=&amp;str=aktualita.php"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E77B42-D24E-6CDA-5B2B-A94366F17AFC}"/>
              </a:ext>
            </a:extLst>
          </p:cNvPr>
          <p:cNvSpPr>
            <a:spLocks noGrp="1"/>
          </p:cNvSpPr>
          <p:nvPr>
            <p:ph type="ctrTitle"/>
          </p:nvPr>
        </p:nvSpPr>
        <p:spPr/>
        <p:txBody>
          <a:bodyPr/>
          <a:lstStyle/>
          <a:p>
            <a:r>
              <a:rPr lang="cs-CZ" dirty="0"/>
              <a:t>Marie von </a:t>
            </a:r>
            <a:r>
              <a:rPr lang="cs-CZ" dirty="0" err="1"/>
              <a:t>Ebner-Eschenbach</a:t>
            </a:r>
            <a:endParaRPr lang="cs-CZ" dirty="0"/>
          </a:p>
        </p:txBody>
      </p:sp>
      <p:sp>
        <p:nvSpPr>
          <p:cNvPr id="3" name="Podnadpis 2">
            <a:extLst>
              <a:ext uri="{FF2B5EF4-FFF2-40B4-BE49-F238E27FC236}">
                <a16:creationId xmlns:a16="http://schemas.microsoft.com/office/drawing/2014/main" id="{958FFD41-7267-F08A-ED33-B62118F57670}"/>
              </a:ext>
            </a:extLst>
          </p:cNvPr>
          <p:cNvSpPr>
            <a:spLocks noGrp="1"/>
          </p:cNvSpPr>
          <p:nvPr>
            <p:ph type="subTitle" idx="1"/>
          </p:nvPr>
        </p:nvSpPr>
        <p:spPr/>
        <p:txBody>
          <a:bodyPr/>
          <a:lstStyle/>
          <a:p>
            <a:r>
              <a:rPr lang="cs-CZ" dirty="0"/>
              <a:t>1830-1916</a:t>
            </a:r>
            <a:endParaRPr lang="de-DE" dirty="0"/>
          </a:p>
          <a:p>
            <a:r>
              <a:rPr lang="de-DE" dirty="0"/>
              <a:t>Ma</a:t>
            </a:r>
            <a:r>
              <a:rPr lang="cs-CZ" dirty="0" err="1"/>
              <a:t>šlans</a:t>
            </a:r>
            <a:r>
              <a:rPr lang="cs-CZ" dirty="0"/>
              <a:t> </a:t>
            </a:r>
            <a:r>
              <a:rPr lang="cs-CZ" dirty="0" err="1"/>
              <a:t>Frau</a:t>
            </a:r>
            <a:r>
              <a:rPr lang="cs-CZ" dirty="0"/>
              <a:t> 1897 </a:t>
            </a:r>
            <a:r>
              <a:rPr lang="cs-CZ" dirty="0" err="1"/>
              <a:t>erschienen</a:t>
            </a:r>
            <a:endParaRPr lang="cs-CZ" dirty="0"/>
          </a:p>
        </p:txBody>
      </p:sp>
    </p:spTree>
    <p:extLst>
      <p:ext uri="{BB962C8B-B14F-4D97-AF65-F5344CB8AC3E}">
        <p14:creationId xmlns:p14="http://schemas.microsoft.com/office/powerpoint/2010/main" val="291915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3E3C1A-001F-7B1F-B907-DE7F8BED0E3D}"/>
              </a:ext>
            </a:extLst>
          </p:cNvPr>
          <p:cNvSpPr>
            <a:spLocks noGrp="1"/>
          </p:cNvSpPr>
          <p:nvPr>
            <p:ph type="title"/>
          </p:nvPr>
        </p:nvSpPr>
        <p:spPr/>
        <p:txBody>
          <a:bodyPr>
            <a:normAutofit fontScale="90000"/>
          </a:bodyPr>
          <a:lstStyle/>
          <a:p>
            <a:pPr algn="ctr"/>
            <a:r>
              <a:rPr lang="de-DE" sz="2800" dirty="0"/>
              <a:t>1897 als Schicksalsjahr der Monarchie</a:t>
            </a:r>
            <a:br>
              <a:rPr lang="de-DE" sz="2800" dirty="0"/>
            </a:br>
            <a:r>
              <a:rPr lang="de-DE" sz="2800" dirty="0">
                <a:solidFill>
                  <a:srgbClr val="202122"/>
                </a:solidFill>
                <a:effectLst/>
                <a:latin typeface="+mn-lt"/>
              </a:rPr>
              <a:t>Badenische Sprachenverordnung vom 5. April 1897, </a:t>
            </a:r>
            <a:br>
              <a:rPr lang="de-DE" sz="2800" dirty="0">
                <a:solidFill>
                  <a:srgbClr val="202122"/>
                </a:solidFill>
                <a:effectLst/>
                <a:latin typeface="+mn-lt"/>
              </a:rPr>
            </a:br>
            <a:r>
              <a:rPr lang="de-DE" sz="2000" dirty="0">
                <a:solidFill>
                  <a:srgbClr val="202122"/>
                </a:solidFill>
                <a:effectLst/>
                <a:latin typeface="+mn-lt"/>
              </a:rPr>
              <a:t>am 28. November 1897 ein Rücktrittsgesuch </a:t>
            </a:r>
            <a:r>
              <a:rPr lang="de-DE" sz="2000" dirty="0" err="1">
                <a:solidFill>
                  <a:srgbClr val="202122"/>
                </a:solidFill>
                <a:effectLst/>
                <a:latin typeface="+mn-lt"/>
              </a:rPr>
              <a:t>Badenis</a:t>
            </a:r>
            <a:r>
              <a:rPr lang="de-DE" sz="2000" dirty="0">
                <a:solidFill>
                  <a:srgbClr val="202122"/>
                </a:solidFill>
                <a:effectLst/>
                <a:latin typeface="+mn-lt"/>
              </a:rPr>
              <a:t>, Lueger im April  1897 doch zum Bürgermeister, am 30. Jänner 1889 hat sich auf Schloss </a:t>
            </a:r>
            <a:r>
              <a:rPr lang="de-DE" sz="2000" dirty="0" err="1">
                <a:solidFill>
                  <a:srgbClr val="202122"/>
                </a:solidFill>
                <a:effectLst/>
                <a:latin typeface="+mn-lt"/>
              </a:rPr>
              <a:t>Mayerling</a:t>
            </a:r>
            <a:r>
              <a:rPr lang="de-DE" sz="2000" dirty="0">
                <a:solidFill>
                  <a:srgbClr val="202122"/>
                </a:solidFill>
                <a:effectLst/>
                <a:latin typeface="+mn-lt"/>
              </a:rPr>
              <a:t> Kronprinz Rudolf erschossen.</a:t>
            </a:r>
            <a:endParaRPr lang="cs-CZ" sz="2000" dirty="0">
              <a:latin typeface="+mn-lt"/>
            </a:endParaRPr>
          </a:p>
        </p:txBody>
      </p:sp>
      <p:sp>
        <p:nvSpPr>
          <p:cNvPr id="3" name="Zástupný obsah 2">
            <a:extLst>
              <a:ext uri="{FF2B5EF4-FFF2-40B4-BE49-F238E27FC236}">
                <a16:creationId xmlns:a16="http://schemas.microsoft.com/office/drawing/2014/main" id="{4B5A0FD0-A2D5-E393-5E61-EB7330C10FC7}"/>
              </a:ext>
            </a:extLst>
          </p:cNvPr>
          <p:cNvSpPr>
            <a:spLocks noGrp="1"/>
          </p:cNvSpPr>
          <p:nvPr>
            <p:ph idx="1"/>
          </p:nvPr>
        </p:nvSpPr>
        <p:spPr/>
        <p:txBody>
          <a:bodyPr>
            <a:normAutofit fontScale="92500" lnSpcReduction="20000"/>
          </a:bodyPr>
          <a:lstStyle/>
          <a:p>
            <a:r>
              <a:rPr lang="de-DE" dirty="0"/>
              <a:t>Tagebucheintrag vom 16. Mai 1899: </a:t>
            </a:r>
            <a:r>
              <a:rPr lang="de-DE" i="1" dirty="0"/>
              <a:t>Nur fort aus dieser von der antisemitischen Krätze ergriffenen Stadt, die ihre alten Paläste </a:t>
            </a:r>
            <a:r>
              <a:rPr lang="de-DE" i="1" dirty="0" err="1"/>
              <a:t>niederrreißt</a:t>
            </a:r>
            <a:r>
              <a:rPr lang="de-DE" i="1" dirty="0"/>
              <a:t> u. an ihre Stelle schreiend bunt beschmierte Marktbuden hinstellt, in deren Kirchen Hass gepredigt wird, die einen Schuft zum Bürgermeister u stumpfsinnige Flegel zu Schulinspektoren gewählt hat.</a:t>
            </a:r>
          </a:p>
          <a:p>
            <a:r>
              <a:rPr lang="de-DE" i="1" dirty="0"/>
              <a:t>In meinen Augen ist Lueger ein viel schlechterer Kerl als </a:t>
            </a:r>
            <a:r>
              <a:rPr lang="de-DE" i="1" dirty="0" err="1"/>
              <a:t>Lucheni</a:t>
            </a:r>
            <a:r>
              <a:rPr lang="de-DE" i="1" dirty="0"/>
              <a:t>. Lueger hat langsam, grausam, schmerzvoll getötet. </a:t>
            </a:r>
            <a:r>
              <a:rPr lang="de-DE" dirty="0"/>
              <a:t>Er habe seinen Kontrahenten </a:t>
            </a:r>
            <a:r>
              <a:rPr lang="de-DE" i="1" dirty="0"/>
              <a:t>die Ehre abgeschnitten, das Herz </a:t>
            </a:r>
            <a:r>
              <a:rPr lang="de-DE" i="1" dirty="0" err="1"/>
              <a:t>gebrchen</a:t>
            </a:r>
            <a:r>
              <a:rPr lang="de-DE" dirty="0"/>
              <a:t> und seine Nebenmenschen </a:t>
            </a:r>
            <a:r>
              <a:rPr lang="de-DE" i="1" dirty="0"/>
              <a:t>dumm und blind gemacht, um über sie regieren zu können.</a:t>
            </a:r>
          </a:p>
          <a:p>
            <a:r>
              <a:rPr lang="de-DE" dirty="0" err="1"/>
              <a:t>MvE</a:t>
            </a:r>
            <a:r>
              <a:rPr lang="de-DE" dirty="0"/>
              <a:t>-E an Josef Breuer, einer der Mitbegründer der Psychoanalyse und ihren Privatarzt:</a:t>
            </a:r>
            <a:r>
              <a:rPr lang="de-DE" i="1" dirty="0"/>
              <a:t> </a:t>
            </a:r>
            <a:r>
              <a:rPr lang="cs-CZ" i="1" dirty="0"/>
              <a:t>Die </a:t>
            </a:r>
            <a:r>
              <a:rPr lang="cs-CZ" i="1" dirty="0" err="1"/>
              <a:t>Verwilderung</a:t>
            </a:r>
            <a:r>
              <a:rPr lang="cs-CZ" i="1" dirty="0"/>
              <a:t> </a:t>
            </a:r>
            <a:r>
              <a:rPr lang="cs-CZ" i="1" dirty="0" err="1"/>
              <a:t>und</a:t>
            </a:r>
            <a:r>
              <a:rPr lang="cs-CZ" i="1" dirty="0"/>
              <a:t> </a:t>
            </a:r>
            <a:r>
              <a:rPr lang="cs-CZ" i="1" dirty="0" err="1"/>
              <a:t>Verdummung</a:t>
            </a:r>
            <a:r>
              <a:rPr lang="cs-CZ" i="1" dirty="0"/>
              <a:t>, </a:t>
            </a:r>
            <a:r>
              <a:rPr lang="cs-CZ" i="1" dirty="0" err="1"/>
              <a:t>die</a:t>
            </a:r>
            <a:r>
              <a:rPr lang="cs-CZ" i="1" dirty="0"/>
              <a:t> </a:t>
            </a:r>
            <a:r>
              <a:rPr lang="cs-CZ" i="1" dirty="0" err="1"/>
              <a:t>jetzt</a:t>
            </a:r>
            <a:r>
              <a:rPr lang="cs-CZ" i="1" dirty="0"/>
              <a:t> </a:t>
            </a:r>
            <a:r>
              <a:rPr lang="cs-CZ" i="1" dirty="0" err="1"/>
              <a:t>herrschen</a:t>
            </a:r>
            <a:r>
              <a:rPr lang="cs-CZ" i="1" dirty="0"/>
              <a:t>, </a:t>
            </a:r>
            <a:r>
              <a:rPr lang="cs-CZ" i="1" dirty="0" err="1"/>
              <a:t>sind</a:t>
            </a:r>
            <a:r>
              <a:rPr lang="cs-CZ" i="1" dirty="0"/>
              <a:t> </a:t>
            </a:r>
            <a:r>
              <a:rPr lang="cs-CZ" i="1" dirty="0" err="1"/>
              <a:t>notwendig</a:t>
            </a:r>
            <a:r>
              <a:rPr lang="cs-CZ" i="1" dirty="0"/>
              <a:t>. Die </a:t>
            </a:r>
            <a:r>
              <a:rPr lang="cs-CZ" i="1" dirty="0" err="1"/>
              <a:t>Menschen</a:t>
            </a:r>
            <a:r>
              <a:rPr lang="cs-CZ" i="1" dirty="0"/>
              <a:t> m</a:t>
            </a:r>
            <a:r>
              <a:rPr lang="de-DE" i="1" dirty="0" err="1"/>
              <a:t>üssen</a:t>
            </a:r>
            <a:r>
              <a:rPr lang="de-DE" i="1" dirty="0"/>
              <a:t> zu dem </a:t>
            </a:r>
            <a:r>
              <a:rPr lang="de-DE" i="1" dirty="0" err="1"/>
              <a:t>Weltkkrieg</a:t>
            </a:r>
            <a:r>
              <a:rPr lang="de-DE" i="1" dirty="0"/>
              <a:t>, der bevorsteht, präpariert werden. Zu dem gegenseitig Auffressen schärft man sich jetzt die Zähne.</a:t>
            </a:r>
          </a:p>
          <a:p>
            <a:endParaRPr lang="de-DE" dirty="0"/>
          </a:p>
          <a:p>
            <a:endParaRPr lang="de-DE" dirty="0"/>
          </a:p>
          <a:p>
            <a:endParaRPr lang="de-DE" dirty="0"/>
          </a:p>
          <a:p>
            <a:endParaRPr lang="cs-CZ" dirty="0"/>
          </a:p>
        </p:txBody>
      </p:sp>
    </p:spTree>
    <p:extLst>
      <p:ext uri="{BB962C8B-B14F-4D97-AF65-F5344CB8AC3E}">
        <p14:creationId xmlns:p14="http://schemas.microsoft.com/office/powerpoint/2010/main" val="69488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85F06D-7DA7-49B1-B9D5-57296375CF8F}"/>
              </a:ext>
            </a:extLst>
          </p:cNvPr>
          <p:cNvSpPr>
            <a:spLocks noGrp="1"/>
          </p:cNvSpPr>
          <p:nvPr>
            <p:ph type="title"/>
          </p:nvPr>
        </p:nvSpPr>
        <p:spPr/>
        <p:txBody>
          <a:bodyPr/>
          <a:lstStyle/>
          <a:p>
            <a:pPr algn="ctr"/>
            <a:r>
              <a:rPr lang="de-DE" dirty="0"/>
              <a:t>Mythos „des guten Menschen von </a:t>
            </a:r>
            <a:r>
              <a:rPr lang="de-DE" dirty="0" err="1"/>
              <a:t>Zdißlawitz</a:t>
            </a:r>
            <a:r>
              <a:rPr lang="de-DE" dirty="0"/>
              <a:t>“</a:t>
            </a:r>
            <a:br>
              <a:rPr lang="cs-CZ" dirty="0"/>
            </a:br>
            <a:r>
              <a:rPr lang="cs-CZ" sz="2000" dirty="0"/>
              <a:t>Jan Budňák, Fr</a:t>
            </a:r>
            <a:r>
              <a:rPr lang="de-DE" sz="2000" dirty="0"/>
              <a:t>ü</a:t>
            </a:r>
            <a:r>
              <a:rPr lang="cs-CZ" sz="2000" dirty="0" err="1"/>
              <a:t>hjahrssemster</a:t>
            </a:r>
            <a:r>
              <a:rPr lang="cs-CZ" sz="2000" dirty="0"/>
              <a:t> 2022</a:t>
            </a:r>
          </a:p>
        </p:txBody>
      </p:sp>
      <p:sp>
        <p:nvSpPr>
          <p:cNvPr id="3" name="Zástupný obsah 2">
            <a:extLst>
              <a:ext uri="{FF2B5EF4-FFF2-40B4-BE49-F238E27FC236}">
                <a16:creationId xmlns:a16="http://schemas.microsoft.com/office/drawing/2014/main" id="{3AD5AE1F-A541-4FDE-9472-8C2E32062A71}"/>
              </a:ext>
            </a:extLst>
          </p:cNvPr>
          <p:cNvSpPr>
            <a:spLocks noGrp="1"/>
          </p:cNvSpPr>
          <p:nvPr>
            <p:ph sz="half" idx="1"/>
          </p:nvPr>
        </p:nvSpPr>
        <p:spPr/>
        <p:txBody>
          <a:bodyPr>
            <a:normAutofit fontScale="92500" lnSpcReduction="10000"/>
          </a:bodyPr>
          <a:lstStyle/>
          <a:p>
            <a:r>
              <a:rPr lang="de-DE" dirty="0"/>
              <a:t>„Dass Ebner-Eschenbach als Figur aber heute in irgendeiner Weise sexy wäre, wird kaum jemand behaupten. Man verbindet mit ihr das etwas angestaubte Bild einer Matrone und einen Tugendkatalog ganz nach dem Geschmack des 19. Jahrhunderts: Güte, Mitleid, Weisheit, Mütterlichkeit, Mitmenschlichkeit, Tierliebe, Herzenswärme.“ (</a:t>
            </a:r>
            <a:r>
              <a:rPr lang="de-DE" dirty="0" err="1"/>
              <a:t>Strigl</a:t>
            </a:r>
            <a:r>
              <a:rPr lang="de-DE" dirty="0"/>
              <a:t> 2016: 11)</a:t>
            </a:r>
            <a:endParaRPr lang="cs-CZ" dirty="0"/>
          </a:p>
        </p:txBody>
      </p:sp>
      <p:sp>
        <p:nvSpPr>
          <p:cNvPr id="4" name="Zástupný obsah 3">
            <a:extLst>
              <a:ext uri="{FF2B5EF4-FFF2-40B4-BE49-F238E27FC236}">
                <a16:creationId xmlns:a16="http://schemas.microsoft.com/office/drawing/2014/main" id="{93AEEE94-8314-48F9-9C47-72E52ACC7263}"/>
              </a:ext>
            </a:extLst>
          </p:cNvPr>
          <p:cNvSpPr>
            <a:spLocks noGrp="1"/>
          </p:cNvSpPr>
          <p:nvPr>
            <p:ph sz="half" idx="2"/>
          </p:nvPr>
        </p:nvSpPr>
        <p:spPr/>
        <p:txBody>
          <a:bodyPr>
            <a:normAutofit fontScale="92500" lnSpcReduction="10000"/>
          </a:bodyPr>
          <a:lstStyle/>
          <a:p>
            <a:r>
              <a:rPr lang="de-DE" dirty="0"/>
              <a:t> „eine Zerrissene zwischen den Epochen, den politischen und den literarischen Strömungen,“ (14), eine Dichterin, die „nicht nur liebevoll über Menschen in ihrer Umgebung dachte und schrieb, sondern auch mit Ironie, Witz und einiger Bosheit“ und die „Romane und Erzählungen [verfasste], die sich, gegen den ersten Anschein, bei der Lektüre als subversiv, mitunter auch explosiv erweisen.“ (15), vgl. </a:t>
            </a:r>
            <a:r>
              <a:rPr lang="de-DE" dirty="0">
                <a:hlinkClick r:id="rId2"/>
              </a:rPr>
              <a:t>Fiala-Fürst</a:t>
            </a:r>
            <a:endParaRPr lang="cs-CZ" dirty="0"/>
          </a:p>
        </p:txBody>
      </p:sp>
    </p:spTree>
    <p:extLst>
      <p:ext uri="{BB962C8B-B14F-4D97-AF65-F5344CB8AC3E}">
        <p14:creationId xmlns:p14="http://schemas.microsoft.com/office/powerpoint/2010/main" val="320282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E4AD1-797E-28F2-A5C1-20A3A86EAC85}"/>
              </a:ext>
            </a:extLst>
          </p:cNvPr>
          <p:cNvSpPr>
            <a:spLocks noGrp="1"/>
          </p:cNvSpPr>
          <p:nvPr>
            <p:ph type="title"/>
          </p:nvPr>
        </p:nvSpPr>
        <p:spPr/>
        <p:txBody>
          <a:bodyPr/>
          <a:lstStyle/>
          <a:p>
            <a:r>
              <a:rPr lang="de-DE" dirty="0"/>
              <a:t>Standhaft vs. halsstarrig</a:t>
            </a:r>
            <a:endParaRPr lang="cs-CZ" dirty="0"/>
          </a:p>
        </p:txBody>
      </p:sp>
      <p:sp>
        <p:nvSpPr>
          <p:cNvPr id="3" name="Zástupný obsah 2">
            <a:extLst>
              <a:ext uri="{FF2B5EF4-FFF2-40B4-BE49-F238E27FC236}">
                <a16:creationId xmlns:a16="http://schemas.microsoft.com/office/drawing/2014/main" id="{DEF1C171-EE08-3D40-989E-B935645AB466}"/>
              </a:ext>
            </a:extLst>
          </p:cNvPr>
          <p:cNvSpPr>
            <a:spLocks noGrp="1"/>
          </p:cNvSpPr>
          <p:nvPr>
            <p:ph idx="1"/>
          </p:nvPr>
        </p:nvSpPr>
        <p:spPr/>
        <p:txBody>
          <a:bodyPr/>
          <a:lstStyle/>
          <a:p>
            <a:pPr marL="0" indent="0">
              <a:buNone/>
            </a:pPr>
            <a:r>
              <a:rPr lang="de-DE" dirty="0"/>
              <a:t>Eine </a:t>
            </a:r>
            <a:r>
              <a:rPr lang="de-DE" dirty="0" err="1"/>
              <a:t>Todtenwacht</a:t>
            </a:r>
            <a:r>
              <a:rPr lang="de-DE" dirty="0"/>
              <a:t>, 1892</a:t>
            </a:r>
          </a:p>
          <a:p>
            <a:pPr marL="0" indent="0">
              <a:buNone/>
            </a:pPr>
            <a:r>
              <a:rPr lang="de-DE" i="1" dirty="0"/>
              <a:t>Lieber in die Höll als in dein schönes Haus.</a:t>
            </a:r>
          </a:p>
          <a:p>
            <a:pPr marL="0" indent="0">
              <a:buNone/>
            </a:pPr>
            <a:r>
              <a:rPr lang="cs-CZ" dirty="0" err="1"/>
              <a:t>Glaubenlos</a:t>
            </a:r>
            <a:r>
              <a:rPr lang="cs-CZ" dirty="0"/>
              <a:t>, 1893,</a:t>
            </a:r>
          </a:p>
          <a:p>
            <a:pPr marL="0" indent="0">
              <a:buNone/>
            </a:pPr>
            <a:r>
              <a:rPr lang="cs-CZ" dirty="0" err="1"/>
              <a:t>Ein</a:t>
            </a:r>
            <a:r>
              <a:rPr lang="cs-CZ" dirty="0"/>
              <a:t> </a:t>
            </a:r>
            <a:r>
              <a:rPr lang="cs-CZ" dirty="0" err="1"/>
              <a:t>Abbild</a:t>
            </a:r>
            <a:r>
              <a:rPr lang="cs-CZ" dirty="0"/>
              <a:t> von St. </a:t>
            </a:r>
            <a:r>
              <a:rPr lang="cs-CZ" dirty="0" err="1"/>
              <a:t>Gilgen</a:t>
            </a:r>
            <a:r>
              <a:rPr lang="cs-CZ" dirty="0"/>
              <a:t> </a:t>
            </a:r>
            <a:r>
              <a:rPr lang="cs-CZ" dirty="0" err="1"/>
              <a:t>am</a:t>
            </a:r>
            <a:r>
              <a:rPr lang="cs-CZ" dirty="0"/>
              <a:t> </a:t>
            </a:r>
            <a:r>
              <a:rPr lang="cs-CZ" dirty="0" err="1"/>
              <a:t>Wolfgangsee</a:t>
            </a:r>
            <a:r>
              <a:rPr lang="cs-CZ" dirty="0"/>
              <a:t>, </a:t>
            </a:r>
            <a:r>
              <a:rPr lang="cs-CZ" dirty="0" err="1"/>
              <a:t>Kooperator</a:t>
            </a:r>
            <a:r>
              <a:rPr lang="cs-CZ" dirty="0"/>
              <a:t> Leo Klinger</a:t>
            </a:r>
          </a:p>
          <a:p>
            <a:pPr marL="0" indent="0">
              <a:buNone/>
            </a:pPr>
            <a:r>
              <a:rPr lang="cs-CZ" dirty="0" err="1"/>
              <a:t>Als</a:t>
            </a:r>
            <a:r>
              <a:rPr lang="cs-CZ" dirty="0"/>
              <a:t> </a:t>
            </a:r>
            <a:r>
              <a:rPr lang="cs-CZ" i="1" dirty="0" err="1"/>
              <a:t>agnostisches</a:t>
            </a:r>
            <a:r>
              <a:rPr lang="cs-CZ" i="1" dirty="0"/>
              <a:t> </a:t>
            </a:r>
            <a:r>
              <a:rPr lang="cs-CZ" i="1" dirty="0" err="1"/>
              <a:t>Seelsorgeprogramm</a:t>
            </a:r>
            <a:r>
              <a:rPr lang="cs-CZ" dirty="0"/>
              <a:t> </a:t>
            </a:r>
            <a:r>
              <a:rPr lang="cs-CZ" dirty="0" err="1"/>
              <a:t>inder</a:t>
            </a:r>
            <a:r>
              <a:rPr lang="cs-CZ" dirty="0"/>
              <a:t> </a:t>
            </a:r>
            <a:r>
              <a:rPr lang="cs-CZ" dirty="0" err="1"/>
              <a:t>neuen</a:t>
            </a:r>
            <a:r>
              <a:rPr lang="cs-CZ" dirty="0"/>
              <a:t> </a:t>
            </a:r>
            <a:r>
              <a:rPr lang="cs-CZ" dirty="0" err="1"/>
              <a:t>freien</a:t>
            </a:r>
            <a:r>
              <a:rPr lang="cs-CZ" dirty="0"/>
              <a:t> </a:t>
            </a:r>
            <a:r>
              <a:rPr lang="cs-CZ" dirty="0" err="1"/>
              <a:t>Presse</a:t>
            </a:r>
            <a:r>
              <a:rPr lang="cs-CZ" dirty="0"/>
              <a:t> </a:t>
            </a:r>
            <a:r>
              <a:rPr lang="cs-CZ" dirty="0" err="1"/>
              <a:t>bezeichnet</a:t>
            </a:r>
            <a:r>
              <a:rPr lang="cs-CZ"/>
              <a:t>.</a:t>
            </a:r>
            <a:endParaRPr lang="cs-CZ" dirty="0"/>
          </a:p>
          <a:p>
            <a:pPr marL="0" indent="0">
              <a:buNone/>
            </a:pPr>
            <a:r>
              <a:rPr lang="de-DE" dirty="0"/>
              <a:t>Ma</a:t>
            </a:r>
            <a:r>
              <a:rPr lang="cs-CZ" dirty="0"/>
              <a:t>š</a:t>
            </a:r>
            <a:r>
              <a:rPr lang="de-DE" dirty="0" err="1"/>
              <a:t>lans</a:t>
            </a:r>
            <a:r>
              <a:rPr lang="de-DE" dirty="0"/>
              <a:t> Frau</a:t>
            </a:r>
            <a:r>
              <a:rPr lang="cs-CZ" dirty="0"/>
              <a:t>, 1897:</a:t>
            </a:r>
          </a:p>
          <a:p>
            <a:pPr marL="0" indent="0">
              <a:buNone/>
            </a:pPr>
            <a:endParaRPr lang="cs-CZ" dirty="0"/>
          </a:p>
        </p:txBody>
      </p:sp>
    </p:spTree>
    <p:extLst>
      <p:ext uri="{BB962C8B-B14F-4D97-AF65-F5344CB8AC3E}">
        <p14:creationId xmlns:p14="http://schemas.microsoft.com/office/powerpoint/2010/main" val="146026667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412</Words>
  <Application>Microsoft Office PowerPoint</Application>
  <PresentationFormat>Širokoúhlá obrazovka</PresentationFormat>
  <Paragraphs>19</Paragraphs>
  <Slides>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vt:i4>
      </vt:variant>
    </vt:vector>
  </HeadingPairs>
  <TitlesOfParts>
    <vt:vector size="8" baseType="lpstr">
      <vt:lpstr>Arial</vt:lpstr>
      <vt:lpstr>Calibri</vt:lpstr>
      <vt:lpstr>Calibri Light</vt:lpstr>
      <vt:lpstr>Motiv Office</vt:lpstr>
      <vt:lpstr>Marie von Ebner-Eschenbach</vt:lpstr>
      <vt:lpstr>1897 als Schicksalsjahr der Monarchie Badenische Sprachenverordnung vom 5. April 1897,  am 28. November 1897 ein Rücktrittsgesuch Badenis, Lueger im April  1897 doch zum Bürgermeister, am 30. Jänner 1889 hat sich auf Schloss Mayerling Kronprinz Rudolf erschossen.</vt:lpstr>
      <vt:lpstr>Mythos „des guten Menschen von Zdißlawitz“ Jan Budňák, Frühjahrssemster 2022</vt:lpstr>
      <vt:lpstr>Standhaft vs. halsstarrig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Marie von Ebner-Eschenbach</dc:title>
  <dc:creator>Zdeněk Mareček</dc:creator>
  <cp:lastModifiedBy>Zdeněk Mareček</cp:lastModifiedBy>
  <cp:revision>1</cp:revision>
  <dcterms:created xsi:type="dcterms:W3CDTF">2022-10-04T06:21:03Z</dcterms:created>
  <dcterms:modified xsi:type="dcterms:W3CDTF">2022-10-04T07:10:35Z</dcterms:modified>
</cp:coreProperties>
</file>