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61" r:id="rId3"/>
    <p:sldId id="268" r:id="rId4"/>
    <p:sldId id="264" r:id="rId5"/>
    <p:sldId id="257" r:id="rId6"/>
    <p:sldId id="258" r:id="rId7"/>
    <p:sldId id="267" r:id="rId8"/>
    <p:sldId id="259" r:id="rId9"/>
    <p:sldId id="262" r:id="rId10"/>
    <p:sldId id="265" r:id="rId11"/>
    <p:sldId id="266" r:id="rId12"/>
    <p:sldId id="263" r:id="rId13"/>
    <p:sldId id="269" r:id="rId1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9" d="100"/>
          <a:sy n="89" d="100"/>
        </p:scale>
        <p:origin x="1325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0C67D-C804-46B8-8BB6-03652E0BE1EF}" type="datetimeFigureOut">
              <a:rPr lang="cs-CZ" smtClean="0"/>
              <a:t>15.11.2022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01191-62DB-433D-8157-C8DA4F8783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57349443"/>
      </p:ext>
    </p:extLst>
  </p:cSld>
  <p:clrMapOvr>
    <a:masterClrMapping/>
  </p:clrMapOvr>
  <p:transition spd="slow">
    <p:cover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0C67D-C804-46B8-8BB6-03652E0BE1EF}" type="datetimeFigureOut">
              <a:rPr lang="cs-CZ" smtClean="0"/>
              <a:t>15.11.2022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01191-62DB-433D-8157-C8DA4F8783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28729747"/>
      </p:ext>
    </p:extLst>
  </p:cSld>
  <p:clrMapOvr>
    <a:masterClrMapping/>
  </p:clrMapOvr>
  <p:transition spd="slow">
    <p:cover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0C67D-C804-46B8-8BB6-03652E0BE1EF}" type="datetimeFigureOut">
              <a:rPr lang="cs-CZ" smtClean="0"/>
              <a:t>15.11.2022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01191-62DB-433D-8157-C8DA4F8783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60756574"/>
      </p:ext>
    </p:extLst>
  </p:cSld>
  <p:clrMapOvr>
    <a:masterClrMapping/>
  </p:clrMapOvr>
  <p:transition spd="slow">
    <p:cover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0C67D-C804-46B8-8BB6-03652E0BE1EF}" type="datetimeFigureOut">
              <a:rPr lang="cs-CZ" smtClean="0"/>
              <a:t>15.11.2022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01191-62DB-433D-8157-C8DA4F8783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11076866"/>
      </p:ext>
    </p:extLst>
  </p:cSld>
  <p:clrMapOvr>
    <a:masterClrMapping/>
  </p:clrMapOvr>
  <p:transition spd="slow">
    <p:cover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0C67D-C804-46B8-8BB6-03652E0BE1EF}" type="datetimeFigureOut">
              <a:rPr lang="cs-CZ" smtClean="0"/>
              <a:t>15.11.2022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01191-62DB-433D-8157-C8DA4F8783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44102862"/>
      </p:ext>
    </p:extLst>
  </p:cSld>
  <p:clrMapOvr>
    <a:masterClrMapping/>
  </p:clrMapOvr>
  <p:transition spd="slow">
    <p:cover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0C67D-C804-46B8-8BB6-03652E0BE1EF}" type="datetimeFigureOut">
              <a:rPr lang="cs-CZ" smtClean="0"/>
              <a:t>15.11.2022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01191-62DB-433D-8157-C8DA4F8783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31856603"/>
      </p:ext>
    </p:extLst>
  </p:cSld>
  <p:clrMapOvr>
    <a:masterClrMapping/>
  </p:clrMapOvr>
  <p:transition spd="slow">
    <p:cover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0C67D-C804-46B8-8BB6-03652E0BE1EF}" type="datetimeFigureOut">
              <a:rPr lang="cs-CZ" smtClean="0"/>
              <a:t>15.11.2022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01191-62DB-433D-8157-C8DA4F8783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20816499"/>
      </p:ext>
    </p:extLst>
  </p:cSld>
  <p:clrMapOvr>
    <a:masterClrMapping/>
  </p:clrMapOvr>
  <p:transition spd="slow">
    <p:cover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0C67D-C804-46B8-8BB6-03652E0BE1EF}" type="datetimeFigureOut">
              <a:rPr lang="cs-CZ" smtClean="0"/>
              <a:t>15.11.2022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01191-62DB-433D-8157-C8DA4F8783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80422704"/>
      </p:ext>
    </p:extLst>
  </p:cSld>
  <p:clrMapOvr>
    <a:masterClrMapping/>
  </p:clrMapOvr>
  <p:transition spd="slow">
    <p:cover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0C67D-C804-46B8-8BB6-03652E0BE1EF}" type="datetimeFigureOut">
              <a:rPr lang="cs-CZ" smtClean="0"/>
              <a:t>15.11.2022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01191-62DB-433D-8157-C8DA4F8783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55286026"/>
      </p:ext>
    </p:extLst>
  </p:cSld>
  <p:clrMapOvr>
    <a:masterClrMapping/>
  </p:clrMapOvr>
  <p:transition spd="slow">
    <p:cover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0C67D-C804-46B8-8BB6-03652E0BE1EF}" type="datetimeFigureOut">
              <a:rPr lang="cs-CZ" smtClean="0"/>
              <a:t>15.11.2022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01191-62DB-433D-8157-C8DA4F8783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42995540"/>
      </p:ext>
    </p:extLst>
  </p:cSld>
  <p:clrMapOvr>
    <a:masterClrMapping/>
  </p:clrMapOvr>
  <p:transition spd="slow">
    <p:cover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0C67D-C804-46B8-8BB6-03652E0BE1EF}" type="datetimeFigureOut">
              <a:rPr lang="cs-CZ" smtClean="0"/>
              <a:t>15.11.2022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01191-62DB-433D-8157-C8DA4F8783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85323167"/>
      </p:ext>
    </p:extLst>
  </p:cSld>
  <p:clrMapOvr>
    <a:masterClrMapping/>
  </p:clrMapOvr>
  <p:transition spd="slow">
    <p:cover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70C67D-C804-46B8-8BB6-03652E0BE1EF}" type="datetimeFigureOut">
              <a:rPr lang="cs-CZ" smtClean="0"/>
              <a:t>15.11.2022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601191-62DB-433D-8157-C8DA4F8783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743588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ransition spd="slow">
    <p:cover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prakradet.no/" TargetMode="External"/><Relationship Id="rId2" Type="http://schemas.openxmlformats.org/officeDocument/2006/relationships/hyperlink" Target="https://snl.no/stilistikk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snl.no/John_Langshaw_Austin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r>
              <a:rPr lang="nb-NO" dirty="0"/>
              <a:t>Språkhandling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nb-NO" dirty="0">
                <a:solidFill>
                  <a:srgbClr val="FF0000"/>
                </a:solidFill>
              </a:rPr>
              <a:t>Speech acts</a:t>
            </a:r>
          </a:p>
          <a:p>
            <a:r>
              <a:rPr lang="cs-CZ" dirty="0"/>
              <a:t>http://ndla.no/nb/node/63295</a:t>
            </a:r>
          </a:p>
        </p:txBody>
      </p:sp>
    </p:spTree>
    <p:extLst>
      <p:ext uri="{BB962C8B-B14F-4D97-AF65-F5344CB8AC3E}">
        <p14:creationId xmlns:p14="http://schemas.microsoft.com/office/powerpoint/2010/main" val="2190032536"/>
      </p:ext>
    </p:extLst>
  </p:cSld>
  <p:clrMapOvr>
    <a:masterClrMapping/>
  </p:clrMapOvr>
  <p:transition spd="slow">
    <p:cover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br>
              <a:rPr lang="nb-NO" dirty="0"/>
            </a:br>
            <a:r>
              <a:rPr lang="nb-NO" dirty="0"/>
              <a:t>indirekte språkhandlinger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Vet du hvor mye klokka er?</a:t>
            </a:r>
          </a:p>
          <a:p>
            <a:r>
              <a:rPr lang="nb-NO" dirty="0"/>
              <a:t>Kan du åpne døra?</a:t>
            </a:r>
          </a:p>
          <a:p>
            <a:r>
              <a:rPr lang="nb-NO" dirty="0"/>
              <a:t>Har du fyr?</a:t>
            </a:r>
          </a:p>
          <a:p>
            <a:r>
              <a:rPr lang="nb-NO" dirty="0"/>
              <a:t>Jeg går ut fra at du har lyst på en kopp kaffe.</a:t>
            </a:r>
          </a:p>
          <a:p>
            <a:r>
              <a:rPr lang="nb-NO" dirty="0"/>
              <a:t>Er det sant!</a:t>
            </a:r>
          </a:p>
          <a:p>
            <a:endParaRPr lang="nb-NO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66431006"/>
      </p:ext>
    </p:extLst>
  </p:cSld>
  <p:clrMapOvr>
    <a:masterClrMapping/>
  </p:clrMapOvr>
  <p:transition spd="slow">
    <p:cover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r>
              <a:rPr lang="nb-NO" dirty="0"/>
              <a:t>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Du har vel ikke tid til å komme inom en gang i løpet av ettermiddagen?</a:t>
            </a:r>
          </a:p>
          <a:p>
            <a:r>
              <a:rPr lang="nb-NO" dirty="0">
                <a:solidFill>
                  <a:srgbClr val="FF0000"/>
                </a:solidFill>
              </a:rPr>
              <a:t>Respons på eksplisitt språkhandling</a:t>
            </a:r>
            <a:r>
              <a:rPr lang="nb-NO" dirty="0"/>
              <a:t>:</a:t>
            </a:r>
          </a:p>
          <a:p>
            <a:r>
              <a:rPr lang="nb-NO" dirty="0"/>
              <a:t>Joda, jeg har masse tid, jeg.</a:t>
            </a:r>
          </a:p>
          <a:p>
            <a:r>
              <a:rPr lang="nb-NO" dirty="0">
                <a:solidFill>
                  <a:srgbClr val="FF0000"/>
                </a:solidFill>
              </a:rPr>
              <a:t>Respons på indirekte språkhandling</a:t>
            </a:r>
            <a:r>
              <a:rPr lang="nb-NO" dirty="0"/>
              <a:t>: </a:t>
            </a:r>
          </a:p>
          <a:p>
            <a:r>
              <a:rPr lang="nb-NO" dirty="0"/>
              <a:t>Jovisst, jeg kommer i firetida.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79244085"/>
      </p:ext>
    </p:extLst>
  </p:cSld>
  <p:clrMapOvr>
    <a:masterClrMapping/>
  </p:clrMapOvr>
  <p:transition spd="slow">
    <p:cover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/>
          <a:lstStyle/>
          <a:p>
            <a:r>
              <a:rPr lang="nb-NO" dirty="0"/>
              <a:t>Obs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Standardiserte språkhandlingstyper som vi skal gjenkjene for en vellykket kommunikasjon.</a:t>
            </a:r>
          </a:p>
          <a:p>
            <a:endParaRPr lang="nb-NO" dirty="0"/>
          </a:p>
          <a:p>
            <a:r>
              <a:rPr lang="nb-NO" dirty="0"/>
              <a:t>Vi vil si takk for oss.</a:t>
            </a:r>
          </a:p>
          <a:p>
            <a:r>
              <a:rPr lang="nb-NO" dirty="0"/>
              <a:t>Mora di jobber ikke her. (Rydd opp etter deg!)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87358218"/>
      </p:ext>
    </p:extLst>
  </p:cSld>
  <p:clrMapOvr>
    <a:masterClrMapping/>
  </p:clrMapOvr>
  <p:transition spd="slow">
    <p:cover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BB9253D-B681-690F-4CEF-F19844838D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Kilder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7EB7D9F-49E0-14BB-39CD-BEE9A22564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Definice stylistiky</a:t>
            </a:r>
          </a:p>
          <a:p>
            <a:r>
              <a:rPr lang="cs-CZ" dirty="0">
                <a:hlinkClick r:id="rId2"/>
              </a:rPr>
              <a:t>https://snl.no/stilistikk</a:t>
            </a:r>
            <a:endParaRPr lang="nb-NO" dirty="0"/>
          </a:p>
          <a:p>
            <a:endParaRPr lang="nb-NO" dirty="0"/>
          </a:p>
          <a:p>
            <a:r>
              <a:rPr lang="cs-CZ" dirty="0">
                <a:hlinkClick r:id="rId3"/>
              </a:rPr>
              <a:t>https://www.sprakradet.no/</a:t>
            </a:r>
            <a:endParaRPr lang="nb-NO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50569931"/>
      </p:ext>
    </p:extLst>
  </p:cSld>
  <p:clrMapOvr>
    <a:masterClrMapping/>
  </p:clrMapOvr>
  <p:transition spd="slow">
    <p:cover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J. L. Austin 1906 - 1960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Speech acts</a:t>
            </a:r>
          </a:p>
          <a:p>
            <a:r>
              <a:rPr lang="nb-NO" dirty="0"/>
              <a:t>Talehandling</a:t>
            </a:r>
          </a:p>
          <a:p>
            <a:r>
              <a:rPr lang="cs-CZ" dirty="0"/>
              <a:t>S</a:t>
            </a:r>
            <a:r>
              <a:rPr lang="nb-NO" dirty="0"/>
              <a:t>pråkhandling</a:t>
            </a:r>
          </a:p>
          <a:p>
            <a:endParaRPr lang="nb-NO" dirty="0"/>
          </a:p>
          <a:p>
            <a:r>
              <a:rPr lang="cs-CZ" dirty="0">
                <a:hlinkClick r:id="rId2"/>
              </a:rPr>
              <a:t>https://snl.no/John_Langshaw_Austin</a:t>
            </a:r>
            <a:endParaRPr lang="nb-NO" dirty="0"/>
          </a:p>
          <a:p>
            <a:r>
              <a:rPr lang="en-US" b="0" i="1" dirty="0">
                <a:solidFill>
                  <a:srgbClr val="203E51"/>
                </a:solidFill>
                <a:effectLst/>
                <a:latin typeface="Publico text"/>
              </a:rPr>
              <a:t>How to Do Things with Words</a:t>
            </a:r>
            <a:r>
              <a:rPr lang="en-US" b="0" i="0" dirty="0">
                <a:solidFill>
                  <a:srgbClr val="203E51"/>
                </a:solidFill>
                <a:effectLst/>
                <a:latin typeface="Publico text"/>
              </a:rPr>
              <a:t> (1962)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89135065"/>
      </p:ext>
    </p:extLst>
  </p:cSld>
  <p:clrMapOvr>
    <a:masterClrMapping/>
  </p:clrMapOvr>
  <p:transition spd="slow">
    <p:cover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701178B-CC23-407B-818D-A1E7AD6CB0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>
                <a:solidFill>
                  <a:srgbClr val="202122"/>
                </a:solidFill>
                <a:latin typeface="Arial" panose="020B0604020202020204" pitchFamily="34" charset="0"/>
              </a:rPr>
              <a:t>Talehandling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CE55B8C-58F5-4F7A-88C4-7F29947E5C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nb-NO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 kan best beskrives som «når vi sier noe, </a:t>
            </a:r>
            <a:r>
              <a:rPr lang="nb-NO" b="1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gjør</a:t>
            </a:r>
            <a:r>
              <a:rPr lang="nb-NO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 vi noe», slik som når en prest sier </a:t>
            </a:r>
            <a:r>
              <a:rPr lang="nb-NO" b="0" i="1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jeg erklærer dere herved for rette ektefolk å være</a:t>
            </a:r>
            <a:r>
              <a:rPr lang="nb-NO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 eller som en handling utført ved hjelp av språket, for eksempel å beskrive noe (</a:t>
            </a:r>
            <a:r>
              <a:rPr lang="nb-NO" b="0" i="1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det snør</a:t>
            </a:r>
            <a:r>
              <a:rPr lang="nb-NO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), stille et spørsmål (</a:t>
            </a:r>
            <a:r>
              <a:rPr lang="nb-NO" b="0" i="1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snør det?</a:t>
            </a:r>
            <a:r>
              <a:rPr lang="nb-NO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), be om noe eller gi en ordre (</a:t>
            </a:r>
            <a:r>
              <a:rPr lang="nb-NO" b="0" i="1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kan du sende saltet?</a:t>
            </a:r>
            <a:r>
              <a:rPr lang="nb-NO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, </a:t>
            </a:r>
            <a:r>
              <a:rPr lang="nb-NO" b="0" i="1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slipp våpenet, ellers skyter jeg deg</a:t>
            </a:r>
            <a:r>
              <a:rPr lang="nb-NO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) eller å gi et løfte (</a:t>
            </a:r>
            <a:r>
              <a:rPr lang="nb-NO" b="0" i="1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Jeg lover å gi det tilbake</a:t>
            </a:r>
            <a:r>
              <a:rPr lang="nb-NO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). Andre vanlige eksempler på talehandlinger er å hilse, å unnskylde (seg) eller å fornærme (noen).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82692589"/>
      </p:ext>
    </p:extLst>
  </p:cSld>
  <p:clrMapOvr>
    <a:masterClrMapping/>
  </p:clrMapOvr>
  <p:transition spd="slow">
    <p:cover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/>
          <a:lstStyle/>
          <a:p>
            <a:r>
              <a:rPr lang="nb-NO" dirty="0"/>
              <a:t>Fra Store norske leksikon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i="1" dirty="0"/>
              <a:t>Performativ, utsagn i første person entall eller flertall hvor selve ytringen eller avgivelsen av utsagnet fullbyrder den handling som utsagnets verb betegner. </a:t>
            </a:r>
            <a:r>
              <a:rPr lang="nb-NO" dirty="0"/>
              <a:t>Eksempler er «Jeg lover deg at ...», «Vi ønsker dere ...».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47179883"/>
      </p:ext>
    </p:extLst>
  </p:cSld>
  <p:clrMapOvr>
    <a:masterClrMapping/>
  </p:clrMapOvr>
  <p:transition spd="slow">
    <p:cover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nb-NO" dirty="0"/>
              <a:t>performativer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Gratulerer med dagen!</a:t>
            </a:r>
          </a:p>
          <a:p>
            <a:r>
              <a:rPr lang="nb-NO" dirty="0"/>
              <a:t>Vi krever tunnel NÅ!</a:t>
            </a:r>
          </a:p>
          <a:p>
            <a:r>
              <a:rPr lang="nb-NO" dirty="0"/>
              <a:t>Vi søker teknisk produktsjef.</a:t>
            </a:r>
          </a:p>
          <a:p>
            <a:r>
              <a:rPr lang="nb-NO" dirty="0"/>
              <a:t>Jeg dømmer deg til sju års ubetinget fengsel.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06298216"/>
      </p:ext>
    </p:extLst>
  </p:cSld>
  <p:clrMapOvr>
    <a:masterClrMapping/>
  </p:clrMapOvr>
  <p:transition spd="slow">
    <p:cover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nb-NO" dirty="0"/>
              <a:t>teoretikere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Ludwig </a:t>
            </a:r>
            <a:r>
              <a:rPr lang="cs-CZ" dirty="0" err="1"/>
              <a:t>Wittgenstein</a:t>
            </a:r>
            <a:r>
              <a:rPr lang="nb-NO" dirty="0"/>
              <a:t> (1889 – 1951)</a:t>
            </a:r>
            <a:endParaRPr lang="cs-CZ" dirty="0"/>
          </a:p>
          <a:p>
            <a:r>
              <a:rPr lang="cs-CZ" i="1" dirty="0" err="1"/>
              <a:t>Philosophische</a:t>
            </a:r>
            <a:r>
              <a:rPr lang="cs-CZ" i="1" dirty="0"/>
              <a:t> </a:t>
            </a:r>
            <a:r>
              <a:rPr lang="cs-CZ" i="1" dirty="0" err="1"/>
              <a:t>Untersuchungen</a:t>
            </a:r>
            <a:endParaRPr lang="cs-CZ" i="1" dirty="0"/>
          </a:p>
          <a:p>
            <a:r>
              <a:rPr lang="cs-CZ" dirty="0"/>
              <a:t>„</a:t>
            </a:r>
            <a:r>
              <a:rPr lang="cs-CZ" dirty="0" err="1"/>
              <a:t>Worte</a:t>
            </a:r>
            <a:r>
              <a:rPr lang="cs-CZ" dirty="0"/>
              <a:t> </a:t>
            </a:r>
            <a:r>
              <a:rPr lang="cs-CZ" dirty="0" err="1"/>
              <a:t>sind</a:t>
            </a:r>
            <a:r>
              <a:rPr lang="cs-CZ" dirty="0"/>
              <a:t> </a:t>
            </a:r>
            <a:r>
              <a:rPr lang="cs-CZ" dirty="0" err="1"/>
              <a:t>Taten</a:t>
            </a:r>
            <a:r>
              <a:rPr lang="cs-CZ" dirty="0"/>
              <a:t>“</a:t>
            </a:r>
            <a:endParaRPr lang="nb-NO" dirty="0"/>
          </a:p>
          <a:p>
            <a:endParaRPr lang="nb-NO" dirty="0"/>
          </a:p>
          <a:p>
            <a:r>
              <a:rPr lang="nb-NO" dirty="0"/>
              <a:t>J. L. Austin (1906 – 1960): </a:t>
            </a:r>
            <a:endParaRPr lang="cs-CZ" dirty="0"/>
          </a:p>
          <a:p>
            <a:r>
              <a:rPr lang="cs-CZ" dirty="0"/>
              <a:t>1955: </a:t>
            </a:r>
            <a:r>
              <a:rPr lang="en-US" b="0" i="1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How to Do Things with Words</a:t>
            </a:r>
            <a:endParaRPr lang="nb-NO" dirty="0"/>
          </a:p>
          <a:p>
            <a:r>
              <a:rPr lang="nb-NO" dirty="0"/>
              <a:t>påstander  x  ytringer som utfører handling</a:t>
            </a:r>
          </a:p>
          <a:p>
            <a:r>
              <a:rPr lang="nb-NO" dirty="0"/>
              <a:t>konstativer  x performativer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09378962"/>
      </p:ext>
    </p:extLst>
  </p:cSld>
  <p:clrMapOvr>
    <a:masterClrMapping/>
  </p:clrMapOvr>
  <p:transition spd="slow">
    <p:cover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E2E376A-4CCF-4979-8292-B5BD738036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.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34CE8F3-298D-41C6-AD93-7EB5809C19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Illocution</a:t>
            </a:r>
            <a:r>
              <a:rPr lang="cs-CZ" dirty="0"/>
              <a:t> – záměr (</a:t>
            </a:r>
            <a:r>
              <a:rPr lang="cs-CZ" dirty="0" err="1"/>
              <a:t>form</a:t>
            </a:r>
            <a:r>
              <a:rPr lang="nb-NO" dirty="0"/>
              <a:t>ål)</a:t>
            </a:r>
            <a:endParaRPr lang="cs-CZ" dirty="0"/>
          </a:p>
          <a:p>
            <a:r>
              <a:rPr lang="cs-CZ" dirty="0" err="1"/>
              <a:t>Perlocutio</a:t>
            </a:r>
            <a:r>
              <a:rPr lang="cs-CZ" dirty="0"/>
              <a:t> – působení </a:t>
            </a:r>
            <a:r>
              <a:rPr lang="nb-NO" dirty="0"/>
              <a:t>(virkning)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25933354"/>
      </p:ext>
    </p:extLst>
  </p:cSld>
  <p:clrMapOvr>
    <a:masterClrMapping/>
  </p:clrMapOvr>
  <p:transition spd="slow">
    <p:cover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/>
          <a:lstStyle/>
          <a:p>
            <a:r>
              <a:rPr lang="nb-NO" dirty="0"/>
              <a:t>men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også setninger som:</a:t>
            </a:r>
          </a:p>
          <a:p>
            <a:r>
              <a:rPr lang="nb-NO" dirty="0"/>
              <a:t>Jeg tjener 250 000 kroner i året. (opplysning, bekreftelse, ønsker å imponere)</a:t>
            </a:r>
          </a:p>
          <a:p>
            <a:r>
              <a:rPr lang="nb-NO" dirty="0"/>
              <a:t>Kommer du på tirsdag? (spørsmål, anmodning)</a:t>
            </a:r>
          </a:p>
          <a:p>
            <a:r>
              <a:rPr lang="nb-NO" dirty="0"/>
              <a:t>Glasset mitt er tomt. </a:t>
            </a:r>
          </a:p>
          <a:p>
            <a:r>
              <a:rPr lang="nb-NO" dirty="0"/>
              <a:t>Her dreier det seg om </a:t>
            </a:r>
            <a:r>
              <a:rPr lang="nb-NO" dirty="0">
                <a:solidFill>
                  <a:srgbClr val="FF0000"/>
                </a:solidFill>
              </a:rPr>
              <a:t>implisitte/indirekte</a:t>
            </a:r>
            <a:r>
              <a:rPr lang="nb-NO" dirty="0"/>
              <a:t> (kontra </a:t>
            </a:r>
            <a:r>
              <a:rPr lang="nb-NO" dirty="0">
                <a:solidFill>
                  <a:srgbClr val="FF0000"/>
                </a:solidFill>
              </a:rPr>
              <a:t>eksplisitte/direkte</a:t>
            </a:r>
            <a:r>
              <a:rPr lang="nb-NO" dirty="0"/>
              <a:t>) språkhandlinger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43947854"/>
      </p:ext>
    </p:extLst>
  </p:cSld>
  <p:clrMapOvr>
    <a:masterClrMapping/>
  </p:clrMapOvr>
  <p:transition spd="slow">
    <p:cover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/>
          <a:lstStyle/>
          <a:p>
            <a:r>
              <a:rPr lang="nb-NO" dirty="0"/>
              <a:t>Språkhandlingstyper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>
                <a:solidFill>
                  <a:srgbClr val="FF0000"/>
                </a:solidFill>
              </a:rPr>
              <a:t>Appellative</a:t>
            </a:r>
            <a:r>
              <a:rPr lang="nb-NO" dirty="0"/>
              <a:t> (spørsmål, anmodning)</a:t>
            </a:r>
          </a:p>
          <a:p>
            <a:r>
              <a:rPr lang="nb-NO" dirty="0">
                <a:solidFill>
                  <a:srgbClr val="7030A0"/>
                </a:solidFill>
              </a:rPr>
              <a:t>Ekspressive</a:t>
            </a:r>
            <a:r>
              <a:rPr lang="nb-NO" dirty="0"/>
              <a:t> (unnskyldning, gratulasjon)</a:t>
            </a:r>
          </a:p>
          <a:p>
            <a:r>
              <a:rPr lang="nb-NO" dirty="0">
                <a:solidFill>
                  <a:srgbClr val="00B050"/>
                </a:solidFill>
              </a:rPr>
              <a:t>Referensielle </a:t>
            </a:r>
            <a:r>
              <a:rPr lang="nb-NO" dirty="0"/>
              <a:t>(påstand, informasjon, bekreftelse)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83143014"/>
      </p:ext>
    </p:extLst>
  </p:cSld>
  <p:clrMapOvr>
    <a:masterClrMapping/>
  </p:clrMapOvr>
  <p:transition spd="slow">
    <p:cover/>
  </p:transition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99</TotalTime>
  <Words>480</Words>
  <Application>Microsoft Office PowerPoint</Application>
  <PresentationFormat>Předvádění na obrazovce (4:3)</PresentationFormat>
  <Paragraphs>63</Paragraphs>
  <Slides>13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7" baseType="lpstr">
      <vt:lpstr>Arial</vt:lpstr>
      <vt:lpstr>Calibri</vt:lpstr>
      <vt:lpstr>Publico text</vt:lpstr>
      <vt:lpstr>Motiv systému Office</vt:lpstr>
      <vt:lpstr>Språkhandling</vt:lpstr>
      <vt:lpstr>J. L. Austin 1906 - 1960</vt:lpstr>
      <vt:lpstr>Talehandling</vt:lpstr>
      <vt:lpstr>Fra Store norske leksikon</vt:lpstr>
      <vt:lpstr>performativer</vt:lpstr>
      <vt:lpstr>teoretikere</vt:lpstr>
      <vt:lpstr>.</vt:lpstr>
      <vt:lpstr>men</vt:lpstr>
      <vt:lpstr>Språkhandlingstyper</vt:lpstr>
      <vt:lpstr> indirekte språkhandlinger</vt:lpstr>
      <vt:lpstr>.</vt:lpstr>
      <vt:lpstr>Obs</vt:lpstr>
      <vt:lpstr>Kilder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Språkhandling</dc:title>
  <dc:creator>user</dc:creator>
  <cp:lastModifiedBy>Miluše Juříčková</cp:lastModifiedBy>
  <cp:revision>14</cp:revision>
  <dcterms:created xsi:type="dcterms:W3CDTF">2014-11-12T18:59:05Z</dcterms:created>
  <dcterms:modified xsi:type="dcterms:W3CDTF">2022-11-15T07:03:03Z</dcterms:modified>
</cp:coreProperties>
</file>