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541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D6113-859F-4E44-939F-A46278D5AD3B}" type="datetimeFigureOut">
              <a:rPr lang="cs-CZ" smtClean="0"/>
              <a:t>09.11.2022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D476F-B503-4D1F-A798-680DC3F803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5130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D6113-859F-4E44-939F-A46278D5AD3B}" type="datetimeFigureOut">
              <a:rPr lang="cs-CZ" smtClean="0"/>
              <a:t>09.11.2022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D476F-B503-4D1F-A798-680DC3F803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7491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D6113-859F-4E44-939F-A46278D5AD3B}" type="datetimeFigureOut">
              <a:rPr lang="cs-CZ" smtClean="0"/>
              <a:t>09.11.2022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D476F-B503-4D1F-A798-680DC3F803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3283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D6113-859F-4E44-939F-A46278D5AD3B}" type="datetimeFigureOut">
              <a:rPr lang="cs-CZ" smtClean="0"/>
              <a:t>09.11.2022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D476F-B503-4D1F-A798-680DC3F803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1875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D6113-859F-4E44-939F-A46278D5AD3B}" type="datetimeFigureOut">
              <a:rPr lang="cs-CZ" smtClean="0"/>
              <a:t>09.11.2022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D476F-B503-4D1F-A798-680DC3F803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3402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D6113-859F-4E44-939F-A46278D5AD3B}" type="datetimeFigureOut">
              <a:rPr lang="cs-CZ" smtClean="0"/>
              <a:t>09.11.2022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D476F-B503-4D1F-A798-680DC3F803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6871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D6113-859F-4E44-939F-A46278D5AD3B}" type="datetimeFigureOut">
              <a:rPr lang="cs-CZ" smtClean="0"/>
              <a:t>09.11.2022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D476F-B503-4D1F-A798-680DC3F803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3871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D6113-859F-4E44-939F-A46278D5AD3B}" type="datetimeFigureOut">
              <a:rPr lang="cs-CZ" smtClean="0"/>
              <a:t>09.11.2022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D476F-B503-4D1F-A798-680DC3F803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215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D6113-859F-4E44-939F-A46278D5AD3B}" type="datetimeFigureOut">
              <a:rPr lang="cs-CZ" smtClean="0"/>
              <a:t>09.11.2022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D476F-B503-4D1F-A798-680DC3F803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0760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D6113-859F-4E44-939F-A46278D5AD3B}" type="datetimeFigureOut">
              <a:rPr lang="cs-CZ" smtClean="0"/>
              <a:t>09.11.2022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D476F-B503-4D1F-A798-680DC3F803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7616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D6113-859F-4E44-939F-A46278D5AD3B}" type="datetimeFigureOut">
              <a:rPr lang="cs-CZ" smtClean="0"/>
              <a:t>09.11.2022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D476F-B503-4D1F-A798-680DC3F803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7566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6D6113-859F-4E44-939F-A46278D5AD3B}" type="datetimeFigureOut">
              <a:rPr lang="cs-CZ" smtClean="0"/>
              <a:t>09.11.2022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ED476F-B503-4D1F-A798-680DC3F803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9561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orden.org/no/fakta-om-norden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orden.org/en/nordic-council/nordic-council-prizes" TargetMode="Externa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latin typeface="Britannic Bold" panose="020B0903060703020204" pitchFamily="34" charset="0"/>
              </a:rPr>
              <a:t>Skandinávská literatura </a:t>
            </a:r>
            <a:br>
              <a:rPr lang="cs-CZ" sz="2800" dirty="0">
                <a:latin typeface="Britannic Bold" panose="020B0903060703020204" pitchFamily="34" charset="0"/>
              </a:rPr>
            </a:br>
            <a:r>
              <a:rPr lang="cs-CZ" sz="2800" dirty="0">
                <a:latin typeface="Britannic Bold" panose="020B0903060703020204" pitchFamily="34" charset="0"/>
              </a:rPr>
              <a:t>jako myšlenkový konstrukt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87624" y="3717032"/>
            <a:ext cx="6984776" cy="2088232"/>
          </a:xfrm>
        </p:spPr>
        <p:txBody>
          <a:bodyPr>
            <a:noAutofit/>
          </a:bodyPr>
          <a:lstStyle/>
          <a:p>
            <a:r>
              <a:rPr lang="cs-CZ" sz="2800" i="1" dirty="0">
                <a:solidFill>
                  <a:schemeClr val="tx1"/>
                </a:solidFill>
              </a:rPr>
              <a:t>Miluše </a:t>
            </a:r>
            <a:r>
              <a:rPr lang="cs-CZ" sz="2400" i="1" dirty="0">
                <a:solidFill>
                  <a:schemeClr val="tx1"/>
                </a:solidFill>
              </a:rPr>
              <a:t>JUŘÍČKOVÁ</a:t>
            </a:r>
          </a:p>
          <a:p>
            <a:r>
              <a:rPr lang="cs-CZ" sz="2800" i="1" dirty="0">
                <a:solidFill>
                  <a:schemeClr val="tx1"/>
                </a:solidFill>
              </a:rPr>
              <a:t>Ústav germanistiky, nordistiky </a:t>
            </a:r>
          </a:p>
          <a:p>
            <a:r>
              <a:rPr lang="cs-CZ" sz="2800" i="1" dirty="0">
                <a:solidFill>
                  <a:schemeClr val="tx1"/>
                </a:solidFill>
              </a:rPr>
              <a:t>a </a:t>
            </a:r>
            <a:r>
              <a:rPr lang="cs-CZ" sz="2800" i="1" dirty="0" err="1">
                <a:solidFill>
                  <a:schemeClr val="tx1"/>
                </a:solidFill>
              </a:rPr>
              <a:t>nederlandistiky</a:t>
            </a:r>
            <a:endParaRPr lang="cs-CZ" sz="2800" i="1" dirty="0">
              <a:solidFill>
                <a:schemeClr val="tx1"/>
              </a:solidFill>
            </a:endParaRPr>
          </a:p>
          <a:p>
            <a:r>
              <a:rPr lang="cs-CZ" sz="2800" i="1" dirty="0">
                <a:solidFill>
                  <a:schemeClr val="tx1"/>
                </a:solidFill>
              </a:rPr>
              <a:t>Filozofická fakulta </a:t>
            </a:r>
          </a:p>
          <a:p>
            <a:r>
              <a:rPr lang="cs-CZ" sz="2800" i="1" dirty="0">
                <a:solidFill>
                  <a:schemeClr val="tx1"/>
                </a:solidFill>
              </a:rPr>
              <a:t>Masarykovy univerzity</a:t>
            </a:r>
          </a:p>
        </p:txBody>
      </p:sp>
    </p:spTree>
    <p:extLst>
      <p:ext uri="{BB962C8B-B14F-4D97-AF65-F5344CB8AC3E}">
        <p14:creationId xmlns:p14="http://schemas.microsoft.com/office/powerpoint/2010/main" val="382965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norsky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>
                <a:solidFill>
                  <a:srgbClr val="FF0000"/>
                </a:solidFill>
              </a:rPr>
              <a:t>Mellom</a:t>
            </a:r>
            <a:r>
              <a:rPr lang="cs-CZ" dirty="0" err="1"/>
              <a:t>europa</a:t>
            </a:r>
            <a:endParaRPr lang="cs-CZ" dirty="0"/>
          </a:p>
          <a:p>
            <a:r>
              <a:rPr lang="cs-CZ" dirty="0" err="1">
                <a:solidFill>
                  <a:srgbClr val="FF0000"/>
                </a:solidFill>
              </a:rPr>
              <a:t>Sentral</a:t>
            </a:r>
            <a:r>
              <a:rPr lang="cs-CZ" dirty="0" err="1"/>
              <a:t>europa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4166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hlinkClick r:id="rId2"/>
              </a:rPr>
              <a:t>http://www.norden.org/no/fakta-om-norden</a:t>
            </a:r>
            <a:r>
              <a:rPr lang="cs-CZ" sz="2400" dirty="0"/>
              <a:t>/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„Jako region se Skandinávie stala po rozpadu Sovětského svazu a Varšavského paktu silnější</a:t>
            </a:r>
            <a:r>
              <a:rPr lang="nb-NO" dirty="0"/>
              <a:t>, ale </a:t>
            </a:r>
            <a:r>
              <a:rPr lang="cs-CZ" dirty="0"/>
              <a:t>i slabší. Spolupráce má dnes spíše kulturní než politický profil, což se projevuje i v tom</a:t>
            </a:r>
            <a:r>
              <a:rPr lang="nb-NO" dirty="0"/>
              <a:t>,</a:t>
            </a:r>
            <a:r>
              <a:rPr lang="cs-CZ" dirty="0"/>
              <a:t> že jednotlivé země zvolily různou strategii přiblížení a integrace vůči EU. V zahraniční politice však všech pět zemí úzce spolupracuje na humanitárních, ale i vojenských akcích. Všechny vyslaly vojenské jednotky nebo civilní personál do Afghánistánu.</a:t>
            </a:r>
          </a:p>
          <a:p>
            <a:r>
              <a:rPr lang="cs-CZ" dirty="0"/>
              <a:t>Zahraničně politicky však Sever už samostatnou jednotku nepředstavuje. Je možné říci, že v globálním, rychle se zmenšujícím světě, tvoří onu relevantní jednotku Evropa.“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8637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4000" i="1" dirty="0"/>
              <a:t>Genesis</a:t>
            </a:r>
            <a:endParaRPr lang="cs-CZ" sz="40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800" dirty="0"/>
              <a:t>I</a:t>
            </a:r>
            <a:r>
              <a:rPr lang="cs-CZ" sz="2800" dirty="0"/>
              <a:t>n </a:t>
            </a:r>
            <a:r>
              <a:rPr lang="cs-CZ" sz="2800" dirty="0" err="1"/>
              <a:t>principio</a:t>
            </a:r>
            <a:r>
              <a:rPr lang="cs-CZ" sz="2800" dirty="0"/>
              <a:t> </a:t>
            </a:r>
            <a:r>
              <a:rPr lang="cs-CZ" sz="2800" dirty="0" err="1"/>
              <a:t>creavit</a:t>
            </a:r>
            <a:r>
              <a:rPr lang="cs-CZ" sz="2800" dirty="0"/>
              <a:t> Deus </a:t>
            </a:r>
            <a:r>
              <a:rPr lang="cs-CZ" sz="2800" dirty="0" err="1"/>
              <a:t>caelum</a:t>
            </a:r>
            <a:r>
              <a:rPr lang="cs-CZ" sz="2800" dirty="0"/>
              <a:t> et </a:t>
            </a:r>
            <a:r>
              <a:rPr lang="cs-CZ" sz="2800" dirty="0" err="1"/>
              <a:t>terram</a:t>
            </a:r>
            <a:endParaRPr lang="nb-NO" sz="2800" dirty="0"/>
          </a:p>
          <a:p>
            <a:r>
              <a:rPr lang="cs-CZ" sz="2800" dirty="0"/>
              <a:t>I </a:t>
            </a:r>
            <a:r>
              <a:rPr lang="cs-CZ" sz="2800" dirty="0" err="1"/>
              <a:t>Begyndelsen</a:t>
            </a:r>
            <a:r>
              <a:rPr lang="cs-CZ" sz="2800" dirty="0"/>
              <a:t> </a:t>
            </a:r>
            <a:r>
              <a:rPr lang="cs-CZ" sz="2800" dirty="0" err="1"/>
              <a:t>skabte</a:t>
            </a:r>
            <a:r>
              <a:rPr lang="cs-CZ" sz="2800" dirty="0"/>
              <a:t> </a:t>
            </a:r>
            <a:r>
              <a:rPr lang="cs-CZ" sz="2800" dirty="0" err="1"/>
              <a:t>Gud</a:t>
            </a:r>
            <a:r>
              <a:rPr lang="cs-CZ" sz="2800" dirty="0"/>
              <a:t> </a:t>
            </a:r>
            <a:r>
              <a:rPr lang="cs-CZ" sz="2800" dirty="0" err="1"/>
              <a:t>Himmelen</a:t>
            </a:r>
            <a:r>
              <a:rPr lang="cs-CZ" sz="2800" dirty="0"/>
              <a:t> </a:t>
            </a:r>
            <a:r>
              <a:rPr lang="cs-CZ" sz="2800" dirty="0" err="1"/>
              <a:t>og</a:t>
            </a:r>
            <a:r>
              <a:rPr lang="cs-CZ" sz="2800" dirty="0"/>
              <a:t> </a:t>
            </a:r>
            <a:r>
              <a:rPr lang="cs-CZ" sz="2800" dirty="0" err="1"/>
              <a:t>Jorden</a:t>
            </a:r>
            <a:r>
              <a:rPr lang="cs-CZ" sz="2800" dirty="0"/>
              <a:t>.</a:t>
            </a:r>
            <a:r>
              <a:rPr lang="nb-NO" sz="2800" dirty="0"/>
              <a:t> (dk)</a:t>
            </a:r>
          </a:p>
          <a:p>
            <a:r>
              <a:rPr lang="nb-NO" sz="2800" dirty="0"/>
              <a:t>I begynnelsen skapte Gud himmelen og jorden. (no – bokmål)</a:t>
            </a:r>
          </a:p>
          <a:p>
            <a:r>
              <a:rPr lang="nb-NO" sz="2800" dirty="0"/>
              <a:t>I opphavet skapte Gud himmelen og jorda. (no – nynorsk)</a:t>
            </a:r>
          </a:p>
          <a:p>
            <a:r>
              <a:rPr lang="cs-CZ" sz="2800" dirty="0"/>
              <a:t>I </a:t>
            </a:r>
            <a:r>
              <a:rPr lang="cs-CZ" sz="2800" dirty="0" err="1"/>
              <a:t>begynnelsen</a:t>
            </a:r>
            <a:r>
              <a:rPr lang="cs-CZ" sz="2800" dirty="0"/>
              <a:t> </a:t>
            </a:r>
            <a:r>
              <a:rPr lang="cs-CZ" sz="2800" dirty="0" err="1"/>
              <a:t>skapade</a:t>
            </a:r>
            <a:r>
              <a:rPr lang="cs-CZ" sz="2800" dirty="0"/>
              <a:t> </a:t>
            </a:r>
            <a:r>
              <a:rPr lang="cs-CZ" sz="2800" dirty="0" err="1"/>
              <a:t>Gud</a:t>
            </a:r>
            <a:r>
              <a:rPr lang="cs-CZ" sz="2800" dirty="0"/>
              <a:t> </a:t>
            </a:r>
            <a:r>
              <a:rPr lang="cs-CZ" sz="2800" dirty="0" err="1"/>
              <a:t>himmel</a:t>
            </a:r>
            <a:r>
              <a:rPr lang="cs-CZ" sz="2800" dirty="0"/>
              <a:t> och </a:t>
            </a:r>
            <a:r>
              <a:rPr lang="cs-CZ" sz="2800" dirty="0" err="1"/>
              <a:t>jord</a:t>
            </a:r>
            <a:r>
              <a:rPr lang="cs-CZ" sz="2800" dirty="0"/>
              <a:t>.</a:t>
            </a:r>
            <a:r>
              <a:rPr lang="nb-NO" sz="2800" dirty="0"/>
              <a:t> (se)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9269513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Obálka titulu Moderní skandinávské literatury 1870-20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700808"/>
            <a:ext cx="2736304" cy="3888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2456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Ceny severské rady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solidFill>
                  <a:schemeClr val="tx1"/>
                </a:solidFill>
                <a:hlinkClick r:id="rId2"/>
              </a:rPr>
              <a:t>http://www.norden.org/en/nordic-council/nordic-council-prizes</a:t>
            </a:r>
            <a:endParaRPr lang="cs-CZ" sz="3200" dirty="0">
              <a:solidFill>
                <a:schemeClr val="tx1"/>
              </a:solidFill>
            </a:endParaRPr>
          </a:p>
          <a:p>
            <a:endParaRPr lang="cs-CZ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3732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/>
              <a:t>Žánrové a tematické okruhy </a:t>
            </a:r>
            <a:br>
              <a:rPr lang="cs-CZ" sz="3600" dirty="0"/>
            </a:br>
            <a:r>
              <a:rPr lang="cs-CZ" sz="3600" dirty="0"/>
              <a:t>tohoto desetiletí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Detektivní román (Jo </a:t>
            </a:r>
            <a:r>
              <a:rPr lang="cs-CZ" dirty="0" err="1"/>
              <a:t>Nesb</a:t>
            </a:r>
            <a:r>
              <a:rPr lang="nb-NO" dirty="0"/>
              <a:t>ø</a:t>
            </a:r>
            <a:r>
              <a:rPr lang="cs-CZ" dirty="0"/>
              <a:t>, 1960)</a:t>
            </a:r>
          </a:p>
          <a:p>
            <a:r>
              <a:rPr lang="cs-CZ" dirty="0"/>
              <a:t>SELFIE (Karl </a:t>
            </a:r>
            <a:r>
              <a:rPr lang="cs-CZ" dirty="0" err="1"/>
              <a:t>Ove</a:t>
            </a:r>
            <a:r>
              <a:rPr lang="cs-CZ" dirty="0"/>
              <a:t> </a:t>
            </a:r>
            <a:r>
              <a:rPr lang="cs-CZ" dirty="0" err="1"/>
              <a:t>Knausgård</a:t>
            </a:r>
            <a:r>
              <a:rPr lang="cs-CZ" dirty="0"/>
              <a:t>, 1968)</a:t>
            </a:r>
          </a:p>
          <a:p>
            <a:r>
              <a:rPr lang="cs-CZ" dirty="0"/>
              <a:t>Nedávná historie (</a:t>
            </a:r>
            <a:r>
              <a:rPr lang="cs-CZ" dirty="0" err="1"/>
              <a:t>Steve</a:t>
            </a:r>
            <a:r>
              <a:rPr lang="cs-CZ" dirty="0"/>
              <a:t> Sem-</a:t>
            </a:r>
            <a:r>
              <a:rPr lang="cs-CZ" dirty="0" err="1"/>
              <a:t>Sandberg</a:t>
            </a:r>
            <a:r>
              <a:rPr lang="cs-CZ" dirty="0"/>
              <a:t>, 1958)</a:t>
            </a:r>
          </a:p>
          <a:p>
            <a:r>
              <a:rPr lang="cs-CZ" dirty="0"/>
              <a:t>Migrace (Michael </a:t>
            </a:r>
            <a:r>
              <a:rPr lang="cs-CZ" dirty="0" err="1"/>
              <a:t>Konůpek</a:t>
            </a:r>
            <a:r>
              <a:rPr lang="cs-CZ" dirty="0"/>
              <a:t>, 1948)</a:t>
            </a:r>
          </a:p>
        </p:txBody>
      </p:sp>
    </p:spTree>
    <p:extLst>
      <p:ext uri="{BB962C8B-B14F-4D97-AF65-F5344CB8AC3E}">
        <p14:creationId xmlns:p14="http://schemas.microsoft.com/office/powerpoint/2010/main" val="23322532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upload.wikimedia.org/wikipedia/commons/thumb/1/15/Karl_Ove_Knausg%C3%A5rd_2010-09-17_%28img01%29.JPG/640px-Karl_Ove_Knausg%C3%A5rd_2010-09-17_%28img01%2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88640"/>
            <a:ext cx="4915911" cy="65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029309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</TotalTime>
  <Words>247</Words>
  <Application>Microsoft Office PowerPoint</Application>
  <PresentationFormat>Předvádění na obrazovce (4:3)</PresentationFormat>
  <Paragraphs>25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Britannic Bold</vt:lpstr>
      <vt:lpstr>Century Schoolbook</vt:lpstr>
      <vt:lpstr>Motiv systému Office</vt:lpstr>
      <vt:lpstr>Skandinávská literatura  jako myšlenkový konstrukt</vt:lpstr>
      <vt:lpstr>norsky</vt:lpstr>
      <vt:lpstr>http://www.norden.org/no/fakta-om-norden/</vt:lpstr>
      <vt:lpstr>Genesis</vt:lpstr>
      <vt:lpstr>Prezentace aplikace PowerPoint</vt:lpstr>
      <vt:lpstr>Ceny severské rady</vt:lpstr>
      <vt:lpstr>Žánrové a tematické okruhy  tohoto desetiletí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Skandinávská literatura  jako myšlenkový konstrukt</dc:title>
  <dc:creator>user</dc:creator>
  <cp:lastModifiedBy>Miluše Juříčková</cp:lastModifiedBy>
  <cp:revision>9</cp:revision>
  <dcterms:created xsi:type="dcterms:W3CDTF">2014-11-17T21:02:22Z</dcterms:created>
  <dcterms:modified xsi:type="dcterms:W3CDTF">2022-11-09T07:44:16Z</dcterms:modified>
</cp:coreProperties>
</file>