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6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29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11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779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9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3702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805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40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71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94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55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9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4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02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81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7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39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609CA-0F7A-401C-8E65-B97893636244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16B567-E7FF-440F-9428-1431AAB7E6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1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7AB9C-3708-FF14-FD0E-EB0B1C9EA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Dopln</a:t>
            </a:r>
            <a:r>
              <a:rPr lang="cs-CZ" dirty="0"/>
              <a:t>ě</a:t>
            </a:r>
            <a:r>
              <a:rPr lang="nb-NO" dirty="0"/>
              <a:t>k k p</a:t>
            </a:r>
            <a:r>
              <a:rPr lang="cs-CZ" dirty="0"/>
              <a:t>ř</a:t>
            </a:r>
            <a:r>
              <a:rPr lang="nb-NO" dirty="0"/>
              <a:t>ekladu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EB8FA2-1B48-C7DF-4B25-C33C8F349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28. 11. 2022</a:t>
            </a:r>
          </a:p>
        </p:txBody>
      </p:sp>
    </p:spTree>
    <p:extLst>
      <p:ext uri="{BB962C8B-B14F-4D97-AF65-F5344CB8AC3E}">
        <p14:creationId xmlns:p14="http://schemas.microsoft.com/office/powerpoint/2010/main" val="299151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8F613-C451-5614-F074-489CBD54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fáze překladatelovy práce (Levý)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5B99D4-94D9-D7E0-40DB-52C73AF37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Pochopení předlohy (výchozího textu) – pochopení filologické (řemeslná praxe)</a:t>
            </a:r>
          </a:p>
          <a:p>
            <a:r>
              <a:rPr lang="cs-CZ" sz="2000" dirty="0"/>
              <a:t>Interpretace výchozího textu (estetické hodnoty, nálada, atmosféra, ironické nebo tragické zabarvení….)</a:t>
            </a:r>
          </a:p>
          <a:p>
            <a:r>
              <a:rPr lang="cs-CZ" sz="2000" dirty="0"/>
              <a:t>Přestylizování předlohy Text překladu – </a:t>
            </a:r>
            <a:r>
              <a:rPr lang="cs-CZ" sz="2000" dirty="0" err="1"/>
              <a:t>translát</a:t>
            </a:r>
            <a:r>
              <a:rPr lang="cs-CZ" sz="2000" dirty="0"/>
              <a:t>.</a:t>
            </a:r>
          </a:p>
          <a:p>
            <a:r>
              <a:rPr lang="cs-CZ" sz="2000" dirty="0"/>
              <a:t>- pochopení uměleckých celků, pochopení i detailů, naznačujících postupné odhalování charakteru postavy…</a:t>
            </a:r>
          </a:p>
        </p:txBody>
      </p:sp>
    </p:spTree>
    <p:extLst>
      <p:ext uri="{BB962C8B-B14F-4D97-AF65-F5344CB8AC3E}">
        <p14:creationId xmlns:p14="http://schemas.microsoft.com/office/powerpoint/2010/main" val="40652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AD2D3-13AD-8169-4BF5-A78756185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Nesouměřitelnost obou jazykových systémů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CF133B-D363-4378-974B-C5CA360E8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Sémantický aspekt</a:t>
            </a:r>
          </a:p>
          <a:p>
            <a:r>
              <a:rPr lang="cs-CZ" sz="2400" dirty="0"/>
              <a:t>V jednotlivých etnických oblastech jsou velké rozdíly v označení příbuzenských vztahů</a:t>
            </a:r>
          </a:p>
          <a:p>
            <a:r>
              <a:rPr lang="cs-CZ" sz="2400" dirty="0"/>
              <a:t>Stylistický aspekt</a:t>
            </a:r>
          </a:p>
          <a:p>
            <a:r>
              <a:rPr lang="cs-CZ" sz="2400" dirty="0"/>
              <a:t>Tvořivost i kázeň</a:t>
            </a:r>
          </a:p>
        </p:txBody>
      </p:sp>
    </p:spTree>
    <p:extLst>
      <p:ext uri="{BB962C8B-B14F-4D97-AF65-F5344CB8AC3E}">
        <p14:creationId xmlns:p14="http://schemas.microsoft.com/office/powerpoint/2010/main" val="237162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3D037-A36B-FD51-60D5-DC4381C2D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na ochuzování slovníku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D20A5-86DA-CDD5-4494-53D7B8E4C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a/užití obecného pojmu místo konkrétního přesného označení</a:t>
            </a:r>
          </a:p>
          <a:p>
            <a:r>
              <a:rPr lang="cs-CZ" sz="2400" dirty="0"/>
              <a:t>b/ užití stylisticky neutrálního slova místo citově zabarveného, expresivního</a:t>
            </a:r>
          </a:p>
          <a:p>
            <a:r>
              <a:rPr lang="cs-CZ" sz="2400" dirty="0"/>
              <a:t>c/ malé využití škály synonym</a:t>
            </a:r>
          </a:p>
        </p:txBody>
      </p:sp>
    </p:spTree>
    <p:extLst>
      <p:ext uri="{BB962C8B-B14F-4D97-AF65-F5344CB8AC3E}">
        <p14:creationId xmlns:p14="http://schemas.microsoft.com/office/powerpoint/2010/main" val="233523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FD7C27-EA27-7767-66F6-3C1D9964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typy nevhodné intelektualizace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973C9-54DB-325E-5FEA-7716DE988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a/ zlogičťování textu</a:t>
            </a:r>
          </a:p>
          <a:p>
            <a:r>
              <a:rPr lang="cs-CZ" sz="2800" dirty="0"/>
              <a:t>b/vykládání nedořečeného</a:t>
            </a:r>
          </a:p>
          <a:p>
            <a:r>
              <a:rPr lang="cs-CZ" sz="2800" dirty="0"/>
              <a:t>c/ formální vyjadřování syntaktických vztahů</a:t>
            </a:r>
          </a:p>
        </p:txBody>
      </p:sp>
    </p:spTree>
    <p:extLst>
      <p:ext uri="{BB962C8B-B14F-4D97-AF65-F5344CB8AC3E}">
        <p14:creationId xmlns:p14="http://schemas.microsoft.com/office/powerpoint/2010/main" val="89030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D3065-D7DD-AC06-68E7-7D1232859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Wolfgang </a:t>
            </a:r>
            <a:r>
              <a:rPr lang="cs-CZ" dirty="0" err="1"/>
              <a:t>Iser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330B92-1A59-8BDE-B112-FA4F79757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Percepce literárního textu je proces individuální.</a:t>
            </a:r>
          </a:p>
          <a:p>
            <a:r>
              <a:rPr lang="cs-CZ" sz="2400" dirty="0"/>
              <a:t>Významy textu jsou generovány až v procesu čtení</a:t>
            </a:r>
          </a:p>
          <a:p>
            <a:r>
              <a:rPr lang="cs-CZ" sz="2400" dirty="0"/>
              <a:t>Významy jsou výsledným produktem interakce textu a čtenáře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70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D4999-E155-7263-EB1F-CB938C0DF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</a:t>
            </a:r>
            <a:r>
              <a:rPr lang="cs-CZ" dirty="0" err="1"/>
              <a:t>skoposu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792CB-FE6C-8CB9-F75E-E2DFEBCB4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Účel</a:t>
            </a:r>
          </a:p>
          <a:p>
            <a:r>
              <a:rPr lang="cs-CZ" sz="2400" dirty="0"/>
              <a:t>Pro překládání je rozhodující jeho funkce, cíl, účel</a:t>
            </a:r>
          </a:p>
          <a:p>
            <a:r>
              <a:rPr lang="cs-CZ" sz="2400" dirty="0"/>
              <a:t>Na základě </a:t>
            </a:r>
            <a:r>
              <a:rPr lang="cs-CZ" sz="2400" dirty="0" err="1"/>
              <a:t>skoposu</a:t>
            </a:r>
            <a:r>
              <a:rPr lang="cs-CZ" sz="2400" dirty="0"/>
              <a:t> se překladatel rozhoduje, jaké postupy použije při tvorbě komunikujícího překladu. </a:t>
            </a:r>
          </a:p>
          <a:p>
            <a:r>
              <a:rPr lang="cs-CZ" sz="2400" dirty="0"/>
              <a:t>Je chybou, stane-li se kritériem překladatelské práce nikoli cílový text, ale text výchozí. Je vždy nutné vyjednat se zadavatelem účel a realizační modus (Zbyněk Fišer).</a:t>
            </a:r>
          </a:p>
          <a:p>
            <a:r>
              <a:rPr lang="cs-CZ" sz="2400" dirty="0"/>
              <a:t>Přeložit text znamená ho v cílovém jazyce vytvořit.</a:t>
            </a:r>
          </a:p>
        </p:txBody>
      </p:sp>
    </p:spTree>
    <p:extLst>
      <p:ext uri="{BB962C8B-B14F-4D97-AF65-F5344CB8AC3E}">
        <p14:creationId xmlns:p14="http://schemas.microsoft.com/office/powerpoint/2010/main" val="2186119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7FBD1-0DF3-012D-2AC8-F9AAA7E5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Překladatelská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399B7-46C7-A656-DF4D-744D047DA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 překladatelské kompetenci patří mj. dovednost recipovat, analyzovat, </a:t>
            </a:r>
            <a:r>
              <a:rPr lang="cs-CZ" sz="2400" dirty="0" err="1"/>
              <a:t>rešeršovat</a:t>
            </a:r>
            <a:r>
              <a:rPr lang="cs-CZ" sz="2400" dirty="0"/>
              <a:t> a produkovat text. A synchronizovat tyto recepčně-produkční činnosti tak, aby mezi výchozím a cílovým textem byl adekvátní vztah.</a:t>
            </a:r>
          </a:p>
        </p:txBody>
      </p:sp>
    </p:spTree>
    <p:extLst>
      <p:ext uri="{BB962C8B-B14F-4D97-AF65-F5344CB8AC3E}">
        <p14:creationId xmlns:p14="http://schemas.microsoft.com/office/powerpoint/2010/main" val="242428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0E3049E5-1D49-F272-64A2-C4D937DCA200}"/>
              </a:ext>
            </a:extLst>
          </p:cNvPr>
          <p:cNvSpPr/>
          <p:nvPr/>
        </p:nvSpPr>
        <p:spPr>
          <a:xfrm>
            <a:off x="559254" y="2307771"/>
            <a:ext cx="1551214" cy="115932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Cizojazyčný</a:t>
            </a:r>
          </a:p>
          <a:p>
            <a:pPr algn="ctr"/>
            <a:r>
              <a:rPr lang="cs-CZ" dirty="0"/>
              <a:t>výchozí text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1012F5DE-3F44-F9B5-2527-A1351A203A43}"/>
              </a:ext>
            </a:extLst>
          </p:cNvPr>
          <p:cNvSpPr/>
          <p:nvPr/>
        </p:nvSpPr>
        <p:spPr>
          <a:xfrm>
            <a:off x="2807155" y="1763487"/>
            <a:ext cx="1857372" cy="2057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Překladatel:</a:t>
            </a:r>
          </a:p>
          <a:p>
            <a:pPr algn="ctr"/>
            <a:r>
              <a:rPr lang="cs-CZ" dirty="0"/>
              <a:t>Proces čtení</a:t>
            </a:r>
          </a:p>
          <a:p>
            <a:pPr algn="ctr"/>
            <a:r>
              <a:rPr lang="cs-CZ" dirty="0"/>
              <a:t>(dekódování)</a:t>
            </a:r>
          </a:p>
          <a:p>
            <a:pPr algn="ctr"/>
            <a:r>
              <a:rPr lang="cs-CZ" dirty="0"/>
              <a:t>Proces překladu (překódování)</a:t>
            </a:r>
          </a:p>
          <a:p>
            <a:pPr algn="ctr"/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F0227B0-DE24-5649-8C02-FDDF7D1D6978}"/>
              </a:ext>
            </a:extLst>
          </p:cNvPr>
          <p:cNvSpPr/>
          <p:nvPr/>
        </p:nvSpPr>
        <p:spPr>
          <a:xfrm>
            <a:off x="5361214" y="2307771"/>
            <a:ext cx="1728108" cy="115932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Text v jazyce překladu (cílovém)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A32FA140-B4FC-8322-F47F-CD165D15BF59}"/>
              </a:ext>
            </a:extLst>
          </p:cNvPr>
          <p:cNvSpPr/>
          <p:nvPr/>
        </p:nvSpPr>
        <p:spPr>
          <a:xfrm>
            <a:off x="7786009" y="2269671"/>
            <a:ext cx="1733549" cy="115932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Čtenář: čtení,</a:t>
            </a:r>
          </a:p>
          <a:p>
            <a:pPr algn="ctr"/>
            <a:r>
              <a:rPr lang="cs-CZ" dirty="0"/>
              <a:t>konkretizace</a:t>
            </a:r>
          </a:p>
        </p:txBody>
      </p:sp>
    </p:spTree>
    <p:extLst>
      <p:ext uri="{BB962C8B-B14F-4D97-AF65-F5344CB8AC3E}">
        <p14:creationId xmlns:p14="http://schemas.microsoft.com/office/powerpoint/2010/main" val="14654457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294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Doplněk k překladu</vt:lpstr>
      <vt:lpstr>Tři fáze překladatelovy práce (Levý)</vt:lpstr>
      <vt:lpstr>Nesouměřitelnost obou jazykových systémů</vt:lpstr>
      <vt:lpstr>Pozor na ochuzování slovníku</vt:lpstr>
      <vt:lpstr>3 typy nevhodné intelektualizace</vt:lpstr>
      <vt:lpstr>Wolfgang Iser</vt:lpstr>
      <vt:lpstr>Teorie skoposu</vt:lpstr>
      <vt:lpstr>Překladatelská strategie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Doplněk k překladu</dc:title>
  <dc:creator>Miluše Juříčková</dc:creator>
  <cp:lastModifiedBy>Miluše Juříčková</cp:lastModifiedBy>
  <cp:revision>4</cp:revision>
  <dcterms:created xsi:type="dcterms:W3CDTF">2022-11-28T09:54:17Z</dcterms:created>
  <dcterms:modified xsi:type="dcterms:W3CDTF">2022-11-28T10:51:10Z</dcterms:modified>
</cp:coreProperties>
</file>