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80" r:id="rId9"/>
    <p:sldId id="262" r:id="rId10"/>
    <p:sldId id="263" r:id="rId11"/>
    <p:sldId id="283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64" r:id="rId21"/>
    <p:sldId id="274" r:id="rId22"/>
    <p:sldId id="275" r:id="rId23"/>
    <p:sldId id="276" r:id="rId24"/>
    <p:sldId id="277" r:id="rId25"/>
    <p:sldId id="278" r:id="rId26"/>
    <p:sldId id="279" r:id="rId27"/>
    <p:sldId id="273" r:id="rId28"/>
    <p:sldId id="26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A16C6-B12E-4F4C-BB24-45EBC4F10F76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4D54B-E077-4F25-9FD9-81C9A7B3D6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114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4D54B-E077-4F25-9FD9-81C9A7B3D62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4D54B-E077-4F25-9FD9-81C9A7B3D62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112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4008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753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183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5377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321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411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6770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39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0343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87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8016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1226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outube.com/watch?v=2TN0bUw7u7Y&amp;t=0m15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GQiGEYl4Y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s://www.youtube.com/watch?v=cjJNPSdvjp0" TargetMode="External"/><Relationship Id="rId4" Type="http://schemas.openxmlformats.org/officeDocument/2006/relationships/hyperlink" Target="https://www.youtube.com/watch?v=qd4KMK8c3x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ndzone.cz/mistressof99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astmusic.com/Recenze/CRADLE-OF-FILTH-Hammer-Of-The-Witches" TargetMode="External"/><Relationship Id="rId7" Type="http://schemas.openxmlformats.org/officeDocument/2006/relationships/hyperlink" Target="http://kultura.zpravy.idnes.cz/metalovi-fanousci-se-dockali-metallica-zahrala-v-milovicich-osvedcene-hity-1ux-/hudba.aspx?c=A100620_002551_hudba_tt" TargetMode="External"/><Relationship Id="rId2" Type="http://schemas.openxmlformats.org/officeDocument/2006/relationships/hyperlink" Target="http://www.blabbermouth.net/news/twisted-sister-featuring-drummer-mike-portnoy-video-footage-of-sayreville-conce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nsshare.com/gallery/photos/12827770/marilyn-manson/" TargetMode="External"/><Relationship Id="rId5" Type="http://schemas.openxmlformats.org/officeDocument/2006/relationships/hyperlink" Target="http://fanda.nova.cz/clanek/souteze/soutez-o-vstupenky-a-obleceni-na-masters-of-rock-2014.html" TargetMode="External"/><Relationship Id="rId4" Type="http://schemas.openxmlformats.org/officeDocument/2006/relationships/hyperlink" Target="http://www.rockandmetal.cz/2011/11/28/prvni-potvrzene-kapely-na-masters-of-rock-2012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specialy/bigbit/80-leta/hard-rock-heavy-metal/clanky/104-jak-to-vlastne-s-tim-heavy-metalem-je/" TargetMode="External"/><Relationship Id="rId2" Type="http://schemas.openxmlformats.org/officeDocument/2006/relationships/hyperlink" Target="http://www.ceskatelevize.cz/specialy/bigbit/hard-rock-heavy-metal/clanky/105-zakladni-prvky-a-znaky-heavy-metal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4Eu6pFmXC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orns.png"/>
          <p:cNvPicPr>
            <a:picLocks noChangeAspect="1"/>
          </p:cNvPicPr>
          <p:nvPr/>
        </p:nvPicPr>
        <p:blipFill>
          <a:blip r:embed="rId2" cstate="print"/>
          <a:srcRect l="6741" t="5922" r="7865" b="4692"/>
          <a:stretch>
            <a:fillRect/>
          </a:stretch>
        </p:blipFill>
        <p:spPr>
          <a:xfrm>
            <a:off x="4918690" y="1484784"/>
            <a:ext cx="2354620" cy="272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9800" y="260649"/>
            <a:ext cx="7772400" cy="1584176"/>
          </a:xfrm>
        </p:spPr>
        <p:txBody>
          <a:bodyPr>
            <a:normAutofit/>
          </a:bodyPr>
          <a:lstStyle/>
          <a:p>
            <a:r>
              <a:rPr lang="cs-CZ" sz="8800" dirty="0" smtClean="0">
                <a:latin typeface="Aharoni" pitchFamily="2" charset="-79"/>
                <a:cs typeface="Aharoni" pitchFamily="2" charset="-79"/>
              </a:rPr>
              <a:t>		 METAL</a:t>
            </a:r>
            <a:endParaRPr lang="cs-CZ" sz="8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52184" y="5301208"/>
            <a:ext cx="2915816" cy="1556792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Tomáš </a:t>
            </a:r>
            <a:r>
              <a:rPr lang="cs-CZ" dirty="0" err="1" smtClean="0"/>
              <a:t>Chylík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og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5920" y="92132"/>
            <a:ext cx="5328592" cy="3408876"/>
          </a:xfrm>
        </p:spPr>
      </p:pic>
      <p:pic>
        <p:nvPicPr>
          <p:cNvPr id="5" name="Obrázek 4" descr="p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504" y="113586"/>
            <a:ext cx="3240360" cy="3423650"/>
          </a:xfrm>
          <a:prstGeom prst="rect">
            <a:avLst/>
          </a:prstGeom>
        </p:spPr>
      </p:pic>
      <p:pic>
        <p:nvPicPr>
          <p:cNvPr id="6" name="Obrázek 5" descr="fa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573016"/>
            <a:ext cx="5076056" cy="3168352"/>
          </a:xfrm>
          <a:prstGeom prst="rect">
            <a:avLst/>
          </a:prstGeom>
        </p:spPr>
      </p:pic>
      <p:pic>
        <p:nvPicPr>
          <p:cNvPr id="7" name="Obrázek 6" descr="bunda.jpg"/>
          <p:cNvPicPr>
            <a:picLocks noChangeAspect="1"/>
          </p:cNvPicPr>
          <p:nvPr/>
        </p:nvPicPr>
        <p:blipFill>
          <a:blip r:embed="rId5" cstate="print"/>
          <a:srcRect l="2326" t="5233" b="11046"/>
          <a:stretch>
            <a:fillRect/>
          </a:stretch>
        </p:blipFill>
        <p:spPr>
          <a:xfrm>
            <a:off x="7608168" y="3573016"/>
            <a:ext cx="309634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Metallica</a:t>
            </a:r>
            <a:r>
              <a:rPr lang="cs-CZ" dirty="0" smtClean="0"/>
              <a:t> – </a:t>
            </a:r>
            <a:r>
              <a:rPr lang="cs-CZ" dirty="0" err="1" smtClean="0"/>
              <a:t>Snake</a:t>
            </a:r>
            <a:r>
              <a:rPr lang="cs-CZ" dirty="0" smtClean="0"/>
              <a:t> Pit</a:t>
            </a:r>
            <a:endParaRPr lang="cs-CZ" dirty="0"/>
          </a:p>
        </p:txBody>
      </p:sp>
      <p:pic>
        <p:nvPicPr>
          <p:cNvPr id="4" name="Zástupný symbol pro obsah 3" descr="19467592_10102963130499794_797238747487901348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9851" y="2120900"/>
            <a:ext cx="3578648" cy="40513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Modní</a:t>
            </a:r>
            <a:r>
              <a:rPr lang="cs-CZ" dirty="0" smtClean="0"/>
              <a:t> (R)evoluce</a:t>
            </a:r>
            <a:endParaRPr lang="cs-CZ" dirty="0"/>
          </a:p>
        </p:txBody>
      </p:sp>
      <p:pic>
        <p:nvPicPr>
          <p:cNvPr id="4" name="Zástupný symbol pro obsah 3" descr="image1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540049" y="2264871"/>
            <a:ext cx="4512504" cy="3384378"/>
          </a:xfrm>
        </p:spPr>
      </p:pic>
      <p:pic>
        <p:nvPicPr>
          <p:cNvPr id="5" name="Obrázek 4" descr="image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83465" y="2273999"/>
            <a:ext cx="4512501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5300" b="1" dirty="0" err="1" smtClean="0"/>
              <a:t>Podstyly</a:t>
            </a:r>
            <a:r>
              <a:rPr lang="cs-CZ" sz="5300" b="1" dirty="0" smtClean="0"/>
              <a:t> metalu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700" dirty="0" smtClean="0"/>
              <a:t> 80. léta 20. století</a:t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1424" y="2060848"/>
            <a:ext cx="4754880" cy="64008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B0F0"/>
                </a:solidFill>
              </a:rPr>
              <a:t>K</a:t>
            </a:r>
            <a:r>
              <a:rPr lang="cs-CZ" sz="2400" dirty="0" smtClean="0">
                <a:solidFill>
                  <a:srgbClr val="00B0F0"/>
                </a:solidFill>
              </a:rPr>
              <a:t>omerční – lite metal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1629"/>
          </a:xfrm>
        </p:spPr>
        <p:txBody>
          <a:bodyPr/>
          <a:lstStyle/>
          <a:p>
            <a:endParaRPr lang="cs-CZ" dirty="0" smtClean="0"/>
          </a:p>
          <a:p>
            <a:r>
              <a:rPr lang="cs-CZ" b="1" dirty="0" err="1" smtClean="0"/>
              <a:t>Glam</a:t>
            </a:r>
            <a:r>
              <a:rPr lang="cs-CZ" b="1" dirty="0" smtClean="0"/>
              <a:t> metal</a:t>
            </a:r>
          </a:p>
          <a:p>
            <a:r>
              <a:rPr lang="cs-CZ" b="1" dirty="0" err="1" smtClean="0"/>
              <a:t>Power</a:t>
            </a:r>
            <a:r>
              <a:rPr lang="cs-CZ" b="1" dirty="0" smtClean="0"/>
              <a:t> metal</a:t>
            </a:r>
          </a:p>
          <a:p>
            <a:r>
              <a:rPr lang="cs-CZ" b="1" dirty="0" smtClean="0"/>
              <a:t>Folk metal</a:t>
            </a:r>
          </a:p>
          <a:p>
            <a:r>
              <a:rPr lang="cs-CZ" b="1" dirty="0" smtClean="0"/>
              <a:t>Speed metal</a:t>
            </a:r>
          </a:p>
          <a:p>
            <a:r>
              <a:rPr lang="cs-CZ" b="1" dirty="0" smtClean="0"/>
              <a:t>Nu metal</a:t>
            </a:r>
          </a:p>
          <a:p>
            <a:r>
              <a:rPr lang="cs-CZ" b="1" dirty="0" err="1" smtClean="0"/>
              <a:t>Metalcore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84032" y="1772816"/>
            <a:ext cx="4754880" cy="640080"/>
          </a:xfrm>
        </p:spPr>
        <p:txBody>
          <a:bodyPr>
            <a:noAutofit/>
          </a:bodyPr>
          <a:lstStyle/>
          <a:p>
            <a:endParaRPr lang="cs-CZ" sz="3100" dirty="0" smtClean="0"/>
          </a:p>
          <a:p>
            <a:r>
              <a:rPr lang="cs-CZ" sz="2400" dirty="0" smtClean="0">
                <a:solidFill>
                  <a:srgbClr val="FF0000"/>
                </a:solidFill>
              </a:rPr>
              <a:t>  Nekomerční </a:t>
            </a:r>
            <a:r>
              <a:rPr lang="cs-CZ" sz="2400" dirty="0" smtClean="0">
                <a:solidFill>
                  <a:srgbClr val="FF0000"/>
                </a:solidFill>
              </a:rPr>
              <a:t>– extrémní metal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84032" y="2492896"/>
            <a:ext cx="4754880" cy="3291840"/>
          </a:xfrm>
        </p:spPr>
        <p:txBody>
          <a:bodyPr/>
          <a:lstStyle/>
          <a:p>
            <a:endParaRPr lang="cs-CZ" dirty="0" smtClean="0"/>
          </a:p>
          <a:p>
            <a:r>
              <a:rPr lang="cs-CZ" b="1" dirty="0" err="1" smtClean="0"/>
              <a:t>Gothic</a:t>
            </a:r>
            <a:r>
              <a:rPr lang="cs-CZ" b="1" dirty="0" smtClean="0"/>
              <a:t> metal</a:t>
            </a:r>
          </a:p>
          <a:p>
            <a:r>
              <a:rPr lang="cs-CZ" b="1" dirty="0" smtClean="0"/>
              <a:t>Thrash metal</a:t>
            </a:r>
          </a:p>
          <a:p>
            <a:r>
              <a:rPr lang="cs-CZ" b="1" dirty="0" err="1" smtClean="0"/>
              <a:t>Death</a:t>
            </a:r>
            <a:r>
              <a:rPr lang="cs-CZ" b="1" dirty="0" smtClean="0"/>
              <a:t> metal</a:t>
            </a:r>
          </a:p>
          <a:p>
            <a:r>
              <a:rPr lang="cs-CZ" b="1" dirty="0" smtClean="0"/>
              <a:t>Black metal</a:t>
            </a:r>
          </a:p>
          <a:p>
            <a:r>
              <a:rPr lang="cs-CZ" b="1" dirty="0" err="1" smtClean="0"/>
              <a:t>Doom</a:t>
            </a:r>
            <a:r>
              <a:rPr lang="cs-CZ" b="1" dirty="0" smtClean="0"/>
              <a:t> metal</a:t>
            </a:r>
          </a:p>
          <a:p>
            <a:endParaRPr lang="cs-CZ" dirty="0"/>
          </a:p>
        </p:txBody>
      </p:sp>
      <p:pic>
        <p:nvPicPr>
          <p:cNvPr id="7" name="Obrázek 6" descr="313015686_498033902340937_44933673274075714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8248" y="2636912"/>
            <a:ext cx="2520280" cy="3764086"/>
          </a:xfrm>
          <a:prstGeom prst="rect">
            <a:avLst/>
          </a:prstGeom>
        </p:spPr>
      </p:pic>
      <p:pic>
        <p:nvPicPr>
          <p:cNvPr id="8" name="Obrázek 7" descr="158f54c21edec5ebdb495c398c8fde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656" y="2636912"/>
            <a:ext cx="3240360" cy="3758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82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</a:t>
            </a:r>
            <a:r>
              <a:rPr lang="cs-CZ" b="1" dirty="0" smtClean="0"/>
              <a:t>omerční – lite metal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cs-CZ" u="sng" dirty="0" err="1" smtClean="0"/>
              <a:t>Glam</a:t>
            </a:r>
            <a:r>
              <a:rPr lang="cs-CZ" u="sng" dirty="0" smtClean="0"/>
              <a:t> metal</a:t>
            </a:r>
          </a:p>
          <a:p>
            <a:pPr lvl="1"/>
            <a:r>
              <a:rPr lang="cs-CZ" dirty="0"/>
              <a:t>výrazné líčení, nalakované nehty, punčochy, „</a:t>
            </a:r>
            <a:r>
              <a:rPr lang="cs-CZ" dirty="0" err="1"/>
              <a:t>prostituky</a:t>
            </a:r>
            <a:r>
              <a:rPr lang="cs-CZ" dirty="0"/>
              <a:t>“</a:t>
            </a:r>
            <a:endParaRPr lang="cs-CZ" dirty="0" smtClean="0"/>
          </a:p>
          <a:p>
            <a:r>
              <a:rPr lang="cs-CZ" u="sng" dirty="0" err="1" smtClean="0"/>
              <a:t>Power</a:t>
            </a:r>
            <a:r>
              <a:rPr lang="cs-CZ" u="sng" dirty="0" smtClean="0"/>
              <a:t> metal</a:t>
            </a:r>
          </a:p>
          <a:p>
            <a:pPr lvl="1"/>
            <a:r>
              <a:rPr lang="cs-CZ" dirty="0" smtClean="0"/>
              <a:t>protest </a:t>
            </a:r>
            <a:r>
              <a:rPr lang="cs-CZ" dirty="0"/>
              <a:t>proti příliš drsnému </a:t>
            </a:r>
            <a:r>
              <a:rPr lang="cs-CZ" dirty="0" err="1"/>
              <a:t>black</a:t>
            </a:r>
            <a:r>
              <a:rPr lang="cs-CZ" dirty="0"/>
              <a:t> a </a:t>
            </a:r>
            <a:r>
              <a:rPr lang="cs-CZ" dirty="0" err="1"/>
              <a:t>death</a:t>
            </a:r>
            <a:r>
              <a:rPr lang="cs-CZ" dirty="0"/>
              <a:t> metalu</a:t>
            </a:r>
            <a:endParaRPr lang="cs-CZ" dirty="0" smtClean="0"/>
          </a:p>
          <a:p>
            <a:r>
              <a:rPr lang="cs-CZ" u="sng" dirty="0" smtClean="0"/>
              <a:t>Folk metal</a:t>
            </a:r>
          </a:p>
          <a:p>
            <a:pPr lvl="1"/>
            <a:r>
              <a:rPr lang="cs-CZ" dirty="0"/>
              <a:t>prolínání metalu a lidové </a:t>
            </a:r>
            <a:r>
              <a:rPr lang="cs-CZ" dirty="0" smtClean="0"/>
              <a:t>hudby</a:t>
            </a:r>
          </a:p>
          <a:p>
            <a:r>
              <a:rPr lang="cs-CZ" u="sng" dirty="0" smtClean="0"/>
              <a:t>Speed metal</a:t>
            </a:r>
          </a:p>
          <a:p>
            <a:r>
              <a:rPr lang="cs-CZ" u="sng" dirty="0" smtClean="0"/>
              <a:t>Nu metal</a:t>
            </a:r>
          </a:p>
          <a:p>
            <a:pPr lvl="1"/>
            <a:r>
              <a:rPr lang="cs-CZ" dirty="0" smtClean="0"/>
              <a:t>propojení  </a:t>
            </a:r>
            <a:r>
              <a:rPr lang="cs-CZ" dirty="0" err="1" smtClean="0"/>
              <a:t>heavy</a:t>
            </a:r>
            <a:r>
              <a:rPr lang="cs-CZ" dirty="0" smtClean="0"/>
              <a:t> metalu, </a:t>
            </a:r>
            <a:r>
              <a:rPr lang="cs-CZ" dirty="0"/>
              <a:t>grunge a rapu či hiphopu</a:t>
            </a:r>
            <a:endParaRPr lang="cs-CZ" dirty="0" smtClean="0"/>
          </a:p>
          <a:p>
            <a:r>
              <a:rPr lang="cs-CZ" u="sng" dirty="0" err="1" smtClean="0"/>
              <a:t>Metalcore</a:t>
            </a:r>
            <a:endParaRPr lang="cs-CZ" u="sng" dirty="0" smtClean="0"/>
          </a:p>
          <a:p>
            <a:pPr lvl="1"/>
            <a:r>
              <a:rPr lang="cs-CZ" dirty="0" smtClean="0"/>
              <a:t>Kombinace </a:t>
            </a:r>
            <a:r>
              <a:rPr lang="cs-CZ" dirty="0" err="1" smtClean="0"/>
              <a:t>trash</a:t>
            </a:r>
            <a:r>
              <a:rPr lang="cs-CZ" dirty="0" smtClean="0"/>
              <a:t>/</a:t>
            </a:r>
            <a:r>
              <a:rPr lang="cs-CZ" dirty="0" err="1" smtClean="0"/>
              <a:t>death</a:t>
            </a:r>
            <a:r>
              <a:rPr lang="cs-CZ" dirty="0" smtClean="0"/>
              <a:t> metalu, hardcore punku a hrubého vokálu</a:t>
            </a:r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2060" name="AutoShape 72" descr="TWISTED SISTER Featuring Drummer MIKE PORTNOY: Video Footage Of Sayreville Conce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1" name="Obrázek 20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060848"/>
            <a:ext cx="3173462" cy="1999580"/>
          </a:xfrm>
          <a:prstGeom prst="rect">
            <a:avLst/>
          </a:prstGeom>
        </p:spPr>
      </p:pic>
      <p:pic>
        <p:nvPicPr>
          <p:cNvPr id="6" name="Obrázek 5" descr="1000x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264" y="4221088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Nekomerční – extrémní </a:t>
            </a:r>
            <a:r>
              <a:rPr lang="cs-CZ" b="1" dirty="0" smtClean="0"/>
              <a:t>metal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u="sng" dirty="0" err="1" smtClean="0"/>
              <a:t>Gothic</a:t>
            </a:r>
            <a:r>
              <a:rPr lang="cs-CZ" u="sng" dirty="0" smtClean="0"/>
              <a:t> metal</a:t>
            </a:r>
          </a:p>
          <a:p>
            <a:pPr lvl="1"/>
            <a:r>
              <a:rPr lang="cs-CZ" dirty="0" err="1" smtClean="0"/>
              <a:t>corps</a:t>
            </a:r>
            <a:r>
              <a:rPr lang="cs-CZ" dirty="0" smtClean="0"/>
              <a:t> </a:t>
            </a:r>
            <a:r>
              <a:rPr lang="cs-CZ" dirty="0" err="1"/>
              <a:t>painting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u="sng" dirty="0" smtClean="0"/>
              <a:t>Thrash metal</a:t>
            </a:r>
          </a:p>
          <a:p>
            <a:pPr lvl="1"/>
            <a:r>
              <a:rPr lang="cs-CZ" dirty="0"/>
              <a:t>společenské problémy</a:t>
            </a:r>
            <a:endParaRPr lang="cs-CZ" dirty="0" smtClean="0"/>
          </a:p>
          <a:p>
            <a:r>
              <a:rPr lang="cs-CZ" u="sng" dirty="0" err="1" smtClean="0"/>
              <a:t>Death</a:t>
            </a:r>
            <a:r>
              <a:rPr lang="cs-CZ" u="sng" dirty="0" smtClean="0"/>
              <a:t> metal</a:t>
            </a:r>
          </a:p>
          <a:p>
            <a:pPr lvl="1"/>
            <a:r>
              <a:rPr lang="cs-CZ" dirty="0"/>
              <a:t>podladěné kytary, </a:t>
            </a:r>
            <a:r>
              <a:rPr lang="cs-CZ" dirty="0" smtClean="0"/>
              <a:t>rychlé </a:t>
            </a:r>
            <a:r>
              <a:rPr lang="cs-CZ" dirty="0"/>
              <a:t>bicí, hrdelní zpěv</a:t>
            </a:r>
            <a:endParaRPr lang="cs-CZ" dirty="0" smtClean="0"/>
          </a:p>
          <a:p>
            <a:r>
              <a:rPr lang="cs-CZ" u="sng" dirty="0" smtClean="0"/>
              <a:t>Black metal</a:t>
            </a:r>
          </a:p>
          <a:p>
            <a:pPr lvl="1"/>
            <a:r>
              <a:rPr lang="cs-CZ" dirty="0"/>
              <a:t>satanismus, protest proti křesťanství, okultismus</a:t>
            </a:r>
            <a:endParaRPr lang="cs-CZ" dirty="0" smtClean="0"/>
          </a:p>
          <a:p>
            <a:r>
              <a:rPr lang="cs-CZ" u="sng" dirty="0" err="1" smtClean="0"/>
              <a:t>Doom</a:t>
            </a:r>
            <a:r>
              <a:rPr lang="cs-CZ" u="sng" dirty="0" smtClean="0"/>
              <a:t> metal</a:t>
            </a:r>
          </a:p>
          <a:p>
            <a:pPr lvl="1"/>
            <a:r>
              <a:rPr lang="cs-CZ" dirty="0"/>
              <a:t>melancholie, ponurost, 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Míchání různých </a:t>
            </a:r>
            <a:r>
              <a:rPr lang="cs-CZ" dirty="0" err="1" smtClean="0"/>
              <a:t>podstylů</a:t>
            </a:r>
            <a:endParaRPr lang="cs-CZ" dirty="0" smtClean="0"/>
          </a:p>
          <a:p>
            <a:pPr lvl="1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www.youtube.com/watch?v=2TN0bUw7u7Y&amp;t=0m15s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772816"/>
            <a:ext cx="4098345" cy="2305319"/>
          </a:xfrm>
          <a:prstGeom prst="rect">
            <a:avLst/>
          </a:prstGeom>
        </p:spPr>
      </p:pic>
      <p:pic>
        <p:nvPicPr>
          <p:cNvPr id="6" name="Obrázek 5" descr="4640bf3dcf519f18799f5f209053d34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6160" y="4221088"/>
            <a:ext cx="3392574" cy="2262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2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cs-CZ" b="1" dirty="0"/>
              <a:t>Postoj </a:t>
            </a:r>
            <a:r>
              <a:rPr lang="cs-CZ" b="1" dirty="0" smtClean="0"/>
              <a:t>veřejnosti k subkultuře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8227"/>
            <a:ext cx="10515600" cy="4298736"/>
          </a:xfrm>
        </p:spPr>
        <p:txBody>
          <a:bodyPr/>
          <a:lstStyle/>
          <a:p>
            <a:r>
              <a:rPr lang="cs-CZ" dirty="0" smtClean="0"/>
              <a:t>Neúspěch ve společnosti</a:t>
            </a:r>
          </a:p>
          <a:p>
            <a:pPr lvl="1"/>
            <a:r>
              <a:rPr lang="cs-CZ" dirty="0" smtClean="0"/>
              <a:t>Vizáž</a:t>
            </a:r>
          </a:p>
          <a:p>
            <a:pPr lvl="1"/>
            <a:r>
              <a:rPr lang="cs-CZ" dirty="0" smtClean="0"/>
              <a:t>Drsný typ hudby</a:t>
            </a:r>
          </a:p>
          <a:p>
            <a:pPr lvl="1"/>
            <a:r>
              <a:rPr lang="cs-CZ" dirty="0" smtClean="0"/>
              <a:t>Brutální videoklipy</a:t>
            </a:r>
          </a:p>
          <a:p>
            <a:r>
              <a:rPr lang="cs-CZ" dirty="0" smtClean="0"/>
              <a:t>Hudební festivaly</a:t>
            </a:r>
          </a:p>
          <a:p>
            <a:pPr lvl="1"/>
            <a:r>
              <a:rPr lang="cs-CZ" dirty="0" err="1" smtClean="0"/>
              <a:t>Masters</a:t>
            </a:r>
            <a:r>
              <a:rPr lang="cs-CZ" dirty="0" smtClean="0"/>
              <a:t> </a:t>
            </a:r>
            <a:r>
              <a:rPr lang="cs-CZ" dirty="0"/>
              <a:t>of Rock, </a:t>
            </a:r>
            <a:r>
              <a:rPr lang="cs-CZ" dirty="0" err="1"/>
              <a:t>Brutal</a:t>
            </a:r>
            <a:r>
              <a:rPr lang="cs-CZ" dirty="0"/>
              <a:t> </a:t>
            </a:r>
            <a:r>
              <a:rPr lang="cs-CZ" dirty="0" err="1" smtClean="0"/>
              <a:t>Assault</a:t>
            </a:r>
            <a:endParaRPr lang="cs-CZ" dirty="0" smtClean="0"/>
          </a:p>
          <a:p>
            <a:pPr lvl="1"/>
            <a:r>
              <a:rPr lang="cs-CZ" dirty="0" smtClean="0"/>
              <a:t>Opilství</a:t>
            </a:r>
          </a:p>
          <a:p>
            <a:pPr lvl="1"/>
            <a:r>
              <a:rPr lang="cs-CZ" dirty="0" smtClean="0"/>
              <a:t>Nepořádek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861048"/>
            <a:ext cx="1905000" cy="1905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8" y="1690688"/>
            <a:ext cx="3388217" cy="1908696"/>
          </a:xfrm>
          <a:prstGeom prst="rect">
            <a:avLst/>
          </a:prstGeom>
        </p:spPr>
      </p:pic>
      <p:pic>
        <p:nvPicPr>
          <p:cNvPr id="6" name="Obrázek 5" descr="19756684_1382439515143056_25986734829201185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128" y="3933056"/>
            <a:ext cx="3384376" cy="2425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61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Postoj veřejnosti k subkultuře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Kulturní válka v USA</a:t>
            </a:r>
          </a:p>
          <a:p>
            <a:pPr lvl="1"/>
            <a:r>
              <a:rPr lang="cs-CZ" dirty="0" smtClean="0"/>
              <a:t>80. léta 20. století</a:t>
            </a:r>
          </a:p>
          <a:p>
            <a:pPr lvl="1"/>
            <a:r>
              <a:rPr lang="cs-CZ" dirty="0" smtClean="0"/>
              <a:t>PMRC - </a:t>
            </a:r>
            <a:r>
              <a:rPr lang="cs-CZ" dirty="0" err="1"/>
              <a:t>Parents</a:t>
            </a:r>
            <a:r>
              <a:rPr lang="cs-CZ" dirty="0"/>
              <a:t> Music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smtClean="0"/>
              <a:t>Center</a:t>
            </a:r>
          </a:p>
          <a:p>
            <a:pPr lvl="1"/>
            <a:r>
              <a:rPr lang="cs-CZ" dirty="0"/>
              <a:t>texty metalových </a:t>
            </a:r>
            <a:r>
              <a:rPr lang="cs-CZ" dirty="0" smtClean="0"/>
              <a:t>písní = násilí a znásilňování</a:t>
            </a:r>
          </a:p>
          <a:p>
            <a:pPr lvl="1"/>
            <a:r>
              <a:rPr lang="cs-CZ" dirty="0" smtClean="0"/>
              <a:t>nálepky na alba</a:t>
            </a:r>
          </a:p>
          <a:p>
            <a:pPr lvl="1"/>
            <a:r>
              <a:rPr lang="cs-CZ" dirty="0"/>
              <a:t>ďáblova </a:t>
            </a:r>
            <a:r>
              <a:rPr lang="cs-CZ" dirty="0" smtClean="0"/>
              <a:t>hudba</a:t>
            </a:r>
          </a:p>
          <a:p>
            <a:pPr lvl="1"/>
            <a:r>
              <a:rPr lang="cs-CZ" dirty="0" smtClean="0"/>
              <a:t>diskriminace metalové subkultury</a:t>
            </a:r>
          </a:p>
          <a:p>
            <a:pPr lvl="1"/>
            <a:r>
              <a:rPr lang="cs-CZ" dirty="0" err="1" smtClean="0"/>
              <a:t>Ozzy</a:t>
            </a:r>
            <a:r>
              <a:rPr lang="cs-CZ" dirty="0" smtClean="0"/>
              <a:t> </a:t>
            </a:r>
            <a:r>
              <a:rPr lang="cs-CZ" dirty="0" err="1" smtClean="0"/>
              <a:t>Osbourne</a:t>
            </a:r>
            <a:endParaRPr lang="cs-CZ" dirty="0" smtClean="0"/>
          </a:p>
          <a:p>
            <a:pPr lvl="1"/>
            <a:r>
              <a:rPr lang="cs-CZ" dirty="0" smtClean="0"/>
              <a:t>Marilyn </a:t>
            </a:r>
            <a:r>
              <a:rPr lang="cs-CZ" dirty="0" err="1" smtClean="0"/>
              <a:t>Manson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060848"/>
            <a:ext cx="2908864" cy="2590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67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Současnost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Hudební festivaly</a:t>
            </a:r>
          </a:p>
          <a:p>
            <a:r>
              <a:rPr lang="cs-CZ" dirty="0" smtClean="0"/>
              <a:t>Koncerty</a:t>
            </a:r>
          </a:p>
          <a:p>
            <a:pPr lvl="1"/>
            <a:r>
              <a:rPr lang="cs-CZ" dirty="0" smtClean="0"/>
              <a:t>Úpadek popularity</a:t>
            </a:r>
          </a:p>
          <a:p>
            <a:pPr lvl="1"/>
            <a:r>
              <a:rPr lang="cs-CZ" dirty="0" smtClean="0"/>
              <a:t>Internet</a:t>
            </a:r>
          </a:p>
          <a:p>
            <a:r>
              <a:rPr lang="cs-CZ" dirty="0" smtClean="0"/>
              <a:t>Přesycenost metalové scény</a:t>
            </a:r>
          </a:p>
          <a:p>
            <a:r>
              <a:rPr lang="cs-CZ" dirty="0" smtClean="0"/>
              <a:t>Ztrátová činnost</a:t>
            </a:r>
          </a:p>
          <a:p>
            <a:r>
              <a:rPr lang="cs-CZ" dirty="0" err="1" smtClean="0"/>
              <a:t>Pagan</a:t>
            </a:r>
            <a:r>
              <a:rPr lang="cs-CZ" dirty="0" smtClean="0"/>
              <a:t> metal</a:t>
            </a:r>
          </a:p>
          <a:p>
            <a:pPr lvl="1"/>
            <a:r>
              <a:rPr lang="cs-CZ" dirty="0" smtClean="0"/>
              <a:t>Vychází z </a:t>
            </a:r>
            <a:r>
              <a:rPr lang="cs-CZ" dirty="0" err="1" smtClean="0"/>
              <a:t>Heavy</a:t>
            </a:r>
            <a:r>
              <a:rPr lang="cs-CZ" dirty="0" smtClean="0"/>
              <a:t> metalu</a:t>
            </a:r>
          </a:p>
          <a:p>
            <a:pPr lvl="1"/>
            <a:r>
              <a:rPr lang="cs-CZ" dirty="0" smtClean="0"/>
              <a:t>Pomalejší, epičtější</a:t>
            </a:r>
          </a:p>
          <a:p>
            <a:pPr lvl="1"/>
            <a:r>
              <a:rPr lang="cs-CZ" dirty="0" smtClean="0"/>
              <a:t>Velká </a:t>
            </a:r>
            <a:r>
              <a:rPr lang="cs-CZ" dirty="0" err="1" smtClean="0"/>
              <a:t>popularta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4928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Současnost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The Big </a:t>
            </a:r>
            <a:r>
              <a:rPr lang="cs-CZ" dirty="0" err="1" smtClean="0"/>
              <a:t>Four</a:t>
            </a:r>
            <a:r>
              <a:rPr lang="cs-CZ" dirty="0" smtClean="0"/>
              <a:t> = </a:t>
            </a:r>
            <a:r>
              <a:rPr lang="cs-CZ" dirty="0" err="1"/>
              <a:t>Metallica</a:t>
            </a:r>
            <a:r>
              <a:rPr lang="cs-CZ" dirty="0"/>
              <a:t>, </a:t>
            </a:r>
            <a:r>
              <a:rPr lang="cs-CZ" dirty="0" err="1"/>
              <a:t>Slayer</a:t>
            </a:r>
            <a:r>
              <a:rPr lang="cs-CZ" dirty="0"/>
              <a:t>, </a:t>
            </a:r>
            <a:r>
              <a:rPr lang="cs-CZ" dirty="0" err="1"/>
              <a:t>Megadeth</a:t>
            </a:r>
            <a:r>
              <a:rPr lang="cs-CZ" dirty="0"/>
              <a:t> a </a:t>
            </a:r>
            <a:r>
              <a:rPr lang="cs-CZ" dirty="0" err="1" smtClean="0"/>
              <a:t>Anthrax</a:t>
            </a:r>
            <a:endParaRPr lang="cs-CZ" dirty="0" smtClean="0"/>
          </a:p>
          <a:p>
            <a:r>
              <a:rPr lang="cs-CZ" dirty="0" err="1" smtClean="0"/>
              <a:t>Trashmetal</a:t>
            </a:r>
            <a:endParaRPr lang="cs-CZ" dirty="0" smtClean="0"/>
          </a:p>
          <a:p>
            <a:r>
              <a:rPr lang="cs-CZ" dirty="0" smtClean="0"/>
              <a:t>80. léta</a:t>
            </a:r>
          </a:p>
          <a:p>
            <a:r>
              <a:rPr lang="cs-CZ" dirty="0" smtClean="0"/>
              <a:t>Kytarové riffy, agresivní punk a hardcore</a:t>
            </a:r>
          </a:p>
          <a:p>
            <a:r>
              <a:rPr lang="cs-CZ" dirty="0" smtClean="0"/>
              <a:t>Počátek 90. let = umírněnější</a:t>
            </a:r>
          </a:p>
          <a:p>
            <a:r>
              <a:rPr lang="cs-CZ" dirty="0" smtClean="0"/>
              <a:t>Na konci 90. let návrat k původnímu stylu</a:t>
            </a:r>
          </a:p>
          <a:p>
            <a:r>
              <a:rPr lang="cs-CZ" dirty="0" smtClean="0"/>
              <a:t>2010 – Milovice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33" y="1674640"/>
            <a:ext cx="3722600" cy="2326625"/>
          </a:xfrm>
          <a:prstGeom prst="rect">
            <a:avLst/>
          </a:prstGeom>
        </p:spPr>
      </p:pic>
      <p:pic>
        <p:nvPicPr>
          <p:cNvPr id="1026" name="Picture 2" descr="https://vulturejam.files.wordpress.com/2012/01/god_listens_to_sl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33" y="4001238"/>
            <a:ext cx="3699222" cy="229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57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448" y="620688"/>
            <a:ext cx="8229600" cy="5577483"/>
          </a:xfrm>
        </p:spPr>
        <p:txBody>
          <a:bodyPr/>
          <a:lstStyle/>
          <a:p>
            <a:r>
              <a:rPr lang="cs-CZ" dirty="0" smtClean="0"/>
              <a:t>Vývoj subkultury ve světě i v ČR</a:t>
            </a:r>
          </a:p>
          <a:p>
            <a:r>
              <a:rPr lang="cs-CZ" dirty="0" smtClean="0"/>
              <a:t>Charakteristika metalu a metalové subkultury</a:t>
            </a:r>
          </a:p>
          <a:p>
            <a:r>
              <a:rPr lang="cs-CZ" dirty="0" err="1" smtClean="0"/>
              <a:t>Podstyly</a:t>
            </a:r>
            <a:endParaRPr lang="cs-CZ" dirty="0" smtClean="0"/>
          </a:p>
          <a:p>
            <a:r>
              <a:rPr lang="cs-CZ" dirty="0" smtClean="0"/>
              <a:t>Postoj veřejnosti k subkultuře</a:t>
            </a:r>
          </a:p>
          <a:p>
            <a:r>
              <a:rPr lang="cs-CZ" dirty="0" smtClean="0"/>
              <a:t>Současnost</a:t>
            </a:r>
          </a:p>
          <a:p>
            <a:r>
              <a:rPr lang="cs-CZ" dirty="0" smtClean="0"/>
              <a:t>Zajímavosti</a:t>
            </a:r>
            <a:endParaRPr lang="cs-CZ" dirty="0"/>
          </a:p>
        </p:txBody>
      </p:sp>
      <p:pic>
        <p:nvPicPr>
          <p:cNvPr id="4" name="Obrázek 3" descr="knowdif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040" y="2274216"/>
            <a:ext cx="4860032" cy="386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err="1"/>
              <a:t>Wacken</a:t>
            </a:r>
            <a:r>
              <a:rPr lang="cs-CZ" sz="2800" dirty="0"/>
              <a:t> Open </a:t>
            </a:r>
            <a:r>
              <a:rPr lang="cs-CZ" sz="2800" dirty="0" err="1"/>
              <a:t>Air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 err="1" smtClean="0"/>
              <a:t>Maters</a:t>
            </a:r>
            <a:r>
              <a:rPr lang="cs-CZ" sz="2800" dirty="0" smtClean="0"/>
              <a:t>  </a:t>
            </a:r>
            <a:r>
              <a:rPr lang="cs-CZ" sz="2800" dirty="0" err="1" smtClean="0"/>
              <a:t>of</a:t>
            </a:r>
            <a:r>
              <a:rPr lang="cs-CZ" sz="2800" dirty="0" smtClean="0"/>
              <a:t> Rock</a:t>
            </a:r>
          </a:p>
          <a:p>
            <a:r>
              <a:rPr lang="cs-CZ" sz="2800" dirty="0" smtClean="0"/>
              <a:t>Van </a:t>
            </a:r>
            <a:r>
              <a:rPr lang="cs-CZ" sz="2800" dirty="0"/>
              <a:t>Canto </a:t>
            </a:r>
          </a:p>
          <a:p>
            <a:pPr>
              <a:buNone/>
            </a:pPr>
            <a:r>
              <a:rPr lang="cs-CZ" sz="1200" dirty="0">
                <a:hlinkClick r:id="rId3"/>
              </a:rPr>
              <a:t>https://www.youtube.com/watch?v=XCGQiGEYl4Y</a:t>
            </a:r>
            <a:endParaRPr lang="cs-CZ" sz="1200" dirty="0"/>
          </a:p>
          <a:p>
            <a:r>
              <a:rPr lang="cs-CZ" sz="2800" dirty="0" err="1"/>
              <a:t>Eagles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Death</a:t>
            </a:r>
            <a:r>
              <a:rPr lang="cs-CZ" sz="2800" dirty="0"/>
              <a:t> Metal</a:t>
            </a:r>
          </a:p>
          <a:p>
            <a:r>
              <a:rPr lang="cs-CZ" sz="2800" dirty="0" err="1"/>
              <a:t>Cradle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Filth</a:t>
            </a:r>
            <a:endParaRPr lang="cs-CZ" sz="2800" dirty="0"/>
          </a:p>
          <a:p>
            <a:r>
              <a:rPr lang="cs-CZ" sz="2800" dirty="0" err="1"/>
              <a:t>Apocalyptica</a:t>
            </a:r>
            <a:r>
              <a:rPr lang="cs-CZ" sz="2800" dirty="0"/>
              <a:t> </a:t>
            </a:r>
          </a:p>
          <a:p>
            <a:pPr>
              <a:buNone/>
            </a:pPr>
            <a:r>
              <a:rPr lang="cs-CZ" sz="1200" dirty="0">
                <a:hlinkClick r:id="rId4"/>
              </a:rPr>
              <a:t>https://www.youtube.com/watch?v=qd4KMK8c3x0</a:t>
            </a:r>
            <a:endParaRPr lang="cs-CZ" sz="1200" dirty="0"/>
          </a:p>
          <a:p>
            <a:r>
              <a:rPr lang="cs-CZ" sz="2800" dirty="0" err="1"/>
              <a:t>Hevisaurus</a:t>
            </a:r>
            <a:r>
              <a:rPr lang="cs-CZ" sz="2800" dirty="0"/>
              <a:t> </a:t>
            </a:r>
          </a:p>
          <a:p>
            <a:pPr>
              <a:buNone/>
            </a:pPr>
            <a:r>
              <a:rPr lang="cs-CZ" sz="1200" dirty="0">
                <a:hlinkClick r:id="rId5"/>
              </a:rPr>
              <a:t>https://www.youtube.com/watch?v=cjJNPSdvjp0</a:t>
            </a:r>
            <a:r>
              <a:rPr lang="cs-CZ" sz="1200" dirty="0"/>
              <a:t>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1200" dirty="0"/>
          </a:p>
          <a:p>
            <a:pPr>
              <a:buNone/>
            </a:pPr>
            <a:endParaRPr lang="cs-CZ" sz="1200" dirty="0"/>
          </a:p>
        </p:txBody>
      </p:sp>
      <p:pic>
        <p:nvPicPr>
          <p:cNvPr id="4" name="Obrázek 3" descr="hevisaur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6040" y="4293096"/>
            <a:ext cx="4176464" cy="2081028"/>
          </a:xfrm>
          <a:prstGeom prst="rect">
            <a:avLst/>
          </a:prstGeom>
        </p:spPr>
      </p:pic>
      <p:pic>
        <p:nvPicPr>
          <p:cNvPr id="5" name="Obrázek 4" descr="apoc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6040" y="1268760"/>
            <a:ext cx="4176464" cy="291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Vládci chaosu (</a:t>
            </a:r>
            <a:r>
              <a:rPr lang="cs-CZ" b="1" dirty="0" err="1" smtClean="0"/>
              <a:t>Lords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Chaos) – 2018, film O kapele </a:t>
            </a:r>
            <a:r>
              <a:rPr lang="cs-CZ" b="1" dirty="0" err="1" smtClean="0"/>
              <a:t>Mayhem</a:t>
            </a:r>
            <a:endParaRPr lang="cs-CZ" b="1" dirty="0" smtClean="0"/>
          </a:p>
          <a:p>
            <a:r>
              <a:rPr lang="cs-CZ" b="1" dirty="0" smtClean="0"/>
              <a:t>Rok a půl s </a:t>
            </a:r>
            <a:r>
              <a:rPr lang="cs-CZ" b="1" dirty="0" err="1" smtClean="0"/>
              <a:t>Metallicou</a:t>
            </a:r>
            <a:endParaRPr lang="cs-CZ" b="1" dirty="0" smtClean="0"/>
          </a:p>
          <a:p>
            <a:r>
              <a:rPr lang="cs-CZ" b="1" dirty="0" err="1" smtClean="0"/>
              <a:t>Some</a:t>
            </a:r>
            <a:r>
              <a:rPr lang="cs-CZ" b="1" dirty="0" smtClean="0"/>
              <a:t> </a:t>
            </a:r>
            <a:r>
              <a:rPr lang="cs-CZ" b="1" dirty="0" err="1" smtClean="0"/>
              <a:t>Kind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Mosnter</a:t>
            </a:r>
            <a:endParaRPr lang="cs-CZ" b="1" dirty="0" smtClean="0"/>
          </a:p>
          <a:p>
            <a:r>
              <a:rPr lang="cs-CZ" b="1" dirty="0" smtClean="0"/>
              <a:t>Jmenuji se </a:t>
            </a:r>
            <a:r>
              <a:rPr lang="cs-CZ" b="1" dirty="0" err="1" smtClean="0"/>
              <a:t>Ozzy</a:t>
            </a:r>
            <a:r>
              <a:rPr lang="cs-CZ" b="1" dirty="0" smtClean="0"/>
              <a:t> – kniha a audiokniha</a:t>
            </a:r>
          </a:p>
          <a:p>
            <a:r>
              <a:rPr lang="cs-CZ" b="1" dirty="0" smtClean="0"/>
              <a:t>Co dělá tento knoflík – kniha o zpěvákovi Iron </a:t>
            </a:r>
            <a:r>
              <a:rPr lang="cs-CZ" b="1" dirty="0" err="1" smtClean="0"/>
              <a:t>Maiden</a:t>
            </a:r>
            <a:r>
              <a:rPr lang="cs-CZ" b="1" dirty="0" smtClean="0"/>
              <a:t> </a:t>
            </a:r>
            <a:r>
              <a:rPr lang="cs-CZ" b="1" dirty="0" err="1" smtClean="0"/>
              <a:t>Bruce</a:t>
            </a:r>
            <a:r>
              <a:rPr lang="cs-CZ" b="1" dirty="0" smtClean="0"/>
              <a:t> </a:t>
            </a:r>
            <a:r>
              <a:rPr lang="cs-CZ" b="1" dirty="0" err="1" smtClean="0"/>
              <a:t>Dickinsonovi</a:t>
            </a:r>
            <a:endParaRPr lang="cs-CZ" b="1" dirty="0" smtClean="0"/>
          </a:p>
          <a:p>
            <a:r>
              <a:rPr lang="cs-CZ" b="1" dirty="0" err="1" smtClean="0"/>
              <a:t>Still</a:t>
            </a:r>
            <a:r>
              <a:rPr lang="cs-CZ" b="1" dirty="0" smtClean="0"/>
              <a:t> </a:t>
            </a:r>
            <a:r>
              <a:rPr lang="cs-CZ" b="1" dirty="0" err="1" smtClean="0"/>
              <a:t>Crazy</a:t>
            </a:r>
            <a:r>
              <a:rPr lang="cs-CZ" b="1" dirty="0" smtClean="0"/>
              <a:t> – komedie o metalu </a:t>
            </a:r>
            <a:r>
              <a:rPr lang="cs-CZ" b="1" dirty="0" smtClean="0">
                <a:sym typeface="Wingdings" pitchFamily="2" charset="2"/>
              </a:rPr>
              <a:t>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.</a:t>
            </a:r>
          </a:p>
          <a:p>
            <a:pPr>
              <a:buNone/>
            </a:pPr>
            <a:r>
              <a:rPr lang="cs-CZ" b="1" dirty="0" smtClean="0"/>
              <a:t>.</a:t>
            </a:r>
          </a:p>
          <a:p>
            <a:pPr>
              <a:buNone/>
            </a:pPr>
            <a:r>
              <a:rPr lang="cs-CZ" b="1" dirty="0" smtClean="0"/>
              <a:t>.</a:t>
            </a:r>
          </a:p>
          <a:p>
            <a:pPr>
              <a:buNone/>
            </a:pPr>
            <a:r>
              <a:rPr lang="cs-CZ" b="1" dirty="0" smtClean="0"/>
              <a:t>…atd.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Není Metal Jako Metal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 descr="M1_Rekl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9456" y="1556792"/>
            <a:ext cx="5491271" cy="4104456"/>
          </a:xfrm>
        </p:spPr>
      </p:pic>
      <p:pic>
        <p:nvPicPr>
          <p:cNvPr id="6" name="Obrázek 5" descr="20247531_1003524273084480_852716172815642800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73" y="1556792"/>
            <a:ext cx="4107355" cy="41044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75720" y="5877272"/>
            <a:ext cx="368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4"/>
              </a:rPr>
              <a:t>https://bandzone.cz/mistressof999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(NE)Metalová Image</a:t>
            </a:r>
            <a:endParaRPr lang="cs-CZ" dirty="0"/>
          </a:p>
        </p:txBody>
      </p:sp>
      <p:pic>
        <p:nvPicPr>
          <p:cNvPr id="4" name="Zástupný symbol pro obsah 3" descr="P526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441" y="2132856"/>
            <a:ext cx="2376264" cy="3168352"/>
          </a:xfrm>
        </p:spPr>
      </p:pic>
      <p:pic>
        <p:nvPicPr>
          <p:cNvPr id="5" name="Obrázek 4" descr="IMG_4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760" y="2132856"/>
            <a:ext cx="2376264" cy="3168352"/>
          </a:xfrm>
          <a:prstGeom prst="rect">
            <a:avLst/>
          </a:prstGeom>
        </p:spPr>
      </p:pic>
      <p:pic>
        <p:nvPicPr>
          <p:cNvPr id="6" name="Obrázek 5" descr="PA13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8088" y="2132856"/>
            <a:ext cx="4224468" cy="316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Backstage</a:t>
            </a:r>
            <a:endParaRPr lang="cs-CZ" dirty="0"/>
          </a:p>
        </p:txBody>
      </p:sp>
      <p:pic>
        <p:nvPicPr>
          <p:cNvPr id="6" name="Zástupný symbol pro obsah 5" descr="24273523_1999888386921550_5940151888216550563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439" y="2132858"/>
            <a:ext cx="3025071" cy="2016222"/>
          </a:xfrm>
        </p:spPr>
      </p:pic>
      <p:pic>
        <p:nvPicPr>
          <p:cNvPr id="9" name="Obrázek 8" descr="20161228_215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3899756" y="2384884"/>
            <a:ext cx="2016224" cy="1512168"/>
          </a:xfrm>
          <a:prstGeom prst="rect">
            <a:avLst/>
          </a:prstGeom>
        </p:spPr>
      </p:pic>
      <p:pic>
        <p:nvPicPr>
          <p:cNvPr id="10" name="Obrázek 9" descr="20161228_214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5483933" y="2384884"/>
            <a:ext cx="2016224" cy="1512167"/>
          </a:xfrm>
          <a:prstGeom prst="rect">
            <a:avLst/>
          </a:prstGeom>
        </p:spPr>
      </p:pic>
      <p:pic>
        <p:nvPicPr>
          <p:cNvPr id="11" name="Obrázek 10" descr="20161228_2046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0136" y="2132856"/>
            <a:ext cx="1512168" cy="2016224"/>
          </a:xfrm>
          <a:prstGeom prst="rect">
            <a:avLst/>
          </a:prstGeom>
        </p:spPr>
      </p:pic>
      <p:pic>
        <p:nvPicPr>
          <p:cNvPr id="13" name="Obrázek 12" descr="20161228_214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04312" y="2060848"/>
            <a:ext cx="1174630" cy="2088232"/>
          </a:xfrm>
          <a:prstGeom prst="rect">
            <a:avLst/>
          </a:prstGeom>
        </p:spPr>
      </p:pic>
      <p:pic>
        <p:nvPicPr>
          <p:cNvPr id="18" name="Obrázek 17" descr="20161228_2132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5400000">
            <a:off x="3944761" y="4500119"/>
            <a:ext cx="2232248" cy="1674186"/>
          </a:xfrm>
          <a:prstGeom prst="rect">
            <a:avLst/>
          </a:prstGeom>
        </p:spPr>
      </p:pic>
      <p:pic>
        <p:nvPicPr>
          <p:cNvPr id="19" name="Obrázek 18" descr="282704417_5593022180709833_7998415261319417910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28448" y="2060847"/>
            <a:ext cx="1566175" cy="2088233"/>
          </a:xfrm>
          <a:prstGeom prst="rect">
            <a:avLst/>
          </a:prstGeom>
        </p:spPr>
      </p:pic>
      <p:pic>
        <p:nvPicPr>
          <p:cNvPr id="20" name="Obrázek 19" descr="24172777_1787041197974636_5187878462756672953_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08368" y="4437112"/>
            <a:ext cx="2688300" cy="2016224"/>
          </a:xfrm>
          <a:prstGeom prst="rect">
            <a:avLst/>
          </a:prstGeom>
        </p:spPr>
      </p:pic>
      <p:pic>
        <p:nvPicPr>
          <p:cNvPr id="21" name="Obrázek 20" descr="25358224_1802683973077025_8252373534279706367_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68008" y="4221088"/>
            <a:ext cx="2952329" cy="2214247"/>
          </a:xfrm>
          <a:prstGeom prst="rect">
            <a:avLst/>
          </a:prstGeom>
        </p:spPr>
      </p:pic>
      <p:pic>
        <p:nvPicPr>
          <p:cNvPr id="17" name="Obrázek 16" descr="IMAG001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5440" y="4221088"/>
            <a:ext cx="2952328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Zástupný symbol pro obsah 3" descr="207520801_4535909099754485_208263936214897324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9456" y="1772816"/>
            <a:ext cx="2481668" cy="1861251"/>
          </a:xfrm>
        </p:spPr>
      </p:pic>
      <p:pic>
        <p:nvPicPr>
          <p:cNvPr id="5" name="Obrázek 4" descr="13256170_1235638459781582_77417069677789805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1744" y="1772816"/>
            <a:ext cx="1419622" cy="1892830"/>
          </a:xfrm>
          <a:prstGeom prst="rect">
            <a:avLst/>
          </a:prstGeom>
        </p:spPr>
      </p:pic>
      <p:pic>
        <p:nvPicPr>
          <p:cNvPr id="6" name="Obrázek 5" descr="120758705_3756159527729450_22486640614787953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6200" y="1772816"/>
            <a:ext cx="1047715" cy="1904938"/>
          </a:xfrm>
          <a:prstGeom prst="rect">
            <a:avLst/>
          </a:prstGeom>
        </p:spPr>
      </p:pic>
      <p:pic>
        <p:nvPicPr>
          <p:cNvPr id="8" name="Obrázek 7" descr="22219864_10213083761160036_638392482978955078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328" y="1772816"/>
            <a:ext cx="1404156" cy="1872208"/>
          </a:xfrm>
          <a:prstGeom prst="rect">
            <a:avLst/>
          </a:prstGeom>
        </p:spPr>
      </p:pic>
      <p:pic>
        <p:nvPicPr>
          <p:cNvPr id="10" name="Obrázek 9" descr="72752150_2871646646180747_827535587568254976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9456" y="3717032"/>
            <a:ext cx="3131840" cy="2348880"/>
          </a:xfrm>
          <a:prstGeom prst="rect">
            <a:avLst/>
          </a:prstGeom>
        </p:spPr>
      </p:pic>
      <p:pic>
        <p:nvPicPr>
          <p:cNvPr id="11" name="Obrázek 10" descr="23843595_10155233100092689_3060127757293112345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3912" y="1772816"/>
            <a:ext cx="2496277" cy="1872208"/>
          </a:xfrm>
          <a:prstGeom prst="rect">
            <a:avLst/>
          </a:prstGeom>
        </p:spPr>
      </p:pic>
      <p:pic>
        <p:nvPicPr>
          <p:cNvPr id="12" name="Obrázek 11" descr="13340290_10209203905758038_8648706794652342310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0016" y="3717032"/>
            <a:ext cx="4223792" cy="2375883"/>
          </a:xfrm>
          <a:prstGeom prst="rect">
            <a:avLst/>
          </a:prstGeom>
        </p:spPr>
      </p:pic>
      <p:pic>
        <p:nvPicPr>
          <p:cNvPr id="1026" name="Picture 2" descr="N:\Obrázky\IMG_55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9816" y="3717032"/>
            <a:ext cx="1767941" cy="2376264"/>
          </a:xfrm>
          <a:prstGeom prst="rect">
            <a:avLst/>
          </a:prstGeom>
          <a:noFill/>
        </p:spPr>
      </p:pic>
      <p:pic>
        <p:nvPicPr>
          <p:cNvPr id="14" name="Obrázek 13" descr="20161125_2128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-5400000">
            <a:off x="10308468" y="2024844"/>
            <a:ext cx="2016224" cy="1512168"/>
          </a:xfrm>
          <a:prstGeom prst="rect">
            <a:avLst/>
          </a:prstGeom>
        </p:spPr>
      </p:pic>
      <p:pic>
        <p:nvPicPr>
          <p:cNvPr id="16" name="Obrázek 15" descr="20161228_20263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-5400000">
            <a:off x="10308468" y="4329100"/>
            <a:ext cx="201622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in </a:t>
            </a:r>
            <a:r>
              <a:rPr lang="cs-CZ" dirty="0" err="1" smtClean="0"/>
              <a:t>Hell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1026" name="Picture 2" descr="N:\Obrázky\131366402_3974139362598131_588561748913425466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215" y="2120900"/>
            <a:ext cx="3039920" cy="405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-243408"/>
            <a:ext cx="10360840" cy="2337384"/>
          </a:xfrm>
        </p:spPr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99700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CHRISTE, Ian. </a:t>
            </a:r>
            <a:r>
              <a:rPr lang="cs-CZ" dirty="0" err="1"/>
              <a:t>Sound</a:t>
            </a:r>
            <a:r>
              <a:rPr lang="cs-CZ" dirty="0"/>
              <a:t> of the </a:t>
            </a:r>
            <a:r>
              <a:rPr lang="cs-CZ" dirty="0" err="1"/>
              <a:t>Beast</a:t>
            </a:r>
            <a:r>
              <a:rPr lang="cs-CZ" dirty="0"/>
              <a:t>: The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headbanging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of </a:t>
            </a:r>
            <a:r>
              <a:rPr lang="cs-CZ" dirty="0" err="1"/>
              <a:t>heavy</a:t>
            </a:r>
            <a:r>
              <a:rPr lang="cs-CZ" dirty="0"/>
              <a:t> metal. New York: </a:t>
            </a:r>
            <a:r>
              <a:rPr lang="cs-CZ" dirty="0" err="1"/>
              <a:t>HarperColins</a:t>
            </a:r>
            <a:r>
              <a:rPr lang="cs-CZ" dirty="0"/>
              <a:t>, 2004. 399s. ISBN 978-0-380-81127-4.  </a:t>
            </a:r>
          </a:p>
          <a:p>
            <a:r>
              <a:rPr lang="cs-CZ" dirty="0"/>
              <a:t>TWISTED SISTER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Drummer</a:t>
            </a:r>
            <a:r>
              <a:rPr lang="cs-CZ" dirty="0"/>
              <a:t> MIKE PORTNOY: Video </a:t>
            </a:r>
            <a:r>
              <a:rPr lang="cs-CZ" dirty="0" err="1"/>
              <a:t>Footage</a:t>
            </a:r>
            <a:r>
              <a:rPr lang="cs-CZ" dirty="0"/>
              <a:t> Of </a:t>
            </a:r>
            <a:r>
              <a:rPr lang="cs-CZ" dirty="0" err="1"/>
              <a:t>Sayreville</a:t>
            </a:r>
            <a:r>
              <a:rPr lang="cs-CZ" dirty="0"/>
              <a:t> Concert </a:t>
            </a:r>
            <a:r>
              <a:rPr lang="cs-CZ" dirty="0" err="1"/>
              <a:t>Read</a:t>
            </a:r>
            <a:r>
              <a:rPr lang="cs-CZ" dirty="0"/>
              <a:t> more </a:t>
            </a:r>
            <a:r>
              <a:rPr lang="cs-CZ" dirty="0" err="1"/>
              <a:t>at</a:t>
            </a:r>
            <a:r>
              <a:rPr lang="cs-CZ" dirty="0"/>
              <a:t> http://www.blabbermouth.net/</a:t>
            </a:r>
            <a:r>
              <a:rPr lang="cs-CZ" dirty="0" err="1"/>
              <a:t>news</a:t>
            </a:r>
            <a:r>
              <a:rPr lang="cs-CZ" dirty="0"/>
              <a:t>/twisted-sister-featuring-drummer-mike-portnoy-video-footage-of-sayreville-concert/#KVlrDVfglOH0AtSu.99. </a:t>
            </a:r>
            <a:r>
              <a:rPr lang="cs-CZ" i="1" dirty="0"/>
              <a:t>Blabbermouth.net</a:t>
            </a:r>
            <a:r>
              <a:rPr lang="cs-CZ" dirty="0"/>
              <a:t> [online]. [cit. 2015-11-21]. Dostupné z: </a:t>
            </a:r>
            <a:r>
              <a:rPr lang="cs-CZ" dirty="0">
                <a:hlinkClick r:id="rId2"/>
              </a:rPr>
              <a:t>http://www.blabbermouth.net/news/twisted-sister-featuring-drummer-mike-portnoy-video-footage-of-sayreville-concert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/>
              <a:t>Jestli jste </a:t>
            </a:r>
            <a:r>
              <a:rPr lang="cs-CZ" dirty="0" err="1"/>
              <a:t>Cradle</a:t>
            </a:r>
            <a:r>
              <a:rPr lang="cs-CZ" dirty="0"/>
              <a:t> už hodili do starého železa, koukejte najít odrezovače a </a:t>
            </a:r>
            <a:r>
              <a:rPr lang="cs-CZ" dirty="0" err="1"/>
              <a:t>Daniho</a:t>
            </a:r>
            <a:r>
              <a:rPr lang="cs-CZ" dirty="0"/>
              <a:t> figurce zas místo na poličce. Tahle deska s novým </a:t>
            </a:r>
            <a:r>
              <a:rPr lang="cs-CZ" dirty="0" err="1"/>
              <a:t>dvoukytarovým</a:t>
            </a:r>
            <a:r>
              <a:rPr lang="cs-CZ" dirty="0"/>
              <a:t> zápřahem nabízí moderní a svěží pohled na extrémní </a:t>
            </a:r>
            <a:r>
              <a:rPr lang="cs-CZ" dirty="0" err="1"/>
              <a:t>gothic</a:t>
            </a:r>
            <a:r>
              <a:rPr lang="cs-CZ" dirty="0"/>
              <a:t> metal, jak tomu bývalo kdysi. </a:t>
            </a:r>
            <a:r>
              <a:rPr lang="cs-CZ" i="1" dirty="0"/>
              <a:t>Marastmusic.com</a:t>
            </a:r>
            <a:r>
              <a:rPr lang="cs-CZ" dirty="0"/>
              <a:t> [online]. 2015 [cit. 2015-11-21].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www.marastmusic.com/Recenze/CRADLE-OF-FILTH-Hammer-Of-The-Witches</a:t>
            </a:r>
            <a:endParaRPr lang="cs-CZ" dirty="0" smtClean="0"/>
          </a:p>
          <a:p>
            <a:r>
              <a:rPr lang="cs-CZ" dirty="0"/>
              <a:t>První potvrzené kapely na </a:t>
            </a:r>
            <a:r>
              <a:rPr lang="cs-CZ" dirty="0" err="1"/>
              <a:t>Masters</a:t>
            </a:r>
            <a:r>
              <a:rPr lang="cs-CZ" dirty="0"/>
              <a:t> of Rock. </a:t>
            </a:r>
            <a:r>
              <a:rPr lang="cs-CZ" i="1" dirty="0"/>
              <a:t>Rockandmetal.cz</a:t>
            </a:r>
            <a:r>
              <a:rPr lang="cs-CZ" dirty="0"/>
              <a:t> [online]. [cit. 2015-11-22]. Dostupné z: </a:t>
            </a:r>
            <a:r>
              <a:rPr lang="cs-CZ" dirty="0">
                <a:hlinkClick r:id="rId4"/>
              </a:rPr>
              <a:t>http://www.rockandmetal.cz/2011/11/28/prvni-potvrzene-kapely-na-masters-of-rock-2012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/>
              <a:t>ZNÁME VÝHERCE - Soutěž o vstupenky a oblečení na </a:t>
            </a:r>
            <a:r>
              <a:rPr lang="cs-CZ" dirty="0" err="1"/>
              <a:t>Masters</a:t>
            </a:r>
            <a:r>
              <a:rPr lang="cs-CZ" dirty="0"/>
              <a:t> of Rock 2014!. </a:t>
            </a:r>
            <a:r>
              <a:rPr lang="cs-CZ" i="1" dirty="0"/>
              <a:t>Fanda.cz</a:t>
            </a:r>
            <a:r>
              <a:rPr lang="cs-CZ" dirty="0"/>
              <a:t> [online]. [cit. 2015-11-22]. Dostupné z: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fanda.nova.cz/clanek/souteze/soutez-o-vstupenky-a-obleceni-na-masters-of-rock-2014.html</a:t>
            </a:r>
            <a:endParaRPr lang="cs-CZ" dirty="0" smtClean="0"/>
          </a:p>
          <a:p>
            <a:r>
              <a:rPr lang="cs-CZ" dirty="0"/>
              <a:t>Marilyn </a:t>
            </a:r>
            <a:r>
              <a:rPr lang="cs-CZ" dirty="0" err="1"/>
              <a:t>Manson</a:t>
            </a:r>
            <a:r>
              <a:rPr lang="cs-CZ" dirty="0"/>
              <a:t> </a:t>
            </a:r>
            <a:r>
              <a:rPr lang="cs-CZ" dirty="0" err="1"/>
              <a:t>gallery</a:t>
            </a:r>
            <a:r>
              <a:rPr lang="cs-CZ" dirty="0"/>
              <a:t>. </a:t>
            </a:r>
            <a:r>
              <a:rPr lang="cs-CZ" i="1" dirty="0"/>
              <a:t>Fansshare.com</a:t>
            </a:r>
            <a:r>
              <a:rPr lang="cs-CZ" dirty="0"/>
              <a:t> [online]. [cit. 2015-11-22]. Dostupné z: </a:t>
            </a:r>
            <a:r>
              <a:rPr lang="cs-CZ" dirty="0">
                <a:hlinkClick r:id="rId6"/>
              </a:rPr>
              <a:t>http://www.fansshare.com/gallery/photos/12827770/marilyn-manson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/>
              <a:t>PETEREK, Lukáš. </a:t>
            </a:r>
            <a:r>
              <a:rPr lang="cs-CZ" i="1" dirty="0"/>
              <a:t>Životní styl a hodnotová orientace metalové subkultury</a:t>
            </a:r>
            <a:r>
              <a:rPr lang="cs-CZ" dirty="0"/>
              <a:t>. Brno, 2010. Diplomová práce. Masarykova univerzita. Vedoucí práce Doc. PhDr. Dana Knotová, PhD</a:t>
            </a:r>
            <a:r>
              <a:rPr lang="cs-CZ" dirty="0" smtClean="0"/>
              <a:t>.</a:t>
            </a:r>
          </a:p>
          <a:p>
            <a:r>
              <a:rPr lang="cs-CZ" dirty="0"/>
              <a:t>Metaloví fanoušci se dočkali, </a:t>
            </a:r>
            <a:r>
              <a:rPr lang="cs-CZ" dirty="0" err="1"/>
              <a:t>Metallica</a:t>
            </a:r>
            <a:r>
              <a:rPr lang="cs-CZ" dirty="0"/>
              <a:t> zahrála v Milovicích osvědčené hity. </a:t>
            </a:r>
            <a:r>
              <a:rPr lang="cs-CZ" i="1" dirty="0"/>
              <a:t>: iDNES.cz</a:t>
            </a:r>
            <a:r>
              <a:rPr lang="cs-CZ" dirty="0"/>
              <a:t> [online]. [cit. 2015-11-22]. Dostupné z: </a:t>
            </a:r>
            <a:r>
              <a:rPr lang="cs-CZ" dirty="0">
                <a:hlinkClick r:id="rId7"/>
              </a:rPr>
              <a:t>http://kultura.zpravy.idnes.cz/metalovi-fanousci-se-dockali-metallica-zahrala-v-milovicich-osvedcene-hity-1ux-/</a:t>
            </a:r>
            <a:r>
              <a:rPr lang="cs-CZ" dirty="0" smtClean="0">
                <a:hlinkClick r:id="rId7"/>
              </a:rPr>
              <a:t>hudba.aspx?c=A100620_002551_hudba_tt</a:t>
            </a:r>
            <a:endParaRPr lang="cs-CZ" dirty="0" smtClean="0"/>
          </a:p>
          <a:p>
            <a:r>
              <a:rPr lang="cs-CZ" dirty="0"/>
              <a:t>VESELÝ, Karel. Velká čtyřka mění Milovice v metalový výcvikový prostor. </a:t>
            </a:r>
            <a:r>
              <a:rPr lang="cs-CZ" i="1" dirty="0"/>
              <a:t>: Aktualne.cz</a:t>
            </a:r>
            <a:r>
              <a:rPr lang="cs-CZ" dirty="0"/>
              <a:t> [online]. [cit. 2015-11-22]. Dostupné z: http://magazin.aktualne.cz/kultura/hudba/velka-ctyrka-meni-milovice-v-metalovy-vycvikovy-prostor/r~i:article:670967/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906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4500" dirty="0"/>
              <a:t>CHRISTE, </a:t>
            </a:r>
            <a:r>
              <a:rPr lang="cs-CZ" sz="4500" dirty="0" err="1"/>
              <a:t>Ian</a:t>
            </a:r>
            <a:r>
              <a:rPr lang="cs-CZ" sz="4500" dirty="0"/>
              <a:t>. </a:t>
            </a:r>
            <a:r>
              <a:rPr lang="cs-CZ" sz="4500" i="1" dirty="0"/>
              <a:t>Ďáblův hlas - </a:t>
            </a:r>
            <a:r>
              <a:rPr lang="cs-CZ" sz="4500" i="1" dirty="0" err="1"/>
              <a:t>heavy</a:t>
            </a:r>
            <a:r>
              <a:rPr lang="cs-CZ" sz="4500" i="1" dirty="0"/>
              <a:t> metal: kompletní historie pro znalce</a:t>
            </a:r>
            <a:r>
              <a:rPr lang="cs-CZ" sz="4500" dirty="0"/>
              <a:t>. 2. </a:t>
            </a:r>
            <a:r>
              <a:rPr lang="cs-CZ" sz="4500" dirty="0" err="1"/>
              <a:t>vyd</a:t>
            </a:r>
            <a:r>
              <a:rPr lang="cs-CZ" sz="4500" dirty="0"/>
              <a:t>. v českém jazyce. Praha: BB/</a:t>
            </a:r>
            <a:r>
              <a:rPr lang="cs-CZ" sz="4500" dirty="0" err="1"/>
              <a:t>art</a:t>
            </a:r>
            <a:r>
              <a:rPr lang="cs-CZ" sz="4500" dirty="0"/>
              <a:t>, 2010, 401 s., [16] s. obr. </a:t>
            </a:r>
            <a:r>
              <a:rPr lang="cs-CZ" sz="4500" dirty="0" err="1"/>
              <a:t>příl</a:t>
            </a:r>
            <a:r>
              <a:rPr lang="cs-CZ" sz="4500" dirty="0"/>
              <a:t>. ISBN 978-80-7381-723-7.</a:t>
            </a:r>
          </a:p>
          <a:p>
            <a:r>
              <a:rPr lang="cs-CZ" sz="4500" dirty="0"/>
              <a:t>SMOLÍK, Josef. </a:t>
            </a:r>
            <a:r>
              <a:rPr lang="cs-CZ" sz="4500" i="1" dirty="0"/>
              <a:t>Subkultury mládeže: uvedení do problematiky</a:t>
            </a:r>
            <a:r>
              <a:rPr lang="cs-CZ" sz="4500" dirty="0"/>
              <a:t>. </a:t>
            </a:r>
            <a:r>
              <a:rPr lang="cs-CZ" sz="4500" dirty="0" err="1"/>
              <a:t>Vyd</a:t>
            </a:r>
            <a:r>
              <a:rPr lang="cs-CZ" sz="4500" dirty="0"/>
              <a:t>. 1. Praha: </a:t>
            </a:r>
            <a:r>
              <a:rPr lang="cs-CZ" sz="4500" dirty="0" err="1"/>
              <a:t>Grada</a:t>
            </a:r>
            <a:r>
              <a:rPr lang="cs-CZ" sz="4500" dirty="0"/>
              <a:t>, 2010, 281 s. ISBN 978-80-247-2907-7.</a:t>
            </a:r>
          </a:p>
          <a:p>
            <a:r>
              <a:rPr lang="cs-CZ" sz="4500" dirty="0"/>
              <a:t>HRABALÍK, Petr. Základní prvky a znaky </a:t>
            </a:r>
            <a:r>
              <a:rPr lang="cs-CZ" sz="4500" dirty="0" err="1"/>
              <a:t>heavy</a:t>
            </a:r>
            <a:r>
              <a:rPr lang="cs-CZ" sz="4500" dirty="0"/>
              <a:t> metalu. </a:t>
            </a:r>
            <a:r>
              <a:rPr lang="cs-CZ" sz="4500" i="1" dirty="0"/>
              <a:t>Česká televize</a:t>
            </a:r>
            <a:r>
              <a:rPr lang="cs-CZ" sz="4500" dirty="0"/>
              <a:t> [online]. [cit. 2015-11-20]. Dostupné z: </a:t>
            </a:r>
            <a:r>
              <a:rPr lang="cs-CZ" sz="4500" dirty="0">
                <a:hlinkClick r:id="rId2"/>
              </a:rPr>
              <a:t>http://www.</a:t>
            </a:r>
            <a:r>
              <a:rPr lang="cs-CZ" sz="4500" dirty="0" err="1">
                <a:hlinkClick r:id="rId2"/>
              </a:rPr>
              <a:t>ceskatelevize.cz</a:t>
            </a:r>
            <a:r>
              <a:rPr lang="cs-CZ" sz="4500" dirty="0">
                <a:hlinkClick r:id="rId2"/>
              </a:rPr>
              <a:t>/</a:t>
            </a:r>
            <a:r>
              <a:rPr lang="cs-CZ" sz="4500" dirty="0" err="1">
                <a:hlinkClick r:id="rId2"/>
              </a:rPr>
              <a:t>specialy</a:t>
            </a:r>
            <a:r>
              <a:rPr lang="cs-CZ" sz="4500" dirty="0">
                <a:hlinkClick r:id="rId2"/>
              </a:rPr>
              <a:t>/</a:t>
            </a:r>
            <a:r>
              <a:rPr lang="cs-CZ" sz="4500" dirty="0" err="1">
                <a:hlinkClick r:id="rId2"/>
              </a:rPr>
              <a:t>bigbit</a:t>
            </a:r>
            <a:r>
              <a:rPr lang="cs-CZ" sz="4500" dirty="0">
                <a:hlinkClick r:id="rId2"/>
              </a:rPr>
              <a:t>/</a:t>
            </a:r>
            <a:r>
              <a:rPr lang="cs-CZ" sz="4500" dirty="0" err="1">
                <a:hlinkClick r:id="rId2"/>
              </a:rPr>
              <a:t>hard</a:t>
            </a:r>
            <a:r>
              <a:rPr lang="cs-CZ" sz="4500" dirty="0">
                <a:hlinkClick r:id="rId2"/>
              </a:rPr>
              <a:t>-rock-</a:t>
            </a:r>
            <a:r>
              <a:rPr lang="cs-CZ" sz="4500" dirty="0" err="1">
                <a:hlinkClick r:id="rId2"/>
              </a:rPr>
              <a:t>heavy</a:t>
            </a:r>
            <a:r>
              <a:rPr lang="cs-CZ" sz="4500" dirty="0">
                <a:hlinkClick r:id="rId2"/>
              </a:rPr>
              <a:t>-metal/</a:t>
            </a:r>
            <a:r>
              <a:rPr lang="cs-CZ" sz="4500" dirty="0" err="1">
                <a:hlinkClick r:id="rId2"/>
              </a:rPr>
              <a:t>clanky</a:t>
            </a:r>
            <a:r>
              <a:rPr lang="cs-CZ" sz="4500" dirty="0">
                <a:hlinkClick r:id="rId2"/>
              </a:rPr>
              <a:t>/105-</a:t>
            </a:r>
            <a:r>
              <a:rPr lang="cs-CZ" sz="4500" dirty="0" err="1">
                <a:hlinkClick r:id="rId2"/>
              </a:rPr>
              <a:t>zakladni</a:t>
            </a:r>
            <a:r>
              <a:rPr lang="cs-CZ" sz="4500" dirty="0">
                <a:hlinkClick r:id="rId2"/>
              </a:rPr>
              <a:t>-prvky-a-znaky-</a:t>
            </a:r>
            <a:r>
              <a:rPr lang="cs-CZ" sz="4500" dirty="0" err="1">
                <a:hlinkClick r:id="rId2"/>
              </a:rPr>
              <a:t>heavy</a:t>
            </a:r>
            <a:r>
              <a:rPr lang="cs-CZ" sz="4500" dirty="0">
                <a:hlinkClick r:id="rId2"/>
              </a:rPr>
              <a:t>-metalu/</a:t>
            </a:r>
            <a:endParaRPr lang="cs-CZ" sz="4500" dirty="0"/>
          </a:p>
          <a:p>
            <a:r>
              <a:rPr lang="cs-CZ" sz="4500" dirty="0"/>
              <a:t>HRABALÍK, Petr. Jak to vlastně s tím </a:t>
            </a:r>
            <a:r>
              <a:rPr lang="cs-CZ" sz="4500" dirty="0" err="1"/>
              <a:t>heavy</a:t>
            </a:r>
            <a:r>
              <a:rPr lang="cs-CZ" sz="4500" dirty="0"/>
              <a:t> metalem je? </a:t>
            </a:r>
            <a:r>
              <a:rPr lang="cs-CZ" sz="4500" i="1" dirty="0"/>
              <a:t>Česká televize</a:t>
            </a:r>
            <a:r>
              <a:rPr lang="cs-CZ" sz="4500" dirty="0"/>
              <a:t> [online]. [cit. 2015-11-20]. Dostupné z: </a:t>
            </a:r>
            <a:r>
              <a:rPr lang="cs-CZ" sz="4500" dirty="0">
                <a:hlinkClick r:id="rId3"/>
              </a:rPr>
              <a:t>http://www.</a:t>
            </a:r>
            <a:r>
              <a:rPr lang="cs-CZ" sz="4500" dirty="0" err="1">
                <a:hlinkClick r:id="rId3"/>
              </a:rPr>
              <a:t>ceskatelevize.cz</a:t>
            </a:r>
            <a:r>
              <a:rPr lang="cs-CZ" sz="4500" dirty="0">
                <a:hlinkClick r:id="rId3"/>
              </a:rPr>
              <a:t>/</a:t>
            </a:r>
            <a:r>
              <a:rPr lang="cs-CZ" sz="4500" dirty="0" err="1">
                <a:hlinkClick r:id="rId3"/>
              </a:rPr>
              <a:t>specialy</a:t>
            </a:r>
            <a:r>
              <a:rPr lang="cs-CZ" sz="4500" dirty="0">
                <a:hlinkClick r:id="rId3"/>
              </a:rPr>
              <a:t>/</a:t>
            </a:r>
            <a:r>
              <a:rPr lang="cs-CZ" sz="4500" dirty="0" err="1">
                <a:hlinkClick r:id="rId3"/>
              </a:rPr>
              <a:t>bigbit</a:t>
            </a:r>
            <a:r>
              <a:rPr lang="cs-CZ" sz="4500" dirty="0">
                <a:hlinkClick r:id="rId3"/>
              </a:rPr>
              <a:t>/80-</a:t>
            </a:r>
            <a:r>
              <a:rPr lang="cs-CZ" sz="4500" dirty="0" err="1">
                <a:hlinkClick r:id="rId3"/>
              </a:rPr>
              <a:t>leta</a:t>
            </a:r>
            <a:r>
              <a:rPr lang="cs-CZ" sz="4500" dirty="0">
                <a:hlinkClick r:id="rId3"/>
              </a:rPr>
              <a:t>/</a:t>
            </a:r>
            <a:r>
              <a:rPr lang="cs-CZ" sz="4500" dirty="0" err="1">
                <a:hlinkClick r:id="rId3"/>
              </a:rPr>
              <a:t>hard</a:t>
            </a:r>
            <a:r>
              <a:rPr lang="cs-CZ" sz="4500" dirty="0">
                <a:hlinkClick r:id="rId3"/>
              </a:rPr>
              <a:t>-rock-</a:t>
            </a:r>
            <a:r>
              <a:rPr lang="cs-CZ" sz="4500" dirty="0" err="1">
                <a:hlinkClick r:id="rId3"/>
              </a:rPr>
              <a:t>heavy</a:t>
            </a:r>
            <a:r>
              <a:rPr lang="cs-CZ" sz="4500" dirty="0">
                <a:hlinkClick r:id="rId3"/>
              </a:rPr>
              <a:t>-metal/</a:t>
            </a:r>
            <a:r>
              <a:rPr lang="cs-CZ" sz="4500" dirty="0" err="1">
                <a:hlinkClick r:id="rId3"/>
              </a:rPr>
              <a:t>clanky</a:t>
            </a:r>
            <a:r>
              <a:rPr lang="cs-CZ" sz="4500" dirty="0">
                <a:hlinkClick r:id="rId3"/>
              </a:rPr>
              <a:t>/104-jak-to-</a:t>
            </a:r>
            <a:r>
              <a:rPr lang="cs-CZ" sz="4500" dirty="0" err="1">
                <a:hlinkClick r:id="rId3"/>
              </a:rPr>
              <a:t>vlastne</a:t>
            </a:r>
            <a:r>
              <a:rPr lang="cs-CZ" sz="4500" dirty="0">
                <a:hlinkClick r:id="rId3"/>
              </a:rPr>
              <a:t>-s-</a:t>
            </a:r>
            <a:r>
              <a:rPr lang="cs-CZ" sz="4500" dirty="0" err="1">
                <a:hlinkClick r:id="rId3"/>
              </a:rPr>
              <a:t>tim</a:t>
            </a:r>
            <a:r>
              <a:rPr lang="cs-CZ" sz="4500" dirty="0">
                <a:hlinkClick r:id="rId3"/>
              </a:rPr>
              <a:t>-</a:t>
            </a:r>
            <a:r>
              <a:rPr lang="cs-CZ" sz="4500" dirty="0" err="1">
                <a:hlinkClick r:id="rId3"/>
              </a:rPr>
              <a:t>heavy</a:t>
            </a:r>
            <a:r>
              <a:rPr lang="cs-CZ" sz="4500" dirty="0">
                <a:hlinkClick r:id="rId3"/>
              </a:rPr>
              <a:t>-metalem-je/</a:t>
            </a:r>
            <a:endParaRPr lang="cs-CZ" sz="4500" dirty="0"/>
          </a:p>
          <a:p>
            <a:r>
              <a:rPr lang="cs-CZ" sz="4500" dirty="0"/>
              <a:t>NESVATBOVÁ, Tereza. </a:t>
            </a:r>
            <a:r>
              <a:rPr lang="cs-CZ" sz="4500" i="1" dirty="0"/>
              <a:t>Česká heavymetalová hudba</a:t>
            </a:r>
            <a:r>
              <a:rPr lang="cs-CZ" sz="4500" dirty="0"/>
              <a:t> [online]. Brno, 2012, 2015-11-20 [cit. 2015-11-20]. Dostupné z: http://is.muni.cz/th/362423/ff_b/Ceska_heavymetalova_hudba_FINAL.pdf. Bakalářská diplomová práce. Masarykova univerzita. Vedoucí práce PhDr. Aleš </a:t>
            </a:r>
            <a:r>
              <a:rPr lang="cs-CZ" sz="4500" dirty="0" err="1"/>
              <a:t>Opekar</a:t>
            </a:r>
            <a:r>
              <a:rPr lang="cs-CZ" sz="4500" dirty="0"/>
              <a:t>, CSc.</a:t>
            </a:r>
          </a:p>
          <a:p>
            <a:r>
              <a:rPr lang="en-US" sz="4500" dirty="0"/>
              <a:t>WEINSTEIN, Deena. </a:t>
            </a:r>
            <a:r>
              <a:rPr lang="en-US" sz="4500" i="1" dirty="0"/>
              <a:t>Heavy metal: the music and its culture</a:t>
            </a:r>
            <a:r>
              <a:rPr lang="en-US" sz="4500" dirty="0"/>
              <a:t>. Rev. ed., 1st </a:t>
            </a:r>
            <a:r>
              <a:rPr lang="en-US" sz="4500" dirty="0" err="1"/>
              <a:t>Da</a:t>
            </a:r>
            <a:r>
              <a:rPr lang="en-US" sz="4500" dirty="0"/>
              <a:t> Capo Press ed. New York: </a:t>
            </a:r>
            <a:r>
              <a:rPr lang="en-US" sz="4500" dirty="0" err="1"/>
              <a:t>Da</a:t>
            </a:r>
            <a:r>
              <a:rPr lang="en-US" sz="4500" dirty="0"/>
              <a:t> Capo Press, 2000, 352 p. ISBN 03-068-0970-2.</a:t>
            </a:r>
            <a:endParaRPr lang="cs-CZ" sz="4500" dirty="0"/>
          </a:p>
          <a:p>
            <a:r>
              <a:rPr lang="cs-CZ" sz="4500" dirty="0"/>
              <a:t>HARPE-YOUNG, </a:t>
            </a:r>
            <a:r>
              <a:rPr lang="cs-CZ" sz="4500" dirty="0" err="1"/>
              <a:t>Garry</a:t>
            </a:r>
            <a:r>
              <a:rPr lang="cs-CZ" sz="4500" dirty="0"/>
              <a:t>. </a:t>
            </a:r>
            <a:r>
              <a:rPr lang="cs-CZ" sz="4500" i="1" dirty="0"/>
              <a:t>Metal: </a:t>
            </a:r>
            <a:r>
              <a:rPr lang="cs-CZ" sz="4500" i="1" dirty="0" err="1"/>
              <a:t>the</a:t>
            </a:r>
            <a:r>
              <a:rPr lang="cs-CZ" sz="4500" i="1" dirty="0"/>
              <a:t> </a:t>
            </a:r>
            <a:r>
              <a:rPr lang="cs-CZ" sz="4500" i="1" dirty="0" err="1"/>
              <a:t>definitive</a:t>
            </a:r>
            <a:r>
              <a:rPr lang="cs-CZ" sz="4500" i="1" dirty="0"/>
              <a:t> </a:t>
            </a:r>
            <a:r>
              <a:rPr lang="cs-CZ" sz="4500" i="1" dirty="0" err="1"/>
              <a:t>guide</a:t>
            </a:r>
            <a:r>
              <a:rPr lang="cs-CZ" sz="4500" i="1" dirty="0"/>
              <a:t> : </a:t>
            </a:r>
            <a:r>
              <a:rPr lang="cs-CZ" sz="4500" i="1" dirty="0" err="1"/>
              <a:t>heavy</a:t>
            </a:r>
            <a:r>
              <a:rPr lang="cs-CZ" sz="4500" i="1" dirty="0"/>
              <a:t>, NWOBH, </a:t>
            </a:r>
            <a:r>
              <a:rPr lang="cs-CZ" sz="4500" i="1" dirty="0" err="1"/>
              <a:t>progressive</a:t>
            </a:r>
            <a:r>
              <a:rPr lang="cs-CZ" sz="4500" i="1" dirty="0"/>
              <a:t>, </a:t>
            </a:r>
            <a:r>
              <a:rPr lang="cs-CZ" sz="4500" i="1" dirty="0" err="1"/>
              <a:t>thrash</a:t>
            </a:r>
            <a:r>
              <a:rPr lang="cs-CZ" sz="4500" i="1" dirty="0"/>
              <a:t>, </a:t>
            </a:r>
            <a:r>
              <a:rPr lang="cs-CZ" sz="4500" i="1" dirty="0" err="1"/>
              <a:t>death</a:t>
            </a:r>
            <a:r>
              <a:rPr lang="cs-CZ" sz="4500" i="1" dirty="0"/>
              <a:t>, </a:t>
            </a:r>
            <a:r>
              <a:rPr lang="cs-CZ" sz="4500" i="1" dirty="0" err="1"/>
              <a:t>black</a:t>
            </a:r>
            <a:r>
              <a:rPr lang="cs-CZ" sz="4500" i="1" dirty="0"/>
              <a:t>, </a:t>
            </a:r>
            <a:r>
              <a:rPr lang="cs-CZ" sz="4500" i="1" dirty="0" err="1"/>
              <a:t>gothic</a:t>
            </a:r>
            <a:r>
              <a:rPr lang="cs-CZ" sz="4500" i="1" dirty="0"/>
              <a:t>, </a:t>
            </a:r>
            <a:r>
              <a:rPr lang="cs-CZ" sz="4500" i="1" dirty="0" err="1"/>
              <a:t>doom</a:t>
            </a:r>
            <a:r>
              <a:rPr lang="cs-CZ" sz="4500" i="1" dirty="0"/>
              <a:t>, nu</a:t>
            </a:r>
            <a:r>
              <a:rPr lang="cs-CZ" sz="4500" dirty="0"/>
              <a:t>. 1st </a:t>
            </a:r>
            <a:r>
              <a:rPr lang="cs-CZ" sz="4500" dirty="0" err="1"/>
              <a:t>ed</a:t>
            </a:r>
            <a:r>
              <a:rPr lang="cs-CZ" sz="4500" dirty="0"/>
              <a:t>. London: </a:t>
            </a:r>
            <a:r>
              <a:rPr lang="cs-CZ" sz="4500" dirty="0" err="1"/>
              <a:t>Jawbone</a:t>
            </a:r>
            <a:r>
              <a:rPr lang="cs-CZ" sz="4500" dirty="0"/>
              <a:t>, 2007, 495 s. </a:t>
            </a:r>
            <a:r>
              <a:rPr lang="cs-CZ" sz="4500" dirty="0" err="1"/>
              <a:t>Jawbone</a:t>
            </a:r>
            <a:r>
              <a:rPr lang="cs-CZ" sz="4500" dirty="0"/>
              <a:t> </a:t>
            </a:r>
            <a:r>
              <a:rPr lang="cs-CZ" sz="4500" dirty="0" err="1"/>
              <a:t>book</a:t>
            </a:r>
            <a:r>
              <a:rPr lang="cs-CZ" sz="4500" dirty="0"/>
              <a:t>. ISBN 978-1-906002-01-5.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Metalu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70. léta </a:t>
            </a:r>
            <a:r>
              <a:rPr lang="cs-CZ" dirty="0" err="1" smtClean="0"/>
              <a:t>Hard</a:t>
            </a:r>
            <a:r>
              <a:rPr lang="cs-CZ" dirty="0" smtClean="0"/>
              <a:t> rock </a:t>
            </a:r>
          </a:p>
          <a:p>
            <a:r>
              <a:rPr lang="cs-CZ" dirty="0" smtClean="0"/>
              <a:t>Kořeny v blues</a:t>
            </a:r>
          </a:p>
          <a:p>
            <a:r>
              <a:rPr lang="cs-CZ" dirty="0" smtClean="0"/>
              <a:t>1970 debut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Sabbath</a:t>
            </a:r>
            <a:endParaRPr lang="cs-CZ" dirty="0" smtClean="0"/>
          </a:p>
          <a:p>
            <a:r>
              <a:rPr lang="cs-CZ" dirty="0" smtClean="0"/>
              <a:t>Vznik </a:t>
            </a:r>
            <a:r>
              <a:rPr lang="cs-CZ" dirty="0" err="1" smtClean="0"/>
              <a:t>Heavy</a:t>
            </a:r>
            <a:r>
              <a:rPr lang="cs-CZ" dirty="0" smtClean="0"/>
              <a:t> metalu na přelomu</a:t>
            </a:r>
          </a:p>
          <a:p>
            <a:pPr>
              <a:buNone/>
            </a:pPr>
            <a:r>
              <a:rPr lang="cs-CZ" dirty="0" smtClean="0"/>
              <a:t>	70.-80. let? </a:t>
            </a:r>
          </a:p>
          <a:p>
            <a:r>
              <a:rPr lang="cs-CZ" dirty="0" smtClean="0"/>
              <a:t>1978-1982 Éra NWOBHM</a:t>
            </a:r>
          </a:p>
          <a:p>
            <a:r>
              <a:rPr lang="cs-CZ" dirty="0" smtClean="0"/>
              <a:t>Festival </a:t>
            </a:r>
            <a:r>
              <a:rPr lang="cs-CZ" dirty="0" err="1" smtClean="0"/>
              <a:t>Monsters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Rock</a:t>
            </a:r>
          </a:p>
          <a:p>
            <a:r>
              <a:rPr lang="cs-CZ" dirty="0" smtClean="0"/>
              <a:t>Magazín </a:t>
            </a:r>
            <a:r>
              <a:rPr lang="cs-CZ" dirty="0" err="1" smtClean="0"/>
              <a:t>Kerrang</a:t>
            </a:r>
            <a:r>
              <a:rPr lang="cs-CZ" dirty="0" smtClean="0"/>
              <a:t>!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kerrang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4112" y="1700808"/>
            <a:ext cx="3059832" cy="4137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Sabbath</a:t>
            </a:r>
            <a:endParaRPr lang="cs-CZ" dirty="0"/>
          </a:p>
        </p:txBody>
      </p:sp>
      <p:pic>
        <p:nvPicPr>
          <p:cNvPr id="4" name="Zástupný symbol pro obsah 3" descr="BSyou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7448" y="1844824"/>
            <a:ext cx="3901552" cy="2692896"/>
          </a:xfrm>
        </p:spPr>
      </p:pic>
      <p:pic>
        <p:nvPicPr>
          <p:cNvPr id="5" name="Obrázek 4" descr="BSn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7968" y="2852936"/>
            <a:ext cx="5400600" cy="32403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735960" y="1844823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Paranoid</a:t>
            </a:r>
            <a:r>
              <a:rPr lang="cs-CZ" dirty="0"/>
              <a:t> </a:t>
            </a:r>
            <a:r>
              <a:rPr lang="cs-CZ" dirty="0">
                <a:hlinkClick r:id="rId5"/>
              </a:rPr>
              <a:t>https://www.youtube.com/watch?v=J4Eu6pFmXCg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    HEAVY METAL</a:t>
            </a:r>
            <a:endParaRPr lang="cs-CZ" dirty="0"/>
          </a:p>
        </p:txBody>
      </p:sp>
      <p:pic>
        <p:nvPicPr>
          <p:cNvPr id="4" name="Zástupný symbol pro obsah 3" descr="Dmitry_Ustinov_(colorized,_fu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8341" y="2120900"/>
            <a:ext cx="3021668" cy="40513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metalu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60. léta Bigbít</a:t>
            </a:r>
          </a:p>
          <a:p>
            <a:r>
              <a:rPr lang="cs-CZ" dirty="0" err="1" smtClean="0"/>
              <a:t>Matadors</a:t>
            </a:r>
            <a:r>
              <a:rPr lang="cs-CZ" dirty="0" smtClean="0"/>
              <a:t>, </a:t>
            </a:r>
            <a:r>
              <a:rPr lang="cs-CZ" dirty="0" err="1" smtClean="0"/>
              <a:t>Olympic</a:t>
            </a:r>
            <a:r>
              <a:rPr lang="cs-CZ" dirty="0" smtClean="0"/>
              <a:t> či </a:t>
            </a:r>
            <a:r>
              <a:rPr lang="cs-CZ" dirty="0" err="1" smtClean="0"/>
              <a:t>Rebels</a:t>
            </a:r>
            <a:endParaRPr lang="cs-CZ" dirty="0" smtClean="0"/>
          </a:p>
          <a:p>
            <a:r>
              <a:rPr lang="cs-CZ" dirty="0" smtClean="0"/>
              <a:t>70. léta - Katapult či Citron </a:t>
            </a:r>
          </a:p>
          <a:p>
            <a:r>
              <a:rPr lang="cs-CZ" dirty="0" smtClean="0"/>
              <a:t>Taneční zábavy</a:t>
            </a:r>
          </a:p>
          <a:p>
            <a:r>
              <a:rPr lang="cs-CZ" dirty="0" smtClean="0"/>
              <a:t>Pokusy o omezení a likvidaci rockové hudby ze strany režimu</a:t>
            </a:r>
          </a:p>
          <a:p>
            <a:r>
              <a:rPr lang="cs-CZ" dirty="0" smtClean="0"/>
              <a:t>80. léta -  v Československu se spolu s punk rockem objevuje i metal</a:t>
            </a:r>
          </a:p>
          <a:p>
            <a:r>
              <a:rPr lang="cs-CZ" dirty="0" err="1" smtClean="0"/>
              <a:t>Kern</a:t>
            </a:r>
            <a:r>
              <a:rPr lang="cs-CZ" dirty="0" smtClean="0"/>
              <a:t>, Titanic, </a:t>
            </a:r>
            <a:r>
              <a:rPr lang="cs-CZ" dirty="0" err="1" smtClean="0"/>
              <a:t>Motorband</a:t>
            </a:r>
            <a:r>
              <a:rPr lang="cs-CZ" dirty="0" smtClean="0"/>
              <a:t>, </a:t>
            </a:r>
            <a:r>
              <a:rPr lang="cs-CZ" dirty="0" err="1" smtClean="0"/>
              <a:t>Tublatanka</a:t>
            </a:r>
            <a:r>
              <a:rPr lang="cs-CZ" dirty="0" smtClean="0"/>
              <a:t> či </a:t>
            </a:r>
            <a:r>
              <a:rPr lang="cs-CZ" dirty="0" err="1" smtClean="0"/>
              <a:t>Debustrol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Rockfest</a:t>
            </a:r>
            <a:r>
              <a:rPr lang="cs-CZ" dirty="0" smtClean="0"/>
              <a:t>, rockový pořad Větrník</a:t>
            </a:r>
          </a:p>
          <a:p>
            <a:r>
              <a:rPr lang="cs-CZ" dirty="0" smtClean="0"/>
              <a:t>V 90. letech nastává úpadek metalu nejen u nás, ale i ve světě. To se však mění po roce 2000.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ebustro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4032" y="620688"/>
            <a:ext cx="4442396" cy="20827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4293096"/>
            <a:ext cx="3888432" cy="2160240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/>
            </a:r>
            <a:br>
              <a:rPr lang="cs-CZ" sz="1800" dirty="0"/>
            </a:br>
            <a:endParaRPr lang="cs-CZ" sz="1800" dirty="0"/>
          </a:p>
        </p:txBody>
      </p:sp>
      <p:pic>
        <p:nvPicPr>
          <p:cNvPr id="4" name="Zástupný symbol pro obsah 3" descr="citr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2966" y="183340"/>
            <a:ext cx="4700634" cy="3283099"/>
          </a:xfrm>
        </p:spPr>
      </p:pic>
      <p:pic>
        <p:nvPicPr>
          <p:cNvPr id="6" name="Obrázek 5" descr="arak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600" y="3466439"/>
            <a:ext cx="4499992" cy="3373504"/>
          </a:xfrm>
          <a:prstGeom prst="rect">
            <a:avLst/>
          </a:prstGeom>
        </p:spPr>
      </p:pic>
      <p:pic>
        <p:nvPicPr>
          <p:cNvPr id="7" name="Obrázek 6" descr="2021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9536" y="4005064"/>
            <a:ext cx="347662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4072" y="692696"/>
            <a:ext cx="4439833" cy="5759450"/>
          </a:xfrm>
        </p:spPr>
      </p:pic>
      <p:pic>
        <p:nvPicPr>
          <p:cNvPr id="5" name="Obrázek 4" descr="52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9616" y="692696"/>
            <a:ext cx="2736304" cy="2736304"/>
          </a:xfrm>
          <a:prstGeom prst="rect">
            <a:avLst/>
          </a:prstGeom>
        </p:spPr>
      </p:pic>
      <p:pic>
        <p:nvPicPr>
          <p:cNvPr id="6" name="Obrázek 5" descr="stažený soubor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7568" y="4437112"/>
            <a:ext cx="3790950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33698195_3581830758604537_29910132832563594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048" y="0"/>
            <a:ext cx="4248472" cy="68896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n w="41275">
                  <a:solidFill>
                    <a:schemeClr val="accent1"/>
                  </a:solidFill>
                </a:ln>
              </a:rPr>
              <a:t>Charakteristika metalu a metalové subkultury</a:t>
            </a:r>
            <a:endParaRPr lang="cs-CZ" dirty="0">
              <a:ln w="41275">
                <a:solidFill>
                  <a:schemeClr val="accent1"/>
                </a:solidFill>
              </a:ln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448" y="2132856"/>
            <a:ext cx="10058400" cy="405079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Příznivci metalu také </a:t>
            </a:r>
            <a:r>
              <a:rPr lang="cs-CZ" dirty="0" err="1" smtClean="0">
                <a:solidFill>
                  <a:schemeClr val="bg1"/>
                </a:solidFill>
              </a:rPr>
              <a:t>ozn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 smtClean="0">
                <a:solidFill>
                  <a:schemeClr val="bg1"/>
                </a:solidFill>
              </a:rPr>
              <a:t>Metalheads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Headbangers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Metloši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apod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Témata: Mýty, válečníci, okultismus, boj dobra a zla, satanismus, sci-fi a další.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Subkulura</a:t>
            </a:r>
            <a:r>
              <a:rPr lang="cs-CZ" dirty="0" smtClean="0">
                <a:solidFill>
                  <a:schemeClr val="bg1"/>
                </a:solidFill>
              </a:rPr>
              <a:t> většinou apolitická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Kdo jsou příznivci metalu?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Hard</a:t>
            </a:r>
            <a:r>
              <a:rPr lang="cs-CZ" dirty="0" smtClean="0">
                <a:solidFill>
                  <a:schemeClr val="bg1"/>
                </a:solidFill>
              </a:rPr>
              <a:t> rock </a:t>
            </a:r>
            <a:r>
              <a:rPr lang="cs-CZ" dirty="0" err="1" smtClean="0">
                <a:solidFill>
                  <a:schemeClr val="bg1"/>
                </a:solidFill>
              </a:rPr>
              <a:t>vs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Heavy</a:t>
            </a:r>
            <a:r>
              <a:rPr lang="cs-CZ" dirty="0" smtClean="0">
                <a:solidFill>
                  <a:schemeClr val="bg1"/>
                </a:solidFill>
              </a:rPr>
              <a:t> metal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Image – dlouhé vlasy, </a:t>
            </a:r>
            <a:r>
              <a:rPr lang="cs-CZ" dirty="0" err="1" smtClean="0">
                <a:solidFill>
                  <a:schemeClr val="bg1"/>
                </a:solidFill>
              </a:rPr>
              <a:t>make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up</a:t>
            </a:r>
            <a:r>
              <a:rPr lang="cs-CZ" dirty="0" smtClean="0">
                <a:solidFill>
                  <a:schemeClr val="bg1"/>
                </a:solidFill>
              </a:rPr>
              <a:t>, kožené kalhoty, </a:t>
            </a:r>
            <a:r>
              <a:rPr lang="cs-CZ" dirty="0" err="1" smtClean="0">
                <a:solidFill>
                  <a:schemeClr val="bg1"/>
                </a:solidFill>
              </a:rPr>
              <a:t>křivák</a:t>
            </a:r>
            <a:r>
              <a:rPr lang="cs-CZ" dirty="0" smtClean="0">
                <a:solidFill>
                  <a:schemeClr val="bg1"/>
                </a:solidFill>
              </a:rPr>
              <a:t>, riflové bundy s nášivkami, černá trika s logem kapely, Kanady, kovové hroty, kovové doplňky apod.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Gesta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Drogy, alkohol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Dřevo">
      <a:majorFont>
        <a:latin typeface="Arial Black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339</TotalTime>
  <Words>641</Words>
  <Application>Microsoft Office PowerPoint</Application>
  <PresentationFormat>Vlastní</PresentationFormat>
  <Paragraphs>172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Dřevo</vt:lpstr>
      <vt:lpstr>   METAL</vt:lpstr>
      <vt:lpstr>Snímek 2</vt:lpstr>
      <vt:lpstr>Vývoj Metalu</vt:lpstr>
      <vt:lpstr>Black Sabbath</vt:lpstr>
      <vt:lpstr>      HEAVY METAL</vt:lpstr>
      <vt:lpstr>Vývoj metalu v ČR</vt:lpstr>
      <vt:lpstr> </vt:lpstr>
      <vt:lpstr>Snímek 8</vt:lpstr>
      <vt:lpstr>Charakteristika metalu a metalové subkultury</vt:lpstr>
      <vt:lpstr>Snímek 10</vt:lpstr>
      <vt:lpstr>Metallica – Snake Pit</vt:lpstr>
      <vt:lpstr>Modní (R)evoluce</vt:lpstr>
      <vt:lpstr> Podstyly metalu  80. léta 20. století  </vt:lpstr>
      <vt:lpstr>Komerční – lite metal</vt:lpstr>
      <vt:lpstr>Nekomerční – extrémní metal</vt:lpstr>
      <vt:lpstr>Postoj veřejnosti k subkultuře </vt:lpstr>
      <vt:lpstr>Postoj veřejnosti k subkultuře</vt:lpstr>
      <vt:lpstr>Současnost</vt:lpstr>
      <vt:lpstr>Současnost</vt:lpstr>
      <vt:lpstr>Zajímavosti</vt:lpstr>
      <vt:lpstr>Dokumenty</vt:lpstr>
      <vt:lpstr>    Není Metal Jako Metal </vt:lpstr>
      <vt:lpstr>      (NE)Metalová Image</vt:lpstr>
      <vt:lpstr>Backstage</vt:lpstr>
      <vt:lpstr>…</vt:lpstr>
      <vt:lpstr>           See You in Hell 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</dc:title>
  <dc:creator>Máč</dc:creator>
  <cp:lastModifiedBy>tom</cp:lastModifiedBy>
  <cp:revision>88</cp:revision>
  <dcterms:created xsi:type="dcterms:W3CDTF">2015-11-19T19:54:02Z</dcterms:created>
  <dcterms:modified xsi:type="dcterms:W3CDTF">2022-10-30T16:45:56Z</dcterms:modified>
</cp:coreProperties>
</file>