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71" r:id="rId7"/>
    <p:sldId id="260" r:id="rId8"/>
    <p:sldId id="283" r:id="rId9"/>
    <p:sldId id="261" r:id="rId10"/>
    <p:sldId id="262" r:id="rId11"/>
    <p:sldId id="263" r:id="rId12"/>
    <p:sldId id="264" r:id="rId13"/>
    <p:sldId id="284" r:id="rId14"/>
    <p:sldId id="277" r:id="rId15"/>
    <p:sldId id="265" r:id="rId16"/>
    <p:sldId id="266" r:id="rId17"/>
    <p:sldId id="267" r:id="rId18"/>
    <p:sldId id="268" r:id="rId19"/>
    <p:sldId id="269" r:id="rId20"/>
    <p:sldId id="285" r:id="rId21"/>
    <p:sldId id="270" r:id="rId22"/>
    <p:sldId id="272" r:id="rId23"/>
    <p:sldId id="273" r:id="rId24"/>
    <p:sldId id="274" r:id="rId25"/>
    <p:sldId id="275" r:id="rId26"/>
    <p:sldId id="276" r:id="rId27"/>
    <p:sldId id="278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7C839-041D-4970-A22F-305794A05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A6223A-B6DB-4E62-8991-045DCC9D3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48757C-DCBD-46CE-ACAE-C92BB102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D178A2-1BE0-42BB-A956-BE365DAF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5A608B-F79E-4871-9706-80CB6F62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9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6ED07-721F-4D39-9079-95B9402CE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657477-FA1F-4AF8-B2DA-1E4C0E827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F118A8-F689-4B3A-AEA0-70F65BCE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79EF9-2A3B-4187-862A-5EA0B19BD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BEB23E-A731-41C7-92D3-8047C962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40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739DCBC-9272-4841-982C-44A5AFDE0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46B1CD-6858-4AFA-B977-BD6BC7142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640C5-C0B8-41DF-ADD8-41F2488D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4D1E5D-F943-409D-87DB-6BF2DB91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B20AFB-97EB-4CCA-9BEA-D2A30457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7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C44B7-B2F0-4FD0-BFF6-039412DB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AB9DB-5C54-4A57-8CA6-7E98E5093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BD9293-3F1D-42B7-B126-9AD36897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769BA-23FE-4B17-B32D-46AB4FF9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602FAA-6850-4180-BA70-6A13F20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5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B3350-D11E-4DA3-B6A9-B5D1E0650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16FF78-0991-456C-8410-FA28369CD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959679-ED8B-42A7-B43C-2650C6DE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B98849-BE7E-4D68-942D-6959D2605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E4AC41-7CD0-4F81-A3C7-C5D03C22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8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61C84-221C-4C49-A2E0-6C12330A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15ED4-2667-41C7-AB3A-AEE90D5E5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7311AE-911A-4B5B-8F1A-5EDC446E3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EB454F-4A91-49C6-9790-96DC9B07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41A8D8-02C1-435B-8CD5-CBA2E71B0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83DD88-AF93-4F4F-8426-2B32D60A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44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E77F5-DD6C-420A-90F2-5A6BC1CE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66B461-D854-44EA-A68D-432CA7C52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CDEDAB-83DA-4866-AAAC-883E68BF5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387831-343F-4E7F-BCB2-862647E24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CC6D97-C934-4093-8C9E-DA246F6F5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DC21E86-9854-447A-B62B-A44AFD53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F20317-207E-4630-9828-505BE850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63565B-4F21-4736-8F31-C4DDC22E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0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76D6E-FDCC-44F7-9531-CEEDC227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CD289A-3888-4F18-AD9C-33300EC2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49532B-50D9-4716-A067-603BC5C8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B35020-BFE0-4759-B149-A182B1A8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47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9A315B9-779B-4710-AB32-6990AC34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5C097F-9287-4B77-A4C6-78123D2D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32C375-395A-4187-9992-6E058E9E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1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788FA-0002-49A3-9E92-C37F174D0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646D55-0748-4BE1-9CE3-AA8D53897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D0E2A2-C01A-4F56-A49E-7A4775431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736331-4712-4CF9-9AE9-2FB64AD8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634A07-FB33-4905-A929-69913037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C2F47B-65ED-43EE-B098-FB5F6541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9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E82A9-3671-409B-98F8-A8932E5D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2EA840C-7914-4CD9-87F4-B005CF3CD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04136C-F6C1-4EB1-8167-94939ADA6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AE9347-C786-4F72-A16E-C737DB73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73AA5D-49E0-467F-BDE4-4A2EE169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46E7A5-250B-4028-8768-87409A623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46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CA3322-EE86-4EC4-9745-3CB3BA98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8DC298-EF71-42C0-81F3-3672C96EA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E89832-8879-468D-87E0-181FED90D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DEBB2-76C6-4C41-BF3B-AFE0B693729B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76B50-C91D-4474-9A7D-631247513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D1EC4B-58F7-4445-AAB8-2F86E8AC6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9989-CBEB-4898-9ADF-BFFA44FD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43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A7985-44D1-447C-B362-8B145683F5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dělá dobrá máma?</a:t>
            </a:r>
            <a:br>
              <a:rPr lang="cs-CZ" dirty="0"/>
            </a:br>
            <a:r>
              <a:rPr lang="cs-CZ" dirty="0"/>
              <a:t>Hodnocení rodičovských dovedností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501A4B-0D67-4305-9937-3C439160A6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16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FE70B-D8B6-4044-A667-E9DC4DD2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poradenství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35690-2E86-44A8-9226-BAA442FE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Interdisciplinární a komplexní charakter (více vědních oborů)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Multisférový</a:t>
            </a: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multikonzumní</a:t>
            </a: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charakter – řeší řadu potřeb a vztahů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Profesionální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Institucionalizovaný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Procesuální soustavný, neepizodický (mimo krizové intervence)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Edukativně formativní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Vnitřně diferencovaný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19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D024E-E0E6-4C95-93A0-981ECED7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poradenství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82CA6-7243-4A27-BEC6-1EF241C3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Nároky, služby, možnosti jak zmírnit obtížnou situaci jedince (pojištění, podpora, pomoc).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Odborné sociální poradenství: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Přímá pomoc cílovým skupinám nebo jedinci při řešení sociálních problémů (manželství, rodina, výchova, senioři, osoby se zdravotním postižním, osoby opouštějící VTOS). Jedná se především o </a:t>
            </a:r>
            <a:r>
              <a:rPr lang="cs-CZ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PRAKTICKÉ řešení KONKRÉTNÍHO člověka. Součástí odborného poradenství je i terapeutické působení.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Odborné poradenství prochází více obory, má specifické postupy vyplývající z konkrétní odbornosti (lékař, učitel, psycholog) a jeho cílem je ovlivnění chování a myšlení konkrétního člověka, který potřebuje zvládnout obtížnou sociální situaci a zatím to vlastními silami nedokáže.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Poradenství – rozvojové (reakce na podnět) řeší růst klienta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Krizové – řeší nenadálé situace (řeší zpravidla jeden problém), nemusí přispět vždy k růstu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64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9D4C-17BA-43D9-9D41-4F73095C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poradenství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6D9EDC-0317-4AB3-A29A-BA7A64387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Věcné informace – přímá neznalost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Rady – odborný náhled (vědecky ověřený v konkrétní profesi)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Učení – nácvik KBT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Psychologický náhled – definovat problém stanovit možnosti řešení z nadhledu – nejčastěji užívaný model v psychoterapii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Přímá akce – úkon za konkrétní osobu (telefonát, vyplnění žádosti atd.)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Změna systému -  změny, které přinesly obtíže – organizace domácnosti, změna bydlení atd.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71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1E005-BAE5-4818-99FF-0A44AA70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Matka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BBD28-B3BE-4966-BB14-5E3D02B88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Sociální činnosti matky</a:t>
            </a:r>
          </a:p>
          <a:p>
            <a:r>
              <a:rPr lang="cs-CZ" dirty="0"/>
              <a:t>Individuální limity mateřství</a:t>
            </a:r>
          </a:p>
          <a:p>
            <a:r>
              <a:rPr lang="cs-CZ" dirty="0"/>
              <a:t>Potřeby a individuální lidské potřeby</a:t>
            </a:r>
          </a:p>
          <a:p>
            <a:r>
              <a:rPr lang="cs-CZ" dirty="0"/>
              <a:t>Faktory ovlivňující kvalitu mateřské role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9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90ED9-A894-42D9-B0FB-F85A2D96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činnosti matky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C5ABB-7DA6-47C4-AAA6-9DAB76A25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Poradenství</a:t>
            </a:r>
          </a:p>
          <a:p>
            <a:r>
              <a:rPr lang="cs-CZ" dirty="0"/>
              <a:t>Sanace (náprava, výchova, řád)</a:t>
            </a:r>
          </a:p>
          <a:p>
            <a:r>
              <a:rPr lang="cs-CZ" dirty="0"/>
              <a:t>Pomoc (celoživotní role)</a:t>
            </a:r>
          </a:p>
        </p:txBody>
      </p:sp>
    </p:spTree>
    <p:extLst>
      <p:ext uri="{BB962C8B-B14F-4D97-AF65-F5344CB8AC3E}">
        <p14:creationId xmlns:p14="http://schemas.microsoft.com/office/powerpoint/2010/main" val="4209053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87637-7805-4D48-8427-B55074EA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limity rodičovství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0C81B0-80D8-4EE5-845D-F4FD80B86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Příslušnost k rodině (klanu)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Ochota být rodičem (ekonomická výhoda?)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výchovy a socializace (v rodině ochrana slabých a zranitelných)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Stresující okolnosti chronicita problému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Dominantní negativní vzorce chování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Osobnost (temperament a charakter)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9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B7088-D24A-40FF-8739-15EC2667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živých bytostí a specificky lidské potřeby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4E1B4-0A94-4F34-ACC2-A3D1918C5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 Fyziologické potřeby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primární potřeby lidského těla (jídlo, pití, pohyb, oblečení, bydlení, teplo, světlo, prostor,…). </a:t>
            </a:r>
            <a:r>
              <a:rPr lang="cs-CZ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Nejsou-li tyto potřeby uspokojeny, pak dominují a žádné další potřeby člověka nemotivují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Jakmile jsou fyziologické potřeby uspokojeny, nastupuje další (vyšší) úroveň.</a:t>
            </a: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Potřeba bezpečí a existenční jistoty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stabilita a jistota zaměstnání, zaměstnanecké výhody, </a:t>
            </a:r>
            <a:r>
              <a:rPr lang="cs-CZ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osvobození od strachu, potřeba pořádku, zákona, ochrana před nemocemi, nezaměstnaností.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3. Společenské potřeby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tyto potřeby se vztahují k společenské povaze lidí a jejich potřebě sdružování a touze po přátelství( dobré pracovní vztahy, sdružování, přátelství, láska, informace, kontakt, společenské uplatnění, stabilita pracovní skupiny, příležitost k sociální interakci</a:t>
            </a:r>
            <a:r>
              <a:rPr lang="cs-CZ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,…). Neuspokojení této úrovně potřeb může ovlivnit duševní zdraví jedince.</a:t>
            </a: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4. Potřeba uznání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dosáhnout úspěchu, respektu(vážnosti, úcty, ohledu), potřeba sebedůvěry, samostatnosti, pozornosti, pochvaly, veřejné uznání dobrého výkonu, pověřování odpovědností. </a:t>
            </a:r>
            <a:r>
              <a:rPr lang="cs-CZ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Uspokojení těchto potřeb vede k pocitu sebedůvěry a prestiže.</a:t>
            </a: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5. Potřeba seberealizace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Maslow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definuje tyto potřeby jako „touhu člověka být víc a víc než je, být vším, čím je člověk schopen se stát“, znamená to že člověk chce plně realizovat svůj talent a schopnosti. Jinými slovy, ať je člověk univerzitním profesorem, podnikovým manažerem, rodičem nebo sportovcem, </a:t>
            </a:r>
            <a:r>
              <a:rPr lang="cs-CZ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chce být v této roli zdatný a úspěšný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(potřeba vědění, porozumění, růstu, estetické potřeby, příležitost k povýšení, motivace k vyšším cílům).</a:t>
            </a:r>
            <a:b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78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805B1-0409-45C4-9F61-E4909ABB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ovlivní mateřskou roli?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FF215-4C5D-4F16-A611-C5E46751E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– očekávané a vyžadované chování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Inago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vzor, ideál (má motivační sílu)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Stereotyp – názory na určitou skupinu oso (šablona)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Autostereotyp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posouzení skupiny, kde jsme členové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Postoj – obecná zkušenost člověka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Specifičnost situace – věk, pohlaví, uznání…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765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79DA6-CCCA-40EE-914E-C3547158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nejvíce zatěžující?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7ECE0-D416-49BE-BDCB-D261D06FA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izolace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Diskriminace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Změna zaměstnání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Rozpad vztahů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Závislost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Málo odpočinku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nácviky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297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F27A3-9AC6-4AAE-B0B5-46FDA8C4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zátěž mateřství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A8B6F-501E-4740-BE72-92A2D65EC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Únava + vyčerpání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volný čas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Obava z budoucnosti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Málo času na ostatní členy rodiny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Deprese, zklamání, podrážděnost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Nízká podpora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7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BB540-5D11-463D-AEF2-0A190F8F8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Základní pojmy a jejich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DAC58-74C3-4EBA-B582-3D4440D17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Domov, rodina a její hodnocení</a:t>
            </a:r>
          </a:p>
          <a:p>
            <a:r>
              <a:rPr lang="cs-CZ" dirty="0"/>
              <a:t>Faktory ohrožující rodinu a rodičovství</a:t>
            </a:r>
          </a:p>
        </p:txBody>
      </p:sp>
    </p:spTree>
    <p:extLst>
      <p:ext uri="{BB962C8B-B14F-4D97-AF65-F5344CB8AC3E}">
        <p14:creationId xmlns:p14="http://schemas.microsoft.com/office/powerpoint/2010/main" val="3677413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5B565-A08E-4D03-8B77-567F405F3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Sociální práce s matkou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7EE66-B2E6-4100-AF81-4DEFD28E7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Fáze podpory mateřské role</a:t>
            </a:r>
          </a:p>
          <a:p>
            <a:r>
              <a:rPr lang="cs-CZ" dirty="0"/>
              <a:t>Hodnocení mateřských kompetencí</a:t>
            </a:r>
          </a:p>
          <a:p>
            <a:r>
              <a:rPr lang="cs-CZ" dirty="0"/>
              <a:t>Základní pravidla výchovy matkou</a:t>
            </a:r>
          </a:p>
          <a:p>
            <a:r>
              <a:rPr lang="cs-CZ" dirty="0"/>
              <a:t>Subjektivní vnímání mateřské role – pocity selhání v mateřské roli</a:t>
            </a:r>
          </a:p>
        </p:txBody>
      </p:sp>
    </p:spTree>
    <p:extLst>
      <p:ext uri="{BB962C8B-B14F-4D97-AF65-F5344CB8AC3E}">
        <p14:creationId xmlns:p14="http://schemas.microsoft.com/office/powerpoint/2010/main" val="2728888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EBFEA-ECE6-4A93-980C-44211E97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podpory mateřské role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02DBB-E556-4C41-831F-BC2AD432F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sběr informací o rodině (OSPOD – záznamy, NNO – souhlas…)</a:t>
            </a:r>
          </a:p>
          <a:p>
            <a:r>
              <a:rPr lang="cs-CZ" dirty="0"/>
              <a:t>Cíl. Nastavit jinou optiku – </a:t>
            </a:r>
            <a:r>
              <a:rPr lang="cs-CZ" dirty="0">
                <a:solidFill>
                  <a:srgbClr val="FF0000"/>
                </a:solidFill>
              </a:rPr>
              <a:t>klient = partner</a:t>
            </a:r>
          </a:p>
          <a:p>
            <a:r>
              <a:rPr lang="cs-CZ" dirty="0"/>
              <a:t>2. sociální diagnostika – zhodnocení potřeb rodiny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konkrétní nabídka pro rodinu</a:t>
            </a:r>
          </a:p>
          <a:p>
            <a:r>
              <a:rPr lang="cs-CZ" dirty="0"/>
              <a:t>3. tvorba odborného týmu jehož součástí je rodina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aktivizace rodiny</a:t>
            </a:r>
          </a:p>
          <a:p>
            <a:r>
              <a:rPr lang="cs-CZ" dirty="0"/>
              <a:t>4. další doprovázení rodiny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upevňování potřebných znalostí a dovednosti</a:t>
            </a:r>
          </a:p>
          <a:p>
            <a:r>
              <a:rPr lang="cs-CZ" dirty="0">
                <a:solidFill>
                  <a:srgbClr val="FF0000"/>
                </a:solidFill>
              </a:rPr>
              <a:t>Cílem je pomoc dítěti i když jednáme s dospělými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968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3306B-0EE5-45B6-AD68-5CCD9C3C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hodnotit mateřské kompetence?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5D680-5AC1-4C74-B6C4-987E78EA7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SPOKOJENÝCH DĚTÍ U NESPOKOJENÝCH RODIČŮ</a:t>
            </a:r>
          </a:p>
          <a:p>
            <a:r>
              <a:rPr lang="cs-CZ" dirty="0"/>
              <a:t>RODIČ SI UVĚDOMUJE, ŽE STRÁDÁ – SNAŽÍ SE SITUACI ŘEŠIT (nejistota)</a:t>
            </a:r>
          </a:p>
          <a:p>
            <a:r>
              <a:rPr lang="cs-CZ" dirty="0"/>
              <a:t>ČÍM NEJASNĚJŠÍ SITUACE, TÍM HORŠÍ POCITY</a:t>
            </a:r>
          </a:p>
          <a:p>
            <a:endParaRPr lang="cs-CZ" dirty="0"/>
          </a:p>
          <a:p>
            <a:r>
              <a:rPr lang="cs-CZ" dirty="0"/>
              <a:t>MATKY NASLOUCHAJÍ OSOBÁM, KTERÉ MATEŘSKOU ROLÍ PROŠLY PŘED NIMI.</a:t>
            </a:r>
          </a:p>
        </p:txBody>
      </p:sp>
    </p:spTree>
    <p:extLst>
      <p:ext uri="{BB962C8B-B14F-4D97-AF65-F5344CB8AC3E}">
        <p14:creationId xmlns:p14="http://schemas.microsoft.com/office/powerpoint/2010/main" val="2778531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462B3-E8CC-42B5-B945-570749DD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matky a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A22D4-774F-4CDF-984D-AB6B3692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se hluboko před narozením – představy o dítěti má každý rodič</a:t>
            </a:r>
          </a:p>
          <a:p>
            <a:r>
              <a:rPr lang="cs-CZ" dirty="0"/>
              <a:t>Vztah vytváří charakter a temperament matky</a:t>
            </a:r>
          </a:p>
          <a:p>
            <a:endParaRPr lang="cs-CZ" dirty="0"/>
          </a:p>
          <a:p>
            <a:r>
              <a:rPr lang="cs-CZ" dirty="0"/>
              <a:t>Nechte pracovat intuici – matka cítí potřeby dítěte téměř okamžitě</a:t>
            </a:r>
          </a:p>
          <a:p>
            <a:r>
              <a:rPr lang="cs-CZ" dirty="0"/>
              <a:t>Co je důležité nyní a pak? </a:t>
            </a:r>
          </a:p>
          <a:p>
            <a:r>
              <a:rPr lang="cs-CZ" dirty="0"/>
              <a:t>Zájem a blaho dítěte – co je důležité pro život?</a:t>
            </a:r>
          </a:p>
          <a:p>
            <a:r>
              <a:rPr lang="cs-CZ" dirty="0"/>
              <a:t>Spokojené dítě – rodičovská péče, místo = domov (Kde? Kam?), dohoda rodičů o hodnotách výchovy</a:t>
            </a:r>
          </a:p>
        </p:txBody>
      </p:sp>
    </p:spTree>
    <p:extLst>
      <p:ext uri="{BB962C8B-B14F-4D97-AF65-F5344CB8AC3E}">
        <p14:creationId xmlns:p14="http://schemas.microsoft.com/office/powerpoint/2010/main" val="1220958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9F326-CC95-4421-8B19-6D934536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69084B-77FB-4F15-9823-38E7E4135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Životní styl je cesta k přežití</a:t>
            </a:r>
          </a:p>
          <a:p>
            <a:pPr eaLnBrk="1" hangingPunct="1"/>
            <a:r>
              <a:rPr lang="cs-CZ" altLang="cs-CZ" dirty="0"/>
              <a:t>Výchova není moralizování, ale organizování</a:t>
            </a:r>
          </a:p>
          <a:p>
            <a:pPr eaLnBrk="1" hangingPunct="1"/>
            <a:r>
              <a:rPr lang="cs-CZ" altLang="cs-CZ" dirty="0"/>
              <a:t>Mozek  je počítač a výchova je program do tohoto počítače</a:t>
            </a:r>
          </a:p>
          <a:p>
            <a:pPr eaLnBrk="1" hangingPunct="1"/>
            <a:r>
              <a:rPr lang="cs-CZ" altLang="cs-CZ" dirty="0"/>
              <a:t>Duše se musí sytit, ale musí i toužit</a:t>
            </a:r>
          </a:p>
          <a:p>
            <a:pPr eaLnBrk="1" hangingPunct="1"/>
            <a:r>
              <a:rPr lang="cs-CZ" altLang="cs-CZ" dirty="0"/>
              <a:t>Agresivita posouvá hranice, zajišťuje aktivitu</a:t>
            </a:r>
          </a:p>
          <a:p>
            <a:pPr eaLnBrk="1" hangingPunct="1"/>
            <a:r>
              <a:rPr lang="cs-CZ" altLang="cs-CZ" dirty="0"/>
              <a:t>Štěstí je dobře se narodit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996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073F5-2E96-4A07-92ED-E5E15F18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socializace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CE7F2-4572-448E-8887-E01B97995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Uspokojování vitálních funkcí</a:t>
            </a:r>
          </a:p>
          <a:p>
            <a:pPr eaLnBrk="1" hangingPunct="1"/>
            <a:r>
              <a:rPr lang="cs-CZ" altLang="cs-CZ" dirty="0"/>
              <a:t>Potřeba podnětů</a:t>
            </a:r>
          </a:p>
          <a:p>
            <a:pPr eaLnBrk="1" hangingPunct="1"/>
            <a:r>
              <a:rPr lang="cs-CZ" altLang="cs-CZ" dirty="0"/>
              <a:t>Potřeba řádu</a:t>
            </a:r>
          </a:p>
          <a:p>
            <a:pPr eaLnBrk="1" hangingPunct="1"/>
            <a:r>
              <a:rPr lang="cs-CZ" altLang="cs-CZ" dirty="0"/>
              <a:t>Emoční vztahy</a:t>
            </a:r>
          </a:p>
          <a:p>
            <a:pPr eaLnBrk="1" hangingPunct="1"/>
            <a:r>
              <a:rPr lang="cs-CZ" altLang="cs-CZ" dirty="0"/>
              <a:t>Identita</a:t>
            </a:r>
          </a:p>
          <a:p>
            <a:pPr eaLnBrk="1" hangingPunct="1"/>
            <a:r>
              <a:rPr lang="cs-CZ" altLang="cs-CZ" dirty="0"/>
              <a:t>Perspektivy</a:t>
            </a:r>
          </a:p>
          <a:p>
            <a:pPr eaLnBrk="1" hangingPunct="1"/>
            <a:r>
              <a:rPr lang="cs-CZ" altLang="cs-CZ" dirty="0" err="1"/>
              <a:t>Subdeprivace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672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D7160-81BE-419E-B088-9BD8D7BFC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 =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398A0-E458-41AC-8794-B7962EAB4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Hra vytváří vazby, sytí potřeby dětí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Emoce – buduje jistoty, úspěch, úctu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Obraz rodičů – strach z rodičů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Zážitek s rodiči – zodpovědnost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Informace o rodině – nedostatky rodičů, pozitivní informace o dítěti, reflexe pocitů dítěte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AKCEPTACE HRY = AKCEPTACE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42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21190-A2DD-46D4-BAB7-8AD5F0B8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hodnotíme?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0CCE7-27BE-457B-9A21-3A0C1DD28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matka o dítěti přemýšlí:</a:t>
            </a:r>
          </a:p>
          <a:p>
            <a:pPr>
              <a:buFontTx/>
              <a:buChar char="-"/>
            </a:pPr>
            <a:r>
              <a:rPr lang="cs-CZ" dirty="0"/>
              <a:t>Bezvýhradné přijetí dítěte, pochopení jeho povahy</a:t>
            </a:r>
          </a:p>
          <a:p>
            <a:pPr marL="0" indent="0">
              <a:buNone/>
            </a:pPr>
            <a:r>
              <a:rPr lang="cs-CZ" dirty="0"/>
              <a:t>Otázky: Chce aby mlčelo? Spí v hluku? Udržuje rituály? Bojí se nepřiměřeně věku nebo běžných situací? </a:t>
            </a:r>
          </a:p>
          <a:p>
            <a:pPr marL="0" indent="0">
              <a:buNone/>
            </a:pPr>
            <a:r>
              <a:rPr lang="cs-CZ" dirty="0"/>
              <a:t>Dítě chce klid (vidí dítě klid v rodině?)</a:t>
            </a:r>
          </a:p>
          <a:p>
            <a:pPr marL="0" indent="0">
              <a:buNone/>
            </a:pPr>
            <a:r>
              <a:rPr lang="cs-CZ" dirty="0"/>
              <a:t>Dítě chce lásku – stále: má matka čas? Důvěřuje dítěti nebo v něm budí obavy a strachy? Udrží emoce na uzdě? Jak zvládá matka svůj život, zátěžové situace? Jak zvládá únavu z rodičovství?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142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DE815-30FF-4E31-9910-FE63E8D7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Dobrá matka….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9F774-7FD8-4065-878C-C537A39A5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děti jsou jedinečné bytosti – neporovnávat, neupřednostňovat</a:t>
            </a:r>
          </a:p>
          <a:p>
            <a:pPr marL="0" indent="0">
              <a:buNone/>
            </a:pPr>
            <a:r>
              <a:rPr lang="cs-CZ" dirty="0"/>
              <a:t>2. komunikace s dítětem – co prožívá, CO říká. Dívá s e matka dítěti do očí? Soudí? Kritizuje? Je ironická?</a:t>
            </a:r>
          </a:p>
          <a:p>
            <a:pPr marL="0" indent="0">
              <a:buNone/>
            </a:pPr>
            <a:r>
              <a:rPr lang="cs-CZ" dirty="0"/>
              <a:t>3. Matka není kamarádka – matka je jen jedna (je to dáma, není služka). Jakou má autoritu?</a:t>
            </a:r>
          </a:p>
          <a:p>
            <a:pPr marL="0" indent="0">
              <a:buNone/>
            </a:pPr>
            <a:r>
              <a:rPr lang="cs-CZ" dirty="0"/>
              <a:t>4. Společný čas např. společná večeře – teplo, péče, pohodlí – hodnota rodiny v přirozeném prostředí se členy rodiny, vypráví se o celém dni.</a:t>
            </a:r>
          </a:p>
        </p:txBody>
      </p:sp>
    </p:spTree>
    <p:extLst>
      <p:ext uri="{BB962C8B-B14F-4D97-AF65-F5344CB8AC3E}">
        <p14:creationId xmlns:p14="http://schemas.microsoft.com/office/powerpoint/2010/main" val="127558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73B0C-58FD-4B0A-879A-D8B13E616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17CE4A-152E-4EDD-9C69-3ACBD1354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5. společně trávený volný čas (společně pracovat, vyrábět, procházet se x neposílat samostatně SMS, netelefonovat, nehrát hry, nepovídat s kamarádkou..). Každé dítě by mělo mít možnost být o samotě s matkou.</a:t>
            </a:r>
          </a:p>
          <a:p>
            <a:r>
              <a:rPr lang="cs-CZ" dirty="0"/>
              <a:t>6. podpora dětských zájmů – přiměřeně chválit pokroky</a:t>
            </a:r>
          </a:p>
          <a:p>
            <a:r>
              <a:rPr lang="cs-CZ" dirty="0"/>
              <a:t>7. co může matka nabídnout jako vzor? Bude dítěti příkladem? Dítě se učí nápodobou.</a:t>
            </a:r>
          </a:p>
          <a:p>
            <a:r>
              <a:rPr lang="cs-CZ" dirty="0"/>
              <a:t>8. Nelhat, poprosit, poděkovat, slušné chovní, naslouchání druhým, kompromisy pomáhat slabým, skromnost, zvládat nálady a emoce</a:t>
            </a:r>
          </a:p>
          <a:p>
            <a:pPr marL="0" indent="0">
              <a:buNone/>
            </a:pPr>
            <a:r>
              <a:rPr lang="cs-CZ" dirty="0"/>
              <a:t>NESNAŽIT SE BÝT PERFEKTNÍ</a:t>
            </a:r>
          </a:p>
        </p:txBody>
      </p:sp>
    </p:spTree>
    <p:extLst>
      <p:ext uri="{BB962C8B-B14F-4D97-AF65-F5344CB8AC3E}">
        <p14:creationId xmlns:p14="http://schemas.microsoft.com/office/powerpoint/2010/main" val="378358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6AD6C-2490-4BED-B20C-237F35C2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Domov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36522-5363-4734-B57C-FC54C2AED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- součást lidské přirozenosti</a:t>
            </a:r>
          </a:p>
          <a:p>
            <a:r>
              <a:rPr lang="cs-CZ" dirty="0"/>
              <a:t>- kolektivní záležitost</a:t>
            </a:r>
          </a:p>
          <a:p>
            <a:r>
              <a:rPr lang="cs-CZ" dirty="0"/>
              <a:t>Ženy tíhnou k domovu více než muži (žena muže v domově udržuje)</a:t>
            </a:r>
          </a:p>
          <a:p>
            <a:r>
              <a:rPr lang="cs-CZ" dirty="0"/>
              <a:t>Ženy více drží tradice, na jejich vztahu k domovu záleží – ženský nezájmem o domov definitivně zaniká domov</a:t>
            </a:r>
          </a:p>
          <a:p>
            <a:r>
              <a:rPr lang="cs-CZ" dirty="0"/>
              <a:t>Domov chrání svobodu – chrání před nepřáteli</a:t>
            </a:r>
          </a:p>
          <a:p>
            <a:r>
              <a:rPr lang="cs-CZ" dirty="0"/>
              <a:t>Domov je cíl</a:t>
            </a:r>
          </a:p>
          <a:p>
            <a:r>
              <a:rPr lang="cs-CZ" dirty="0"/>
              <a:t>Domov je harmonie a sounáležitost</a:t>
            </a:r>
          </a:p>
          <a:p>
            <a:r>
              <a:rPr lang="cs-CZ" dirty="0"/>
              <a:t>Domov je lidská angažovanost</a:t>
            </a:r>
          </a:p>
          <a:p>
            <a:r>
              <a:rPr lang="cs-CZ" dirty="0">
                <a:solidFill>
                  <a:srgbClr val="FF0000"/>
                </a:solidFill>
              </a:rPr>
              <a:t>K založení rodiny člověk potřebuje domov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031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6A032-1B63-4C23-86A8-B99EB9804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si matky myslí, že selhávají?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BBDD0-C410-44B7-9E27-250F99B74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Mýtus: mateřství je pozitivní role, matka musí být s dítětem neustále. Celý život chceme </a:t>
            </a:r>
            <a:r>
              <a:rPr lang="cs-CZ"/>
              <a:t>být chválené</a:t>
            </a:r>
            <a:endParaRPr lang="cs-CZ" dirty="0"/>
          </a:p>
          <a:p>
            <a:r>
              <a:rPr lang="cs-CZ" dirty="0"/>
              <a:t>Není potřeba mít ideální mámu – drobná frustrace je pro dítě potřebná.</a:t>
            </a:r>
          </a:p>
          <a:p>
            <a:r>
              <a:rPr lang="cs-CZ" dirty="0"/>
              <a:t>Očekávání před mateřstvím x skutečné mateřství (je zatěžující)</a:t>
            </a:r>
          </a:p>
          <a:p>
            <a:r>
              <a:rPr lang="cs-CZ" dirty="0"/>
              <a:t>Vztah s dítětem se vytváří časem a prací – úkoly, stres, odstup</a:t>
            </a:r>
          </a:p>
          <a:p>
            <a:r>
              <a:rPr lang="cs-CZ" dirty="0"/>
              <a:t>Na matkou jsou kladené velké nároky (je limitována jako každý jedinec)</a:t>
            </a:r>
          </a:p>
          <a:p>
            <a:r>
              <a:rPr lang="cs-CZ" dirty="0"/>
              <a:t>Život je těžký ne jen krásný</a:t>
            </a:r>
          </a:p>
          <a:p>
            <a:r>
              <a:rPr lang="cs-CZ" dirty="0"/>
              <a:t>Nesrovnávat se s jinými</a:t>
            </a:r>
          </a:p>
          <a:p>
            <a:r>
              <a:rPr lang="cs-CZ" dirty="0"/>
              <a:t>Matka musí mít čas pro sebe – říci si o pomoc</a:t>
            </a:r>
          </a:p>
          <a:p>
            <a:r>
              <a:rPr lang="cs-CZ" dirty="0"/>
              <a:t>Matka se sebevzdělává</a:t>
            </a:r>
          </a:p>
          <a:p>
            <a:r>
              <a:rPr lang="cs-CZ" dirty="0"/>
              <a:t>Matka nachází rovnováhu mezi kariérou a mateřstvím</a:t>
            </a:r>
          </a:p>
          <a:p>
            <a:r>
              <a:rPr lang="cs-CZ" dirty="0"/>
              <a:t>Důvěřuje okolí o které se může opřít (rozdíl matek v AD)</a:t>
            </a:r>
          </a:p>
        </p:txBody>
      </p:sp>
    </p:spTree>
    <p:extLst>
      <p:ext uri="{BB962C8B-B14F-4D97-AF65-F5344CB8AC3E}">
        <p14:creationId xmlns:p14="http://schemas.microsoft.com/office/powerpoint/2010/main" val="312068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D8803-2279-472E-AB9B-4823B443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58D11-99BF-466B-9C7B-26A90A19D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je úspěch – není rodina</a:t>
            </a:r>
          </a:p>
          <a:p>
            <a:r>
              <a:rPr lang="cs-CZ" dirty="0"/>
              <a:t>Když je rodina – není úspěch</a:t>
            </a:r>
          </a:p>
          <a:p>
            <a:r>
              <a:rPr lang="cs-CZ" dirty="0"/>
              <a:t>Člověk se niterně izoluje od přirozených principů, včetně společnosti, pak uniká k nezodpovědnosti k nim</a:t>
            </a:r>
          </a:p>
          <a:p>
            <a:endParaRPr lang="cs-CZ" dirty="0"/>
          </a:p>
          <a:p>
            <a:r>
              <a:rPr lang="cs-CZ" dirty="0"/>
              <a:t>Rovnost, nezávislost, svoboda = užívání života (rodina se </a:t>
            </a:r>
            <a:r>
              <a:rPr lang="cs-CZ" dirty="0" err="1"/>
              <a:t>atomzuje</a:t>
            </a:r>
            <a:r>
              <a:rPr lang="cs-CZ" dirty="0"/>
              <a:t>)</a:t>
            </a:r>
          </a:p>
          <a:p>
            <a:r>
              <a:rPr lang="cs-CZ" dirty="0"/>
              <a:t>Rovnost nerovných (</a:t>
            </a:r>
            <a:r>
              <a:rPr lang="cs-CZ" dirty="0" err="1"/>
              <a:t>dětixrodiče</a:t>
            </a:r>
            <a:r>
              <a:rPr lang="cs-CZ" dirty="0"/>
              <a:t>, </a:t>
            </a:r>
            <a:r>
              <a:rPr lang="cs-CZ" dirty="0" err="1"/>
              <a:t>mužixženy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919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1EA20-3115-44B7-B57D-6B9F36B7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51502D-4AFE-4899-9944-59564605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základní potřeby rodiny (bydlení, jídlo, soukromí, oblečení), </a:t>
            </a:r>
          </a:p>
          <a:p>
            <a:pPr algn="just" eaLnBrk="1" hangingPunct="1"/>
            <a:r>
              <a:rPr lang="cs-CZ" altLang="cs-CZ" dirty="0"/>
              <a:t>funkční manželský (partnerský) vztah, </a:t>
            </a:r>
          </a:p>
          <a:p>
            <a:pPr algn="just" eaLnBrk="1" hangingPunct="1"/>
            <a:r>
              <a:rPr lang="cs-CZ" altLang="cs-CZ" dirty="0"/>
              <a:t>funkční rodičovský systém a výchova dětí, </a:t>
            </a:r>
          </a:p>
          <a:p>
            <a:pPr algn="just" eaLnBrk="1" hangingPunct="1"/>
            <a:r>
              <a:rPr lang="cs-CZ" altLang="cs-CZ" dirty="0"/>
              <a:t>komunikace mezi členy rodiny,</a:t>
            </a:r>
          </a:p>
          <a:p>
            <a:pPr algn="just" eaLnBrk="1" hangingPunct="1"/>
            <a:r>
              <a:rPr lang="cs-CZ" altLang="cs-CZ" dirty="0"/>
              <a:t>širší sociální vazby rodiny (přátelé, sousedé).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8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088E5-96B8-4BF7-A15E-3B4EE69A5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ohrozí rodinu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0F46E4-0BAE-4555-8F90-8D6DB6EF1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Složení rodiny</a:t>
            </a:r>
          </a:p>
          <a:p>
            <a:r>
              <a:rPr lang="cs-CZ" dirty="0"/>
              <a:t>Stabilita rodiny</a:t>
            </a:r>
          </a:p>
          <a:p>
            <a:r>
              <a:rPr lang="cs-CZ" dirty="0"/>
              <a:t>Sociálně-ekonomická situace</a:t>
            </a:r>
          </a:p>
          <a:p>
            <a:r>
              <a:rPr lang="cs-CZ" dirty="0"/>
              <a:t>Bydlení, příjem</a:t>
            </a:r>
          </a:p>
          <a:p>
            <a:r>
              <a:rPr lang="cs-CZ" dirty="0"/>
              <a:t>Osobnost a zdraví</a:t>
            </a:r>
          </a:p>
          <a:p>
            <a:r>
              <a:rPr lang="cs-CZ" dirty="0"/>
              <a:t>Společenská adaptace</a:t>
            </a:r>
          </a:p>
          <a:p>
            <a:r>
              <a:rPr lang="cs-CZ" dirty="0"/>
              <a:t>Osobnosti sourozenců</a:t>
            </a:r>
          </a:p>
          <a:p>
            <a:r>
              <a:rPr lang="cs-CZ" dirty="0"/>
              <a:t>Zájem a péče o dítě</a:t>
            </a:r>
          </a:p>
          <a:p>
            <a:r>
              <a:rPr lang="cs-CZ" dirty="0"/>
              <a:t>Chronicita problému</a:t>
            </a:r>
          </a:p>
          <a:p>
            <a:r>
              <a:rPr lang="cs-CZ" dirty="0"/>
              <a:t>Dominantní negativní vzorce chování</a:t>
            </a:r>
          </a:p>
        </p:txBody>
      </p:sp>
    </p:spTree>
    <p:extLst>
      <p:ext uri="{BB962C8B-B14F-4D97-AF65-F5344CB8AC3E}">
        <p14:creationId xmlns:p14="http://schemas.microsoft.com/office/powerpoint/2010/main" val="154385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7D1F7-7462-498B-AEA9-742BA0EB5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1AAB9-2C57-4F27-8AF1-7A36C78D8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Funkční rodina je pro dítě velmi příhodná a je v ní zajištěn dobrý a řádný vývoj dítěte.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dirty="0"/>
          </a:p>
          <a:p>
            <a:pPr algn="just" eaLnBrk="1" hangingPunct="1"/>
            <a:r>
              <a:rPr lang="cs-CZ" altLang="cs-CZ" dirty="0"/>
              <a:t>Jedná se okolo 85% rodin v běžné populaci.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13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4481-DD33-48C3-BC67-EE16B0AF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Rodičovské poradenství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FE2BA1-F963-4575-898C-D7F0938F8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Poradenství – zásady, charakteristiky, druhy a formy</a:t>
            </a:r>
          </a:p>
        </p:txBody>
      </p:sp>
    </p:spTree>
    <p:extLst>
      <p:ext uri="{BB962C8B-B14F-4D97-AF65-F5344CB8AC3E}">
        <p14:creationId xmlns:p14="http://schemas.microsoft.com/office/powerpoint/2010/main" val="401751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382DF-954F-42C2-B755-3DB3630B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Poradenství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4047C-5654-4360-8A4A-E5F273DE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 všech pomáhajících profesí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 historické výměny generací – rodiče radí dětem, starší mladšímu, praxe je v souladu s teorií atd.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poradenství je  získávání informací, které umožňují zvýšit rozsah znalostí a dovedností, které vedou k možnostem řešit problémy.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poradenství: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Osobnost -  „když dva dělají totéž, není to totéž“ (aktér, který vytváří systémy)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Výchova – zpravidla využíváme výchovný arzenál, který známe z vlastní rodiny (symboly a jejich význam  co se smí a co se nesmí, překonávání pravidel)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 – úspěšnost zvolené metody závisí na vhodnosti pro dané prostředí (sociální systém)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CELKOVĚ LZE ŘÍCI, ŽE ZKUŠENOST VYTVÁŘÍ TENDENCI K URČITÉMU CHOVÁNÍ.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76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1805</Words>
  <Application>Microsoft Office PowerPoint</Application>
  <PresentationFormat>Širokoúhlá obrazovka</PresentationFormat>
  <Paragraphs>205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Wingdings 2</vt:lpstr>
      <vt:lpstr>Motiv Office</vt:lpstr>
      <vt:lpstr>Co dělá dobrá máma? Hodnocení rodičovských dovedností</vt:lpstr>
      <vt:lpstr>I. Základní pojmy a jejich obsah</vt:lpstr>
      <vt:lpstr>Domov </vt:lpstr>
      <vt:lpstr>Prezentace aplikace PowerPoint</vt:lpstr>
      <vt:lpstr>Hodnocení rodiny</vt:lpstr>
      <vt:lpstr>Co ohrozí rodinu</vt:lpstr>
      <vt:lpstr>Prezentace aplikace PowerPoint</vt:lpstr>
      <vt:lpstr>II. Rodičovské poradenství</vt:lpstr>
      <vt:lpstr>Poradenství </vt:lpstr>
      <vt:lpstr>Charakteristiky poradenství</vt:lpstr>
      <vt:lpstr>Druhy poradenství</vt:lpstr>
      <vt:lpstr>Formy poradenství</vt:lpstr>
      <vt:lpstr>III. Matka </vt:lpstr>
      <vt:lpstr>Sociální činnosti matky</vt:lpstr>
      <vt:lpstr>Individuální limity rodičovství</vt:lpstr>
      <vt:lpstr>Potřeby živých bytostí a specificky lidské potřeby</vt:lpstr>
      <vt:lpstr>Co ovlivní mateřskou roli?</vt:lpstr>
      <vt:lpstr>Co je nejvíce zatěžující?</vt:lpstr>
      <vt:lpstr>Individuální zátěž mateřství</vt:lpstr>
      <vt:lpstr>IV. Sociální práce s matkou</vt:lpstr>
      <vt:lpstr>Fáze podpory mateřské role</vt:lpstr>
      <vt:lpstr>Jak hodnotit mateřské kompetence?</vt:lpstr>
      <vt:lpstr>Vztah matky a dítěte</vt:lpstr>
      <vt:lpstr>Základní pravidla</vt:lpstr>
      <vt:lpstr>Poruchy socializace</vt:lpstr>
      <vt:lpstr>Hra = práce</vt:lpstr>
      <vt:lpstr>Co hodnotíme?</vt:lpstr>
      <vt:lpstr>Dobrá matka….</vt:lpstr>
      <vt:lpstr>Prezentace aplikace PowerPoint</vt:lpstr>
      <vt:lpstr>Proč si matky myslí, že selhávají?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dělá dobrá máma? Hodnocení rodičovských dovedností</dc:title>
  <dc:creator>Lenka Průšová</dc:creator>
  <cp:lastModifiedBy>Lenka Průšová</cp:lastModifiedBy>
  <cp:revision>3</cp:revision>
  <dcterms:created xsi:type="dcterms:W3CDTF">2022-01-09T18:56:40Z</dcterms:created>
  <dcterms:modified xsi:type="dcterms:W3CDTF">2022-09-22T17:54:20Z</dcterms:modified>
</cp:coreProperties>
</file>