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9" r:id="rId3"/>
    <p:sldId id="322" r:id="rId4"/>
    <p:sldId id="280" r:id="rId5"/>
    <p:sldId id="320" r:id="rId6"/>
    <p:sldId id="321" r:id="rId7"/>
    <p:sldId id="265" r:id="rId8"/>
    <p:sldId id="323" r:id="rId9"/>
    <p:sldId id="266" r:id="rId10"/>
    <p:sldId id="263" r:id="rId11"/>
    <p:sldId id="327" r:id="rId12"/>
    <p:sldId id="277" r:id="rId13"/>
    <p:sldId id="278" r:id="rId14"/>
    <p:sldId id="324" r:id="rId15"/>
    <p:sldId id="279" r:id="rId16"/>
    <p:sldId id="325" r:id="rId17"/>
    <p:sldId id="326" r:id="rId18"/>
    <p:sldId id="275" r:id="rId19"/>
    <p:sldId id="267" r:id="rId20"/>
    <p:sldId id="258" r:id="rId21"/>
    <p:sldId id="271" r:id="rId22"/>
    <p:sldId id="276" r:id="rId23"/>
    <p:sldId id="269" r:id="rId24"/>
    <p:sldId id="259" r:id="rId25"/>
    <p:sldId id="264" r:id="rId26"/>
    <p:sldId id="270" r:id="rId27"/>
    <p:sldId id="272" r:id="rId28"/>
    <p:sldId id="260" r:id="rId29"/>
    <p:sldId id="273" r:id="rId30"/>
    <p:sldId id="318" r:id="rId31"/>
    <p:sldId id="281" r:id="rId32"/>
    <p:sldId id="310" r:id="rId33"/>
    <p:sldId id="307" r:id="rId34"/>
    <p:sldId id="308" r:id="rId35"/>
    <p:sldId id="282" r:id="rId36"/>
    <p:sldId id="286" r:id="rId37"/>
    <p:sldId id="287" r:id="rId38"/>
    <p:sldId id="288" r:id="rId39"/>
    <p:sldId id="283" r:id="rId40"/>
    <p:sldId id="284" r:id="rId41"/>
    <p:sldId id="285" r:id="rId42"/>
    <p:sldId id="289" r:id="rId43"/>
    <p:sldId id="274" r:id="rId44"/>
    <p:sldId id="261" r:id="rId45"/>
    <p:sldId id="290" r:id="rId46"/>
    <p:sldId id="291" r:id="rId47"/>
    <p:sldId id="292" r:id="rId48"/>
    <p:sldId id="293" r:id="rId49"/>
    <p:sldId id="294" r:id="rId50"/>
    <p:sldId id="295" r:id="rId51"/>
    <p:sldId id="296" r:id="rId52"/>
    <p:sldId id="297" r:id="rId53"/>
    <p:sldId id="298" r:id="rId54"/>
    <p:sldId id="299" r:id="rId55"/>
    <p:sldId id="301" r:id="rId56"/>
    <p:sldId id="302" r:id="rId57"/>
    <p:sldId id="311" r:id="rId58"/>
    <p:sldId id="312" r:id="rId59"/>
    <p:sldId id="313" r:id="rId60"/>
    <p:sldId id="314" r:id="rId61"/>
    <p:sldId id="303" r:id="rId62"/>
    <p:sldId id="304" r:id="rId63"/>
    <p:sldId id="305" r:id="rId64"/>
    <p:sldId id="306" r:id="rId65"/>
    <p:sldId id="262" r:id="rId66"/>
    <p:sldId id="309" r:id="rId67"/>
    <p:sldId id="315" r:id="rId6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6AC467-50B0-4260-B511-FB95E26CD10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B097BDB-6E3E-485C-93B3-DFA41CBED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80BBF8B-8883-44D7-BB84-ED15C7A95EB2}"/>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FD358A25-A1E5-4BBF-9F20-5537F8E790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93FD68E-7490-4F04-9E4D-E2A5F3873578}"/>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250277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0ABB5-BA2C-42B6-BC4C-A6E0907031CB}"/>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ED2E277-148A-4B8D-A3A1-68023B2EA01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10EBFFC-C654-49C8-9452-F52E5A9E03EC}"/>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EAC57DBB-693C-47E2-B38A-CEE45AE1AF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E566357-FA25-4CA5-B969-0C53772768CD}"/>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1529433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3835B63-769D-497B-A90E-C935AAE0D06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623A355E-D097-47F7-A85A-33352B52FB3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B1EA46A-78AD-4651-8483-3FDF0A4986C9}"/>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BECC50B2-E5E6-44A5-8AA9-B29A1BA48F9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0AF9CC-2003-404B-A331-4276CF015C4B}"/>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66689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8F4812-3606-45D0-8AD6-28035529BDA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A19BDFC-8225-4E07-8602-2A5BFEA6AEC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B08B19-0C04-406B-9DE1-7F0AF8B422A6}"/>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F4C607A5-FB33-4D69-AD81-B3609A598C4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62581C-5127-40F1-B284-0B1C22A0EC9A}"/>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2690048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1A8BAD-2552-4683-8F56-643B8714CE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FBA7561F-4703-4FFA-88C7-48B4256E2E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CBCB2EA-3803-48D2-88F2-62D83A0F16E8}"/>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C667B5E4-32BC-41F5-939D-0E9CD42B639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A763DCE-0F04-464B-83E4-C664CF44E7FF}"/>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1624947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885028-EB2D-47CF-B3D8-D822B945394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708DD54-11E4-4B4D-9907-C4AB47E4D616}"/>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56144D8-2E14-48FF-A4DF-9BB2AC7EDFA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19F2DD0-7CAE-4BE1-80C1-8C6A2E28DA7C}"/>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6" name="Zástupný symbol pro zápatí 5">
            <a:extLst>
              <a:ext uri="{FF2B5EF4-FFF2-40B4-BE49-F238E27FC236}">
                <a16:creationId xmlns:a16="http://schemas.microsoft.com/office/drawing/2014/main" id="{2F6A6361-301D-4B34-877C-7626E70DD4E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A0E7F9B-D376-4885-A6EA-9B7F36E52CFF}"/>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165783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F2CA78-F073-45DE-A318-126D8D44C45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2E4E073-38AC-4FCF-8326-178183545B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4482E9B-2B3A-4225-81C1-48111F497CD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0876CAF-2261-40A3-831C-0E75BB00D4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FC376DD-CD86-45DA-9F3C-81EDA7481E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3EB4231-2D8F-4D55-9FF0-3FF084CA5F69}"/>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8" name="Zástupný symbol pro zápatí 7">
            <a:extLst>
              <a:ext uri="{FF2B5EF4-FFF2-40B4-BE49-F238E27FC236}">
                <a16:creationId xmlns:a16="http://schemas.microsoft.com/office/drawing/2014/main" id="{38EAC322-0BD7-46FA-9666-8C3D2E77841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CF5C4E2-F532-4039-A1BB-7B29BA7125AA}"/>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330542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B35FBB-09B0-4325-AFB7-B90BA3EBB62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72EB08F-8639-4E80-822F-3F945B175FAF}"/>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4" name="Zástupný symbol pro zápatí 3">
            <a:extLst>
              <a:ext uri="{FF2B5EF4-FFF2-40B4-BE49-F238E27FC236}">
                <a16:creationId xmlns:a16="http://schemas.microsoft.com/office/drawing/2014/main" id="{C9306E27-AEFB-4828-B4BF-6F91B087627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B7990FC6-EE3E-4D80-84B5-08C6A2D0BFDC}"/>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96488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4DDEBF5-4379-4474-939B-4FC0FC1BD78F}"/>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3" name="Zástupný symbol pro zápatí 2">
            <a:extLst>
              <a:ext uri="{FF2B5EF4-FFF2-40B4-BE49-F238E27FC236}">
                <a16:creationId xmlns:a16="http://schemas.microsoft.com/office/drawing/2014/main" id="{C5F7BE61-14EA-468C-8D8A-702EDED7DE3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A771FCE7-66F6-426E-90D3-EA6BB9EBF780}"/>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1116559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CD43B-5ACE-4644-BBCE-7B55550938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E62DD4C-4187-4CD7-A24F-196F3866A2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070974B-C8C5-4D7C-95EF-50702D578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D5E02FE-10E9-4EC5-8867-9150D11F3345}"/>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6" name="Zástupný symbol pro zápatí 5">
            <a:extLst>
              <a:ext uri="{FF2B5EF4-FFF2-40B4-BE49-F238E27FC236}">
                <a16:creationId xmlns:a16="http://schemas.microsoft.com/office/drawing/2014/main" id="{21E34D1C-1E95-45C9-B7EE-04179355836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8074CF1-1C09-4548-9AC4-61FC4056404B}"/>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80931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5C664A-4D69-4745-A8B4-6297C7A5348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4E06CA7-BC1C-480B-A645-DD7AD80687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24F6DA4-4C2B-4EAC-8B24-447F2F630E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76D28C-9047-4F8E-89A4-6D44F0A8BAB2}"/>
              </a:ext>
            </a:extLst>
          </p:cNvPr>
          <p:cNvSpPr>
            <a:spLocks noGrp="1"/>
          </p:cNvSpPr>
          <p:nvPr>
            <p:ph type="dt" sz="half" idx="10"/>
          </p:nvPr>
        </p:nvSpPr>
        <p:spPr/>
        <p:txBody>
          <a:bodyPr/>
          <a:lstStyle/>
          <a:p>
            <a:fld id="{1D8CA21B-3EC2-43DA-A181-A5890BB90917}" type="datetimeFigureOut">
              <a:rPr lang="cs-CZ" smtClean="0"/>
              <a:t>29.11.2021</a:t>
            </a:fld>
            <a:endParaRPr lang="cs-CZ"/>
          </a:p>
        </p:txBody>
      </p:sp>
      <p:sp>
        <p:nvSpPr>
          <p:cNvPr id="6" name="Zástupný symbol pro zápatí 5">
            <a:extLst>
              <a:ext uri="{FF2B5EF4-FFF2-40B4-BE49-F238E27FC236}">
                <a16:creationId xmlns:a16="http://schemas.microsoft.com/office/drawing/2014/main" id="{BEDFAE68-67FA-48EC-9CCB-6914687993B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FDFACDC-05D4-4B60-BB72-EEC33C0F92EE}"/>
              </a:ext>
            </a:extLst>
          </p:cNvPr>
          <p:cNvSpPr>
            <a:spLocks noGrp="1"/>
          </p:cNvSpPr>
          <p:nvPr>
            <p:ph type="sldNum" sz="quarter" idx="12"/>
          </p:nvPr>
        </p:nvSpPr>
        <p:spPr/>
        <p:txBody>
          <a:bodyPr/>
          <a:lstStyle/>
          <a:p>
            <a:fld id="{491EEC2F-13E9-4D3A-9062-9E5111D875F1}" type="slidenum">
              <a:rPr lang="cs-CZ" smtClean="0"/>
              <a:t>‹#›</a:t>
            </a:fld>
            <a:endParaRPr lang="cs-CZ"/>
          </a:p>
        </p:txBody>
      </p:sp>
    </p:spTree>
    <p:extLst>
      <p:ext uri="{BB962C8B-B14F-4D97-AF65-F5344CB8AC3E}">
        <p14:creationId xmlns:p14="http://schemas.microsoft.com/office/powerpoint/2010/main" val="4186566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BE5ECB5-870A-472F-8ACB-3585216841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03E081B-9F58-416A-A577-825BA29B24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9EFCDAD-69A3-4B62-84ED-E21B063C39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CA21B-3EC2-43DA-A181-A5890BB90917}" type="datetimeFigureOut">
              <a:rPr lang="cs-CZ" smtClean="0"/>
              <a:t>29.11.2021</a:t>
            </a:fld>
            <a:endParaRPr lang="cs-CZ"/>
          </a:p>
        </p:txBody>
      </p:sp>
      <p:sp>
        <p:nvSpPr>
          <p:cNvPr id="5" name="Zástupný symbol pro zápatí 4">
            <a:extLst>
              <a:ext uri="{FF2B5EF4-FFF2-40B4-BE49-F238E27FC236}">
                <a16:creationId xmlns:a16="http://schemas.microsoft.com/office/drawing/2014/main" id="{505BB9A8-7D85-4C7A-8A14-77EFAA431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FE86C18-1613-4307-AD64-D7C72EF3C4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EEC2F-13E9-4D3A-9062-9E5111D875F1}" type="slidenum">
              <a:rPr lang="cs-CZ" smtClean="0"/>
              <a:t>‹#›</a:t>
            </a:fld>
            <a:endParaRPr lang="cs-CZ"/>
          </a:p>
        </p:txBody>
      </p:sp>
    </p:spTree>
    <p:extLst>
      <p:ext uri="{BB962C8B-B14F-4D97-AF65-F5344CB8AC3E}">
        <p14:creationId xmlns:p14="http://schemas.microsoft.com/office/powerpoint/2010/main" val="2848693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FD3D11-25E8-49E0-8CF4-70EA60187EBC}"/>
              </a:ext>
            </a:extLst>
          </p:cNvPr>
          <p:cNvSpPr>
            <a:spLocks noGrp="1"/>
          </p:cNvSpPr>
          <p:nvPr>
            <p:ph type="ctrTitle"/>
          </p:nvPr>
        </p:nvSpPr>
        <p:spPr/>
        <p:txBody>
          <a:bodyPr/>
          <a:lstStyle/>
          <a:p>
            <a:r>
              <a:rPr lang="cs-CZ" dirty="0"/>
              <a:t>Krizové situace v životě žáka</a:t>
            </a:r>
          </a:p>
        </p:txBody>
      </p:sp>
      <p:sp>
        <p:nvSpPr>
          <p:cNvPr id="3" name="Podnadpis 2">
            <a:extLst>
              <a:ext uri="{FF2B5EF4-FFF2-40B4-BE49-F238E27FC236}">
                <a16:creationId xmlns:a16="http://schemas.microsoft.com/office/drawing/2014/main" id="{43FC5E98-3F39-437E-B85A-479C6CC47475}"/>
              </a:ext>
            </a:extLst>
          </p:cNvPr>
          <p:cNvSpPr>
            <a:spLocks noGrp="1"/>
          </p:cNvSpPr>
          <p:nvPr>
            <p:ph type="subTitle" idx="1"/>
          </p:nvPr>
        </p:nvSpPr>
        <p:spPr/>
        <p:txBody>
          <a:bodyPr/>
          <a:lstStyle/>
          <a:p>
            <a:r>
              <a:rPr lang="cs-CZ" dirty="0"/>
              <a:t>PhDr. Lenka Průšová, PhD.</a:t>
            </a:r>
          </a:p>
        </p:txBody>
      </p:sp>
    </p:spTree>
    <p:extLst>
      <p:ext uri="{BB962C8B-B14F-4D97-AF65-F5344CB8AC3E}">
        <p14:creationId xmlns:p14="http://schemas.microsoft.com/office/powerpoint/2010/main" val="1862413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396170-F77D-40CB-BE71-D345F4E0A536}"/>
              </a:ext>
            </a:extLst>
          </p:cNvPr>
          <p:cNvSpPr>
            <a:spLocks noGrp="1"/>
          </p:cNvSpPr>
          <p:nvPr>
            <p:ph type="title"/>
          </p:nvPr>
        </p:nvSpPr>
        <p:spPr/>
        <p:txBody>
          <a:bodyPr/>
          <a:lstStyle/>
          <a:p>
            <a:r>
              <a:rPr lang="cs-CZ" dirty="0"/>
              <a:t>Krize</a:t>
            </a:r>
          </a:p>
        </p:txBody>
      </p:sp>
      <p:sp>
        <p:nvSpPr>
          <p:cNvPr id="3" name="Zástupný obsah 2">
            <a:extLst>
              <a:ext uri="{FF2B5EF4-FFF2-40B4-BE49-F238E27FC236}">
                <a16:creationId xmlns:a16="http://schemas.microsoft.com/office/drawing/2014/main" id="{457A1D1C-F3F7-4D54-8C53-82A9BC5FE9CA}"/>
              </a:ext>
            </a:extLst>
          </p:cNvPr>
          <p:cNvSpPr>
            <a:spLocks noGrp="1"/>
          </p:cNvSpPr>
          <p:nvPr>
            <p:ph idx="1"/>
          </p:nvPr>
        </p:nvSpPr>
        <p:spPr/>
        <p:txBody>
          <a:bodyPr/>
          <a:lstStyle/>
          <a:p>
            <a:r>
              <a:rPr lang="cs-CZ" dirty="0"/>
              <a:t>Situační</a:t>
            </a:r>
          </a:p>
          <a:p>
            <a:r>
              <a:rPr lang="cs-CZ" dirty="0"/>
              <a:t>Traumatizující</a:t>
            </a:r>
          </a:p>
          <a:p>
            <a:r>
              <a:rPr lang="cs-CZ" dirty="0"/>
              <a:t>Neřešené vývojové otázky (zážitky)</a:t>
            </a:r>
          </a:p>
          <a:p>
            <a:endParaRPr lang="cs-CZ" dirty="0"/>
          </a:p>
          <a:p>
            <a:r>
              <a:rPr lang="cs-CZ" dirty="0"/>
              <a:t>Příčiny krize: škola, SPJ, rodina, vztahy, osobní obtíže, sexuální otázky</a:t>
            </a:r>
          </a:p>
        </p:txBody>
      </p:sp>
    </p:spTree>
    <p:extLst>
      <p:ext uri="{BB962C8B-B14F-4D97-AF65-F5344CB8AC3E}">
        <p14:creationId xmlns:p14="http://schemas.microsoft.com/office/powerpoint/2010/main" val="128207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B62B3E-BE91-453E-A253-A2D39703D89B}"/>
              </a:ext>
            </a:extLst>
          </p:cNvPr>
          <p:cNvSpPr>
            <a:spLocks noGrp="1"/>
          </p:cNvSpPr>
          <p:nvPr>
            <p:ph type="title"/>
          </p:nvPr>
        </p:nvSpPr>
        <p:spPr/>
        <p:txBody>
          <a:bodyPr/>
          <a:lstStyle/>
          <a:p>
            <a:r>
              <a:rPr lang="cs-CZ" dirty="0"/>
              <a:t>Krize</a:t>
            </a:r>
          </a:p>
        </p:txBody>
      </p:sp>
      <p:sp>
        <p:nvSpPr>
          <p:cNvPr id="3" name="Zástupný obsah 2">
            <a:extLst>
              <a:ext uri="{FF2B5EF4-FFF2-40B4-BE49-F238E27FC236}">
                <a16:creationId xmlns:a16="http://schemas.microsoft.com/office/drawing/2014/main" id="{674F9439-3DB7-4D63-87A2-D8AAFB0BA26B}"/>
              </a:ext>
            </a:extLst>
          </p:cNvPr>
          <p:cNvSpPr>
            <a:spLocks noGrp="1"/>
          </p:cNvSpPr>
          <p:nvPr>
            <p:ph idx="1"/>
          </p:nvPr>
        </p:nvSpPr>
        <p:spPr/>
        <p:txBody>
          <a:bodyPr>
            <a:normAutofit lnSpcReduction="10000"/>
          </a:bodyPr>
          <a:lstStyle/>
          <a:p>
            <a:pPr marL="0" algn="l" rtl="0" eaLnBrk="1" fontAlgn="base" latinLnBrk="0" hangingPunct="1">
              <a:spcBef>
                <a:spcPts val="0"/>
              </a:spcBef>
              <a:spcAft>
                <a:spcPts val="0"/>
              </a:spcAft>
            </a:pPr>
            <a:endParaRPr lang="cs-CZ" sz="1800" b="0" i="0" u="none" strike="noStrike" dirty="0">
              <a:effectLst/>
              <a:latin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Do 1 roku</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Základní důvěra versus nedůvěra</a:t>
            </a:r>
            <a:r>
              <a:rPr lang="cs-CZ" sz="1800" dirty="0">
                <a:latin typeface="Arial" panose="020B0604020202020204" pitchFamily="34" charset="0"/>
                <a:cs typeface="Arial" panose="020B0604020202020204" pitchFamily="34" charset="0"/>
              </a:rPr>
              <a:t> - </a:t>
            </a:r>
            <a:r>
              <a:rPr lang="cs-CZ" sz="1800" b="0" i="0" u="none" strike="noStrike" kern="1200" dirty="0">
                <a:solidFill>
                  <a:srgbClr val="000000"/>
                </a:solidFill>
                <a:effectLst/>
                <a:latin typeface="Arial" panose="020B0604020202020204" pitchFamily="34" charset="0"/>
                <a:cs typeface="Arial" panose="020B0604020202020204" pitchFamily="34" charset="0"/>
              </a:rPr>
              <a:t>Naděje</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1–3 roky</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Autonomie versus stud a nejistota - Síla chtění</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base" latinLnBrk="0" hangingPunct="1">
              <a:spcBef>
                <a:spcPts val="0"/>
              </a:spcBef>
              <a:spcAft>
                <a:spcPts val="0"/>
              </a:spcAft>
              <a:buNone/>
            </a:pP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3–6 let</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Iniciativa versus vina</a:t>
            </a:r>
            <a:r>
              <a:rPr lang="cs-CZ" sz="1800" dirty="0">
                <a:latin typeface="Arial" panose="020B0604020202020204" pitchFamily="34" charset="0"/>
                <a:cs typeface="Arial" panose="020B0604020202020204" pitchFamily="34" charset="0"/>
              </a:rPr>
              <a:t> - </a:t>
            </a:r>
            <a:r>
              <a:rPr lang="cs-CZ" sz="1800" b="0" i="0" u="none" strike="noStrike" kern="1200" dirty="0">
                <a:solidFill>
                  <a:srgbClr val="000000"/>
                </a:solidFill>
                <a:effectLst/>
                <a:latin typeface="Arial" panose="020B0604020202020204" pitchFamily="34" charset="0"/>
                <a:cs typeface="Arial" panose="020B0604020202020204" pitchFamily="34" charset="0"/>
              </a:rPr>
              <a:t>Cíl (záměr)</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base" latinLnBrk="0" hangingPunct="1">
              <a:spcBef>
                <a:spcPts val="0"/>
              </a:spcBef>
              <a:spcAft>
                <a:spcPts val="0"/>
              </a:spcAft>
              <a:buNone/>
            </a:pP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6–12 let</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Píle (přičinlivost) versus podřízenost</a:t>
            </a:r>
            <a:r>
              <a:rPr lang="cs-CZ" sz="1800" dirty="0">
                <a:latin typeface="Arial" panose="020B0604020202020204" pitchFamily="34" charset="0"/>
                <a:cs typeface="Arial" panose="020B0604020202020204" pitchFamily="34" charset="0"/>
              </a:rPr>
              <a:t>    </a:t>
            </a:r>
            <a:r>
              <a:rPr lang="cs-CZ" sz="1800" b="0" i="0" u="none" strike="noStrike" kern="1200" dirty="0">
                <a:solidFill>
                  <a:srgbClr val="000000"/>
                </a:solidFill>
                <a:effectLst/>
                <a:latin typeface="Arial" panose="020B0604020202020204" pitchFamily="34" charset="0"/>
                <a:cs typeface="Arial" panose="020B0604020202020204" pitchFamily="34" charset="0"/>
              </a:rPr>
              <a:t>Kompenzace</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base" latinLnBrk="0" hangingPunct="1">
              <a:spcBef>
                <a:spcPts val="0"/>
              </a:spcBef>
              <a:spcAft>
                <a:spcPts val="0"/>
              </a:spcAft>
              <a:buNone/>
            </a:pP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12–19 let</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Identita ega versus zmatek rolí</a:t>
            </a:r>
            <a:r>
              <a:rPr lang="cs-CZ" sz="1800" dirty="0">
                <a:latin typeface="Arial" panose="020B0604020202020204" pitchFamily="34" charset="0"/>
                <a:cs typeface="Arial" panose="020B0604020202020204" pitchFamily="34" charset="0"/>
              </a:rPr>
              <a:t> - </a:t>
            </a:r>
            <a:r>
              <a:rPr lang="cs-CZ" sz="1800" b="0" i="0" u="none" strike="noStrike" kern="1200" dirty="0">
                <a:solidFill>
                  <a:srgbClr val="000000"/>
                </a:solidFill>
                <a:effectLst/>
                <a:latin typeface="Arial" panose="020B0604020202020204" pitchFamily="34" charset="0"/>
                <a:cs typeface="Arial" panose="020B0604020202020204" pitchFamily="34" charset="0"/>
              </a:rPr>
              <a:t>Poctivost</a:t>
            </a:r>
            <a:endParaRPr lang="cs-CZ" sz="1800" b="0" i="0" u="none" strike="noStrike" dirty="0">
              <a:effectLst/>
              <a:latin typeface="Arial" panose="020B0604020202020204" pitchFamily="34" charset="0"/>
              <a:cs typeface="Arial" panose="020B0604020202020204" pitchFamily="34" charset="0"/>
            </a:endParaRPr>
          </a:p>
          <a:p>
            <a:pPr marL="0" indent="0" algn="l" rtl="0" eaLnBrk="1" fontAlgn="base" latinLnBrk="0" hangingPunct="1">
              <a:spcBef>
                <a:spcPts val="0"/>
              </a:spcBef>
              <a:spcAft>
                <a:spcPts val="0"/>
              </a:spcAft>
              <a:buNone/>
            </a:pP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20–25 let</a:t>
            </a:r>
            <a:endParaRPr lang="cs-CZ" sz="1800" b="0" i="0" u="none" strike="noStrike" dirty="0">
              <a:effectLst/>
              <a:latin typeface="Arial" panose="020B0604020202020204" pitchFamily="34" charset="0"/>
              <a:cs typeface="Arial" panose="020B0604020202020204" pitchFamily="34" charset="0"/>
            </a:endParaRPr>
          </a:p>
          <a:p>
            <a:pPr marL="0" algn="l" rtl="0" eaLnBrk="1" fontAlgn="base" latinLnBrk="0" hangingPunct="1">
              <a:spcBef>
                <a:spcPts val="0"/>
              </a:spcBef>
              <a:spcAft>
                <a:spcPts val="0"/>
              </a:spcAft>
            </a:pPr>
            <a:r>
              <a:rPr lang="cs-CZ" sz="1800" b="0" i="0" u="none" strike="noStrike" kern="1200" dirty="0">
                <a:solidFill>
                  <a:srgbClr val="000000"/>
                </a:solidFill>
                <a:effectLst/>
                <a:latin typeface="Arial" panose="020B0604020202020204" pitchFamily="34" charset="0"/>
                <a:cs typeface="Arial" panose="020B0604020202020204" pitchFamily="34" charset="0"/>
              </a:rPr>
              <a:t>Intimita versus izolace - Láska</a:t>
            </a:r>
            <a:endParaRPr lang="cs-CZ" sz="1800" b="0" i="0" u="none" strike="noStrike" dirty="0">
              <a:effectLst/>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458875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15BD8F-6E57-4F14-9ADD-40BD061A5761}"/>
              </a:ext>
            </a:extLst>
          </p:cNvPr>
          <p:cNvSpPr>
            <a:spLocks noGrp="1"/>
          </p:cNvSpPr>
          <p:nvPr>
            <p:ph type="title"/>
          </p:nvPr>
        </p:nvSpPr>
        <p:spPr/>
        <p:txBody>
          <a:bodyPr/>
          <a:lstStyle/>
          <a:p>
            <a:r>
              <a:rPr lang="cs-CZ" dirty="0"/>
              <a:t>Nedovolené manipulace</a:t>
            </a:r>
          </a:p>
        </p:txBody>
      </p:sp>
      <p:sp>
        <p:nvSpPr>
          <p:cNvPr id="3" name="Zástupný obsah 2">
            <a:extLst>
              <a:ext uri="{FF2B5EF4-FFF2-40B4-BE49-F238E27FC236}">
                <a16:creationId xmlns:a16="http://schemas.microsoft.com/office/drawing/2014/main" id="{815949FF-297C-4F81-B7F5-B807B66A8A89}"/>
              </a:ext>
            </a:extLst>
          </p:cNvPr>
          <p:cNvSpPr>
            <a:spLocks noGrp="1"/>
          </p:cNvSpPr>
          <p:nvPr>
            <p:ph idx="1"/>
          </p:nvPr>
        </p:nvSpPr>
        <p:spPr/>
        <p:txBody>
          <a:bodyPr/>
          <a:lstStyle/>
          <a:p>
            <a:r>
              <a:rPr lang="en-GB" altLang="cs-CZ" dirty="0" err="1"/>
              <a:t>Manipulace</a:t>
            </a:r>
            <a:r>
              <a:rPr lang="en-GB" altLang="cs-CZ" dirty="0"/>
              <a:t> s </a:t>
            </a:r>
            <a:r>
              <a:rPr lang="en-GB" altLang="cs-CZ" dirty="0" err="1"/>
              <a:t>dítětem</a:t>
            </a:r>
            <a:r>
              <a:rPr lang="en-GB" altLang="cs-CZ" dirty="0"/>
              <a:t> je </a:t>
            </a:r>
            <a:r>
              <a:rPr lang="en-GB" altLang="cs-CZ" dirty="0" err="1"/>
              <a:t>situace</a:t>
            </a:r>
            <a:r>
              <a:rPr lang="en-GB" altLang="cs-CZ" dirty="0"/>
              <a:t>, </a:t>
            </a:r>
            <a:r>
              <a:rPr lang="en-GB" altLang="cs-CZ" dirty="0" err="1"/>
              <a:t>kdy</a:t>
            </a:r>
            <a:r>
              <a:rPr lang="en-GB" altLang="cs-CZ" dirty="0"/>
              <a:t> je pro </a:t>
            </a:r>
            <a:r>
              <a:rPr lang="en-GB" altLang="cs-CZ" dirty="0" err="1"/>
              <a:t>výsledek</a:t>
            </a:r>
            <a:r>
              <a:rPr lang="en-GB" altLang="cs-CZ" dirty="0"/>
              <a:t> </a:t>
            </a:r>
            <a:r>
              <a:rPr lang="en-GB" altLang="cs-CZ" dirty="0" err="1"/>
              <a:t>vlastního</a:t>
            </a:r>
            <a:r>
              <a:rPr lang="en-GB" altLang="cs-CZ" dirty="0"/>
              <a:t> </a:t>
            </a:r>
            <a:r>
              <a:rPr lang="en-GB" altLang="cs-CZ" dirty="0" err="1"/>
              <a:t>prospěchu</a:t>
            </a:r>
            <a:r>
              <a:rPr lang="en-GB" altLang="cs-CZ" dirty="0"/>
              <a:t> </a:t>
            </a:r>
            <a:r>
              <a:rPr lang="en-GB" altLang="cs-CZ" dirty="0" err="1"/>
              <a:t>zkreslována</a:t>
            </a:r>
            <a:r>
              <a:rPr lang="en-GB" altLang="cs-CZ" dirty="0"/>
              <a:t> </a:t>
            </a:r>
            <a:r>
              <a:rPr lang="en-GB" altLang="cs-CZ" dirty="0" err="1"/>
              <a:t>pravdivá</a:t>
            </a:r>
            <a:r>
              <a:rPr lang="en-GB" altLang="cs-CZ" dirty="0"/>
              <a:t> </a:t>
            </a:r>
            <a:r>
              <a:rPr lang="en-GB" altLang="cs-CZ" dirty="0" err="1"/>
              <a:t>skutečnost</a:t>
            </a:r>
            <a:r>
              <a:rPr lang="en-GB" altLang="cs-CZ" dirty="0"/>
              <a:t>.</a:t>
            </a:r>
          </a:p>
          <a:p>
            <a:pPr>
              <a:buFont typeface="Wingdings" panose="05000000000000000000" pitchFamily="2" charset="2"/>
              <a:buNone/>
            </a:pPr>
            <a:endParaRPr lang="en-GB" altLang="cs-CZ" dirty="0"/>
          </a:p>
          <a:p>
            <a:r>
              <a:rPr lang="en-GB" altLang="cs-CZ" dirty="0" err="1"/>
              <a:t>Manipulátorem</a:t>
            </a:r>
            <a:r>
              <a:rPr lang="en-GB" altLang="cs-CZ" dirty="0"/>
              <a:t> </a:t>
            </a:r>
            <a:r>
              <a:rPr lang="en-GB" altLang="cs-CZ" dirty="0" err="1"/>
              <a:t>může</a:t>
            </a:r>
            <a:r>
              <a:rPr lang="en-GB" altLang="cs-CZ" dirty="0"/>
              <a:t> </a:t>
            </a:r>
            <a:r>
              <a:rPr lang="en-GB" altLang="cs-CZ" dirty="0" err="1"/>
              <a:t>být</a:t>
            </a:r>
            <a:r>
              <a:rPr lang="en-GB" altLang="cs-CZ" dirty="0"/>
              <a:t> </a:t>
            </a:r>
            <a:r>
              <a:rPr lang="en-GB" altLang="cs-CZ" dirty="0" err="1"/>
              <a:t>společnost</a:t>
            </a:r>
            <a:r>
              <a:rPr lang="en-GB" altLang="cs-CZ" dirty="0"/>
              <a:t>, </a:t>
            </a:r>
            <a:r>
              <a:rPr lang="en-GB" altLang="cs-CZ" dirty="0" err="1"/>
              <a:t>rodič</a:t>
            </a:r>
            <a:r>
              <a:rPr lang="en-GB" altLang="cs-CZ" dirty="0"/>
              <a:t>, </a:t>
            </a:r>
            <a:r>
              <a:rPr lang="en-GB" altLang="cs-CZ" dirty="0" err="1"/>
              <a:t>širší</a:t>
            </a:r>
            <a:r>
              <a:rPr lang="en-GB" altLang="cs-CZ" dirty="0"/>
              <a:t> </a:t>
            </a:r>
            <a:r>
              <a:rPr lang="en-GB" altLang="cs-CZ" dirty="0" err="1"/>
              <a:t>rodina</a:t>
            </a:r>
            <a:r>
              <a:rPr lang="en-GB" altLang="cs-CZ" dirty="0"/>
              <a:t>, </a:t>
            </a:r>
            <a:r>
              <a:rPr lang="en-GB" altLang="cs-CZ" dirty="0" err="1"/>
              <a:t>organizace</a:t>
            </a:r>
            <a:r>
              <a:rPr lang="en-GB" altLang="cs-CZ" dirty="0"/>
              <a:t>, </a:t>
            </a:r>
            <a:r>
              <a:rPr lang="en-GB" altLang="cs-CZ" dirty="0" err="1"/>
              <a:t>instituce</a:t>
            </a:r>
            <a:r>
              <a:rPr lang="en-GB" altLang="cs-CZ" dirty="0"/>
              <a:t>, </a:t>
            </a:r>
            <a:r>
              <a:rPr lang="en-GB" altLang="cs-CZ" dirty="0" err="1"/>
              <a:t>vrstevnický</a:t>
            </a:r>
            <a:r>
              <a:rPr lang="en-GB" altLang="cs-CZ" dirty="0"/>
              <a:t> </a:t>
            </a:r>
            <a:r>
              <a:rPr lang="en-GB" altLang="cs-CZ" dirty="0" err="1"/>
              <a:t>kolektiv</a:t>
            </a:r>
            <a:r>
              <a:rPr lang="en-GB" altLang="cs-CZ" dirty="0"/>
              <a:t>, </a:t>
            </a:r>
            <a:r>
              <a:rPr lang="en-GB" altLang="cs-CZ" dirty="0" err="1"/>
              <a:t>apod</a:t>
            </a:r>
            <a:r>
              <a:rPr lang="en-GB" altLang="cs-CZ" dirty="0"/>
              <a:t>.</a:t>
            </a:r>
          </a:p>
          <a:p>
            <a:endParaRPr lang="cs-CZ" dirty="0"/>
          </a:p>
        </p:txBody>
      </p:sp>
    </p:spTree>
    <p:extLst>
      <p:ext uri="{BB962C8B-B14F-4D97-AF65-F5344CB8AC3E}">
        <p14:creationId xmlns:p14="http://schemas.microsoft.com/office/powerpoint/2010/main" val="4285702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BA309-33C7-4BD8-813C-96F3F5CC299D}"/>
              </a:ext>
            </a:extLst>
          </p:cNvPr>
          <p:cNvSpPr>
            <a:spLocks noGrp="1"/>
          </p:cNvSpPr>
          <p:nvPr>
            <p:ph type="title"/>
          </p:nvPr>
        </p:nvSpPr>
        <p:spPr/>
        <p:txBody>
          <a:bodyPr/>
          <a:lstStyle/>
          <a:p>
            <a:r>
              <a:rPr lang="cs-CZ" dirty="0"/>
              <a:t>Nedovolené manipulace</a:t>
            </a:r>
          </a:p>
        </p:txBody>
      </p:sp>
      <p:sp>
        <p:nvSpPr>
          <p:cNvPr id="3" name="Zástupný obsah 2">
            <a:extLst>
              <a:ext uri="{FF2B5EF4-FFF2-40B4-BE49-F238E27FC236}">
                <a16:creationId xmlns:a16="http://schemas.microsoft.com/office/drawing/2014/main" id="{7F4B9866-1B8D-4A9D-9DA6-5FC040E5EB70}"/>
              </a:ext>
            </a:extLst>
          </p:cNvPr>
          <p:cNvSpPr>
            <a:spLocks noGrp="1"/>
          </p:cNvSpPr>
          <p:nvPr>
            <p:ph idx="1"/>
          </p:nvPr>
        </p:nvSpPr>
        <p:spPr/>
        <p:txBody>
          <a:bodyPr/>
          <a:lstStyle/>
          <a:p>
            <a:r>
              <a:rPr lang="en-GB" altLang="cs-CZ" sz="2600" dirty="0" err="1"/>
              <a:t>Např</a:t>
            </a:r>
            <a:r>
              <a:rPr lang="en-GB" altLang="cs-CZ" sz="2600" dirty="0"/>
              <a:t>.</a:t>
            </a:r>
          </a:p>
          <a:p>
            <a:pPr lvl="1"/>
            <a:r>
              <a:rPr lang="en-GB" altLang="cs-CZ" dirty="0" err="1"/>
              <a:t>popouzení</a:t>
            </a:r>
            <a:r>
              <a:rPr lang="en-GB" altLang="cs-CZ" dirty="0"/>
              <a:t> </a:t>
            </a:r>
            <a:r>
              <a:rPr lang="en-GB" altLang="cs-CZ" dirty="0" err="1"/>
              <a:t>proti</a:t>
            </a:r>
            <a:r>
              <a:rPr lang="en-GB" altLang="cs-CZ" dirty="0"/>
              <a:t> </a:t>
            </a:r>
            <a:r>
              <a:rPr lang="en-GB" altLang="cs-CZ" dirty="0" err="1"/>
              <a:t>druhému</a:t>
            </a:r>
            <a:r>
              <a:rPr lang="en-GB" altLang="cs-CZ" dirty="0"/>
              <a:t> </a:t>
            </a:r>
            <a:r>
              <a:rPr lang="en-GB" altLang="cs-CZ" dirty="0" err="1"/>
              <a:t>rodiči</a:t>
            </a:r>
            <a:r>
              <a:rPr lang="en-GB" altLang="cs-CZ" dirty="0"/>
              <a:t>,</a:t>
            </a:r>
          </a:p>
          <a:p>
            <a:pPr lvl="1"/>
            <a:r>
              <a:rPr lang="en-GB" altLang="cs-CZ" dirty="0" err="1"/>
              <a:t>zakazování</a:t>
            </a:r>
            <a:r>
              <a:rPr lang="en-GB" altLang="cs-CZ" dirty="0"/>
              <a:t> </a:t>
            </a:r>
            <a:r>
              <a:rPr lang="en-GB" altLang="cs-CZ" dirty="0" err="1"/>
              <a:t>kontaktu</a:t>
            </a:r>
            <a:r>
              <a:rPr lang="en-GB" altLang="cs-CZ" dirty="0"/>
              <a:t> s </a:t>
            </a:r>
            <a:r>
              <a:rPr lang="en-GB" altLang="cs-CZ" dirty="0" err="1"/>
              <a:t>některým</a:t>
            </a:r>
            <a:r>
              <a:rPr lang="en-GB" altLang="cs-CZ" dirty="0"/>
              <a:t> s </a:t>
            </a:r>
            <a:r>
              <a:rPr lang="en-GB" altLang="cs-CZ" dirty="0" err="1"/>
              <a:t>rodičů</a:t>
            </a:r>
            <a:r>
              <a:rPr lang="en-GB" altLang="cs-CZ" dirty="0"/>
              <a:t> </a:t>
            </a:r>
            <a:r>
              <a:rPr lang="en-GB" altLang="cs-CZ" dirty="0" err="1"/>
              <a:t>či</a:t>
            </a:r>
            <a:r>
              <a:rPr lang="en-GB" altLang="cs-CZ" dirty="0"/>
              <a:t> </a:t>
            </a:r>
            <a:r>
              <a:rPr lang="en-GB" altLang="cs-CZ" dirty="0" err="1"/>
              <a:t>prarodičů</a:t>
            </a:r>
            <a:r>
              <a:rPr lang="en-GB" altLang="cs-CZ" dirty="0"/>
              <a:t>,</a:t>
            </a:r>
          </a:p>
          <a:p>
            <a:pPr lvl="1"/>
            <a:r>
              <a:rPr lang="en-GB" altLang="cs-CZ" dirty="0" err="1"/>
              <a:t>navádění</a:t>
            </a:r>
            <a:r>
              <a:rPr lang="en-GB" altLang="cs-CZ" dirty="0"/>
              <a:t> k </a:t>
            </a:r>
            <a:r>
              <a:rPr lang="en-GB" altLang="cs-CZ" dirty="0" err="1"/>
              <a:t>chybnému</a:t>
            </a:r>
            <a:r>
              <a:rPr lang="en-GB" altLang="cs-CZ" dirty="0"/>
              <a:t> </a:t>
            </a:r>
            <a:r>
              <a:rPr lang="en-GB" altLang="cs-CZ" dirty="0" err="1"/>
              <a:t>chování</a:t>
            </a:r>
            <a:r>
              <a:rPr lang="en-GB" altLang="cs-CZ" dirty="0"/>
              <a:t> s </a:t>
            </a:r>
            <a:r>
              <a:rPr lang="en-GB" altLang="cs-CZ" dirty="0" err="1"/>
              <a:t>druhým</a:t>
            </a:r>
            <a:r>
              <a:rPr lang="en-GB" altLang="cs-CZ" dirty="0"/>
              <a:t> </a:t>
            </a:r>
            <a:r>
              <a:rPr lang="en-GB" altLang="cs-CZ" dirty="0" err="1"/>
              <a:t>člověkem</a:t>
            </a:r>
            <a:r>
              <a:rPr lang="en-GB" altLang="cs-CZ" dirty="0"/>
              <a:t>,</a:t>
            </a:r>
          </a:p>
          <a:p>
            <a:pPr lvl="1"/>
            <a:r>
              <a:rPr lang="en-GB" altLang="cs-CZ" dirty="0" err="1"/>
              <a:t>využívání</a:t>
            </a:r>
            <a:r>
              <a:rPr lang="en-GB" altLang="cs-CZ" dirty="0"/>
              <a:t> </a:t>
            </a:r>
            <a:r>
              <a:rPr lang="en-GB" altLang="cs-CZ" dirty="0" err="1"/>
              <a:t>některých</a:t>
            </a:r>
            <a:r>
              <a:rPr lang="en-GB" altLang="cs-CZ" dirty="0"/>
              <a:t> </a:t>
            </a:r>
            <a:r>
              <a:rPr lang="en-GB" altLang="cs-CZ" dirty="0" err="1"/>
              <a:t>informací</a:t>
            </a:r>
            <a:r>
              <a:rPr lang="en-GB" altLang="cs-CZ" dirty="0"/>
              <a:t> k </a:t>
            </a:r>
            <a:r>
              <a:rPr lang="en-GB" altLang="cs-CZ" dirty="0" err="1"/>
              <a:t>diskreditaci</a:t>
            </a:r>
            <a:r>
              <a:rPr lang="en-GB" altLang="cs-CZ" dirty="0"/>
              <a:t> </a:t>
            </a:r>
            <a:r>
              <a:rPr lang="en-GB" altLang="cs-CZ" dirty="0" err="1"/>
              <a:t>člověka</a:t>
            </a:r>
            <a:r>
              <a:rPr lang="en-GB" altLang="cs-CZ" dirty="0"/>
              <a:t> </a:t>
            </a:r>
            <a:r>
              <a:rPr lang="en-GB" altLang="cs-CZ" dirty="0" err="1"/>
              <a:t>před</a:t>
            </a:r>
            <a:r>
              <a:rPr lang="en-GB" altLang="cs-CZ" dirty="0"/>
              <a:t> </a:t>
            </a:r>
            <a:r>
              <a:rPr lang="en-GB" altLang="cs-CZ" dirty="0" err="1"/>
              <a:t>dítětem</a:t>
            </a:r>
            <a:r>
              <a:rPr lang="en-GB" altLang="cs-CZ" dirty="0"/>
              <a:t>,</a:t>
            </a:r>
          </a:p>
          <a:p>
            <a:pPr lvl="1"/>
            <a:r>
              <a:rPr lang="en-GB" altLang="cs-CZ" dirty="0" err="1"/>
              <a:t>nabídka</a:t>
            </a:r>
            <a:r>
              <a:rPr lang="en-GB" altLang="cs-CZ" dirty="0"/>
              <a:t> </a:t>
            </a:r>
            <a:r>
              <a:rPr lang="en-GB" altLang="cs-CZ" dirty="0" err="1"/>
              <a:t>obrazu</a:t>
            </a:r>
            <a:r>
              <a:rPr lang="en-GB" altLang="cs-CZ" dirty="0"/>
              <a:t> </a:t>
            </a:r>
            <a:r>
              <a:rPr lang="en-GB" altLang="cs-CZ" dirty="0" err="1"/>
              <a:t>dítěte</a:t>
            </a:r>
            <a:r>
              <a:rPr lang="en-GB" altLang="cs-CZ" dirty="0"/>
              <a:t> pro </a:t>
            </a:r>
            <a:r>
              <a:rPr lang="en-GB" altLang="cs-CZ" dirty="0" err="1"/>
              <a:t>komerční</a:t>
            </a:r>
            <a:r>
              <a:rPr lang="en-GB" altLang="cs-CZ" dirty="0"/>
              <a:t> </a:t>
            </a:r>
            <a:r>
              <a:rPr lang="en-GB" altLang="cs-CZ" dirty="0" err="1"/>
              <a:t>účely</a:t>
            </a:r>
            <a:r>
              <a:rPr lang="en-GB" altLang="cs-CZ" dirty="0"/>
              <a:t>,</a:t>
            </a:r>
          </a:p>
          <a:p>
            <a:endParaRPr lang="cs-CZ" dirty="0"/>
          </a:p>
        </p:txBody>
      </p:sp>
    </p:spTree>
    <p:extLst>
      <p:ext uri="{BB962C8B-B14F-4D97-AF65-F5344CB8AC3E}">
        <p14:creationId xmlns:p14="http://schemas.microsoft.com/office/powerpoint/2010/main" val="3009535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88930-FF83-49E9-BC1A-523E2974DA1B}"/>
              </a:ext>
            </a:extLst>
          </p:cNvPr>
          <p:cNvSpPr>
            <a:spLocks noGrp="1"/>
          </p:cNvSpPr>
          <p:nvPr>
            <p:ph type="title"/>
          </p:nvPr>
        </p:nvSpPr>
        <p:spPr/>
        <p:txBody>
          <a:bodyPr/>
          <a:lstStyle/>
          <a:p>
            <a:r>
              <a:rPr lang="cs-CZ" dirty="0"/>
              <a:t>Jak ovlivním situaci?</a:t>
            </a:r>
          </a:p>
        </p:txBody>
      </p:sp>
      <p:sp>
        <p:nvSpPr>
          <p:cNvPr id="3" name="Zástupný obsah 2">
            <a:extLst>
              <a:ext uri="{FF2B5EF4-FFF2-40B4-BE49-F238E27FC236}">
                <a16:creationId xmlns:a16="http://schemas.microsoft.com/office/drawing/2014/main" id="{9AA740C0-130A-4D69-A3C9-0891141BB613}"/>
              </a:ext>
            </a:extLst>
          </p:cNvPr>
          <p:cNvSpPr>
            <a:spLocks noGrp="1"/>
          </p:cNvSpPr>
          <p:nvPr>
            <p:ph idx="1"/>
          </p:nvPr>
        </p:nvSpPr>
        <p:spPr/>
        <p:txBody>
          <a:bodyPr>
            <a:normAutofit fontScale="92500" lnSpcReduction="20000"/>
          </a:bodyPr>
          <a:lstStyle/>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Věcné informace – přímá neznalost</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Rady – odborný náhled (vědecky ověřený v konkrétní profesi)</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Učení – nácvik KBT</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Psychologický náhled – definovat problém stanovit možnosti řešení z nadhledu – nejčastěji užívaný model v psychoterapii</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Přímá akce – úkon za konkrétní osobu (telefonát, vyplnění žádosti atd.)</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Změna systému -  změny, které přinesly obtíže – organizace povinností, reorganizace bytu,  změna bydlení, výměna školy atd.</a:t>
            </a:r>
          </a:p>
          <a:p>
            <a:endParaRPr lang="cs-CZ" dirty="0"/>
          </a:p>
        </p:txBody>
      </p:sp>
    </p:spTree>
    <p:extLst>
      <p:ext uri="{BB962C8B-B14F-4D97-AF65-F5344CB8AC3E}">
        <p14:creationId xmlns:p14="http://schemas.microsoft.com/office/powerpoint/2010/main" val="2842213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E0AE5-4A58-4EE7-B7B4-2F1437567A18}"/>
              </a:ext>
            </a:extLst>
          </p:cNvPr>
          <p:cNvSpPr>
            <a:spLocks noGrp="1"/>
          </p:cNvSpPr>
          <p:nvPr>
            <p:ph type="title"/>
          </p:nvPr>
        </p:nvSpPr>
        <p:spPr/>
        <p:txBody>
          <a:bodyPr/>
          <a:lstStyle/>
          <a:p>
            <a:r>
              <a:rPr lang="cs-CZ" dirty="0"/>
              <a:t>Nedovolené manipulace</a:t>
            </a:r>
          </a:p>
        </p:txBody>
      </p:sp>
      <p:sp>
        <p:nvSpPr>
          <p:cNvPr id="3" name="Zástupný obsah 2">
            <a:extLst>
              <a:ext uri="{FF2B5EF4-FFF2-40B4-BE49-F238E27FC236}">
                <a16:creationId xmlns:a16="http://schemas.microsoft.com/office/drawing/2014/main" id="{3689159E-F0BC-4947-A80C-93EC7096A2A8}"/>
              </a:ext>
            </a:extLst>
          </p:cNvPr>
          <p:cNvSpPr>
            <a:spLocks noGrp="1"/>
          </p:cNvSpPr>
          <p:nvPr>
            <p:ph idx="1"/>
          </p:nvPr>
        </p:nvSpPr>
        <p:spPr/>
        <p:txBody>
          <a:bodyPr/>
          <a:lstStyle/>
          <a:p>
            <a:pPr lvl="1"/>
            <a:r>
              <a:rPr lang="en-GB" altLang="cs-CZ" dirty="0" err="1"/>
              <a:t>nucení</a:t>
            </a:r>
            <a:r>
              <a:rPr lang="en-GB" altLang="cs-CZ" dirty="0"/>
              <a:t> </a:t>
            </a:r>
            <a:r>
              <a:rPr lang="en-GB" altLang="cs-CZ" dirty="0" err="1"/>
              <a:t>dítěte</a:t>
            </a:r>
            <a:r>
              <a:rPr lang="en-GB" altLang="cs-CZ" dirty="0"/>
              <a:t> do </a:t>
            </a:r>
            <a:r>
              <a:rPr lang="en-GB" altLang="cs-CZ" dirty="0" err="1"/>
              <a:t>nepřiměřených</a:t>
            </a:r>
            <a:r>
              <a:rPr lang="en-GB" altLang="cs-CZ" dirty="0"/>
              <a:t> </a:t>
            </a:r>
            <a:r>
              <a:rPr lang="en-GB" altLang="cs-CZ" dirty="0" err="1"/>
              <a:t>volnoaktivit</a:t>
            </a:r>
            <a:r>
              <a:rPr lang="en-GB" altLang="cs-CZ" dirty="0"/>
              <a:t>,</a:t>
            </a:r>
            <a:endParaRPr lang="cs-CZ" altLang="cs-CZ" dirty="0"/>
          </a:p>
          <a:p>
            <a:pPr marL="457200" lvl="1" indent="0">
              <a:buNone/>
            </a:pPr>
            <a:endParaRPr lang="en-GB" altLang="cs-CZ" dirty="0"/>
          </a:p>
          <a:p>
            <a:pPr lvl="1"/>
            <a:r>
              <a:rPr lang="en-GB" altLang="cs-CZ" dirty="0" err="1"/>
              <a:t>pochybné</a:t>
            </a:r>
            <a:r>
              <a:rPr lang="en-GB" altLang="cs-CZ" dirty="0"/>
              <a:t> </a:t>
            </a:r>
            <a:r>
              <a:rPr lang="en-GB" altLang="cs-CZ" dirty="0" err="1"/>
              <a:t>využívání</a:t>
            </a:r>
            <a:r>
              <a:rPr lang="en-GB" altLang="cs-CZ" dirty="0"/>
              <a:t> </a:t>
            </a:r>
            <a:r>
              <a:rPr lang="en-GB" altLang="cs-CZ" dirty="0" err="1"/>
              <a:t>právních</a:t>
            </a:r>
            <a:r>
              <a:rPr lang="en-GB" altLang="cs-CZ" dirty="0"/>
              <a:t> </a:t>
            </a:r>
            <a:r>
              <a:rPr lang="en-GB" altLang="cs-CZ" dirty="0" err="1"/>
              <a:t>norem</a:t>
            </a:r>
            <a:r>
              <a:rPr lang="en-GB" altLang="cs-CZ" dirty="0"/>
              <a:t> </a:t>
            </a:r>
            <a:r>
              <a:rPr lang="en-GB" altLang="cs-CZ" dirty="0" err="1"/>
              <a:t>při</a:t>
            </a:r>
            <a:r>
              <a:rPr lang="en-GB" altLang="cs-CZ" dirty="0"/>
              <a:t> SPOD,</a:t>
            </a:r>
            <a:endParaRPr lang="cs-CZ" altLang="cs-CZ" dirty="0"/>
          </a:p>
          <a:p>
            <a:pPr marL="457200" lvl="1" indent="0">
              <a:buNone/>
            </a:pPr>
            <a:endParaRPr lang="en-GB" altLang="cs-CZ" dirty="0"/>
          </a:p>
          <a:p>
            <a:pPr lvl="1"/>
            <a:r>
              <a:rPr lang="en-GB" altLang="cs-CZ" dirty="0" err="1"/>
              <a:t>úmyslné</a:t>
            </a:r>
            <a:r>
              <a:rPr lang="en-GB" altLang="cs-CZ" dirty="0"/>
              <a:t> </a:t>
            </a:r>
            <a:r>
              <a:rPr lang="en-GB" altLang="cs-CZ" dirty="0" err="1"/>
              <a:t>neposkytování</a:t>
            </a:r>
            <a:r>
              <a:rPr lang="en-GB" altLang="cs-CZ" dirty="0"/>
              <a:t> </a:t>
            </a:r>
            <a:r>
              <a:rPr lang="en-GB" altLang="cs-CZ" dirty="0" err="1"/>
              <a:t>informací</a:t>
            </a:r>
            <a:r>
              <a:rPr lang="en-GB" altLang="cs-CZ" dirty="0"/>
              <a:t> </a:t>
            </a:r>
            <a:r>
              <a:rPr lang="en-GB" altLang="cs-CZ" dirty="0" err="1"/>
              <a:t>důležitých</a:t>
            </a:r>
            <a:r>
              <a:rPr lang="en-GB" altLang="cs-CZ" dirty="0"/>
              <a:t> pro </a:t>
            </a:r>
            <a:r>
              <a:rPr lang="en-GB" altLang="cs-CZ" dirty="0" err="1"/>
              <a:t>rozvoj</a:t>
            </a:r>
            <a:r>
              <a:rPr lang="en-GB" altLang="cs-CZ" dirty="0"/>
              <a:t> </a:t>
            </a:r>
            <a:r>
              <a:rPr lang="en-GB" altLang="cs-CZ" dirty="0" err="1"/>
              <a:t>potřeb</a:t>
            </a:r>
            <a:r>
              <a:rPr lang="en-GB" altLang="cs-CZ" dirty="0"/>
              <a:t> </a:t>
            </a:r>
            <a:r>
              <a:rPr lang="en-GB" altLang="cs-CZ" dirty="0" err="1"/>
              <a:t>dítěte</a:t>
            </a:r>
            <a:r>
              <a:rPr lang="en-GB" altLang="cs-CZ" dirty="0"/>
              <a:t>,</a:t>
            </a:r>
            <a:endParaRPr lang="cs-CZ" altLang="cs-CZ" dirty="0"/>
          </a:p>
          <a:p>
            <a:pPr marL="457200" lvl="1" indent="0">
              <a:buNone/>
            </a:pPr>
            <a:endParaRPr lang="en-GB" altLang="cs-CZ" dirty="0"/>
          </a:p>
          <a:p>
            <a:pPr lvl="1"/>
            <a:r>
              <a:rPr lang="en-GB" altLang="cs-CZ" dirty="0" err="1"/>
              <a:t>nezákonné</a:t>
            </a:r>
            <a:r>
              <a:rPr lang="en-GB" altLang="cs-CZ" dirty="0"/>
              <a:t> </a:t>
            </a:r>
            <a:r>
              <a:rPr lang="en-GB" altLang="cs-CZ" dirty="0" err="1"/>
              <a:t>postupy</a:t>
            </a:r>
            <a:r>
              <a:rPr lang="en-GB" altLang="cs-CZ" dirty="0"/>
              <a:t> </a:t>
            </a:r>
            <a:r>
              <a:rPr lang="en-GB" altLang="cs-CZ" dirty="0" err="1"/>
              <a:t>při</a:t>
            </a:r>
            <a:r>
              <a:rPr lang="en-GB" altLang="cs-CZ" dirty="0"/>
              <a:t> </a:t>
            </a:r>
            <a:r>
              <a:rPr lang="en-GB" altLang="cs-CZ" dirty="0" err="1"/>
              <a:t>předávání</a:t>
            </a:r>
            <a:r>
              <a:rPr lang="en-GB" altLang="cs-CZ" dirty="0"/>
              <a:t> </a:t>
            </a:r>
            <a:r>
              <a:rPr lang="en-GB" altLang="cs-CZ" dirty="0" err="1"/>
              <a:t>dítěte</a:t>
            </a:r>
            <a:r>
              <a:rPr lang="en-GB" altLang="cs-CZ" dirty="0"/>
              <a:t> do NRP.</a:t>
            </a:r>
          </a:p>
          <a:p>
            <a:endParaRPr lang="cs-CZ" dirty="0"/>
          </a:p>
        </p:txBody>
      </p:sp>
    </p:spTree>
    <p:extLst>
      <p:ext uri="{BB962C8B-B14F-4D97-AF65-F5344CB8AC3E}">
        <p14:creationId xmlns:p14="http://schemas.microsoft.com/office/powerpoint/2010/main" val="2935000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872B85-522A-480A-8A19-025142BCCD3D}"/>
              </a:ext>
            </a:extLst>
          </p:cNvPr>
          <p:cNvSpPr>
            <a:spLocks noGrp="1"/>
          </p:cNvSpPr>
          <p:nvPr>
            <p:ph type="title"/>
          </p:nvPr>
        </p:nvSpPr>
        <p:spPr/>
        <p:txBody>
          <a:bodyPr/>
          <a:lstStyle/>
          <a:p>
            <a:r>
              <a:rPr lang="cs-CZ" dirty="0"/>
              <a:t>Osvědčené pravdy….</a:t>
            </a:r>
          </a:p>
        </p:txBody>
      </p:sp>
      <p:sp>
        <p:nvSpPr>
          <p:cNvPr id="3" name="Zástupný obsah 2">
            <a:extLst>
              <a:ext uri="{FF2B5EF4-FFF2-40B4-BE49-F238E27FC236}">
                <a16:creationId xmlns:a16="http://schemas.microsoft.com/office/drawing/2014/main" id="{F1453CC7-BB68-440A-B1A2-CBF6E5F778AA}"/>
              </a:ext>
            </a:extLst>
          </p:cNvPr>
          <p:cNvSpPr>
            <a:spLocks noGrp="1"/>
          </p:cNvSpPr>
          <p:nvPr>
            <p:ph idx="1"/>
          </p:nvPr>
        </p:nvSpPr>
        <p:spPr/>
        <p:txBody>
          <a:bodyPr/>
          <a:lstStyle/>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NEOPRAVUJTE, CO NENÍ POKAŽENÉ</a:t>
            </a:r>
          </a:p>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DĚLEJTE VÍC TOHO, CO FUNGUJE</a:t>
            </a:r>
          </a:p>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KDYŽ TO NEFUNGUJE, NEDĚLEJTE TO</a:t>
            </a:r>
          </a:p>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ZMĚNA VEDE K DALŠÍM ZMĚNÁM</a:t>
            </a:r>
          </a:p>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RODINA JE SCHOPNÁ SEBEZÁCHOVY</a:t>
            </a:r>
          </a:p>
          <a:p>
            <a:pPr>
              <a:lnSpc>
                <a:spcPct val="107000"/>
              </a:lnSpc>
              <a:spcAft>
                <a:spcPts val="800"/>
              </a:spcAft>
            </a:pPr>
            <a:r>
              <a:rPr lang="cs-CZ"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RODINNÝ SYSTÉM MÁ STRUKTURU PODPORY (OPRAVA = ZMĚNA)</a:t>
            </a:r>
          </a:p>
          <a:p>
            <a:endParaRPr lang="cs-CZ" dirty="0"/>
          </a:p>
        </p:txBody>
      </p:sp>
    </p:spTree>
    <p:extLst>
      <p:ext uri="{BB962C8B-B14F-4D97-AF65-F5344CB8AC3E}">
        <p14:creationId xmlns:p14="http://schemas.microsoft.com/office/powerpoint/2010/main" val="1616085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BB0DDA-4487-43C2-803A-7190E3CF68AA}"/>
              </a:ext>
            </a:extLst>
          </p:cNvPr>
          <p:cNvSpPr>
            <a:spLocks noGrp="1"/>
          </p:cNvSpPr>
          <p:nvPr>
            <p:ph type="title"/>
          </p:nvPr>
        </p:nvSpPr>
        <p:spPr/>
        <p:txBody>
          <a:bodyPr>
            <a:noAutofit/>
          </a:bodyPr>
          <a:lstStyle/>
          <a:p>
            <a:r>
              <a:rPr lang="cs-CZ" sz="3200" b="1" dirty="0">
                <a:solidFill>
                  <a:srgbClr val="000000"/>
                </a:solidFill>
                <a:effectLst/>
                <a:ea typeface="Times New Roman" panose="02020603050405020304" pitchFamily="18" charset="0"/>
                <a:cs typeface="Times New Roman" panose="02020603050405020304" pitchFamily="18" charset="0"/>
              </a:rPr>
              <a:t>Fyziologické potřeby a potřeba bezpečí jsou společné všem živým bytostem. Ostatní potřeby jsou specificky lidské.</a:t>
            </a:r>
            <a:br>
              <a:rPr lang="cs-CZ" sz="3200" dirty="0">
                <a:solidFill>
                  <a:srgbClr val="000000"/>
                </a:solidFill>
                <a:effectLst/>
                <a:ea typeface="Times New Roman" panose="02020603050405020304" pitchFamily="18" charset="0"/>
                <a:cs typeface="Times New Roman" panose="02020603050405020304" pitchFamily="18" charset="0"/>
              </a:rPr>
            </a:br>
            <a:endParaRPr lang="cs-CZ" sz="3200" dirty="0"/>
          </a:p>
        </p:txBody>
      </p:sp>
      <p:sp>
        <p:nvSpPr>
          <p:cNvPr id="3" name="Zástupný obsah 2">
            <a:extLst>
              <a:ext uri="{FF2B5EF4-FFF2-40B4-BE49-F238E27FC236}">
                <a16:creationId xmlns:a16="http://schemas.microsoft.com/office/drawing/2014/main" id="{F5508C1C-3CAF-4E1D-BAC4-93F10B52264F}"/>
              </a:ext>
            </a:extLst>
          </p:cNvPr>
          <p:cNvSpPr>
            <a:spLocks noGrp="1"/>
          </p:cNvSpPr>
          <p:nvPr>
            <p:ph idx="1"/>
          </p:nvPr>
        </p:nvSpPr>
        <p:spPr/>
        <p:txBody>
          <a:bodyPr>
            <a:normAutofit fontScale="62500" lnSpcReduction="20000"/>
          </a:bodyPr>
          <a:lstStyle/>
          <a:p>
            <a:pPr marL="0" indent="0">
              <a:buNone/>
            </a:pPr>
            <a:r>
              <a:rPr lang="cs-CZ" sz="2800" b="1" dirty="0">
                <a:solidFill>
                  <a:srgbClr val="000000"/>
                </a:solidFill>
                <a:effectLst/>
                <a:latin typeface="+mj-lt"/>
                <a:ea typeface="Times New Roman" panose="02020603050405020304" pitchFamily="18" charset="0"/>
                <a:cs typeface="Times New Roman" panose="02020603050405020304" pitchFamily="18" charset="0"/>
              </a:rPr>
              <a:t>1. Fyziologické potřeby</a:t>
            </a:r>
            <a:r>
              <a:rPr lang="cs-CZ" sz="2800" dirty="0">
                <a:solidFill>
                  <a:srgbClr val="000000"/>
                </a:solidFill>
                <a:effectLst/>
                <a:latin typeface="+mj-lt"/>
                <a:ea typeface="Times New Roman" panose="02020603050405020304" pitchFamily="18" charset="0"/>
                <a:cs typeface="Times New Roman" panose="02020603050405020304" pitchFamily="18" charset="0"/>
              </a:rPr>
              <a:t>: primární potřeby lidského těla (jídlo, pití, pohyb, oblečení, bydlení, teplo, světlo, prostor,…). </a:t>
            </a:r>
            <a:r>
              <a:rPr lang="cs-CZ" sz="2800" dirty="0">
                <a:solidFill>
                  <a:srgbClr val="FF0000"/>
                </a:solidFill>
                <a:effectLst/>
                <a:latin typeface="+mj-lt"/>
                <a:ea typeface="Times New Roman" panose="02020603050405020304" pitchFamily="18" charset="0"/>
                <a:cs typeface="Times New Roman" panose="02020603050405020304" pitchFamily="18" charset="0"/>
              </a:rPr>
              <a:t>Nejsou-li tyto potřeby uspokojeny, pak dominují a žádné další potřeby člověka nemotivují</a:t>
            </a:r>
            <a:r>
              <a:rPr lang="cs-CZ" sz="2800" dirty="0">
                <a:solidFill>
                  <a:srgbClr val="000000"/>
                </a:solidFill>
                <a:effectLst/>
                <a:latin typeface="+mj-lt"/>
                <a:ea typeface="Times New Roman" panose="02020603050405020304" pitchFamily="18" charset="0"/>
                <a:cs typeface="Times New Roman" panose="02020603050405020304" pitchFamily="18" charset="0"/>
              </a:rPr>
              <a:t>. Jakmile jsou fyziologické potřeby uspokojeny, nastupuje další (vyšší) úroveň.</a:t>
            </a:r>
            <a:br>
              <a:rPr lang="cs-CZ" sz="2800" dirty="0">
                <a:solidFill>
                  <a:srgbClr val="000000"/>
                </a:solidFill>
                <a:effectLst/>
                <a:latin typeface="+mj-lt"/>
                <a:ea typeface="Times New Roman" panose="02020603050405020304" pitchFamily="18" charset="0"/>
                <a:cs typeface="Times New Roman" panose="02020603050405020304" pitchFamily="18" charset="0"/>
              </a:rPr>
            </a:br>
            <a:br>
              <a:rPr lang="cs-CZ" sz="2800" dirty="0">
                <a:solidFill>
                  <a:srgbClr val="000000"/>
                </a:solidFill>
                <a:effectLst/>
                <a:latin typeface="+mj-lt"/>
                <a:ea typeface="Times New Roman" panose="02020603050405020304" pitchFamily="18" charset="0"/>
                <a:cs typeface="Times New Roman" panose="02020603050405020304" pitchFamily="18" charset="0"/>
              </a:rPr>
            </a:br>
            <a:r>
              <a:rPr lang="cs-CZ" sz="2800" b="1" dirty="0">
                <a:solidFill>
                  <a:srgbClr val="000000"/>
                </a:solidFill>
                <a:effectLst/>
                <a:latin typeface="+mj-lt"/>
                <a:ea typeface="Times New Roman" panose="02020603050405020304" pitchFamily="18" charset="0"/>
                <a:cs typeface="Times New Roman" panose="02020603050405020304" pitchFamily="18" charset="0"/>
              </a:rPr>
              <a:t>2. Potřeba bezpečí a existenční jistoty</a:t>
            </a:r>
            <a:r>
              <a:rPr lang="cs-CZ" sz="2800" dirty="0">
                <a:solidFill>
                  <a:srgbClr val="000000"/>
                </a:solidFill>
                <a:effectLst/>
                <a:latin typeface="+mj-lt"/>
                <a:ea typeface="Times New Roman" panose="02020603050405020304" pitchFamily="18" charset="0"/>
                <a:cs typeface="Times New Roman" panose="02020603050405020304" pitchFamily="18" charset="0"/>
              </a:rPr>
              <a:t>: stabilita a jistota zaměstnání, zaměstnanecké výhody, </a:t>
            </a:r>
            <a:r>
              <a:rPr lang="cs-CZ" sz="2800" dirty="0">
                <a:solidFill>
                  <a:srgbClr val="FF0000"/>
                </a:solidFill>
                <a:effectLst/>
                <a:latin typeface="+mj-lt"/>
                <a:ea typeface="Times New Roman" panose="02020603050405020304" pitchFamily="18" charset="0"/>
                <a:cs typeface="Times New Roman" panose="02020603050405020304" pitchFamily="18" charset="0"/>
              </a:rPr>
              <a:t>osvobození od strachu, potřeba pořádku, zákona, ochrana před nemocemi, nezaměstnaností.</a:t>
            </a:r>
          </a:p>
          <a:p>
            <a:pPr marL="0" indent="0">
              <a:buNone/>
            </a:pPr>
            <a:r>
              <a:rPr lang="cs-CZ" sz="2800" b="1" dirty="0">
                <a:solidFill>
                  <a:srgbClr val="000000"/>
                </a:solidFill>
                <a:effectLst/>
                <a:latin typeface="+mj-lt"/>
                <a:ea typeface="Times New Roman" panose="02020603050405020304" pitchFamily="18" charset="0"/>
                <a:cs typeface="Times New Roman" panose="02020603050405020304" pitchFamily="18" charset="0"/>
              </a:rPr>
              <a:t>3. Společenské potřeby</a:t>
            </a:r>
            <a:r>
              <a:rPr lang="cs-CZ" sz="2800" dirty="0">
                <a:solidFill>
                  <a:srgbClr val="000000"/>
                </a:solidFill>
                <a:effectLst/>
                <a:latin typeface="+mj-lt"/>
                <a:ea typeface="Times New Roman" panose="02020603050405020304" pitchFamily="18" charset="0"/>
                <a:cs typeface="Times New Roman" panose="02020603050405020304" pitchFamily="18" charset="0"/>
              </a:rPr>
              <a:t>: tyto potřeby se vztahují k společenské povaze lidí a jejich potřebě sdružování a touze po přátelství( dobré pracovní vztahy, sdružování, přátelství, láska, informace, kontakt, společenské uplatnění, stabilita pracovní skupiny, příležitost k sociální interakci</a:t>
            </a:r>
            <a:r>
              <a:rPr lang="cs-CZ" sz="2800" dirty="0">
                <a:solidFill>
                  <a:srgbClr val="FF0000"/>
                </a:solidFill>
                <a:effectLst/>
                <a:latin typeface="+mj-lt"/>
                <a:ea typeface="Times New Roman" panose="02020603050405020304" pitchFamily="18" charset="0"/>
                <a:cs typeface="Times New Roman" panose="02020603050405020304" pitchFamily="18" charset="0"/>
              </a:rPr>
              <a:t>,…). Neuspokojení této úrovně potřeb může ovlivnit duševní zdraví jedince.</a:t>
            </a:r>
            <a:br>
              <a:rPr lang="cs-CZ" sz="2800" dirty="0">
                <a:solidFill>
                  <a:srgbClr val="000000"/>
                </a:solidFill>
                <a:effectLst/>
                <a:latin typeface="+mj-lt"/>
                <a:ea typeface="Times New Roman" panose="02020603050405020304" pitchFamily="18" charset="0"/>
                <a:cs typeface="Times New Roman" panose="02020603050405020304" pitchFamily="18" charset="0"/>
              </a:rPr>
            </a:br>
            <a:br>
              <a:rPr lang="cs-CZ" sz="2800" dirty="0">
                <a:solidFill>
                  <a:srgbClr val="000000"/>
                </a:solidFill>
                <a:effectLst/>
                <a:latin typeface="+mj-lt"/>
                <a:ea typeface="Times New Roman" panose="02020603050405020304" pitchFamily="18" charset="0"/>
                <a:cs typeface="Times New Roman" panose="02020603050405020304" pitchFamily="18" charset="0"/>
              </a:rPr>
            </a:br>
            <a:r>
              <a:rPr lang="cs-CZ" sz="2800" b="1" dirty="0">
                <a:solidFill>
                  <a:srgbClr val="000000"/>
                </a:solidFill>
                <a:effectLst/>
                <a:latin typeface="+mj-lt"/>
                <a:ea typeface="Times New Roman" panose="02020603050405020304" pitchFamily="18" charset="0"/>
                <a:cs typeface="Times New Roman" panose="02020603050405020304" pitchFamily="18" charset="0"/>
              </a:rPr>
              <a:t>4. Potřeba uznání</a:t>
            </a:r>
            <a:r>
              <a:rPr lang="cs-CZ" sz="2800" dirty="0">
                <a:solidFill>
                  <a:srgbClr val="000000"/>
                </a:solidFill>
                <a:effectLst/>
                <a:latin typeface="+mj-lt"/>
                <a:ea typeface="Times New Roman" panose="02020603050405020304" pitchFamily="18" charset="0"/>
                <a:cs typeface="Times New Roman" panose="02020603050405020304" pitchFamily="18" charset="0"/>
              </a:rPr>
              <a:t>: dosáhnout úspěchu, respektu(vážnosti, úcty, ohledu), potřeba sebedůvěry, samostatnosti, pozornosti, pochvaly, veřejné uznání dobrého výkonu, pověřování odpovědností. </a:t>
            </a:r>
            <a:r>
              <a:rPr lang="cs-CZ" sz="2800" dirty="0">
                <a:solidFill>
                  <a:srgbClr val="FF0000"/>
                </a:solidFill>
                <a:effectLst/>
                <a:latin typeface="+mj-lt"/>
                <a:ea typeface="Times New Roman" panose="02020603050405020304" pitchFamily="18" charset="0"/>
                <a:cs typeface="Times New Roman" panose="02020603050405020304" pitchFamily="18" charset="0"/>
              </a:rPr>
              <a:t>Uspokojení těchto potřeb vede k pocitu sebedůvěry a prestiže.</a:t>
            </a:r>
            <a:br>
              <a:rPr lang="cs-CZ" sz="2800" dirty="0">
                <a:solidFill>
                  <a:srgbClr val="000000"/>
                </a:solidFill>
                <a:effectLst/>
                <a:latin typeface="+mj-lt"/>
                <a:ea typeface="Times New Roman" panose="02020603050405020304" pitchFamily="18" charset="0"/>
                <a:cs typeface="Times New Roman" panose="02020603050405020304" pitchFamily="18" charset="0"/>
              </a:rPr>
            </a:br>
            <a:br>
              <a:rPr lang="cs-CZ" sz="2800" dirty="0">
                <a:solidFill>
                  <a:srgbClr val="000000"/>
                </a:solidFill>
                <a:effectLst/>
                <a:latin typeface="+mj-lt"/>
                <a:ea typeface="Times New Roman" panose="02020603050405020304" pitchFamily="18" charset="0"/>
                <a:cs typeface="Times New Roman" panose="02020603050405020304" pitchFamily="18" charset="0"/>
              </a:rPr>
            </a:br>
            <a:r>
              <a:rPr lang="cs-CZ" sz="2800" b="1" dirty="0">
                <a:solidFill>
                  <a:srgbClr val="000000"/>
                </a:solidFill>
                <a:effectLst/>
                <a:latin typeface="+mj-lt"/>
                <a:ea typeface="Times New Roman" panose="02020603050405020304" pitchFamily="18" charset="0"/>
                <a:cs typeface="Times New Roman" panose="02020603050405020304" pitchFamily="18" charset="0"/>
              </a:rPr>
              <a:t>5. Potřeba seberealizace</a:t>
            </a:r>
            <a:r>
              <a:rPr lang="cs-CZ" sz="2800" dirty="0">
                <a:solidFill>
                  <a:srgbClr val="000000"/>
                </a:solidFill>
                <a:effectLst/>
                <a:latin typeface="+mj-lt"/>
                <a:ea typeface="Times New Roman" panose="02020603050405020304" pitchFamily="18" charset="0"/>
                <a:cs typeface="Times New Roman" panose="02020603050405020304" pitchFamily="18" charset="0"/>
              </a:rPr>
              <a:t>: </a:t>
            </a:r>
            <a:r>
              <a:rPr lang="cs-CZ" sz="2800" dirty="0" err="1">
                <a:solidFill>
                  <a:srgbClr val="000000"/>
                </a:solidFill>
                <a:effectLst/>
                <a:latin typeface="+mj-lt"/>
                <a:ea typeface="Times New Roman" panose="02020603050405020304" pitchFamily="18" charset="0"/>
                <a:cs typeface="Times New Roman" panose="02020603050405020304" pitchFamily="18" charset="0"/>
              </a:rPr>
              <a:t>Maslow</a:t>
            </a:r>
            <a:r>
              <a:rPr lang="cs-CZ" sz="2800" dirty="0">
                <a:solidFill>
                  <a:srgbClr val="000000"/>
                </a:solidFill>
                <a:effectLst/>
                <a:latin typeface="+mj-lt"/>
                <a:ea typeface="Times New Roman" panose="02020603050405020304" pitchFamily="18" charset="0"/>
                <a:cs typeface="Times New Roman" panose="02020603050405020304" pitchFamily="18" charset="0"/>
              </a:rPr>
              <a:t> definuje tyto potřeby jako „touhu člověka být víc a víc než je, být vším, čím je člověk schopen se stát“, znamená to že člověk chce plně realizovat svůj talent a schopnosti. Jinými slovy, ať je člověk univerzitním profesorem, podnikovým manažerem, rodičem nebo sportovcem, </a:t>
            </a:r>
            <a:r>
              <a:rPr lang="cs-CZ" sz="2800" dirty="0">
                <a:solidFill>
                  <a:srgbClr val="FF0000"/>
                </a:solidFill>
                <a:effectLst/>
                <a:latin typeface="+mj-lt"/>
                <a:ea typeface="Times New Roman" panose="02020603050405020304" pitchFamily="18" charset="0"/>
                <a:cs typeface="Times New Roman" panose="02020603050405020304" pitchFamily="18" charset="0"/>
              </a:rPr>
              <a:t>chce být v této roli zdatný a úspěšný</a:t>
            </a:r>
            <a:r>
              <a:rPr lang="cs-CZ" sz="2800" dirty="0">
                <a:solidFill>
                  <a:srgbClr val="000000"/>
                </a:solidFill>
                <a:effectLst/>
                <a:latin typeface="+mj-lt"/>
                <a:ea typeface="Times New Roman" panose="02020603050405020304" pitchFamily="18" charset="0"/>
                <a:cs typeface="Times New Roman" panose="02020603050405020304" pitchFamily="18" charset="0"/>
              </a:rPr>
              <a:t>(potřeba vědění, porozumění, růstu, estetické potřeby, příležitost k povýšení, motivace k vyšším cílům).</a:t>
            </a:r>
            <a:br>
              <a:rPr lang="cs-CZ" sz="2800" dirty="0">
                <a:solidFill>
                  <a:srgbClr val="000000"/>
                </a:solidFill>
                <a:effectLst/>
                <a:latin typeface="+mj-lt"/>
                <a:ea typeface="Times New Roman" panose="02020603050405020304" pitchFamily="18" charset="0"/>
                <a:cs typeface="Times New Roman" panose="02020603050405020304" pitchFamily="18" charset="0"/>
              </a:rPr>
            </a:br>
            <a:br>
              <a:rPr lang="cs-CZ" sz="2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br>
            <a:endParaRPr lang="cs-CZ" dirty="0"/>
          </a:p>
          <a:p>
            <a:endParaRPr lang="cs-CZ" dirty="0"/>
          </a:p>
        </p:txBody>
      </p:sp>
    </p:spTree>
    <p:extLst>
      <p:ext uri="{BB962C8B-B14F-4D97-AF65-F5344CB8AC3E}">
        <p14:creationId xmlns:p14="http://schemas.microsoft.com/office/powerpoint/2010/main" val="3971893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C57A47-4D02-48B1-9FD4-3B98A8743C26}"/>
              </a:ext>
            </a:extLst>
          </p:cNvPr>
          <p:cNvSpPr>
            <a:spLocks noGrp="1"/>
          </p:cNvSpPr>
          <p:nvPr>
            <p:ph type="title"/>
          </p:nvPr>
        </p:nvSpPr>
        <p:spPr/>
        <p:txBody>
          <a:bodyPr/>
          <a:lstStyle/>
          <a:p>
            <a:r>
              <a:rPr lang="cs-CZ" dirty="0"/>
              <a:t>Strategie zvládnutí krizové situace</a:t>
            </a:r>
          </a:p>
        </p:txBody>
      </p:sp>
      <p:sp>
        <p:nvSpPr>
          <p:cNvPr id="3" name="Zástupný obsah 2">
            <a:extLst>
              <a:ext uri="{FF2B5EF4-FFF2-40B4-BE49-F238E27FC236}">
                <a16:creationId xmlns:a16="http://schemas.microsoft.com/office/drawing/2014/main" id="{06169627-E4CC-4ABC-9AC1-D8518967394D}"/>
              </a:ext>
            </a:extLst>
          </p:cNvPr>
          <p:cNvSpPr>
            <a:spLocks noGrp="1"/>
          </p:cNvSpPr>
          <p:nvPr>
            <p:ph idx="1"/>
          </p:nvPr>
        </p:nvSpPr>
        <p:spPr/>
        <p:txBody>
          <a:bodyPr>
            <a:normAutofit lnSpcReduction="10000"/>
          </a:bodyPr>
          <a:lstStyle/>
          <a:p>
            <a:pPr eaLnBrk="1" fontAlgn="auto" hangingPunct="1">
              <a:lnSpc>
                <a:spcPct val="90000"/>
              </a:lnSpc>
              <a:spcAft>
                <a:spcPts val="0"/>
              </a:spcAft>
              <a:defRPr/>
            </a:pPr>
            <a:r>
              <a:rPr lang="cs-CZ" dirty="0"/>
              <a:t>Houževnatost – snadno se nevzdá vytčeného cíle „když budu chtít tak uteču“ </a:t>
            </a:r>
            <a:r>
              <a:rPr lang="cs-CZ" dirty="0">
                <a:solidFill>
                  <a:srgbClr val="FF0000"/>
                </a:solidFill>
              </a:rPr>
              <a:t>neschopnost vyvodit poučení ze zkušenosti</a:t>
            </a:r>
          </a:p>
          <a:p>
            <a:pPr eaLnBrk="1" fontAlgn="auto" hangingPunct="1">
              <a:lnSpc>
                <a:spcPct val="90000"/>
              </a:lnSpc>
              <a:spcAft>
                <a:spcPts val="0"/>
              </a:spcAft>
              <a:defRPr/>
            </a:pPr>
            <a:r>
              <a:rPr lang="cs-CZ" dirty="0"/>
              <a:t>Snaží se překonat životní těžkosti „no a co, tak fotr bije matku“ </a:t>
            </a:r>
            <a:r>
              <a:rPr lang="cs-CZ" dirty="0" err="1">
                <a:solidFill>
                  <a:srgbClr val="FF0000"/>
                </a:solidFill>
              </a:rPr>
              <a:t>transgenerační</a:t>
            </a:r>
            <a:r>
              <a:rPr lang="cs-CZ" dirty="0">
                <a:solidFill>
                  <a:srgbClr val="FF0000"/>
                </a:solidFill>
              </a:rPr>
              <a:t> učení sociální patologii v rodině</a:t>
            </a:r>
          </a:p>
          <a:p>
            <a:pPr eaLnBrk="1" fontAlgn="auto" hangingPunct="1">
              <a:lnSpc>
                <a:spcPct val="90000"/>
              </a:lnSpc>
              <a:spcAft>
                <a:spcPts val="0"/>
              </a:spcAft>
              <a:defRPr/>
            </a:pPr>
            <a:r>
              <a:rPr lang="cs-CZ" dirty="0"/>
              <a:t>Snaha o identifikaci s problémem – mám v rukou svůj osud „já se o sebe postarám, Vám do toho nic není“ </a:t>
            </a:r>
            <a:r>
              <a:rPr lang="cs-CZ" dirty="0">
                <a:solidFill>
                  <a:srgbClr val="FF0000"/>
                </a:solidFill>
              </a:rPr>
              <a:t>riskantní a impulzivní  řešení situace</a:t>
            </a:r>
          </a:p>
          <a:p>
            <a:pPr eaLnBrk="1" fontAlgn="auto" hangingPunct="1">
              <a:lnSpc>
                <a:spcPct val="90000"/>
              </a:lnSpc>
              <a:spcAft>
                <a:spcPts val="0"/>
              </a:spcAft>
              <a:defRPr/>
            </a:pPr>
            <a:r>
              <a:rPr lang="cs-CZ" dirty="0"/>
              <a:t>Adaptabilita na stres – snaha o soudržnost rodiny (co všechno ještě rodina vydrží) „když budu doma tak si fotr nedovolí mámu zbít“ </a:t>
            </a:r>
            <a:r>
              <a:rPr lang="cs-CZ" dirty="0">
                <a:solidFill>
                  <a:srgbClr val="FF0000"/>
                </a:solidFill>
              </a:rPr>
              <a:t>uvolnění získávají sexuálními aktivitami, návykovými látkami, snahou rychle si vytvořit citový vztah</a:t>
            </a:r>
          </a:p>
          <a:p>
            <a:endParaRPr lang="cs-CZ" dirty="0"/>
          </a:p>
        </p:txBody>
      </p:sp>
    </p:spTree>
    <p:extLst>
      <p:ext uri="{BB962C8B-B14F-4D97-AF65-F5344CB8AC3E}">
        <p14:creationId xmlns:p14="http://schemas.microsoft.com/office/powerpoint/2010/main" val="2749128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7B7FB7-FB5C-4A11-B764-7B3A8028E2FD}"/>
              </a:ext>
            </a:extLst>
          </p:cNvPr>
          <p:cNvSpPr>
            <a:spLocks noGrp="1"/>
          </p:cNvSpPr>
          <p:nvPr>
            <p:ph type="title"/>
          </p:nvPr>
        </p:nvSpPr>
        <p:spPr/>
        <p:txBody>
          <a:bodyPr/>
          <a:lstStyle/>
          <a:p>
            <a:r>
              <a:rPr lang="cs-CZ" dirty="0"/>
              <a:t>Zvládnutí krize</a:t>
            </a:r>
          </a:p>
        </p:txBody>
      </p:sp>
      <p:sp>
        <p:nvSpPr>
          <p:cNvPr id="3" name="Zástupný obsah 2">
            <a:extLst>
              <a:ext uri="{FF2B5EF4-FFF2-40B4-BE49-F238E27FC236}">
                <a16:creationId xmlns:a16="http://schemas.microsoft.com/office/drawing/2014/main" id="{73EE6897-7434-4D9C-ABD7-D017AF8E5C01}"/>
              </a:ext>
            </a:extLst>
          </p:cNvPr>
          <p:cNvSpPr>
            <a:spLocks noGrp="1"/>
          </p:cNvSpPr>
          <p:nvPr>
            <p:ph idx="1"/>
          </p:nvPr>
        </p:nvSpPr>
        <p:spPr/>
        <p:txBody>
          <a:bodyPr>
            <a:normAutofit fontScale="92500" lnSpcReduction="20000"/>
          </a:bodyPr>
          <a:lstStyle/>
          <a:p>
            <a:pPr eaLnBrk="1" fontAlgn="auto" hangingPunct="1">
              <a:spcAft>
                <a:spcPts val="0"/>
              </a:spcAft>
              <a:defRPr/>
            </a:pPr>
            <a:r>
              <a:rPr lang="cs-CZ" dirty="0"/>
              <a:t>Snaha zvládnout krizi sám</a:t>
            </a:r>
          </a:p>
          <a:p>
            <a:pPr eaLnBrk="1" fontAlgn="auto" hangingPunct="1">
              <a:spcAft>
                <a:spcPts val="0"/>
              </a:spcAft>
              <a:defRPr/>
            </a:pPr>
            <a:r>
              <a:rPr lang="cs-CZ" dirty="0"/>
              <a:t>Spánek (zaspat to)</a:t>
            </a:r>
          </a:p>
          <a:p>
            <a:pPr eaLnBrk="1" fontAlgn="auto" hangingPunct="1">
              <a:spcAft>
                <a:spcPts val="0"/>
              </a:spcAft>
              <a:defRPr/>
            </a:pPr>
            <a:r>
              <a:rPr lang="cs-CZ" dirty="0"/>
              <a:t>Přitulení</a:t>
            </a:r>
          </a:p>
          <a:p>
            <a:pPr eaLnBrk="1" fontAlgn="auto" hangingPunct="1">
              <a:spcAft>
                <a:spcPts val="0"/>
              </a:spcAft>
              <a:defRPr/>
            </a:pPr>
            <a:r>
              <a:rPr lang="cs-CZ" dirty="0"/>
              <a:t>Potřeba vypovídat se, vyplakat se, vykřičet se</a:t>
            </a:r>
          </a:p>
          <a:p>
            <a:pPr eaLnBrk="1" fontAlgn="auto" hangingPunct="1">
              <a:spcAft>
                <a:spcPts val="0"/>
              </a:spcAft>
              <a:defRPr/>
            </a:pPr>
            <a:r>
              <a:rPr lang="cs-CZ" dirty="0"/>
              <a:t>Vychloubání, viditelné lhaní, překrucování reality</a:t>
            </a:r>
          </a:p>
          <a:p>
            <a:pPr eaLnBrk="1" fontAlgn="auto" hangingPunct="1">
              <a:spcAft>
                <a:spcPts val="0"/>
              </a:spcAft>
              <a:defRPr/>
            </a:pPr>
            <a:r>
              <a:rPr lang="cs-CZ" dirty="0"/>
              <a:t>Intenzivní potřeba uzavřít se okolí</a:t>
            </a:r>
          </a:p>
          <a:p>
            <a:pPr eaLnBrk="1" fontAlgn="auto" hangingPunct="1">
              <a:spcAft>
                <a:spcPts val="0"/>
              </a:spcAft>
              <a:defRPr/>
            </a:pPr>
            <a:r>
              <a:rPr lang="cs-CZ" dirty="0"/>
              <a:t>Vybití energie (adrenalin)</a:t>
            </a:r>
          </a:p>
          <a:p>
            <a:pPr eaLnBrk="1" fontAlgn="auto" hangingPunct="1">
              <a:spcAft>
                <a:spcPts val="0"/>
              </a:spcAft>
              <a:defRPr/>
            </a:pPr>
            <a:r>
              <a:rPr lang="cs-CZ" dirty="0"/>
              <a:t>Modlitba</a:t>
            </a:r>
          </a:p>
          <a:p>
            <a:pPr eaLnBrk="1" fontAlgn="auto" hangingPunct="1">
              <a:spcAft>
                <a:spcPts val="0"/>
              </a:spcAft>
              <a:defRPr/>
            </a:pPr>
            <a:r>
              <a:rPr lang="cs-CZ" dirty="0"/>
              <a:t>Příklon k fantazii</a:t>
            </a:r>
          </a:p>
          <a:p>
            <a:pPr eaLnBrk="1" fontAlgn="auto" hangingPunct="1">
              <a:spcAft>
                <a:spcPts val="0"/>
              </a:spcAft>
              <a:defRPr/>
            </a:pPr>
            <a:r>
              <a:rPr lang="cs-CZ" dirty="0"/>
              <a:t>Opití se, jiný exces</a:t>
            </a:r>
          </a:p>
          <a:p>
            <a:endParaRPr lang="cs-CZ" dirty="0"/>
          </a:p>
        </p:txBody>
      </p:sp>
    </p:spTree>
    <p:extLst>
      <p:ext uri="{BB962C8B-B14F-4D97-AF65-F5344CB8AC3E}">
        <p14:creationId xmlns:p14="http://schemas.microsoft.com/office/powerpoint/2010/main" val="3629050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5221E5-384F-4EFA-A11A-753B507A38A8}"/>
              </a:ext>
            </a:extLst>
          </p:cNvPr>
          <p:cNvSpPr>
            <a:spLocks noGrp="1"/>
          </p:cNvSpPr>
          <p:nvPr>
            <p:ph type="title"/>
          </p:nvPr>
        </p:nvSpPr>
        <p:spPr/>
        <p:txBody>
          <a:bodyPr/>
          <a:lstStyle/>
          <a:p>
            <a:r>
              <a:rPr lang="cs-CZ" dirty="0"/>
              <a:t>Jak by měl učitel přemýšlet o žákovi?</a:t>
            </a:r>
            <a:br>
              <a:rPr lang="cs-CZ" dirty="0"/>
            </a:br>
            <a:endParaRPr lang="cs-CZ" dirty="0"/>
          </a:p>
        </p:txBody>
      </p:sp>
      <p:sp>
        <p:nvSpPr>
          <p:cNvPr id="3" name="Zástupný obsah 2">
            <a:extLst>
              <a:ext uri="{FF2B5EF4-FFF2-40B4-BE49-F238E27FC236}">
                <a16:creationId xmlns:a16="http://schemas.microsoft.com/office/drawing/2014/main" id="{DA57E57D-287F-4CF7-9FD1-376F91A31E7B}"/>
              </a:ext>
            </a:extLst>
          </p:cNvPr>
          <p:cNvSpPr>
            <a:spLocks noGrp="1"/>
          </p:cNvSpPr>
          <p:nvPr>
            <p:ph idx="1"/>
          </p:nvPr>
        </p:nvSpPr>
        <p:spPr/>
        <p:txBody>
          <a:bodyPr>
            <a:normAutofit fontScale="92500" lnSpcReduction="20000"/>
          </a:bodyPr>
          <a:lstStyle/>
          <a:p>
            <a:pPr marL="0" indent="0">
              <a:buNone/>
            </a:pPr>
            <a:endParaRPr lang="cs-CZ" dirty="0"/>
          </a:p>
          <a:p>
            <a:r>
              <a:rPr lang="cs-CZ" dirty="0"/>
              <a:t>Tam, kde byly problémy dříve, COVID je násobí.</a:t>
            </a:r>
          </a:p>
          <a:p>
            <a:pPr marL="0" indent="0">
              <a:buNone/>
            </a:pPr>
            <a:endParaRPr lang="cs-CZ" dirty="0"/>
          </a:p>
          <a:p>
            <a:pPr>
              <a:buFontTx/>
              <a:buChar char="-"/>
            </a:pPr>
            <a:r>
              <a:rPr lang="cs-CZ" dirty="0"/>
              <a:t>Zůstat duševně zdravým dítětem</a:t>
            </a:r>
          </a:p>
          <a:p>
            <a:pPr>
              <a:buFontTx/>
              <a:buChar char="-"/>
            </a:pPr>
            <a:r>
              <a:rPr lang="cs-CZ" dirty="0"/>
              <a:t>Psychická odolnost dítěte</a:t>
            </a:r>
          </a:p>
          <a:p>
            <a:pPr>
              <a:buFontTx/>
              <a:buChar char="-"/>
            </a:pPr>
            <a:r>
              <a:rPr lang="cs-CZ" dirty="0"/>
              <a:t>Tolerance k jinakosti</a:t>
            </a:r>
          </a:p>
          <a:p>
            <a:r>
              <a:rPr lang="cs-CZ" dirty="0"/>
              <a:t>DANNOST</a:t>
            </a:r>
          </a:p>
          <a:p>
            <a:r>
              <a:rPr lang="cs-CZ" dirty="0"/>
              <a:t>PROBLÉM</a:t>
            </a:r>
          </a:p>
          <a:p>
            <a:r>
              <a:rPr lang="cs-CZ" dirty="0"/>
              <a:t>STRACHY</a:t>
            </a:r>
          </a:p>
          <a:p>
            <a:r>
              <a:rPr lang="cs-CZ" dirty="0"/>
              <a:t>CO TEĎ A CO POTOM</a:t>
            </a:r>
          </a:p>
          <a:p>
            <a:pPr>
              <a:buFontTx/>
              <a:buChar char="-"/>
            </a:pPr>
            <a:endParaRPr lang="cs-CZ" dirty="0"/>
          </a:p>
        </p:txBody>
      </p:sp>
    </p:spTree>
    <p:extLst>
      <p:ext uri="{BB962C8B-B14F-4D97-AF65-F5344CB8AC3E}">
        <p14:creationId xmlns:p14="http://schemas.microsoft.com/office/powerpoint/2010/main" val="886485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201F9A-2A93-4E48-960E-129881E0D63E}"/>
              </a:ext>
            </a:extLst>
          </p:cNvPr>
          <p:cNvSpPr>
            <a:spLocks noGrp="1"/>
          </p:cNvSpPr>
          <p:nvPr>
            <p:ph type="title"/>
          </p:nvPr>
        </p:nvSpPr>
        <p:spPr/>
        <p:txBody>
          <a:bodyPr>
            <a:normAutofit/>
          </a:bodyPr>
          <a:lstStyle/>
          <a:p>
            <a:r>
              <a:rPr lang="cs-CZ" sz="2800" b="1" dirty="0">
                <a:effectLst/>
                <a:ea typeface="Times New Roman" panose="02020603050405020304" pitchFamily="18" charset="0"/>
              </a:rPr>
              <a:t>Nastavení pravidel a podmínek spolupráce školy s rodiči, změna pohledu na rodiče. </a:t>
            </a:r>
            <a:endParaRPr lang="cs-CZ" sz="2800" b="1" dirty="0"/>
          </a:p>
        </p:txBody>
      </p:sp>
      <p:sp>
        <p:nvSpPr>
          <p:cNvPr id="3" name="Zástupný obsah 2">
            <a:extLst>
              <a:ext uri="{FF2B5EF4-FFF2-40B4-BE49-F238E27FC236}">
                <a16:creationId xmlns:a16="http://schemas.microsoft.com/office/drawing/2014/main" id="{06B86F3D-AC42-49AD-AE83-25D64DE8ED87}"/>
              </a:ext>
            </a:extLst>
          </p:cNvPr>
          <p:cNvSpPr>
            <a:spLocks noGrp="1"/>
          </p:cNvSpPr>
          <p:nvPr>
            <p:ph idx="1"/>
          </p:nvPr>
        </p:nvSpPr>
        <p:spPr>
          <a:xfrm>
            <a:off x="493643" y="1690688"/>
            <a:ext cx="10515600" cy="4351338"/>
          </a:xfrm>
        </p:spPr>
        <p:txBody>
          <a:bodyPr/>
          <a:lstStyle/>
          <a:p>
            <a:pPr marL="0" indent="0">
              <a:buNone/>
            </a:pPr>
            <a:r>
              <a:rPr lang="cs-CZ" dirty="0"/>
              <a:t>Rodič nese odpovědnost za blaho a zájem dítěte (nejprve musí být uspokojeno blaho dítěte a pak je sledován jeho zájem)</a:t>
            </a:r>
          </a:p>
          <a:p>
            <a:pPr marL="0" indent="0">
              <a:buNone/>
            </a:pPr>
            <a:r>
              <a:rPr lang="cs-CZ" dirty="0"/>
              <a:t>Škola sleduje zájem dítěte a sekundárně blaho dítěte</a:t>
            </a:r>
          </a:p>
          <a:p>
            <a:pPr marL="0" indent="0">
              <a:buNone/>
            </a:pPr>
            <a:r>
              <a:rPr lang="cs-CZ" dirty="0"/>
              <a:t>OSPOD řeší situace, kdy je ohrožen zájem a blaho dítěte (resp. ohroženo zdraví a život dítěte)</a:t>
            </a:r>
          </a:p>
          <a:p>
            <a:pPr marL="0" indent="0">
              <a:buNone/>
            </a:pPr>
            <a:r>
              <a:rPr lang="cs-CZ" dirty="0"/>
              <a:t>Rodič se stýká s dítětem a pečuje o dítě (vyživovací povinnost)</a:t>
            </a:r>
          </a:p>
          <a:p>
            <a:pPr marL="0" indent="0">
              <a:buNone/>
            </a:pPr>
            <a:r>
              <a:rPr lang="cs-CZ" dirty="0"/>
              <a:t>Rodič zastupuje dítě -  mohou uzavřít smlouvu o zastoupení § 894 NOZ</a:t>
            </a:r>
          </a:p>
          <a:p>
            <a:pPr marL="0" indent="0">
              <a:buNone/>
            </a:pPr>
            <a:r>
              <a:rPr lang="cs-CZ" dirty="0"/>
              <a:t>Rodič pečuje o jmění dítěte</a:t>
            </a:r>
          </a:p>
        </p:txBody>
      </p:sp>
    </p:spTree>
    <p:extLst>
      <p:ext uri="{BB962C8B-B14F-4D97-AF65-F5344CB8AC3E}">
        <p14:creationId xmlns:p14="http://schemas.microsoft.com/office/powerpoint/2010/main" val="2825353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840A1D-4B29-4F98-A43A-732794F1860B}"/>
              </a:ext>
            </a:extLst>
          </p:cNvPr>
          <p:cNvSpPr>
            <a:spLocks noGrp="1"/>
          </p:cNvSpPr>
          <p:nvPr>
            <p:ph type="title"/>
          </p:nvPr>
        </p:nvSpPr>
        <p:spPr/>
        <p:txBody>
          <a:bodyPr/>
          <a:lstStyle/>
          <a:p>
            <a:r>
              <a:rPr lang="cs-CZ" dirty="0"/>
              <a:t>Pravidla rodiny a školy</a:t>
            </a:r>
          </a:p>
        </p:txBody>
      </p:sp>
      <p:sp>
        <p:nvSpPr>
          <p:cNvPr id="3" name="Zástupný obsah 2">
            <a:extLst>
              <a:ext uri="{FF2B5EF4-FFF2-40B4-BE49-F238E27FC236}">
                <a16:creationId xmlns:a16="http://schemas.microsoft.com/office/drawing/2014/main" id="{607B6ED0-ABCC-4A86-AF38-B249E0A91785}"/>
              </a:ext>
            </a:extLst>
          </p:cNvPr>
          <p:cNvSpPr>
            <a:spLocks noGrp="1"/>
          </p:cNvSpPr>
          <p:nvPr>
            <p:ph idx="1"/>
          </p:nvPr>
        </p:nvSpPr>
        <p:spPr/>
        <p:txBody>
          <a:bodyPr/>
          <a:lstStyle/>
          <a:p>
            <a:pPr eaLnBrk="1" hangingPunct="1">
              <a:lnSpc>
                <a:spcPct val="80000"/>
              </a:lnSpc>
            </a:pPr>
            <a:r>
              <a:rPr lang="cs-CZ" altLang="cs-CZ" dirty="0"/>
              <a:t>Výchova je organizování ne moralizování</a:t>
            </a:r>
          </a:p>
          <a:p>
            <a:pPr eaLnBrk="1" hangingPunct="1">
              <a:lnSpc>
                <a:spcPct val="80000"/>
              </a:lnSpc>
            </a:pPr>
            <a:r>
              <a:rPr lang="cs-CZ" altLang="cs-CZ" dirty="0"/>
              <a:t>Výchova má limity</a:t>
            </a:r>
          </a:p>
          <a:p>
            <a:pPr eaLnBrk="1" hangingPunct="1">
              <a:lnSpc>
                <a:spcPct val="80000"/>
              </a:lnSpc>
            </a:pPr>
            <a:r>
              <a:rPr lang="cs-CZ" altLang="cs-CZ" dirty="0"/>
              <a:t>Různé tresty za stejnou chybu u různých dětí</a:t>
            </a:r>
          </a:p>
          <a:p>
            <a:pPr eaLnBrk="1" hangingPunct="1">
              <a:lnSpc>
                <a:spcPct val="80000"/>
              </a:lnSpc>
            </a:pPr>
            <a:r>
              <a:rPr lang="cs-CZ" altLang="cs-CZ" dirty="0"/>
              <a:t>Výchovná nejistota</a:t>
            </a:r>
          </a:p>
          <a:p>
            <a:pPr eaLnBrk="1" hangingPunct="1">
              <a:lnSpc>
                <a:spcPct val="80000"/>
              </a:lnSpc>
            </a:pPr>
            <a:r>
              <a:rPr lang="cs-CZ" altLang="cs-CZ" dirty="0"/>
              <a:t>Profesionalita – nedat nic „sežrat“</a:t>
            </a:r>
          </a:p>
          <a:p>
            <a:pPr eaLnBrk="1" hangingPunct="1">
              <a:lnSpc>
                <a:spcPct val="80000"/>
              </a:lnSpc>
            </a:pPr>
            <a:r>
              <a:rPr lang="cs-CZ" altLang="cs-CZ" dirty="0"/>
              <a:t>Pevné mantinely x volnost</a:t>
            </a:r>
          </a:p>
          <a:p>
            <a:pPr eaLnBrk="1" hangingPunct="1">
              <a:lnSpc>
                <a:spcPct val="80000"/>
              </a:lnSpc>
            </a:pPr>
            <a:r>
              <a:rPr lang="cs-CZ" altLang="cs-CZ" dirty="0"/>
              <a:t>Účinný trest – odepření odměny</a:t>
            </a:r>
          </a:p>
          <a:p>
            <a:pPr eaLnBrk="1" hangingPunct="1">
              <a:lnSpc>
                <a:spcPct val="80000"/>
              </a:lnSpc>
            </a:pPr>
            <a:r>
              <a:rPr lang="cs-CZ" altLang="cs-CZ" dirty="0"/>
              <a:t>Nepřenášet role</a:t>
            </a:r>
          </a:p>
          <a:p>
            <a:endParaRPr lang="cs-CZ" dirty="0"/>
          </a:p>
        </p:txBody>
      </p:sp>
    </p:spTree>
    <p:extLst>
      <p:ext uri="{BB962C8B-B14F-4D97-AF65-F5344CB8AC3E}">
        <p14:creationId xmlns:p14="http://schemas.microsoft.com/office/powerpoint/2010/main" val="45719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EB2C90-67DE-4682-A70D-9A8BE271089D}"/>
              </a:ext>
            </a:extLst>
          </p:cNvPr>
          <p:cNvSpPr>
            <a:spLocks noGrp="1"/>
          </p:cNvSpPr>
          <p:nvPr>
            <p:ph type="title"/>
          </p:nvPr>
        </p:nvSpPr>
        <p:spPr/>
        <p:txBody>
          <a:bodyPr/>
          <a:lstStyle/>
          <a:p>
            <a:r>
              <a:rPr lang="cs-CZ" dirty="0"/>
              <a:t>Chyby ve výchově</a:t>
            </a:r>
          </a:p>
        </p:txBody>
      </p:sp>
      <p:sp>
        <p:nvSpPr>
          <p:cNvPr id="3" name="Zástupný obsah 2">
            <a:extLst>
              <a:ext uri="{FF2B5EF4-FFF2-40B4-BE49-F238E27FC236}">
                <a16:creationId xmlns:a16="http://schemas.microsoft.com/office/drawing/2014/main" id="{B99887B1-76BE-4406-B8DC-D39E209FC179}"/>
              </a:ext>
            </a:extLst>
          </p:cNvPr>
          <p:cNvSpPr>
            <a:spLocks noGrp="1"/>
          </p:cNvSpPr>
          <p:nvPr>
            <p:ph idx="1"/>
          </p:nvPr>
        </p:nvSpPr>
        <p:spPr/>
        <p:txBody>
          <a:bodyPr>
            <a:normAutofit lnSpcReduction="10000"/>
          </a:bodyPr>
          <a:lstStyle/>
          <a:p>
            <a:pPr eaLnBrk="1" fontAlgn="auto" hangingPunct="1">
              <a:spcAft>
                <a:spcPts val="0"/>
              </a:spcAft>
              <a:defRPr/>
            </a:pPr>
            <a:r>
              <a:rPr lang="cs-CZ" dirty="0"/>
              <a:t>Mnoho možností</a:t>
            </a:r>
          </a:p>
          <a:p>
            <a:pPr eaLnBrk="1" fontAlgn="auto" hangingPunct="1">
              <a:spcAft>
                <a:spcPts val="0"/>
              </a:spcAft>
              <a:defRPr/>
            </a:pPr>
            <a:r>
              <a:rPr lang="cs-CZ" dirty="0"/>
              <a:t>Mnoho chvály</a:t>
            </a:r>
          </a:p>
          <a:p>
            <a:pPr eaLnBrk="1" fontAlgn="auto" hangingPunct="1">
              <a:spcAft>
                <a:spcPts val="0"/>
              </a:spcAft>
              <a:defRPr/>
            </a:pPr>
            <a:r>
              <a:rPr lang="cs-CZ" dirty="0"/>
              <a:t>Mnoho aktivit</a:t>
            </a:r>
          </a:p>
          <a:p>
            <a:pPr eaLnBrk="1" fontAlgn="auto" hangingPunct="1">
              <a:spcAft>
                <a:spcPts val="0"/>
              </a:spcAft>
              <a:defRPr/>
            </a:pPr>
            <a:r>
              <a:rPr lang="cs-CZ" dirty="0"/>
              <a:t>Silná kritika</a:t>
            </a:r>
          </a:p>
          <a:p>
            <a:pPr eaLnBrk="1" fontAlgn="auto" hangingPunct="1">
              <a:spcAft>
                <a:spcPts val="0"/>
              </a:spcAft>
              <a:defRPr/>
            </a:pPr>
            <a:r>
              <a:rPr lang="cs-CZ" dirty="0"/>
              <a:t>Hrozby a výhrůžky</a:t>
            </a:r>
          </a:p>
          <a:p>
            <a:pPr eaLnBrk="1" fontAlgn="auto" hangingPunct="1">
              <a:spcAft>
                <a:spcPts val="0"/>
              </a:spcAft>
              <a:defRPr/>
            </a:pPr>
            <a:r>
              <a:rPr lang="cs-CZ" dirty="0"/>
              <a:t>Vysoké nároky</a:t>
            </a:r>
          </a:p>
          <a:p>
            <a:pPr eaLnBrk="1" fontAlgn="auto" hangingPunct="1">
              <a:spcAft>
                <a:spcPts val="0"/>
              </a:spcAft>
              <a:defRPr/>
            </a:pPr>
            <a:r>
              <a:rPr lang="cs-CZ" dirty="0"/>
              <a:t>Vliv televize, zábavy</a:t>
            </a:r>
          </a:p>
          <a:p>
            <a:pPr eaLnBrk="1" fontAlgn="auto" hangingPunct="1">
              <a:spcAft>
                <a:spcPts val="0"/>
              </a:spcAft>
              <a:defRPr/>
            </a:pPr>
            <a:r>
              <a:rPr lang="cs-CZ" dirty="0"/>
              <a:t>Slabá ochrana dítěte</a:t>
            </a:r>
          </a:p>
          <a:p>
            <a:pPr eaLnBrk="1" fontAlgn="auto" hangingPunct="1">
              <a:spcAft>
                <a:spcPts val="0"/>
              </a:spcAft>
              <a:defRPr/>
            </a:pPr>
            <a:r>
              <a:rPr lang="cs-CZ" dirty="0">
                <a:solidFill>
                  <a:srgbClr val="FF0000"/>
                </a:solidFill>
              </a:rPr>
              <a:t>MÁLO OTÁZEK ZE STRANY RODIČŮ K DÍTĚTI </a:t>
            </a:r>
          </a:p>
          <a:p>
            <a:endParaRPr lang="cs-CZ" dirty="0"/>
          </a:p>
        </p:txBody>
      </p:sp>
    </p:spTree>
    <p:extLst>
      <p:ext uri="{BB962C8B-B14F-4D97-AF65-F5344CB8AC3E}">
        <p14:creationId xmlns:p14="http://schemas.microsoft.com/office/powerpoint/2010/main" val="3599820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D302E-AF2F-4E56-BBEE-4AB5FCB8DBE2}"/>
              </a:ext>
            </a:extLst>
          </p:cNvPr>
          <p:cNvSpPr>
            <a:spLocks noGrp="1"/>
          </p:cNvSpPr>
          <p:nvPr>
            <p:ph type="title"/>
          </p:nvPr>
        </p:nvSpPr>
        <p:spPr/>
        <p:txBody>
          <a:bodyPr/>
          <a:lstStyle/>
          <a:p>
            <a:r>
              <a:rPr lang="cs-CZ" dirty="0"/>
              <a:t>Rizikový rodič</a:t>
            </a:r>
          </a:p>
        </p:txBody>
      </p:sp>
      <p:sp>
        <p:nvSpPr>
          <p:cNvPr id="3" name="Zástupný obsah 2">
            <a:extLst>
              <a:ext uri="{FF2B5EF4-FFF2-40B4-BE49-F238E27FC236}">
                <a16:creationId xmlns:a16="http://schemas.microsoft.com/office/drawing/2014/main" id="{E9E9CB49-A2DD-43A3-8D7D-9B54D5CB4399}"/>
              </a:ext>
            </a:extLst>
          </p:cNvPr>
          <p:cNvSpPr>
            <a:spLocks noGrp="1"/>
          </p:cNvSpPr>
          <p:nvPr>
            <p:ph idx="1"/>
          </p:nvPr>
        </p:nvSpPr>
        <p:spPr/>
        <p:txBody>
          <a:bodyPr>
            <a:normAutofit fontScale="92500" lnSpcReduction="20000"/>
          </a:bodyPr>
          <a:lstStyle/>
          <a:p>
            <a:pPr eaLnBrk="1" fontAlgn="auto" hangingPunct="1">
              <a:spcAft>
                <a:spcPts val="0"/>
              </a:spcAft>
              <a:defRPr/>
            </a:pPr>
            <a:r>
              <a:rPr lang="cs-CZ" altLang="cs-CZ" dirty="0"/>
              <a:t>Nízký společenský status</a:t>
            </a:r>
          </a:p>
          <a:p>
            <a:pPr eaLnBrk="1" fontAlgn="auto" hangingPunct="1">
              <a:spcAft>
                <a:spcPts val="0"/>
              </a:spcAft>
              <a:defRPr/>
            </a:pPr>
            <a:r>
              <a:rPr lang="cs-CZ" altLang="cs-CZ" dirty="0"/>
              <a:t>1. rok života matka pracuje nebo se baví</a:t>
            </a:r>
          </a:p>
          <a:p>
            <a:pPr eaLnBrk="1" fontAlgn="auto" hangingPunct="1">
              <a:spcAft>
                <a:spcPts val="0"/>
              </a:spcAft>
              <a:defRPr/>
            </a:pPr>
            <a:r>
              <a:rPr lang="cs-CZ" altLang="cs-CZ" dirty="0"/>
              <a:t>Moc lidí, malý prostor</a:t>
            </a:r>
          </a:p>
          <a:p>
            <a:pPr eaLnBrk="1" fontAlgn="auto" hangingPunct="1">
              <a:spcAft>
                <a:spcPts val="0"/>
              </a:spcAft>
              <a:defRPr/>
            </a:pPr>
            <a:r>
              <a:rPr lang="cs-CZ" altLang="cs-CZ" dirty="0"/>
              <a:t>Kriminalita</a:t>
            </a:r>
          </a:p>
          <a:p>
            <a:pPr eaLnBrk="1" fontAlgn="auto" hangingPunct="1">
              <a:spcAft>
                <a:spcPts val="0"/>
              </a:spcAft>
              <a:defRPr/>
            </a:pPr>
            <a:r>
              <a:rPr lang="cs-CZ" altLang="cs-CZ" dirty="0"/>
              <a:t>Disharmonie</a:t>
            </a:r>
          </a:p>
          <a:p>
            <a:pPr eaLnBrk="1" fontAlgn="auto" hangingPunct="1">
              <a:spcAft>
                <a:spcPts val="0"/>
              </a:spcAft>
              <a:defRPr/>
            </a:pPr>
            <a:r>
              <a:rPr lang="cs-CZ" altLang="cs-CZ" dirty="0"/>
              <a:t>Psychika</a:t>
            </a:r>
          </a:p>
          <a:p>
            <a:pPr eaLnBrk="1" fontAlgn="auto" hangingPunct="1">
              <a:spcAft>
                <a:spcPts val="0"/>
              </a:spcAft>
              <a:defRPr/>
            </a:pPr>
            <a:r>
              <a:rPr lang="cs-CZ" altLang="cs-CZ" dirty="0"/>
              <a:t>Samoživitelství</a:t>
            </a:r>
          </a:p>
          <a:p>
            <a:pPr eaLnBrk="1" fontAlgn="auto" hangingPunct="1">
              <a:spcAft>
                <a:spcPts val="0"/>
              </a:spcAft>
              <a:defRPr/>
            </a:pPr>
            <a:r>
              <a:rPr lang="cs-CZ" altLang="cs-CZ" dirty="0"/>
              <a:t>Změna vztahů</a:t>
            </a:r>
          </a:p>
          <a:p>
            <a:pPr eaLnBrk="1" fontAlgn="auto" hangingPunct="1">
              <a:spcAft>
                <a:spcPts val="0"/>
              </a:spcAft>
              <a:defRPr/>
            </a:pPr>
            <a:r>
              <a:rPr lang="cs-CZ" altLang="cs-CZ" dirty="0"/>
              <a:t>Chybné kontakty s vrstevníky</a:t>
            </a:r>
          </a:p>
          <a:p>
            <a:pPr eaLnBrk="1" fontAlgn="auto" hangingPunct="1">
              <a:spcAft>
                <a:spcPts val="0"/>
              </a:spcAft>
              <a:defRPr/>
            </a:pPr>
            <a:r>
              <a:rPr lang="cs-CZ" altLang="cs-CZ" dirty="0"/>
              <a:t>Genetika</a:t>
            </a:r>
          </a:p>
          <a:p>
            <a:endParaRPr lang="cs-CZ" dirty="0"/>
          </a:p>
        </p:txBody>
      </p:sp>
    </p:spTree>
    <p:extLst>
      <p:ext uri="{BB962C8B-B14F-4D97-AF65-F5344CB8AC3E}">
        <p14:creationId xmlns:p14="http://schemas.microsoft.com/office/powerpoint/2010/main" val="2743192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001EA9-07A7-4998-8ABC-5076584A67D3}"/>
              </a:ext>
            </a:extLst>
          </p:cNvPr>
          <p:cNvSpPr>
            <a:spLocks noGrp="1"/>
          </p:cNvSpPr>
          <p:nvPr>
            <p:ph type="title"/>
          </p:nvPr>
        </p:nvSpPr>
        <p:spPr/>
        <p:txBody>
          <a:bodyPr>
            <a:normAutofit/>
          </a:bodyPr>
          <a:lstStyle/>
          <a:p>
            <a:r>
              <a:rPr lang="cs-CZ" sz="3200" dirty="0">
                <a:effectLst/>
                <a:latin typeface="+mn-lt"/>
                <a:ea typeface="Times New Roman" panose="02020603050405020304" pitchFamily="18" charset="0"/>
              </a:rPr>
              <a:t>Rodičovská odpovědnost </a:t>
            </a:r>
            <a:endParaRPr lang="cs-CZ" sz="3200" dirty="0">
              <a:latin typeface="+mn-lt"/>
            </a:endParaRPr>
          </a:p>
        </p:txBody>
      </p:sp>
      <p:sp>
        <p:nvSpPr>
          <p:cNvPr id="3" name="Zástupný obsah 2">
            <a:extLst>
              <a:ext uri="{FF2B5EF4-FFF2-40B4-BE49-F238E27FC236}">
                <a16:creationId xmlns:a16="http://schemas.microsoft.com/office/drawing/2014/main" id="{01958716-1E33-4246-81A4-615E2C23BA47}"/>
              </a:ext>
            </a:extLst>
          </p:cNvPr>
          <p:cNvSpPr>
            <a:spLocks noGrp="1"/>
          </p:cNvSpPr>
          <p:nvPr>
            <p:ph idx="1"/>
          </p:nvPr>
        </p:nvSpPr>
        <p:spPr/>
        <p:txBody>
          <a:bodyPr/>
          <a:lstStyle/>
          <a:p>
            <a:r>
              <a:rPr lang="cs-CZ" dirty="0"/>
              <a:t>Život</a:t>
            </a:r>
          </a:p>
          <a:p>
            <a:r>
              <a:rPr lang="cs-CZ" dirty="0"/>
              <a:t>Zdraví</a:t>
            </a:r>
          </a:p>
          <a:p>
            <a:r>
              <a:rPr lang="cs-CZ" dirty="0"/>
              <a:t>Majetek</a:t>
            </a:r>
          </a:p>
          <a:p>
            <a:r>
              <a:rPr lang="cs-CZ" dirty="0"/>
              <a:t>Vztahy – rodičovství (biologické, právní, sociální)</a:t>
            </a:r>
          </a:p>
          <a:p>
            <a:r>
              <a:rPr lang="cs-CZ" dirty="0"/>
              <a:t>Rodiče mohou výchovou dítěte pověřit jinou osobu</a:t>
            </a:r>
          </a:p>
          <a:p>
            <a:r>
              <a:rPr lang="cs-CZ" dirty="0"/>
              <a:t>Rodiče a děti si jsou povinni vzájemnou pomocí, podporou</a:t>
            </a:r>
          </a:p>
        </p:txBody>
      </p:sp>
    </p:spTree>
    <p:extLst>
      <p:ext uri="{BB962C8B-B14F-4D97-AF65-F5344CB8AC3E}">
        <p14:creationId xmlns:p14="http://schemas.microsoft.com/office/powerpoint/2010/main" val="493015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D7077A-FBAD-4F43-8140-41D16CAD5A24}"/>
              </a:ext>
            </a:extLst>
          </p:cNvPr>
          <p:cNvSpPr>
            <a:spLocks noGrp="1"/>
          </p:cNvSpPr>
          <p:nvPr>
            <p:ph type="title"/>
          </p:nvPr>
        </p:nvSpPr>
        <p:spPr/>
        <p:txBody>
          <a:bodyPr/>
          <a:lstStyle/>
          <a:p>
            <a:r>
              <a:rPr lang="cs-CZ" dirty="0"/>
              <a:t>Rodičovství</a:t>
            </a:r>
          </a:p>
        </p:txBody>
      </p:sp>
      <p:sp>
        <p:nvSpPr>
          <p:cNvPr id="3" name="Zástupný obsah 2">
            <a:extLst>
              <a:ext uri="{FF2B5EF4-FFF2-40B4-BE49-F238E27FC236}">
                <a16:creationId xmlns:a16="http://schemas.microsoft.com/office/drawing/2014/main" id="{E1C20E71-7F3B-4101-98A2-AD7322D6FB32}"/>
              </a:ext>
            </a:extLst>
          </p:cNvPr>
          <p:cNvSpPr>
            <a:spLocks noGrp="1"/>
          </p:cNvSpPr>
          <p:nvPr>
            <p:ph idx="1"/>
          </p:nvPr>
        </p:nvSpPr>
        <p:spPr/>
        <p:txBody>
          <a:bodyPr/>
          <a:lstStyle/>
          <a:p>
            <a:r>
              <a:rPr lang="cs-CZ" dirty="0"/>
              <a:t>Vztahy určují jeho kvalitu</a:t>
            </a:r>
          </a:p>
          <a:p>
            <a:r>
              <a:rPr lang="cs-CZ" dirty="0"/>
              <a:t>Výchova – životní způsob rodičů</a:t>
            </a:r>
          </a:p>
          <a:p>
            <a:r>
              <a:rPr lang="cs-CZ" dirty="0"/>
              <a:t>Výchovné prostředky – přiměřené okolnostem</a:t>
            </a:r>
          </a:p>
          <a:p>
            <a:r>
              <a:rPr lang="cs-CZ" dirty="0"/>
              <a:t>Vyživovací povinnost není součástí rodičovské odpovědnosti</a:t>
            </a:r>
          </a:p>
        </p:txBody>
      </p:sp>
    </p:spTree>
    <p:extLst>
      <p:ext uri="{BB962C8B-B14F-4D97-AF65-F5344CB8AC3E}">
        <p14:creationId xmlns:p14="http://schemas.microsoft.com/office/powerpoint/2010/main" val="231942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8E2C53-FB6F-4F81-BE16-4967202A40C8}"/>
              </a:ext>
            </a:extLst>
          </p:cNvPr>
          <p:cNvSpPr>
            <a:spLocks noGrp="1"/>
          </p:cNvSpPr>
          <p:nvPr>
            <p:ph type="title"/>
          </p:nvPr>
        </p:nvSpPr>
        <p:spPr/>
        <p:txBody>
          <a:bodyPr/>
          <a:lstStyle/>
          <a:p>
            <a:r>
              <a:rPr lang="cs-CZ" dirty="0"/>
              <a:t>Rizikovost dítěte</a:t>
            </a:r>
          </a:p>
        </p:txBody>
      </p:sp>
      <p:sp>
        <p:nvSpPr>
          <p:cNvPr id="3" name="Zástupný obsah 2">
            <a:extLst>
              <a:ext uri="{FF2B5EF4-FFF2-40B4-BE49-F238E27FC236}">
                <a16:creationId xmlns:a16="http://schemas.microsoft.com/office/drawing/2014/main" id="{E2E1657E-AF05-4304-92A1-EF4987389BAD}"/>
              </a:ext>
            </a:extLst>
          </p:cNvPr>
          <p:cNvSpPr>
            <a:spLocks noGrp="1"/>
          </p:cNvSpPr>
          <p:nvPr>
            <p:ph idx="1"/>
          </p:nvPr>
        </p:nvSpPr>
        <p:spPr/>
        <p:txBody>
          <a:bodyPr/>
          <a:lstStyle/>
          <a:p>
            <a:pPr eaLnBrk="1" hangingPunct="1"/>
            <a:r>
              <a:rPr lang="cs-CZ" altLang="cs-CZ" dirty="0"/>
              <a:t>Události měnící život</a:t>
            </a:r>
          </a:p>
          <a:p>
            <a:pPr eaLnBrk="1" hangingPunct="1"/>
            <a:r>
              <a:rPr lang="cs-CZ" altLang="cs-CZ" dirty="0"/>
              <a:t>Tlak událostí, prostředí</a:t>
            </a:r>
          </a:p>
          <a:p>
            <a:pPr eaLnBrk="1" hangingPunct="1"/>
            <a:r>
              <a:rPr lang="cs-CZ" altLang="cs-CZ" dirty="0"/>
              <a:t>Interpersonální procesy</a:t>
            </a:r>
          </a:p>
          <a:p>
            <a:endParaRPr lang="cs-CZ" dirty="0"/>
          </a:p>
        </p:txBody>
      </p:sp>
    </p:spTree>
    <p:extLst>
      <p:ext uri="{BB962C8B-B14F-4D97-AF65-F5344CB8AC3E}">
        <p14:creationId xmlns:p14="http://schemas.microsoft.com/office/powerpoint/2010/main" val="3362655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F49377-C3B5-43C4-8D02-476E053ACEBE}"/>
              </a:ext>
            </a:extLst>
          </p:cNvPr>
          <p:cNvSpPr>
            <a:spLocks noGrp="1"/>
          </p:cNvSpPr>
          <p:nvPr>
            <p:ph type="title"/>
          </p:nvPr>
        </p:nvSpPr>
        <p:spPr/>
        <p:txBody>
          <a:bodyPr/>
          <a:lstStyle/>
          <a:p>
            <a:r>
              <a:rPr lang="cs-CZ" dirty="0"/>
              <a:t>Psychosociální limity dítěte</a:t>
            </a:r>
          </a:p>
        </p:txBody>
      </p:sp>
      <p:sp>
        <p:nvSpPr>
          <p:cNvPr id="3" name="Zástupný obsah 2">
            <a:extLst>
              <a:ext uri="{FF2B5EF4-FFF2-40B4-BE49-F238E27FC236}">
                <a16:creationId xmlns:a16="http://schemas.microsoft.com/office/drawing/2014/main" id="{60E7D70F-1CB8-40C9-A8D0-C5104DD14DD0}"/>
              </a:ext>
            </a:extLst>
          </p:cNvPr>
          <p:cNvSpPr>
            <a:spLocks noGrp="1"/>
          </p:cNvSpPr>
          <p:nvPr>
            <p:ph idx="1"/>
          </p:nvPr>
        </p:nvSpPr>
        <p:spPr/>
        <p:txBody>
          <a:bodyPr/>
          <a:lstStyle/>
          <a:p>
            <a:pPr marL="274320" indent="-274320" eaLnBrk="1" fontAlgn="auto" hangingPunct="1">
              <a:spcBef>
                <a:spcPts val="580"/>
              </a:spcBef>
              <a:spcAft>
                <a:spcPts val="0"/>
              </a:spcAft>
              <a:buFont typeface="Wingdings 2"/>
              <a:buChar char=""/>
              <a:defRPr/>
            </a:pPr>
            <a:r>
              <a:rPr lang="cs-CZ" dirty="0"/>
              <a:t>Nedokáže adekvátně reagovat na realitu (sebehodnocení x hodnocení v rodině).</a:t>
            </a:r>
          </a:p>
          <a:p>
            <a:pPr marL="274320" indent="-274320" eaLnBrk="1" fontAlgn="auto" hangingPunct="1">
              <a:spcBef>
                <a:spcPts val="580"/>
              </a:spcBef>
              <a:spcAft>
                <a:spcPts val="0"/>
              </a:spcAft>
              <a:buFont typeface="Wingdings 2"/>
              <a:buChar char=""/>
              <a:defRPr/>
            </a:pPr>
            <a:r>
              <a:rPr lang="cs-CZ" dirty="0"/>
              <a:t>Neschopnost nést následky za své chování.</a:t>
            </a:r>
          </a:p>
          <a:p>
            <a:pPr marL="274320" indent="-274320" eaLnBrk="1" fontAlgn="auto" hangingPunct="1">
              <a:spcBef>
                <a:spcPts val="580"/>
              </a:spcBef>
              <a:spcAft>
                <a:spcPts val="0"/>
              </a:spcAft>
              <a:buFont typeface="Wingdings 2"/>
              <a:buChar char=""/>
              <a:defRPr/>
            </a:pPr>
            <a:r>
              <a:rPr lang="cs-CZ" dirty="0"/>
              <a:t>Účelové chování dětí, nepochopení morálních hodnot.</a:t>
            </a:r>
          </a:p>
          <a:p>
            <a:pPr marL="274320" indent="-274320" eaLnBrk="1" fontAlgn="auto" hangingPunct="1">
              <a:spcBef>
                <a:spcPts val="580"/>
              </a:spcBef>
              <a:spcAft>
                <a:spcPts val="0"/>
              </a:spcAft>
              <a:buFont typeface="Wingdings 2"/>
              <a:buChar char=""/>
              <a:defRPr/>
            </a:pPr>
            <a:r>
              <a:rPr lang="cs-CZ" dirty="0"/>
              <a:t>Nechápe zpětnou vazbu.</a:t>
            </a:r>
          </a:p>
          <a:p>
            <a:pPr marL="274320" indent="-274320" eaLnBrk="1" fontAlgn="auto" hangingPunct="1">
              <a:spcBef>
                <a:spcPts val="580"/>
              </a:spcBef>
              <a:spcAft>
                <a:spcPts val="0"/>
              </a:spcAft>
              <a:buFont typeface="Wingdings 2"/>
              <a:buChar char=""/>
              <a:defRPr/>
            </a:pPr>
            <a:r>
              <a:rPr lang="cs-CZ" dirty="0"/>
              <a:t>Úzkostnost, strach ze selhání – uvolnění návyk. látkami, brzká sex. zkušenost.</a:t>
            </a:r>
          </a:p>
          <a:p>
            <a:pPr marL="274320" indent="-274320" eaLnBrk="1" fontAlgn="auto" hangingPunct="1">
              <a:spcBef>
                <a:spcPts val="580"/>
              </a:spcBef>
              <a:spcAft>
                <a:spcPts val="0"/>
              </a:spcAft>
              <a:buFont typeface="Wingdings 2"/>
              <a:buChar char=""/>
              <a:defRPr/>
            </a:pPr>
            <a:r>
              <a:rPr lang="cs-CZ" dirty="0"/>
              <a:t>Fyzická odlišnost (váha, vzrůst).</a:t>
            </a:r>
          </a:p>
          <a:p>
            <a:pPr marL="274320" indent="-274320" eaLnBrk="1" fontAlgn="auto" hangingPunct="1">
              <a:spcBef>
                <a:spcPts val="580"/>
              </a:spcBef>
              <a:spcAft>
                <a:spcPts val="0"/>
              </a:spcAft>
              <a:buFont typeface="Wingdings 2"/>
              <a:buChar char=""/>
              <a:defRPr/>
            </a:pPr>
            <a:r>
              <a:rPr lang="cs-CZ" dirty="0"/>
              <a:t>Osvojené děti mají obtíže s integrací ve skupině.</a:t>
            </a:r>
          </a:p>
          <a:p>
            <a:endParaRPr lang="cs-CZ" dirty="0"/>
          </a:p>
        </p:txBody>
      </p:sp>
    </p:spTree>
    <p:extLst>
      <p:ext uri="{BB962C8B-B14F-4D97-AF65-F5344CB8AC3E}">
        <p14:creationId xmlns:p14="http://schemas.microsoft.com/office/powerpoint/2010/main" val="1768319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BB7D19-B5D3-44B7-BAFC-1D239AD36154}"/>
              </a:ext>
            </a:extLst>
          </p:cNvPr>
          <p:cNvSpPr>
            <a:spLocks noGrp="1"/>
          </p:cNvSpPr>
          <p:nvPr>
            <p:ph type="title"/>
          </p:nvPr>
        </p:nvSpPr>
        <p:spPr/>
        <p:txBody>
          <a:bodyPr>
            <a:normAutofit/>
          </a:bodyPr>
          <a:lstStyle/>
          <a:p>
            <a:r>
              <a:rPr lang="cs-CZ" sz="2800" b="1" dirty="0">
                <a:effectLst/>
                <a:ea typeface="Times New Roman" panose="02020603050405020304" pitchFamily="18" charset="0"/>
              </a:rPr>
              <a:t>Typy krizových situací</a:t>
            </a:r>
            <a:endParaRPr lang="cs-CZ" sz="2800" b="1" dirty="0"/>
          </a:p>
        </p:txBody>
      </p:sp>
      <p:sp>
        <p:nvSpPr>
          <p:cNvPr id="3" name="Zástupný obsah 2">
            <a:extLst>
              <a:ext uri="{FF2B5EF4-FFF2-40B4-BE49-F238E27FC236}">
                <a16:creationId xmlns:a16="http://schemas.microsoft.com/office/drawing/2014/main" id="{BDF18D19-D758-493A-8403-436FE7D672FA}"/>
              </a:ext>
            </a:extLst>
          </p:cNvPr>
          <p:cNvSpPr>
            <a:spLocks noGrp="1"/>
          </p:cNvSpPr>
          <p:nvPr>
            <p:ph idx="1"/>
          </p:nvPr>
        </p:nvSpPr>
        <p:spPr/>
        <p:txBody>
          <a:bodyPr>
            <a:normAutofit/>
          </a:bodyPr>
          <a:lstStyle/>
          <a:p>
            <a:r>
              <a:rPr lang="cs-CZ" dirty="0">
                <a:effectLst/>
                <a:ea typeface="Times New Roman" panose="02020603050405020304" pitchFamily="18" charset="0"/>
              </a:rPr>
              <a:t>Porozvodová péče. </a:t>
            </a:r>
          </a:p>
          <a:p>
            <a:r>
              <a:rPr lang="cs-CZ" dirty="0">
                <a:effectLst/>
                <a:ea typeface="Times New Roman" panose="02020603050405020304" pitchFamily="18" charset="0"/>
              </a:rPr>
              <a:t>Střídavá péče. </a:t>
            </a:r>
          </a:p>
          <a:p>
            <a:r>
              <a:rPr lang="cs-CZ" dirty="0">
                <a:effectLst/>
                <a:ea typeface="Times New Roman" panose="02020603050405020304" pitchFamily="18" charset="0"/>
              </a:rPr>
              <a:t>Nový partner v rodině. </a:t>
            </a:r>
          </a:p>
          <a:p>
            <a:r>
              <a:rPr lang="cs-CZ" dirty="0">
                <a:effectLst/>
                <a:ea typeface="Times New Roman" panose="02020603050405020304" pitchFamily="18" charset="0"/>
              </a:rPr>
              <a:t>Potřeba spolupráce pro tvorbu podpůrného systému pro dítě, aby dokázalo zvládnout nejistotu pramenící ze změn, kterým potenciálně nerozumí</a:t>
            </a:r>
            <a:endParaRPr lang="cs-CZ" dirty="0"/>
          </a:p>
        </p:txBody>
      </p:sp>
    </p:spTree>
    <p:extLst>
      <p:ext uri="{BB962C8B-B14F-4D97-AF65-F5344CB8AC3E}">
        <p14:creationId xmlns:p14="http://schemas.microsoft.com/office/powerpoint/2010/main" val="2991750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A3A018-58BE-4DE7-8B16-84830142671E}"/>
              </a:ext>
            </a:extLst>
          </p:cNvPr>
          <p:cNvSpPr>
            <a:spLocks noGrp="1"/>
          </p:cNvSpPr>
          <p:nvPr>
            <p:ph type="title"/>
          </p:nvPr>
        </p:nvSpPr>
        <p:spPr/>
        <p:txBody>
          <a:bodyPr/>
          <a:lstStyle/>
          <a:p>
            <a:r>
              <a:rPr lang="cs-CZ" dirty="0"/>
              <a:t>Vysoká rizikovost u dětí</a:t>
            </a:r>
          </a:p>
        </p:txBody>
      </p:sp>
      <p:sp>
        <p:nvSpPr>
          <p:cNvPr id="3" name="Zástupný obsah 2">
            <a:extLst>
              <a:ext uri="{FF2B5EF4-FFF2-40B4-BE49-F238E27FC236}">
                <a16:creationId xmlns:a16="http://schemas.microsoft.com/office/drawing/2014/main" id="{CD92A5EC-7657-4A3E-907E-B02055B3070B}"/>
              </a:ext>
            </a:extLst>
          </p:cNvPr>
          <p:cNvSpPr>
            <a:spLocks noGrp="1"/>
          </p:cNvSpPr>
          <p:nvPr>
            <p:ph idx="1"/>
          </p:nvPr>
        </p:nvSpPr>
        <p:spPr/>
        <p:txBody>
          <a:bodyPr/>
          <a:lstStyle/>
          <a:p>
            <a:pPr eaLnBrk="1" hangingPunct="1"/>
            <a:r>
              <a:rPr lang="cs-CZ" altLang="cs-CZ" dirty="0"/>
              <a:t>Disharmonický vývoj osobnosti.</a:t>
            </a:r>
          </a:p>
          <a:p>
            <a:pPr eaLnBrk="1" hangingPunct="1"/>
            <a:r>
              <a:rPr lang="cs-CZ" altLang="cs-CZ" dirty="0"/>
              <a:t>Psychiatrická medikace.</a:t>
            </a:r>
          </a:p>
          <a:p>
            <a:pPr eaLnBrk="1" hangingPunct="1"/>
            <a:r>
              <a:rPr lang="cs-CZ" altLang="cs-CZ" dirty="0"/>
              <a:t> NRP.</a:t>
            </a:r>
          </a:p>
          <a:p>
            <a:pPr eaLnBrk="1" hangingPunct="1"/>
            <a:r>
              <a:rPr lang="cs-CZ" altLang="cs-CZ" dirty="0"/>
              <a:t>Výrazná fyzická nebo etnická odlišnost dítěte.</a:t>
            </a:r>
          </a:p>
          <a:p>
            <a:pPr eaLnBrk="1" hangingPunct="1"/>
            <a:r>
              <a:rPr lang="cs-CZ" altLang="cs-CZ" dirty="0"/>
              <a:t>CAN.</a:t>
            </a:r>
          </a:p>
          <a:p>
            <a:pPr eaLnBrk="1" hangingPunct="1"/>
            <a:r>
              <a:rPr lang="cs-CZ" altLang="cs-CZ" dirty="0"/>
              <a:t>Dlouhodobý pobyt dětí v ústavní péči.</a:t>
            </a:r>
          </a:p>
          <a:p>
            <a:endParaRPr lang="cs-CZ" dirty="0"/>
          </a:p>
        </p:txBody>
      </p:sp>
    </p:spTree>
    <p:extLst>
      <p:ext uri="{BB962C8B-B14F-4D97-AF65-F5344CB8AC3E}">
        <p14:creationId xmlns:p14="http://schemas.microsoft.com/office/powerpoint/2010/main" val="3916636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88054E-DD66-475A-923B-E7AD177C0F78}"/>
              </a:ext>
            </a:extLst>
          </p:cNvPr>
          <p:cNvSpPr>
            <a:spLocks noGrp="1"/>
          </p:cNvSpPr>
          <p:nvPr>
            <p:ph type="title"/>
          </p:nvPr>
        </p:nvSpPr>
        <p:spPr/>
        <p:txBody>
          <a:bodyPr/>
          <a:lstStyle/>
          <a:p>
            <a:r>
              <a:rPr lang="cs-CZ" dirty="0"/>
              <a:t>Komunikace na dálku……</a:t>
            </a:r>
          </a:p>
        </p:txBody>
      </p:sp>
      <p:sp>
        <p:nvSpPr>
          <p:cNvPr id="3" name="Zástupný obsah 2">
            <a:extLst>
              <a:ext uri="{FF2B5EF4-FFF2-40B4-BE49-F238E27FC236}">
                <a16:creationId xmlns:a16="http://schemas.microsoft.com/office/drawing/2014/main" id="{38106621-F7CF-4F0E-BB1E-6B07014CB374}"/>
              </a:ext>
            </a:extLst>
          </p:cNvPr>
          <p:cNvSpPr>
            <a:spLocks noGrp="1"/>
          </p:cNvSpPr>
          <p:nvPr>
            <p:ph idx="1"/>
          </p:nvPr>
        </p:nvSpPr>
        <p:spPr/>
        <p:txBody>
          <a:bodyPr/>
          <a:lstStyle/>
          <a:p>
            <a:r>
              <a:rPr lang="cs-CZ" dirty="0"/>
              <a:t>On-line rozhovory:</a:t>
            </a:r>
          </a:p>
          <a:p>
            <a:pPr>
              <a:buFontTx/>
              <a:buChar char="-"/>
            </a:pPr>
            <a:r>
              <a:rPr lang="cs-CZ" dirty="0"/>
              <a:t>Vstup do intimní zóny</a:t>
            </a:r>
          </a:p>
          <a:p>
            <a:pPr>
              <a:buFontTx/>
              <a:buChar char="-"/>
            </a:pPr>
            <a:r>
              <a:rPr lang="cs-CZ" dirty="0"/>
              <a:t>Hůře čteme nonverbální komunikaci</a:t>
            </a:r>
          </a:p>
          <a:p>
            <a:pPr>
              <a:buFontTx/>
              <a:buChar char="-"/>
            </a:pPr>
            <a:r>
              <a:rPr lang="cs-CZ" dirty="0"/>
              <a:t>Vyšší kognitivní zátěž mozku (např. sledujeme se v malém okénku na obrazovce)</a:t>
            </a:r>
          </a:p>
          <a:p>
            <a:pPr>
              <a:buFontTx/>
              <a:buChar char="-"/>
            </a:pPr>
            <a:r>
              <a:rPr lang="cs-CZ" dirty="0"/>
              <a:t>Je hodně lidí na malém prostoru obrazovky</a:t>
            </a:r>
          </a:p>
        </p:txBody>
      </p:sp>
    </p:spTree>
    <p:extLst>
      <p:ext uri="{BB962C8B-B14F-4D97-AF65-F5344CB8AC3E}">
        <p14:creationId xmlns:p14="http://schemas.microsoft.com/office/powerpoint/2010/main" val="37627776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60052C-7C00-4322-999D-2CAA02DE6790}"/>
              </a:ext>
            </a:extLst>
          </p:cNvPr>
          <p:cNvSpPr>
            <a:spLocks noGrp="1"/>
          </p:cNvSpPr>
          <p:nvPr>
            <p:ph type="title"/>
          </p:nvPr>
        </p:nvSpPr>
        <p:spPr/>
        <p:txBody>
          <a:bodyPr/>
          <a:lstStyle/>
          <a:p>
            <a:r>
              <a:rPr lang="cs-CZ" dirty="0"/>
              <a:t>Osobnost</a:t>
            </a:r>
          </a:p>
        </p:txBody>
      </p:sp>
      <p:sp>
        <p:nvSpPr>
          <p:cNvPr id="3" name="Zástupný obsah 2">
            <a:extLst>
              <a:ext uri="{FF2B5EF4-FFF2-40B4-BE49-F238E27FC236}">
                <a16:creationId xmlns:a16="http://schemas.microsoft.com/office/drawing/2014/main" id="{B1736A6E-C40E-47A9-91D3-9E59446CCFDA}"/>
              </a:ext>
            </a:extLst>
          </p:cNvPr>
          <p:cNvSpPr>
            <a:spLocks noGrp="1"/>
          </p:cNvSpPr>
          <p:nvPr>
            <p:ph idx="1"/>
          </p:nvPr>
        </p:nvSpPr>
        <p:spPr/>
        <p:txBody>
          <a:bodyPr>
            <a:normAutofit fontScale="85000" lnSpcReduction="20000"/>
          </a:bodyPr>
          <a:lstStyle/>
          <a:p>
            <a:pPr>
              <a:spcAft>
                <a:spcPts val="0"/>
              </a:spcAft>
              <a:defRPr/>
            </a:pPr>
            <a:r>
              <a:rPr lang="cs-CZ" dirty="0"/>
              <a:t>Genetický vklad generací obou rodičů</a:t>
            </a:r>
          </a:p>
          <a:p>
            <a:pPr>
              <a:spcAft>
                <a:spcPts val="0"/>
              </a:spcAft>
              <a:defRPr/>
            </a:pPr>
            <a:r>
              <a:rPr lang="cs-CZ" dirty="0"/>
              <a:t>Základní potřeby – přirozenost lidského chování</a:t>
            </a:r>
          </a:p>
          <a:p>
            <a:pPr marL="0" indent="0">
              <a:spcAft>
                <a:spcPts val="0"/>
              </a:spcAft>
              <a:buNone/>
              <a:defRPr/>
            </a:pPr>
            <a:endParaRPr lang="cs-CZ" dirty="0"/>
          </a:p>
          <a:p>
            <a:pPr>
              <a:spcAft>
                <a:spcPts val="0"/>
              </a:spcAft>
              <a:buNone/>
              <a:defRPr/>
            </a:pPr>
            <a:r>
              <a:rPr lang="cs-CZ" dirty="0"/>
              <a:t>Sounáležitost  - vztahy a mezigenerační vztahy</a:t>
            </a:r>
          </a:p>
          <a:p>
            <a:pPr>
              <a:spcAft>
                <a:spcPts val="0"/>
              </a:spcAft>
              <a:buNone/>
              <a:defRPr/>
            </a:pPr>
            <a:r>
              <a:rPr lang="cs-CZ" dirty="0"/>
              <a:t>Akční prostor</a:t>
            </a:r>
          </a:p>
          <a:p>
            <a:pPr>
              <a:spcAft>
                <a:spcPts val="0"/>
              </a:spcAft>
              <a:buNone/>
              <a:defRPr/>
            </a:pPr>
            <a:r>
              <a:rPr lang="cs-CZ" dirty="0"/>
              <a:t>Majetek</a:t>
            </a:r>
          </a:p>
          <a:p>
            <a:pPr>
              <a:spcAft>
                <a:spcPts val="0"/>
              </a:spcAft>
              <a:buNone/>
              <a:defRPr/>
            </a:pPr>
            <a:r>
              <a:rPr lang="cs-CZ" dirty="0"/>
              <a:t>Pohlaví – role, vzory</a:t>
            </a:r>
          </a:p>
          <a:p>
            <a:pPr>
              <a:spcAft>
                <a:spcPts val="0"/>
              </a:spcAft>
              <a:buNone/>
              <a:defRPr/>
            </a:pPr>
            <a:r>
              <a:rPr lang="cs-CZ" dirty="0"/>
              <a:t>Vědomí povinnosti </a:t>
            </a:r>
          </a:p>
          <a:p>
            <a:pPr>
              <a:spcAft>
                <a:spcPts val="0"/>
              </a:spcAft>
              <a:buNone/>
              <a:defRPr/>
            </a:pPr>
            <a:r>
              <a:rPr lang="cs-CZ" dirty="0"/>
              <a:t>Předávání zkušeností</a:t>
            </a:r>
          </a:p>
          <a:p>
            <a:pPr>
              <a:spcAft>
                <a:spcPts val="0"/>
              </a:spcAft>
              <a:defRPr/>
            </a:pPr>
            <a:r>
              <a:rPr lang="cs-CZ" dirty="0">
                <a:solidFill>
                  <a:srgbClr val="FF0000"/>
                </a:solidFill>
              </a:rPr>
              <a:t>JÁ JSEM – JÁ MÁM – JÁ PATŘÍM – JÁ CHCI BÝT</a:t>
            </a:r>
          </a:p>
          <a:p>
            <a:pPr>
              <a:spcAft>
                <a:spcPts val="0"/>
              </a:spcAft>
              <a:defRPr/>
            </a:pPr>
            <a:r>
              <a:rPr lang="cs-CZ" dirty="0">
                <a:solidFill>
                  <a:srgbClr val="FF0000"/>
                </a:solidFill>
              </a:rPr>
              <a:t>POSTOJ K SOBĚ SAMÉMU (SEBEPOZNÁNÍ – SEBEHODNOCENÍ – VOLNÍ SLOŽKA)</a:t>
            </a:r>
          </a:p>
          <a:p>
            <a:endParaRPr lang="cs-CZ" dirty="0"/>
          </a:p>
        </p:txBody>
      </p:sp>
    </p:spTree>
    <p:extLst>
      <p:ext uri="{BB962C8B-B14F-4D97-AF65-F5344CB8AC3E}">
        <p14:creationId xmlns:p14="http://schemas.microsoft.com/office/powerpoint/2010/main" val="17873618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23C091-2E00-48AB-A348-DF9FFE953479}"/>
              </a:ext>
            </a:extLst>
          </p:cNvPr>
          <p:cNvSpPr>
            <a:spLocks noGrp="1"/>
          </p:cNvSpPr>
          <p:nvPr>
            <p:ph type="title"/>
          </p:nvPr>
        </p:nvSpPr>
        <p:spPr/>
        <p:txBody>
          <a:bodyPr/>
          <a:lstStyle/>
          <a:p>
            <a:endParaRPr lang="cs-CZ" dirty="0">
              <a:solidFill>
                <a:srgbClr val="FF0000"/>
              </a:solidFill>
            </a:endParaRPr>
          </a:p>
        </p:txBody>
      </p:sp>
      <p:sp>
        <p:nvSpPr>
          <p:cNvPr id="3" name="Zástupný obsah 2">
            <a:extLst>
              <a:ext uri="{FF2B5EF4-FFF2-40B4-BE49-F238E27FC236}">
                <a16:creationId xmlns:a16="http://schemas.microsoft.com/office/drawing/2014/main" id="{AF0D6680-EF70-4EE1-8231-D3D609468287}"/>
              </a:ext>
            </a:extLst>
          </p:cNvPr>
          <p:cNvSpPr>
            <a:spLocks noGrp="1"/>
          </p:cNvSpPr>
          <p:nvPr>
            <p:ph idx="1"/>
          </p:nvPr>
        </p:nvSpPr>
        <p:spPr/>
        <p:txBody>
          <a:bodyPr/>
          <a:lstStyle/>
          <a:p>
            <a:r>
              <a:rPr lang="cs-CZ" dirty="0"/>
              <a:t>Stres – neuropsychická zátěž</a:t>
            </a:r>
          </a:p>
          <a:p>
            <a:endParaRPr lang="cs-CZ" dirty="0"/>
          </a:p>
          <a:p>
            <a:r>
              <a:rPr lang="cs-CZ" dirty="0"/>
              <a:t>Fyziologický – negativní reakce</a:t>
            </a:r>
          </a:p>
          <a:p>
            <a:r>
              <a:rPr lang="cs-CZ" dirty="0"/>
              <a:t>Psychologický – negativní emoce</a:t>
            </a:r>
          </a:p>
          <a:p>
            <a:endParaRPr lang="cs-CZ" dirty="0"/>
          </a:p>
          <a:p>
            <a:r>
              <a:rPr lang="cs-CZ" dirty="0"/>
              <a:t>Situace: očekávání X nepředvídatelnost (vysoká únava)</a:t>
            </a:r>
          </a:p>
          <a:p>
            <a:r>
              <a:rPr lang="cs-CZ" dirty="0"/>
              <a:t>Potřeba sociální opory</a:t>
            </a:r>
          </a:p>
        </p:txBody>
      </p:sp>
    </p:spTree>
    <p:extLst>
      <p:ext uri="{BB962C8B-B14F-4D97-AF65-F5344CB8AC3E}">
        <p14:creationId xmlns:p14="http://schemas.microsoft.com/office/powerpoint/2010/main" val="243549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23D7E0-5BBE-478E-BBBD-856F0775868E}"/>
              </a:ext>
            </a:extLst>
          </p:cNvPr>
          <p:cNvSpPr>
            <a:spLocks noGrp="1"/>
          </p:cNvSpPr>
          <p:nvPr>
            <p:ph type="title"/>
          </p:nvPr>
        </p:nvSpPr>
        <p:spPr/>
        <p:txBody>
          <a:bodyPr/>
          <a:lstStyle/>
          <a:p>
            <a:r>
              <a:rPr lang="cs-CZ" dirty="0"/>
              <a:t>Problémové situace, které dítě neumí řešit…</a:t>
            </a:r>
          </a:p>
        </p:txBody>
      </p:sp>
      <p:sp>
        <p:nvSpPr>
          <p:cNvPr id="3" name="Zástupný obsah 2">
            <a:extLst>
              <a:ext uri="{FF2B5EF4-FFF2-40B4-BE49-F238E27FC236}">
                <a16:creationId xmlns:a16="http://schemas.microsoft.com/office/drawing/2014/main" id="{F2439489-F494-4D75-973F-A7D64A9C444A}"/>
              </a:ext>
            </a:extLst>
          </p:cNvPr>
          <p:cNvSpPr>
            <a:spLocks noGrp="1"/>
          </p:cNvSpPr>
          <p:nvPr>
            <p:ph idx="1"/>
          </p:nvPr>
        </p:nvSpPr>
        <p:spPr/>
        <p:txBody>
          <a:bodyPr/>
          <a:lstStyle/>
          <a:p>
            <a:r>
              <a:rPr lang="cs-CZ" altLang="cs-CZ" dirty="0"/>
              <a:t>Překážky, nereálná přání</a:t>
            </a:r>
          </a:p>
          <a:p>
            <a:r>
              <a:rPr lang="cs-CZ" altLang="cs-CZ" dirty="0"/>
              <a:t>Konflikt, střet zájmů</a:t>
            </a:r>
          </a:p>
          <a:p>
            <a:r>
              <a:rPr lang="cs-CZ" altLang="cs-CZ" dirty="0"/>
              <a:t>Stresové situace, neschopnost se adaptovat na nové podmínky</a:t>
            </a:r>
          </a:p>
          <a:p>
            <a:r>
              <a:rPr lang="cs-CZ" altLang="cs-CZ" dirty="0"/>
              <a:t>Masmédia</a:t>
            </a:r>
          </a:p>
          <a:p>
            <a:endParaRPr lang="cs-CZ" dirty="0"/>
          </a:p>
        </p:txBody>
      </p:sp>
    </p:spTree>
    <p:extLst>
      <p:ext uri="{BB962C8B-B14F-4D97-AF65-F5344CB8AC3E}">
        <p14:creationId xmlns:p14="http://schemas.microsoft.com/office/powerpoint/2010/main" val="1955954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2F1C8B-D71A-4864-BF5D-EF20207E599E}"/>
              </a:ext>
            </a:extLst>
          </p:cNvPr>
          <p:cNvSpPr>
            <a:spLocks noGrp="1"/>
          </p:cNvSpPr>
          <p:nvPr>
            <p:ph type="title"/>
          </p:nvPr>
        </p:nvSpPr>
        <p:spPr/>
        <p:txBody>
          <a:bodyPr/>
          <a:lstStyle/>
          <a:p>
            <a:r>
              <a:rPr lang="cs-CZ" dirty="0"/>
              <a:t>Agrese</a:t>
            </a:r>
          </a:p>
        </p:txBody>
      </p:sp>
      <p:sp>
        <p:nvSpPr>
          <p:cNvPr id="3" name="Zástupný obsah 2">
            <a:extLst>
              <a:ext uri="{FF2B5EF4-FFF2-40B4-BE49-F238E27FC236}">
                <a16:creationId xmlns:a16="http://schemas.microsoft.com/office/drawing/2014/main" id="{B6A908C9-7385-402F-A5A8-A02581E8C1F4}"/>
              </a:ext>
            </a:extLst>
          </p:cNvPr>
          <p:cNvSpPr>
            <a:spLocks noGrp="1"/>
          </p:cNvSpPr>
          <p:nvPr>
            <p:ph idx="1"/>
          </p:nvPr>
        </p:nvSpPr>
        <p:spPr/>
        <p:txBody>
          <a:bodyPr/>
          <a:lstStyle/>
          <a:p>
            <a:r>
              <a:rPr lang="cs-CZ" altLang="cs-CZ" dirty="0"/>
              <a:t>Posouvá hranice</a:t>
            </a:r>
          </a:p>
          <a:p>
            <a:r>
              <a:rPr lang="cs-CZ" altLang="cs-CZ" dirty="0"/>
              <a:t>Zajišťuje aktivitu</a:t>
            </a:r>
          </a:p>
          <a:p>
            <a:r>
              <a:rPr lang="cs-CZ" altLang="cs-CZ" dirty="0"/>
              <a:t>Ochrana a obrana psychického a fyzického území</a:t>
            </a:r>
          </a:p>
          <a:p>
            <a:r>
              <a:rPr lang="cs-CZ" altLang="cs-CZ" dirty="0"/>
              <a:t>Reakce na bezmoc </a:t>
            </a:r>
          </a:p>
          <a:p>
            <a:endParaRPr lang="cs-CZ" altLang="cs-CZ" dirty="0"/>
          </a:p>
          <a:p>
            <a:r>
              <a:rPr lang="cs-CZ" altLang="cs-CZ" b="1" dirty="0"/>
              <a:t>Výhra motivuje k další výhře!!!!</a:t>
            </a:r>
          </a:p>
          <a:p>
            <a:endParaRPr lang="cs-CZ" dirty="0"/>
          </a:p>
        </p:txBody>
      </p:sp>
    </p:spTree>
    <p:extLst>
      <p:ext uri="{BB962C8B-B14F-4D97-AF65-F5344CB8AC3E}">
        <p14:creationId xmlns:p14="http://schemas.microsoft.com/office/powerpoint/2010/main" val="16517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DC42A9-FBA4-436B-9B80-B2C81A476D5E}"/>
              </a:ext>
            </a:extLst>
          </p:cNvPr>
          <p:cNvSpPr>
            <a:spLocks noGrp="1"/>
          </p:cNvSpPr>
          <p:nvPr>
            <p:ph type="title"/>
          </p:nvPr>
        </p:nvSpPr>
        <p:spPr/>
        <p:txBody>
          <a:bodyPr/>
          <a:lstStyle/>
          <a:p>
            <a:r>
              <a:rPr lang="cs-CZ" dirty="0"/>
              <a:t>Zintenzivnění agresivního chování</a:t>
            </a:r>
          </a:p>
        </p:txBody>
      </p:sp>
      <p:sp>
        <p:nvSpPr>
          <p:cNvPr id="3" name="Zástupný obsah 2">
            <a:extLst>
              <a:ext uri="{FF2B5EF4-FFF2-40B4-BE49-F238E27FC236}">
                <a16:creationId xmlns:a16="http://schemas.microsoft.com/office/drawing/2014/main" id="{BDD8793C-9738-4627-BEDE-F6E466F09051}"/>
              </a:ext>
            </a:extLst>
          </p:cNvPr>
          <p:cNvSpPr>
            <a:spLocks noGrp="1"/>
          </p:cNvSpPr>
          <p:nvPr>
            <p:ph idx="1"/>
          </p:nvPr>
        </p:nvSpPr>
        <p:spPr/>
        <p:txBody>
          <a:bodyPr/>
          <a:lstStyle/>
          <a:p>
            <a:pPr>
              <a:lnSpc>
                <a:spcPct val="80000"/>
              </a:lnSpc>
              <a:buFont typeface="Arial" panose="020B0604020202020204" pitchFamily="34" charset="0"/>
              <a:buChar char="•"/>
            </a:pPr>
            <a:r>
              <a:rPr lang="cs-CZ" altLang="cs-CZ" sz="2800" dirty="0"/>
              <a:t>Pocit nespravedlnosti</a:t>
            </a:r>
          </a:p>
          <a:p>
            <a:pPr>
              <a:lnSpc>
                <a:spcPct val="80000"/>
              </a:lnSpc>
              <a:buFont typeface="Arial" panose="020B0604020202020204" pitchFamily="34" charset="0"/>
              <a:buChar char="•"/>
            </a:pPr>
            <a:r>
              <a:rPr lang="cs-CZ" altLang="cs-CZ" sz="2800" dirty="0"/>
              <a:t>Pocit nepochopení a osamělosti</a:t>
            </a:r>
          </a:p>
          <a:p>
            <a:pPr>
              <a:lnSpc>
                <a:spcPct val="80000"/>
              </a:lnSpc>
              <a:buFont typeface="Arial" panose="020B0604020202020204" pitchFamily="34" charset="0"/>
              <a:buChar char="•"/>
            </a:pPr>
            <a:r>
              <a:rPr lang="cs-CZ" altLang="cs-CZ" sz="2800" dirty="0"/>
              <a:t>Pocit ponížení</a:t>
            </a:r>
          </a:p>
          <a:p>
            <a:pPr>
              <a:lnSpc>
                <a:spcPct val="80000"/>
              </a:lnSpc>
              <a:buFont typeface="Arial" panose="020B0604020202020204" pitchFamily="34" charset="0"/>
              <a:buChar char="•"/>
            </a:pPr>
            <a:r>
              <a:rPr lang="cs-CZ" altLang="cs-CZ" sz="2800" dirty="0"/>
              <a:t>Pocit viny</a:t>
            </a:r>
          </a:p>
          <a:p>
            <a:pPr>
              <a:lnSpc>
                <a:spcPct val="80000"/>
              </a:lnSpc>
              <a:buFont typeface="Arial" panose="020B0604020202020204" pitchFamily="34" charset="0"/>
              <a:buChar char="•"/>
            </a:pPr>
            <a:r>
              <a:rPr lang="cs-CZ" altLang="cs-CZ" sz="2800" dirty="0"/>
              <a:t>Pocit bezmoci</a:t>
            </a:r>
          </a:p>
          <a:p>
            <a:pPr>
              <a:lnSpc>
                <a:spcPct val="80000"/>
              </a:lnSpc>
              <a:buFont typeface="Arial" panose="020B0604020202020204" pitchFamily="34" charset="0"/>
              <a:buChar char="•"/>
            </a:pPr>
            <a:r>
              <a:rPr lang="cs-CZ" altLang="cs-CZ" sz="2800" dirty="0"/>
              <a:t>Nedůvěra k vlastnímu úsudku, neschopnost se přiměřeně orientovat v sociálním prostředí, mění se vztah ke světu i k vlastní osobě</a:t>
            </a:r>
          </a:p>
          <a:p>
            <a:pPr>
              <a:lnSpc>
                <a:spcPct val="80000"/>
              </a:lnSpc>
              <a:buFont typeface="Arial" panose="020B0604020202020204" pitchFamily="34" charset="0"/>
              <a:buChar char="•"/>
            </a:pPr>
            <a:r>
              <a:rPr lang="cs-CZ" altLang="cs-CZ" sz="2800" dirty="0"/>
              <a:t>Narušené sebevědomí</a:t>
            </a:r>
          </a:p>
          <a:p>
            <a:pPr>
              <a:lnSpc>
                <a:spcPct val="80000"/>
              </a:lnSpc>
              <a:buFont typeface="Arial" panose="020B0604020202020204" pitchFamily="34" charset="0"/>
              <a:buChar char="•"/>
            </a:pPr>
            <a:r>
              <a:rPr lang="cs-CZ" altLang="cs-CZ" sz="2800" dirty="0"/>
              <a:t>Somatizace</a:t>
            </a:r>
          </a:p>
          <a:p>
            <a:endParaRPr lang="cs-CZ" dirty="0"/>
          </a:p>
        </p:txBody>
      </p:sp>
    </p:spTree>
    <p:extLst>
      <p:ext uri="{BB962C8B-B14F-4D97-AF65-F5344CB8AC3E}">
        <p14:creationId xmlns:p14="http://schemas.microsoft.com/office/powerpoint/2010/main" val="1991583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94154-1820-411D-A608-A6A38A1E2EDD}"/>
              </a:ext>
            </a:extLst>
          </p:cNvPr>
          <p:cNvSpPr>
            <a:spLocks noGrp="1"/>
          </p:cNvSpPr>
          <p:nvPr>
            <p:ph type="title"/>
          </p:nvPr>
        </p:nvSpPr>
        <p:spPr/>
        <p:txBody>
          <a:bodyPr/>
          <a:lstStyle/>
          <a:p>
            <a:r>
              <a:rPr lang="cs-CZ" dirty="0"/>
              <a:t>Násilí v rodině</a:t>
            </a:r>
          </a:p>
        </p:txBody>
      </p:sp>
      <p:sp>
        <p:nvSpPr>
          <p:cNvPr id="3" name="Zástupný obsah 2">
            <a:extLst>
              <a:ext uri="{FF2B5EF4-FFF2-40B4-BE49-F238E27FC236}">
                <a16:creationId xmlns:a16="http://schemas.microsoft.com/office/drawing/2014/main" id="{5C09B140-04C7-4FC9-862A-464DEE20BE6F}"/>
              </a:ext>
            </a:extLst>
          </p:cNvPr>
          <p:cNvSpPr>
            <a:spLocks noGrp="1"/>
          </p:cNvSpPr>
          <p:nvPr>
            <p:ph idx="1"/>
          </p:nvPr>
        </p:nvSpPr>
        <p:spPr/>
        <p:txBody>
          <a:bodyPr/>
          <a:lstStyle/>
          <a:p>
            <a:pPr eaLnBrk="1" hangingPunct="1">
              <a:buFontTx/>
              <a:buChar char="-"/>
              <a:defRPr/>
            </a:pPr>
            <a:r>
              <a:rPr lang="cs-CZ" dirty="0"/>
              <a:t>Nejrozšířenější</a:t>
            </a:r>
          </a:p>
          <a:p>
            <a:pPr eaLnBrk="1" hangingPunct="1">
              <a:buFontTx/>
              <a:buChar char="-"/>
              <a:defRPr/>
            </a:pPr>
            <a:r>
              <a:rPr lang="cs-CZ" dirty="0"/>
              <a:t>Nejméně kontrolované</a:t>
            </a:r>
          </a:p>
          <a:p>
            <a:pPr eaLnBrk="1" hangingPunct="1">
              <a:buFontTx/>
              <a:buChar char="-"/>
              <a:defRPr/>
            </a:pPr>
            <a:r>
              <a:rPr lang="cs-CZ" dirty="0"/>
              <a:t>Nejvíce podceňované</a:t>
            </a:r>
          </a:p>
          <a:p>
            <a:pPr eaLnBrk="1" hangingPunct="1">
              <a:buFontTx/>
              <a:buChar char="-"/>
              <a:defRPr/>
            </a:pPr>
            <a:r>
              <a:rPr lang="cs-CZ" dirty="0"/>
              <a:t>V 84 % rodin, kde domácí násilí probíhá žijí děti</a:t>
            </a:r>
          </a:p>
          <a:p>
            <a:endParaRPr lang="cs-CZ" dirty="0"/>
          </a:p>
        </p:txBody>
      </p:sp>
    </p:spTree>
    <p:extLst>
      <p:ext uri="{BB962C8B-B14F-4D97-AF65-F5344CB8AC3E}">
        <p14:creationId xmlns:p14="http://schemas.microsoft.com/office/powerpoint/2010/main" val="484373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5E518-007D-43B6-8245-404A749B1AA4}"/>
              </a:ext>
            </a:extLst>
          </p:cNvPr>
          <p:cNvSpPr>
            <a:spLocks noGrp="1"/>
          </p:cNvSpPr>
          <p:nvPr>
            <p:ph type="title"/>
          </p:nvPr>
        </p:nvSpPr>
        <p:spPr/>
        <p:txBody>
          <a:bodyPr/>
          <a:lstStyle/>
          <a:p>
            <a:r>
              <a:rPr lang="cs-CZ" dirty="0"/>
              <a:t>Znaky domácího násilí</a:t>
            </a:r>
          </a:p>
        </p:txBody>
      </p:sp>
      <p:sp>
        <p:nvSpPr>
          <p:cNvPr id="3" name="Zástupný obsah 2">
            <a:extLst>
              <a:ext uri="{FF2B5EF4-FFF2-40B4-BE49-F238E27FC236}">
                <a16:creationId xmlns:a16="http://schemas.microsoft.com/office/drawing/2014/main" id="{C21032D7-73B4-4266-A73E-5863F1DE4F58}"/>
              </a:ext>
            </a:extLst>
          </p:cNvPr>
          <p:cNvSpPr>
            <a:spLocks noGrp="1"/>
          </p:cNvSpPr>
          <p:nvPr>
            <p:ph idx="1"/>
          </p:nvPr>
        </p:nvSpPr>
        <p:spPr/>
        <p:txBody>
          <a:bodyPr/>
          <a:lstStyle/>
          <a:p>
            <a:pPr eaLnBrk="1" hangingPunct="1">
              <a:buFontTx/>
              <a:buNone/>
              <a:defRPr/>
            </a:pPr>
            <a:r>
              <a:rPr lang="cs-CZ" b="1" dirty="0"/>
              <a:t>Zneužití moci -  vše co oběť nechce dělat a je k tomu nucená, bránění v činnosti, vyvolání strachu</a:t>
            </a:r>
          </a:p>
          <a:p>
            <a:pPr eaLnBrk="1" hangingPunct="1">
              <a:buFontTx/>
              <a:buNone/>
              <a:defRPr/>
            </a:pPr>
            <a:r>
              <a:rPr lang="cs-CZ" dirty="0"/>
              <a:t>(musí být zastoupeny vždy všechny znaky)</a:t>
            </a:r>
          </a:p>
          <a:p>
            <a:pPr eaLnBrk="1" hangingPunct="1">
              <a:buFontTx/>
              <a:buChar char="-"/>
              <a:defRPr/>
            </a:pPr>
            <a:r>
              <a:rPr lang="cs-CZ" dirty="0"/>
              <a:t>opakování agrese</a:t>
            </a:r>
          </a:p>
          <a:p>
            <a:pPr eaLnBrk="1" hangingPunct="1">
              <a:buFontTx/>
              <a:buChar char="-"/>
              <a:defRPr/>
            </a:pPr>
            <a:r>
              <a:rPr lang="cs-CZ" dirty="0"/>
              <a:t>eskalace útoků</a:t>
            </a:r>
          </a:p>
          <a:p>
            <a:pPr eaLnBrk="1" hangingPunct="1">
              <a:buFontTx/>
              <a:buChar char="-"/>
              <a:defRPr/>
            </a:pPr>
            <a:r>
              <a:rPr lang="cs-CZ" dirty="0"/>
              <a:t>blízká osoba (oběť, agresor, svědci)</a:t>
            </a:r>
          </a:p>
          <a:p>
            <a:pPr eaLnBrk="1" hangingPunct="1">
              <a:buFontTx/>
              <a:buChar char="-"/>
              <a:defRPr/>
            </a:pPr>
            <a:r>
              <a:rPr lang="cs-CZ" dirty="0"/>
              <a:t>místo páchání (intimita domova)</a:t>
            </a:r>
          </a:p>
          <a:p>
            <a:endParaRPr lang="cs-CZ" dirty="0"/>
          </a:p>
        </p:txBody>
      </p:sp>
    </p:spTree>
    <p:extLst>
      <p:ext uri="{BB962C8B-B14F-4D97-AF65-F5344CB8AC3E}">
        <p14:creationId xmlns:p14="http://schemas.microsoft.com/office/powerpoint/2010/main" val="32753752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29FE21-2BDB-46A4-9AFB-80A20930F64B}"/>
              </a:ext>
            </a:extLst>
          </p:cNvPr>
          <p:cNvSpPr>
            <a:spLocks noGrp="1"/>
          </p:cNvSpPr>
          <p:nvPr>
            <p:ph type="title"/>
          </p:nvPr>
        </p:nvSpPr>
        <p:spPr/>
        <p:txBody>
          <a:bodyPr/>
          <a:lstStyle/>
          <a:p>
            <a:r>
              <a:rPr lang="cs-CZ" dirty="0"/>
              <a:t>Pachatelé domácího násilí</a:t>
            </a:r>
          </a:p>
        </p:txBody>
      </p:sp>
      <p:sp>
        <p:nvSpPr>
          <p:cNvPr id="3" name="Zástupný obsah 2">
            <a:extLst>
              <a:ext uri="{FF2B5EF4-FFF2-40B4-BE49-F238E27FC236}">
                <a16:creationId xmlns:a16="http://schemas.microsoft.com/office/drawing/2014/main" id="{3892F02D-9B1F-471D-A449-2AF299853490}"/>
              </a:ext>
            </a:extLst>
          </p:cNvPr>
          <p:cNvSpPr>
            <a:spLocks noGrp="1"/>
          </p:cNvSpPr>
          <p:nvPr>
            <p:ph idx="1"/>
          </p:nvPr>
        </p:nvSpPr>
        <p:spPr/>
        <p:txBody>
          <a:bodyPr/>
          <a:lstStyle/>
          <a:p>
            <a:pPr eaLnBrk="1" hangingPunct="1">
              <a:buFontTx/>
              <a:buChar char="-"/>
              <a:defRPr/>
            </a:pPr>
            <a:r>
              <a:rPr lang="cs-CZ" dirty="0"/>
              <a:t>Vliv původní výchovy v rodině, vzorce chování přejímané z původní rodiny (dítě pasivní účastník DN, příp. oběť CAN)</a:t>
            </a:r>
          </a:p>
          <a:p>
            <a:pPr eaLnBrk="1" hangingPunct="1">
              <a:buFontTx/>
              <a:buChar char="-"/>
              <a:defRPr/>
            </a:pPr>
            <a:r>
              <a:rPr lang="cs-CZ" dirty="0"/>
              <a:t>Nezralá osobnost</a:t>
            </a:r>
          </a:p>
          <a:p>
            <a:pPr eaLnBrk="1" hangingPunct="1">
              <a:buFontTx/>
              <a:buChar char="-"/>
              <a:defRPr/>
            </a:pPr>
            <a:r>
              <a:rPr lang="cs-CZ" dirty="0"/>
              <a:t>„Psychopatologická“ osobnost</a:t>
            </a:r>
          </a:p>
          <a:p>
            <a:pPr eaLnBrk="1" hangingPunct="1">
              <a:buFontTx/>
              <a:buChar char="-"/>
              <a:defRPr/>
            </a:pPr>
            <a:r>
              <a:rPr lang="cs-CZ" dirty="0"/>
              <a:t>Psychiatrické onemocnění</a:t>
            </a:r>
          </a:p>
          <a:p>
            <a:pPr eaLnBrk="1" hangingPunct="1">
              <a:buFontTx/>
              <a:buChar char="-"/>
              <a:defRPr/>
            </a:pPr>
            <a:r>
              <a:rPr lang="cs-CZ" dirty="0"/>
              <a:t>Návykové látky (alkohol)</a:t>
            </a:r>
          </a:p>
          <a:p>
            <a:endParaRPr lang="cs-CZ" dirty="0"/>
          </a:p>
        </p:txBody>
      </p:sp>
    </p:spTree>
    <p:extLst>
      <p:ext uri="{BB962C8B-B14F-4D97-AF65-F5344CB8AC3E}">
        <p14:creationId xmlns:p14="http://schemas.microsoft.com/office/powerpoint/2010/main" val="1259032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92DA0E-91CA-47CF-AAC3-0E208249F30E}"/>
              </a:ext>
            </a:extLst>
          </p:cNvPr>
          <p:cNvSpPr>
            <a:spLocks noGrp="1"/>
          </p:cNvSpPr>
          <p:nvPr>
            <p:ph type="title"/>
          </p:nvPr>
        </p:nvSpPr>
        <p:spPr/>
        <p:txBody>
          <a:bodyPr/>
          <a:lstStyle/>
          <a:p>
            <a:r>
              <a:rPr lang="cs-CZ" dirty="0"/>
              <a:t>Chování pachatele k oběti</a:t>
            </a:r>
          </a:p>
        </p:txBody>
      </p:sp>
      <p:sp>
        <p:nvSpPr>
          <p:cNvPr id="3" name="Zástupný obsah 2">
            <a:extLst>
              <a:ext uri="{FF2B5EF4-FFF2-40B4-BE49-F238E27FC236}">
                <a16:creationId xmlns:a16="http://schemas.microsoft.com/office/drawing/2014/main" id="{5BE4F20C-95C8-4D92-ABD4-170A6AC51B11}"/>
              </a:ext>
            </a:extLst>
          </p:cNvPr>
          <p:cNvSpPr>
            <a:spLocks noGrp="1"/>
          </p:cNvSpPr>
          <p:nvPr>
            <p:ph idx="1"/>
          </p:nvPr>
        </p:nvSpPr>
        <p:spPr/>
        <p:txBody>
          <a:bodyPr/>
          <a:lstStyle/>
          <a:p>
            <a:pPr eaLnBrk="1" hangingPunct="1">
              <a:buFontTx/>
              <a:buNone/>
              <a:defRPr/>
            </a:pPr>
            <a:r>
              <a:rPr lang="cs-CZ" dirty="0"/>
              <a:t>Snaha o absolutní izolaci oběti</a:t>
            </a:r>
          </a:p>
          <a:p>
            <a:pPr eaLnBrk="1" hangingPunct="1">
              <a:buFontTx/>
              <a:buNone/>
              <a:defRPr/>
            </a:pPr>
            <a:r>
              <a:rPr lang="cs-CZ" dirty="0"/>
              <a:t>Uvedení oběti do absolutní závislosti na pachateli</a:t>
            </a:r>
          </a:p>
          <a:p>
            <a:pPr eaLnBrk="1" hangingPunct="1">
              <a:buFontTx/>
              <a:buNone/>
              <a:defRPr/>
            </a:pPr>
            <a:r>
              <a:rPr lang="cs-CZ" dirty="0"/>
              <a:t>Postupný přechod „lehčích forem“ DN ve formy „těžší“, kdy oběť bojuje o přežití</a:t>
            </a:r>
          </a:p>
          <a:p>
            <a:pPr eaLnBrk="1" hangingPunct="1">
              <a:buFontTx/>
              <a:buNone/>
              <a:defRPr/>
            </a:pPr>
            <a:r>
              <a:rPr lang="cs-CZ" dirty="0"/>
              <a:t>fáze: napětí – konflikt – usmíření – napětí……</a:t>
            </a:r>
          </a:p>
          <a:p>
            <a:pPr eaLnBrk="1" hangingPunct="1">
              <a:buFontTx/>
              <a:buNone/>
              <a:defRPr/>
            </a:pPr>
            <a:r>
              <a:rPr lang="cs-CZ" dirty="0"/>
              <a:t>Postupně fáze usmíření zaniká a dochází ke zrychlení procesu</a:t>
            </a:r>
          </a:p>
          <a:p>
            <a:endParaRPr lang="cs-CZ" dirty="0"/>
          </a:p>
        </p:txBody>
      </p:sp>
    </p:spTree>
    <p:extLst>
      <p:ext uri="{BB962C8B-B14F-4D97-AF65-F5344CB8AC3E}">
        <p14:creationId xmlns:p14="http://schemas.microsoft.com/office/powerpoint/2010/main" val="19860603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597D70-9975-49C3-8546-DD1FB204B837}"/>
              </a:ext>
            </a:extLst>
          </p:cNvPr>
          <p:cNvSpPr>
            <a:spLocks noGrp="1"/>
          </p:cNvSpPr>
          <p:nvPr>
            <p:ph type="title"/>
          </p:nvPr>
        </p:nvSpPr>
        <p:spPr/>
        <p:txBody>
          <a:bodyPr/>
          <a:lstStyle/>
          <a:p>
            <a:r>
              <a:rPr lang="cs-CZ" dirty="0"/>
              <a:t>Vliv agrese na děti</a:t>
            </a:r>
          </a:p>
        </p:txBody>
      </p:sp>
      <p:sp>
        <p:nvSpPr>
          <p:cNvPr id="3" name="Zástupný obsah 2">
            <a:extLst>
              <a:ext uri="{FF2B5EF4-FFF2-40B4-BE49-F238E27FC236}">
                <a16:creationId xmlns:a16="http://schemas.microsoft.com/office/drawing/2014/main" id="{B828F643-274F-48CA-AED5-11C7A54A2855}"/>
              </a:ext>
            </a:extLst>
          </p:cNvPr>
          <p:cNvSpPr>
            <a:spLocks noGrp="1"/>
          </p:cNvSpPr>
          <p:nvPr>
            <p:ph idx="1"/>
          </p:nvPr>
        </p:nvSpPr>
        <p:spPr/>
        <p:txBody>
          <a:bodyPr/>
          <a:lstStyle/>
          <a:p>
            <a:pPr>
              <a:defRPr/>
            </a:pPr>
            <a:r>
              <a:rPr lang="cs-CZ" dirty="0"/>
              <a:t>Jiná reakce na přímou agresi a jiná na agresi mezi blízkými osobami</a:t>
            </a:r>
          </a:p>
          <a:p>
            <a:pPr>
              <a:defRPr/>
            </a:pPr>
            <a:r>
              <a:rPr lang="cs-CZ" dirty="0"/>
              <a:t>Mladší děti úzkost, starší hostilita</a:t>
            </a:r>
          </a:p>
          <a:p>
            <a:pPr>
              <a:defRPr/>
            </a:pPr>
            <a:r>
              <a:rPr lang="cs-CZ" dirty="0"/>
              <a:t>Dívky – více emoční stavy (prožívání), chlapci více v chování (agresivita)</a:t>
            </a:r>
          </a:p>
          <a:p>
            <a:pPr>
              <a:defRPr/>
            </a:pPr>
            <a:r>
              <a:rPr lang="cs-CZ" dirty="0"/>
              <a:t>Dívky se identifikují s obětí, chlapci s agresorem</a:t>
            </a:r>
          </a:p>
          <a:p>
            <a:pPr>
              <a:defRPr/>
            </a:pPr>
            <a:r>
              <a:rPr lang="cs-CZ" dirty="0"/>
              <a:t>Emoční excitace či inhibice – pokud dítě zmrazí své emoce vznikají deprese-</a:t>
            </a:r>
            <a:r>
              <a:rPr lang="cs-CZ" dirty="0" err="1"/>
              <a:t>suicidium</a:t>
            </a:r>
            <a:endParaRPr lang="cs-CZ" dirty="0"/>
          </a:p>
          <a:p>
            <a:pPr>
              <a:defRPr/>
            </a:pPr>
            <a:r>
              <a:rPr lang="cs-CZ" dirty="0"/>
              <a:t>PSTSR</a:t>
            </a:r>
          </a:p>
          <a:p>
            <a:endParaRPr lang="cs-CZ" dirty="0"/>
          </a:p>
        </p:txBody>
      </p:sp>
    </p:spTree>
    <p:extLst>
      <p:ext uri="{BB962C8B-B14F-4D97-AF65-F5344CB8AC3E}">
        <p14:creationId xmlns:p14="http://schemas.microsoft.com/office/powerpoint/2010/main" val="400326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1E8D5B-9AED-477B-9E86-FD29C0E2F3B5}"/>
              </a:ext>
            </a:extLst>
          </p:cNvPr>
          <p:cNvSpPr>
            <a:spLocks noGrp="1"/>
          </p:cNvSpPr>
          <p:nvPr>
            <p:ph type="title"/>
          </p:nvPr>
        </p:nvSpPr>
        <p:spPr/>
        <p:txBody>
          <a:bodyPr>
            <a:normAutofit/>
          </a:bodyPr>
          <a:lstStyle/>
          <a:p>
            <a:r>
              <a:rPr lang="cs-CZ" sz="3200" dirty="0">
                <a:effectLst/>
                <a:latin typeface="+mn-lt"/>
                <a:ea typeface="Times New Roman" panose="02020603050405020304" pitchFamily="18" charset="0"/>
              </a:rPr>
              <a:t>Možnosti psychosociální podpory žáka ze strany školy. Kompetence učitele, možnosti a meze jeho intervence.</a:t>
            </a:r>
            <a:endParaRPr lang="cs-CZ" sz="3200" dirty="0"/>
          </a:p>
        </p:txBody>
      </p:sp>
      <p:sp>
        <p:nvSpPr>
          <p:cNvPr id="3" name="Zástupný obsah 2">
            <a:extLst>
              <a:ext uri="{FF2B5EF4-FFF2-40B4-BE49-F238E27FC236}">
                <a16:creationId xmlns:a16="http://schemas.microsoft.com/office/drawing/2014/main" id="{424B1C4E-693B-4C97-BD46-4F72814621FA}"/>
              </a:ext>
            </a:extLst>
          </p:cNvPr>
          <p:cNvSpPr>
            <a:spLocks noGrp="1"/>
          </p:cNvSpPr>
          <p:nvPr>
            <p:ph idx="1"/>
          </p:nvPr>
        </p:nvSpPr>
        <p:spPr/>
        <p:txBody>
          <a:bodyPr/>
          <a:lstStyle/>
          <a:p>
            <a:r>
              <a:rPr lang="cs-CZ" dirty="0"/>
              <a:t>Co je nejlepší pro dítě? Známe jeho přání?</a:t>
            </a:r>
          </a:p>
          <a:p>
            <a:r>
              <a:rPr lang="cs-CZ" dirty="0"/>
              <a:t>Kdo zastupuje zájem dítěte? Čí zájem ve skutečnosti hájí?</a:t>
            </a:r>
          </a:p>
          <a:p>
            <a:r>
              <a:rPr lang="cs-CZ" dirty="0"/>
              <a:t>Je na straně dítěte alespoň neutrální osoba? (např. OSPOD)</a:t>
            </a:r>
          </a:p>
          <a:p>
            <a:r>
              <a:rPr lang="cs-CZ" dirty="0"/>
              <a:t>Máme na podporu dítěte odborný tým? Kdo jsou odborníci?</a:t>
            </a:r>
          </a:p>
          <a:p>
            <a:pPr marL="0" indent="0">
              <a:buNone/>
            </a:pPr>
            <a:r>
              <a:rPr lang="cs-CZ" dirty="0">
                <a:solidFill>
                  <a:srgbClr val="FF0000"/>
                </a:solidFill>
              </a:rPr>
              <a:t>Případové konference – odborné setkání nad problémem dítěte</a:t>
            </a:r>
          </a:p>
          <a:p>
            <a:r>
              <a:rPr lang="cs-CZ" dirty="0">
                <a:solidFill>
                  <a:srgbClr val="FF0000"/>
                </a:solidFill>
              </a:rPr>
              <a:t>Právní posouzení situace</a:t>
            </a:r>
          </a:p>
          <a:p>
            <a:r>
              <a:rPr lang="cs-CZ" dirty="0">
                <a:solidFill>
                  <a:srgbClr val="FF0000"/>
                </a:solidFill>
              </a:rPr>
              <a:t>Odborný tým – plán podpory</a:t>
            </a:r>
          </a:p>
          <a:p>
            <a:r>
              <a:rPr lang="cs-CZ" dirty="0">
                <a:solidFill>
                  <a:srgbClr val="FF0000"/>
                </a:solidFill>
              </a:rPr>
              <a:t>Kontrola dosažených výsledků</a:t>
            </a:r>
          </a:p>
        </p:txBody>
      </p:sp>
    </p:spTree>
    <p:extLst>
      <p:ext uri="{BB962C8B-B14F-4D97-AF65-F5344CB8AC3E}">
        <p14:creationId xmlns:p14="http://schemas.microsoft.com/office/powerpoint/2010/main" val="654044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07E349-0A1B-401D-934D-E7B1167E2E49}"/>
              </a:ext>
            </a:extLst>
          </p:cNvPr>
          <p:cNvSpPr>
            <a:spLocks noGrp="1"/>
          </p:cNvSpPr>
          <p:nvPr>
            <p:ph type="title"/>
          </p:nvPr>
        </p:nvSpPr>
        <p:spPr/>
        <p:txBody>
          <a:bodyPr/>
          <a:lstStyle/>
          <a:p>
            <a:r>
              <a:rPr lang="cs-CZ" dirty="0"/>
              <a:t>Vliv domácího násilí na děti</a:t>
            </a:r>
          </a:p>
        </p:txBody>
      </p:sp>
      <p:sp>
        <p:nvSpPr>
          <p:cNvPr id="3" name="Zástupný obsah 2">
            <a:extLst>
              <a:ext uri="{FF2B5EF4-FFF2-40B4-BE49-F238E27FC236}">
                <a16:creationId xmlns:a16="http://schemas.microsoft.com/office/drawing/2014/main" id="{57A33FA7-A246-40DE-9876-D8F7126B419F}"/>
              </a:ext>
            </a:extLst>
          </p:cNvPr>
          <p:cNvSpPr>
            <a:spLocks noGrp="1"/>
          </p:cNvSpPr>
          <p:nvPr>
            <p:ph idx="1"/>
          </p:nvPr>
        </p:nvSpPr>
        <p:spPr/>
        <p:txBody>
          <a:bodyPr/>
          <a:lstStyle/>
          <a:p>
            <a:pPr>
              <a:defRPr/>
            </a:pPr>
            <a:r>
              <a:rPr lang="cs-CZ" dirty="0"/>
              <a:t>Zodpovědnost za situaci v rodině – výčitky, že nezabránilo DN</a:t>
            </a:r>
          </a:p>
          <a:p>
            <a:pPr>
              <a:defRPr/>
            </a:pPr>
            <a:r>
              <a:rPr lang="cs-CZ" dirty="0"/>
              <a:t>Mladší dítě generalizuje úzkost, reaguje i somaticky</a:t>
            </a:r>
          </a:p>
          <a:p>
            <a:pPr>
              <a:defRPr/>
            </a:pPr>
            <a:r>
              <a:rPr lang="cs-CZ" dirty="0"/>
              <a:t>Nemá prostor vyjádřit co by si přálo, co prožívá</a:t>
            </a:r>
          </a:p>
          <a:p>
            <a:pPr>
              <a:defRPr/>
            </a:pPr>
            <a:r>
              <a:rPr lang="cs-CZ" dirty="0"/>
              <a:t>Dítě verbalizuje postoje manipulátora případně názory o kterých si myslí, že by mělo prezentovat</a:t>
            </a:r>
          </a:p>
          <a:p>
            <a:pPr>
              <a:defRPr/>
            </a:pPr>
            <a:r>
              <a:rPr lang="cs-CZ" dirty="0"/>
              <a:t>Dítě má obavy z agresora</a:t>
            </a:r>
          </a:p>
          <a:p>
            <a:pPr>
              <a:defRPr/>
            </a:pPr>
            <a:r>
              <a:rPr lang="cs-CZ" dirty="0"/>
              <a:t>Nepředvídatelnost chování</a:t>
            </a:r>
          </a:p>
          <a:p>
            <a:endParaRPr lang="cs-CZ" dirty="0"/>
          </a:p>
        </p:txBody>
      </p:sp>
    </p:spTree>
    <p:extLst>
      <p:ext uri="{BB962C8B-B14F-4D97-AF65-F5344CB8AC3E}">
        <p14:creationId xmlns:p14="http://schemas.microsoft.com/office/powerpoint/2010/main" val="5054597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B8D555-F5A0-4F8D-9700-AE75848508C7}"/>
              </a:ext>
            </a:extLst>
          </p:cNvPr>
          <p:cNvSpPr>
            <a:spLocks noGrp="1"/>
          </p:cNvSpPr>
          <p:nvPr>
            <p:ph type="title"/>
          </p:nvPr>
        </p:nvSpPr>
        <p:spPr/>
        <p:txBody>
          <a:bodyPr/>
          <a:lstStyle/>
          <a:p>
            <a:r>
              <a:rPr lang="cs-CZ" dirty="0"/>
              <a:t>Dítě a domácí násilí</a:t>
            </a:r>
          </a:p>
        </p:txBody>
      </p:sp>
      <p:sp>
        <p:nvSpPr>
          <p:cNvPr id="3" name="Zástupný obsah 2">
            <a:extLst>
              <a:ext uri="{FF2B5EF4-FFF2-40B4-BE49-F238E27FC236}">
                <a16:creationId xmlns:a16="http://schemas.microsoft.com/office/drawing/2014/main" id="{0592853A-8362-4B64-B36C-61A58F550F41}"/>
              </a:ext>
            </a:extLst>
          </p:cNvPr>
          <p:cNvSpPr>
            <a:spLocks noGrp="1"/>
          </p:cNvSpPr>
          <p:nvPr>
            <p:ph idx="1"/>
          </p:nvPr>
        </p:nvSpPr>
        <p:spPr/>
        <p:txBody>
          <a:bodyPr>
            <a:normAutofit lnSpcReduction="10000"/>
          </a:bodyPr>
          <a:lstStyle/>
          <a:p>
            <a:pPr>
              <a:defRPr/>
            </a:pPr>
            <a:r>
              <a:rPr lang="cs-CZ" dirty="0"/>
              <a:t>Matka je hrdá na chování dítěte</a:t>
            </a:r>
          </a:p>
          <a:p>
            <a:pPr>
              <a:defRPr/>
            </a:pPr>
            <a:r>
              <a:rPr lang="cs-CZ" dirty="0"/>
              <a:t>Fixace násilí ve vztahu</a:t>
            </a:r>
          </a:p>
          <a:p>
            <a:pPr>
              <a:defRPr/>
            </a:pPr>
            <a:r>
              <a:rPr lang="cs-CZ" dirty="0"/>
              <a:t>Dobro a zlo není pojmenováno</a:t>
            </a:r>
          </a:p>
          <a:p>
            <a:pPr>
              <a:defRPr/>
            </a:pPr>
            <a:r>
              <a:rPr lang="cs-CZ" dirty="0"/>
              <a:t>Ambivalentní pocity -  láska k násilnému rodiči</a:t>
            </a:r>
          </a:p>
          <a:p>
            <a:pPr>
              <a:defRPr/>
            </a:pPr>
            <a:r>
              <a:rPr lang="cs-CZ" dirty="0"/>
              <a:t>Zmatek – násilník nabízí i něco jiného než násilí</a:t>
            </a:r>
          </a:p>
          <a:p>
            <a:pPr>
              <a:defRPr/>
            </a:pPr>
            <a:r>
              <a:rPr lang="cs-CZ" dirty="0"/>
              <a:t>Pocit viny – má rádo násilníka, který je špatný</a:t>
            </a:r>
          </a:p>
          <a:p>
            <a:pPr>
              <a:defRPr/>
            </a:pPr>
            <a:r>
              <a:rPr lang="cs-CZ" dirty="0"/>
              <a:t>Smutek, osamocení</a:t>
            </a:r>
          </a:p>
          <a:p>
            <a:pPr>
              <a:defRPr/>
            </a:pPr>
            <a:r>
              <a:rPr lang="cs-CZ" dirty="0"/>
              <a:t>Deprese</a:t>
            </a:r>
          </a:p>
          <a:p>
            <a:pPr>
              <a:defRPr/>
            </a:pPr>
            <a:r>
              <a:rPr lang="cs-CZ" dirty="0"/>
              <a:t>Regrese</a:t>
            </a:r>
          </a:p>
          <a:p>
            <a:endParaRPr lang="cs-CZ" dirty="0"/>
          </a:p>
        </p:txBody>
      </p:sp>
    </p:spTree>
    <p:extLst>
      <p:ext uri="{BB962C8B-B14F-4D97-AF65-F5344CB8AC3E}">
        <p14:creationId xmlns:p14="http://schemas.microsoft.com/office/powerpoint/2010/main" val="36210701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A7396C-1635-4473-A0D6-91A7CC1BD205}"/>
              </a:ext>
            </a:extLst>
          </p:cNvPr>
          <p:cNvSpPr>
            <a:spLocks noGrp="1"/>
          </p:cNvSpPr>
          <p:nvPr>
            <p:ph type="title"/>
          </p:nvPr>
        </p:nvSpPr>
        <p:spPr/>
        <p:txBody>
          <a:bodyPr/>
          <a:lstStyle/>
          <a:p>
            <a:r>
              <a:rPr lang="cs-CZ" dirty="0"/>
              <a:t>Domácí násilí a reakce oběti</a:t>
            </a:r>
          </a:p>
        </p:txBody>
      </p:sp>
      <p:sp>
        <p:nvSpPr>
          <p:cNvPr id="3" name="Zástupný obsah 2">
            <a:extLst>
              <a:ext uri="{FF2B5EF4-FFF2-40B4-BE49-F238E27FC236}">
                <a16:creationId xmlns:a16="http://schemas.microsoft.com/office/drawing/2014/main" id="{F9FCAF15-BE2D-4FE7-9169-9F36471FA640}"/>
              </a:ext>
            </a:extLst>
          </p:cNvPr>
          <p:cNvSpPr>
            <a:spLocks noGrp="1"/>
          </p:cNvSpPr>
          <p:nvPr>
            <p:ph idx="1"/>
          </p:nvPr>
        </p:nvSpPr>
        <p:spPr/>
        <p:txBody>
          <a:bodyPr/>
          <a:lstStyle/>
          <a:p>
            <a:pPr eaLnBrk="1" hangingPunct="1">
              <a:buFontTx/>
              <a:buNone/>
              <a:defRPr/>
            </a:pPr>
            <a:r>
              <a:rPr lang="cs-CZ" sz="2800" dirty="0"/>
              <a:t>Prožívá fáze posttraumatického stresového </a:t>
            </a:r>
            <a:r>
              <a:rPr lang="cs-CZ" sz="2800" dirty="0" err="1"/>
              <a:t>sy</a:t>
            </a:r>
            <a:r>
              <a:rPr lang="cs-CZ" sz="2800" dirty="0"/>
              <a:t>. (</a:t>
            </a:r>
            <a:r>
              <a:rPr lang="cs-CZ" sz="2800" b="1" dirty="0"/>
              <a:t>pachatel důsledky svého chování bagatelizuje)</a:t>
            </a:r>
          </a:p>
          <a:p>
            <a:pPr eaLnBrk="1" hangingPunct="1">
              <a:buFontTx/>
              <a:buChar char="-"/>
              <a:defRPr/>
            </a:pPr>
            <a:r>
              <a:rPr lang="cs-CZ" sz="2800" dirty="0"/>
              <a:t>bezprostřední(odezní s ohledem na intenzitu prožitku). Jeho délku ovlivní prostředí, kvalita krizové intervence a objektivní faktory (věk oběti, vztah k agresorovi, pohlaví, celkový zdravotní stav atd.)</a:t>
            </a:r>
          </a:p>
          <a:p>
            <a:pPr eaLnBrk="1" hangingPunct="1">
              <a:buFontTx/>
              <a:buChar char="-"/>
              <a:defRPr/>
            </a:pPr>
            <a:r>
              <a:rPr lang="cs-CZ" sz="2800" dirty="0"/>
              <a:t>období latence</a:t>
            </a:r>
          </a:p>
          <a:p>
            <a:pPr eaLnBrk="1" hangingPunct="1">
              <a:buFontTx/>
              <a:buChar char="-"/>
              <a:defRPr/>
            </a:pPr>
            <a:r>
              <a:rPr lang="cs-CZ" sz="2800" dirty="0"/>
              <a:t>Obtíže s důvěrou, zdravotní problémy, změny v psychice, psychiatrické onemocnění, invalidita</a:t>
            </a:r>
          </a:p>
          <a:p>
            <a:endParaRPr lang="cs-CZ" dirty="0"/>
          </a:p>
        </p:txBody>
      </p:sp>
    </p:spTree>
    <p:extLst>
      <p:ext uri="{BB962C8B-B14F-4D97-AF65-F5344CB8AC3E}">
        <p14:creationId xmlns:p14="http://schemas.microsoft.com/office/powerpoint/2010/main" val="210368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5B67A-6E08-4701-8E43-F3665D2DA5F4}"/>
              </a:ext>
            </a:extLst>
          </p:cNvPr>
          <p:cNvSpPr>
            <a:spLocks noGrp="1"/>
          </p:cNvSpPr>
          <p:nvPr>
            <p:ph type="title"/>
          </p:nvPr>
        </p:nvSpPr>
        <p:spPr/>
        <p:txBody>
          <a:bodyPr/>
          <a:lstStyle/>
          <a:p>
            <a:r>
              <a:rPr lang="cs-CZ" dirty="0"/>
              <a:t>Krizové situace</a:t>
            </a:r>
          </a:p>
        </p:txBody>
      </p:sp>
      <p:sp>
        <p:nvSpPr>
          <p:cNvPr id="3" name="Zástupný obsah 2">
            <a:extLst>
              <a:ext uri="{FF2B5EF4-FFF2-40B4-BE49-F238E27FC236}">
                <a16:creationId xmlns:a16="http://schemas.microsoft.com/office/drawing/2014/main" id="{EBF146B9-CB3D-47FF-8E5E-0AFD074DC505}"/>
              </a:ext>
            </a:extLst>
          </p:cNvPr>
          <p:cNvSpPr>
            <a:spLocks noGrp="1"/>
          </p:cNvSpPr>
          <p:nvPr>
            <p:ph idx="1"/>
          </p:nvPr>
        </p:nvSpPr>
        <p:spPr/>
        <p:txBody>
          <a:bodyPr/>
          <a:lstStyle/>
          <a:p>
            <a:r>
              <a:rPr lang="cs-CZ" dirty="0"/>
              <a:t>Drzost – na veřejném místě řešit, ale v „soukromí“, znovu upozornit s odstupem času, ve třídě nereagovat</a:t>
            </a:r>
          </a:p>
          <a:p>
            <a:r>
              <a:rPr lang="cs-CZ" dirty="0"/>
              <a:t>Vulgarita – vysvětlit v čem spočívá náhled na chování, jaké má chování důsledky</a:t>
            </a:r>
          </a:p>
          <a:p>
            <a:r>
              <a:rPr lang="cs-CZ" dirty="0"/>
              <a:t>Pomluvy – zapojit se do hovoru a vyptávat se na podrobnosti</a:t>
            </a:r>
          </a:p>
          <a:p>
            <a:endParaRPr lang="cs-CZ" dirty="0"/>
          </a:p>
          <a:p>
            <a:r>
              <a:rPr lang="cs-CZ" sz="2800" dirty="0">
                <a:effectLst/>
                <a:ea typeface="Times New Roman" panose="02020603050405020304" pitchFamily="18" charset="0"/>
              </a:rPr>
              <a:t>Syndrom CAN – typologie týraného a zanedbávaného dítěte. Oznamovací povinnost. Spolupráce s OSPOD.</a:t>
            </a:r>
            <a:endParaRPr lang="cs-CZ" dirty="0"/>
          </a:p>
          <a:p>
            <a:endParaRPr lang="cs-CZ" dirty="0"/>
          </a:p>
        </p:txBody>
      </p:sp>
    </p:spTree>
    <p:extLst>
      <p:ext uri="{BB962C8B-B14F-4D97-AF65-F5344CB8AC3E}">
        <p14:creationId xmlns:p14="http://schemas.microsoft.com/office/powerpoint/2010/main" val="30726494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421463-DDF8-4CF7-A730-D6BACFA134BA}"/>
              </a:ext>
            </a:extLst>
          </p:cNvPr>
          <p:cNvSpPr>
            <a:spLocks noGrp="1"/>
          </p:cNvSpPr>
          <p:nvPr>
            <p:ph type="title"/>
          </p:nvPr>
        </p:nvSpPr>
        <p:spPr/>
        <p:txBody>
          <a:bodyPr>
            <a:normAutofit/>
          </a:bodyPr>
          <a:lstStyle/>
          <a:p>
            <a:r>
              <a:rPr lang="cs-CZ" sz="4000" dirty="0">
                <a:latin typeface="+mn-lt"/>
              </a:rPr>
              <a:t>Dítě a rozvod rodičů</a:t>
            </a:r>
          </a:p>
        </p:txBody>
      </p:sp>
      <p:sp>
        <p:nvSpPr>
          <p:cNvPr id="3" name="Zástupný obsah 2">
            <a:extLst>
              <a:ext uri="{FF2B5EF4-FFF2-40B4-BE49-F238E27FC236}">
                <a16:creationId xmlns:a16="http://schemas.microsoft.com/office/drawing/2014/main" id="{D2B83A09-B4B0-4BCB-84A2-14CEB0E0C71D}"/>
              </a:ext>
            </a:extLst>
          </p:cNvPr>
          <p:cNvSpPr>
            <a:spLocks noGrp="1"/>
          </p:cNvSpPr>
          <p:nvPr>
            <p:ph idx="1"/>
          </p:nvPr>
        </p:nvSpPr>
        <p:spPr/>
        <p:txBody>
          <a:bodyPr/>
          <a:lstStyle/>
          <a:p>
            <a:pPr eaLnBrk="1" hangingPunct="1">
              <a:lnSpc>
                <a:spcPct val="90000"/>
              </a:lnSpc>
            </a:pPr>
            <a:r>
              <a:rPr lang="cs-CZ" altLang="cs-CZ" dirty="0"/>
              <a:t>Dítě mezi rodiči:</a:t>
            </a:r>
          </a:p>
          <a:p>
            <a:pPr eaLnBrk="1" hangingPunct="1">
              <a:lnSpc>
                <a:spcPct val="90000"/>
              </a:lnSpc>
              <a:buFont typeface="Wingdings" panose="05000000000000000000" pitchFamily="2" charset="2"/>
              <a:buNone/>
            </a:pPr>
            <a:r>
              <a:rPr lang="cs-CZ" altLang="cs-CZ" dirty="0"/>
              <a:t>svěření dítěte do péče jednoho z rodičů – kritéria pro rozhodování o svěření dítěte do výchovy, úprava styku rodiče a dítěte, ovlivňování dítěte – </a:t>
            </a:r>
            <a:r>
              <a:rPr lang="cs-CZ" altLang="cs-CZ" dirty="0" err="1"/>
              <a:t>sy</a:t>
            </a:r>
            <a:r>
              <a:rPr lang="cs-CZ" altLang="cs-CZ" dirty="0"/>
              <a:t>. zavrženého rodiče atd.)</a:t>
            </a:r>
          </a:p>
          <a:p>
            <a:pPr eaLnBrk="1" hangingPunct="1">
              <a:lnSpc>
                <a:spcPct val="90000"/>
              </a:lnSpc>
              <a:buFont typeface="Wingdings" panose="05000000000000000000" pitchFamily="2" charset="2"/>
              <a:buNone/>
            </a:pPr>
            <a:endParaRPr lang="cs-CZ" altLang="cs-CZ" dirty="0"/>
          </a:p>
          <a:p>
            <a:pPr eaLnBrk="1" hangingPunct="1">
              <a:lnSpc>
                <a:spcPct val="90000"/>
              </a:lnSpc>
              <a:buFont typeface="Wingdings" panose="05000000000000000000" pitchFamily="2" charset="2"/>
              <a:buNone/>
            </a:pPr>
            <a:r>
              <a:rPr lang="cs-CZ" altLang="cs-CZ" dirty="0"/>
              <a:t>společná nebo střídavá péče</a:t>
            </a:r>
          </a:p>
          <a:p>
            <a:pPr marL="0" indent="0">
              <a:buNone/>
            </a:pPr>
            <a:endParaRPr lang="cs-CZ" dirty="0"/>
          </a:p>
        </p:txBody>
      </p:sp>
    </p:spTree>
    <p:extLst>
      <p:ext uri="{BB962C8B-B14F-4D97-AF65-F5344CB8AC3E}">
        <p14:creationId xmlns:p14="http://schemas.microsoft.com/office/powerpoint/2010/main" val="6479815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225112-0CEE-43AF-9E7F-C7C17220D8C2}"/>
              </a:ext>
            </a:extLst>
          </p:cNvPr>
          <p:cNvSpPr>
            <a:spLocks noGrp="1"/>
          </p:cNvSpPr>
          <p:nvPr>
            <p:ph type="title"/>
          </p:nvPr>
        </p:nvSpPr>
        <p:spPr/>
        <p:txBody>
          <a:bodyPr/>
          <a:lstStyle/>
          <a:p>
            <a:r>
              <a:rPr lang="cs-CZ" dirty="0"/>
              <a:t>Problémy, které dítě vnímá</a:t>
            </a:r>
          </a:p>
        </p:txBody>
      </p:sp>
      <p:sp>
        <p:nvSpPr>
          <p:cNvPr id="3" name="Zástupný obsah 2">
            <a:extLst>
              <a:ext uri="{FF2B5EF4-FFF2-40B4-BE49-F238E27FC236}">
                <a16:creationId xmlns:a16="http://schemas.microsoft.com/office/drawing/2014/main" id="{D6C08FD8-CDF6-462A-BBF4-79951985CCDE}"/>
              </a:ext>
            </a:extLst>
          </p:cNvPr>
          <p:cNvSpPr>
            <a:spLocks noGrp="1"/>
          </p:cNvSpPr>
          <p:nvPr>
            <p:ph idx="1"/>
          </p:nvPr>
        </p:nvSpPr>
        <p:spPr/>
        <p:txBody>
          <a:bodyPr/>
          <a:lstStyle/>
          <a:p>
            <a:pPr eaLnBrk="1" hangingPunct="1"/>
            <a:r>
              <a:rPr lang="cs-CZ" altLang="cs-CZ" dirty="0"/>
              <a:t>Osamocený rodič – řeší se otázka druhého rodiče – jeho vina, jeho zdravotní stav, společenské postavení atd. (situace, kdy otec není uveden, nezajímá se) </a:t>
            </a:r>
          </a:p>
          <a:p>
            <a:pPr eaLnBrk="1" hangingPunct="1"/>
            <a:r>
              <a:rPr lang="cs-CZ" altLang="cs-CZ" dirty="0"/>
              <a:t>Riziko chudoby, riziko nezajištění citového vývoje dítěte, riziko ÚV,</a:t>
            </a:r>
          </a:p>
          <a:p>
            <a:pPr eaLnBrk="1" hangingPunct="1"/>
            <a:r>
              <a:rPr lang="cs-CZ" altLang="cs-CZ" dirty="0"/>
              <a:t>RIZIKO EXKLUZE</a:t>
            </a:r>
          </a:p>
          <a:p>
            <a:pPr eaLnBrk="1" hangingPunct="1"/>
            <a:r>
              <a:rPr lang="cs-CZ" altLang="cs-CZ" dirty="0"/>
              <a:t>Potřeba podpory rodiny</a:t>
            </a:r>
          </a:p>
          <a:p>
            <a:endParaRPr lang="cs-CZ" dirty="0"/>
          </a:p>
        </p:txBody>
      </p:sp>
    </p:spTree>
    <p:extLst>
      <p:ext uri="{BB962C8B-B14F-4D97-AF65-F5344CB8AC3E}">
        <p14:creationId xmlns:p14="http://schemas.microsoft.com/office/powerpoint/2010/main" val="3209476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F156E-1B50-493A-A6A1-F976265257A0}"/>
              </a:ext>
            </a:extLst>
          </p:cNvPr>
          <p:cNvSpPr>
            <a:spLocks noGrp="1"/>
          </p:cNvSpPr>
          <p:nvPr>
            <p:ph type="title"/>
          </p:nvPr>
        </p:nvSpPr>
        <p:spPr/>
        <p:txBody>
          <a:bodyPr/>
          <a:lstStyle/>
          <a:p>
            <a:r>
              <a:rPr lang="cs-CZ" dirty="0"/>
              <a:t>Rozvod</a:t>
            </a:r>
          </a:p>
        </p:txBody>
      </p:sp>
      <p:sp>
        <p:nvSpPr>
          <p:cNvPr id="3" name="Zástupný obsah 2">
            <a:extLst>
              <a:ext uri="{FF2B5EF4-FFF2-40B4-BE49-F238E27FC236}">
                <a16:creationId xmlns:a16="http://schemas.microsoft.com/office/drawing/2014/main" id="{B46D06D0-B65A-482B-8719-6779E1951CD2}"/>
              </a:ext>
            </a:extLst>
          </p:cNvPr>
          <p:cNvSpPr>
            <a:spLocks noGrp="1"/>
          </p:cNvSpPr>
          <p:nvPr>
            <p:ph idx="1"/>
          </p:nvPr>
        </p:nvSpPr>
        <p:spPr/>
        <p:txBody>
          <a:bodyPr/>
          <a:lstStyle/>
          <a:p>
            <a:pPr eaLnBrk="1" hangingPunct="1">
              <a:lnSpc>
                <a:spcPct val="80000"/>
              </a:lnSpc>
            </a:pPr>
            <a:r>
              <a:rPr lang="cs-CZ" altLang="cs-CZ" sz="2800" dirty="0"/>
              <a:t>Manželství – systém smluv (projeví se až při rozvodu)</a:t>
            </a:r>
          </a:p>
          <a:p>
            <a:pPr eaLnBrk="1" hangingPunct="1">
              <a:lnSpc>
                <a:spcPct val="80000"/>
              </a:lnSpc>
            </a:pPr>
            <a:r>
              <a:rPr lang="cs-CZ" altLang="cs-CZ" sz="2800" dirty="0"/>
              <a:t>Širší rodina (solidarita, zájem, podpora</a:t>
            </a:r>
          </a:p>
          <a:p>
            <a:pPr eaLnBrk="1" hangingPunct="1">
              <a:lnSpc>
                <a:spcPct val="80000"/>
              </a:lnSpc>
            </a:pPr>
            <a:r>
              <a:rPr lang="cs-CZ" altLang="cs-CZ" sz="2800" dirty="0"/>
              <a:t>Děti – láska, péče</a:t>
            </a:r>
          </a:p>
          <a:p>
            <a:pPr eaLnBrk="1" hangingPunct="1">
              <a:lnSpc>
                <a:spcPct val="80000"/>
              </a:lnSpc>
            </a:pPr>
            <a:r>
              <a:rPr lang="cs-CZ" altLang="cs-CZ" sz="2800" dirty="0"/>
              <a:t>Domov – hodnoty, tradice</a:t>
            </a:r>
          </a:p>
          <a:p>
            <a:pPr eaLnBrk="1" hangingPunct="1">
              <a:lnSpc>
                <a:spcPct val="80000"/>
              </a:lnSpc>
            </a:pPr>
            <a:r>
              <a:rPr lang="cs-CZ" altLang="cs-CZ" sz="2800" dirty="0"/>
              <a:t>Jazyk – vliv zkušenosti rodiny</a:t>
            </a:r>
          </a:p>
          <a:p>
            <a:pPr eaLnBrk="1" hangingPunct="1">
              <a:lnSpc>
                <a:spcPct val="80000"/>
              </a:lnSpc>
            </a:pPr>
            <a:r>
              <a:rPr lang="cs-CZ" altLang="cs-CZ" sz="2800" dirty="0"/>
              <a:t>Genderová totožnost – pohlavní sounáležitost</a:t>
            </a:r>
          </a:p>
          <a:p>
            <a:pPr eaLnBrk="1" hangingPunct="1">
              <a:lnSpc>
                <a:spcPct val="80000"/>
              </a:lnSpc>
            </a:pPr>
            <a:r>
              <a:rPr lang="cs-CZ" altLang="cs-CZ" sz="2800" dirty="0"/>
              <a:t>Obrana – respekt k chování partnera</a:t>
            </a:r>
          </a:p>
          <a:p>
            <a:pPr eaLnBrk="1" hangingPunct="1">
              <a:lnSpc>
                <a:spcPct val="80000"/>
              </a:lnSpc>
            </a:pPr>
            <a:r>
              <a:rPr lang="cs-CZ" altLang="cs-CZ" sz="2800" dirty="0"/>
              <a:t>Opora – pokud je partner v krizi, druhý partner supluje rodiče</a:t>
            </a:r>
          </a:p>
          <a:p>
            <a:endParaRPr lang="cs-CZ" dirty="0"/>
          </a:p>
        </p:txBody>
      </p:sp>
    </p:spTree>
    <p:extLst>
      <p:ext uri="{BB962C8B-B14F-4D97-AF65-F5344CB8AC3E}">
        <p14:creationId xmlns:p14="http://schemas.microsoft.com/office/powerpoint/2010/main" val="23052630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D082E1-F272-4867-8DB5-6E9CE4A39826}"/>
              </a:ext>
            </a:extLst>
          </p:cNvPr>
          <p:cNvSpPr>
            <a:spLocks noGrp="1"/>
          </p:cNvSpPr>
          <p:nvPr>
            <p:ph type="title"/>
          </p:nvPr>
        </p:nvSpPr>
        <p:spPr/>
        <p:txBody>
          <a:bodyPr/>
          <a:lstStyle/>
          <a:p>
            <a:r>
              <a:rPr lang="cs-CZ" dirty="0"/>
              <a:t>Rozvod jako proces</a:t>
            </a:r>
          </a:p>
        </p:txBody>
      </p:sp>
      <p:sp>
        <p:nvSpPr>
          <p:cNvPr id="3" name="Zástupný obsah 2">
            <a:extLst>
              <a:ext uri="{FF2B5EF4-FFF2-40B4-BE49-F238E27FC236}">
                <a16:creationId xmlns:a16="http://schemas.microsoft.com/office/drawing/2014/main" id="{D50A1E89-D587-4E3D-A70C-9C0B88F68084}"/>
              </a:ext>
            </a:extLst>
          </p:cNvPr>
          <p:cNvSpPr>
            <a:spLocks noGrp="1"/>
          </p:cNvSpPr>
          <p:nvPr>
            <p:ph idx="1"/>
          </p:nvPr>
        </p:nvSpPr>
        <p:spPr/>
        <p:txBody>
          <a:bodyPr/>
          <a:lstStyle/>
          <a:p>
            <a:pPr eaLnBrk="1" hangingPunct="1">
              <a:lnSpc>
                <a:spcPct val="80000"/>
              </a:lnSpc>
            </a:pPr>
            <a:r>
              <a:rPr lang="cs-CZ" altLang="cs-CZ" sz="2800" dirty="0"/>
              <a:t>A) proces rozhodování – úvahy o rozvodu, o složitostech života bez partnera. Kdo se chce rozvést, začíná se citově odpoutávat.</a:t>
            </a:r>
          </a:p>
          <a:p>
            <a:pPr eaLnBrk="1" hangingPunct="1">
              <a:lnSpc>
                <a:spcPct val="80000"/>
              </a:lnSpc>
            </a:pPr>
            <a:r>
              <a:rPr lang="cs-CZ" altLang="cs-CZ" sz="2800" dirty="0"/>
              <a:t>B) samotný rozvod – právní akt, kdy se mohou nastartovat některá psychologicky tzv. odvetná opatření – v důsledku informací, které byly u soudu zveřejněné</a:t>
            </a:r>
          </a:p>
          <a:p>
            <a:pPr eaLnBrk="1" hangingPunct="1">
              <a:lnSpc>
                <a:spcPct val="80000"/>
              </a:lnSpc>
            </a:pPr>
            <a:r>
              <a:rPr lang="cs-CZ" altLang="cs-CZ" sz="2800" dirty="0"/>
              <a:t>C) po rozvodu – pokud se nezměnily poměry (majetek, děti bydlení)</a:t>
            </a:r>
          </a:p>
          <a:p>
            <a:pPr eaLnBrk="1" hangingPunct="1">
              <a:lnSpc>
                <a:spcPct val="80000"/>
              </a:lnSpc>
            </a:pPr>
            <a:r>
              <a:rPr lang="cs-CZ" altLang="cs-CZ" sz="2800" dirty="0"/>
              <a:t>                     - zásadní změna poměrů (stěhování, finanční nedostatečnost, frustrace z rozdělení dětí, omezení kontaktů s nimi atd. Fáze trvá několik let (končí zpravidla navázáním jiného citového vztahu).</a:t>
            </a:r>
          </a:p>
          <a:p>
            <a:endParaRPr lang="cs-CZ" dirty="0"/>
          </a:p>
        </p:txBody>
      </p:sp>
    </p:spTree>
    <p:extLst>
      <p:ext uri="{BB962C8B-B14F-4D97-AF65-F5344CB8AC3E}">
        <p14:creationId xmlns:p14="http://schemas.microsoft.com/office/powerpoint/2010/main" val="23199555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E9CE8-2814-467D-B78A-5D1D40E65DFE}"/>
              </a:ext>
            </a:extLst>
          </p:cNvPr>
          <p:cNvSpPr>
            <a:spLocks noGrp="1"/>
          </p:cNvSpPr>
          <p:nvPr>
            <p:ph type="title"/>
          </p:nvPr>
        </p:nvSpPr>
        <p:spPr/>
        <p:txBody>
          <a:bodyPr/>
          <a:lstStyle/>
          <a:p>
            <a:r>
              <a:rPr lang="cs-CZ" dirty="0"/>
              <a:t>PO – rozvodová fáze</a:t>
            </a:r>
          </a:p>
        </p:txBody>
      </p:sp>
      <p:sp>
        <p:nvSpPr>
          <p:cNvPr id="3" name="Zástupný obsah 2">
            <a:extLst>
              <a:ext uri="{FF2B5EF4-FFF2-40B4-BE49-F238E27FC236}">
                <a16:creationId xmlns:a16="http://schemas.microsoft.com/office/drawing/2014/main" id="{8A313F7A-6163-4582-B48D-B1169DB4867A}"/>
              </a:ext>
            </a:extLst>
          </p:cNvPr>
          <p:cNvSpPr>
            <a:spLocks noGrp="1"/>
          </p:cNvSpPr>
          <p:nvPr>
            <p:ph idx="1"/>
          </p:nvPr>
        </p:nvSpPr>
        <p:spPr/>
        <p:txBody>
          <a:bodyPr>
            <a:normAutofit lnSpcReduction="10000"/>
          </a:bodyPr>
          <a:lstStyle/>
          <a:p>
            <a:pPr eaLnBrk="1" hangingPunct="1"/>
            <a:r>
              <a:rPr lang="cs-CZ" altLang="cs-CZ" sz="2800" dirty="0"/>
              <a:t>Velmi dlouhé období cca 1 – 3 roky </a:t>
            </a:r>
          </a:p>
          <a:p>
            <a:pPr eaLnBrk="1" hangingPunct="1"/>
            <a:r>
              <a:rPr lang="cs-CZ" altLang="cs-CZ" sz="2800" dirty="0">
                <a:solidFill>
                  <a:schemeClr val="hlink"/>
                </a:solidFill>
              </a:rPr>
              <a:t>V této době je dítě nejvíce ohroženo spory rodičů. </a:t>
            </a:r>
            <a:r>
              <a:rPr lang="cs-CZ" altLang="cs-CZ" sz="2800" dirty="0"/>
              <a:t>Pokud se nezměnily poměry (majetek, dítě), vyrovnává se se ztrátou partnera – prožívá samotu (klienti jí definují jako „nesnesitelnou“)</a:t>
            </a:r>
          </a:p>
          <a:p>
            <a:pPr eaLnBrk="1" hangingPunct="1"/>
            <a:r>
              <a:rPr lang="cs-CZ" altLang="cs-CZ" sz="2800" dirty="0"/>
              <a:t>Oba partneři se potýkají s psychickými a ekonomickými problémy (obdobný proces jako vyrovnání se se smrtí, ale partner „žije“)</a:t>
            </a:r>
          </a:p>
          <a:p>
            <a:pPr eaLnBrk="1" hangingPunct="1"/>
            <a:r>
              <a:rPr lang="cs-CZ" altLang="cs-CZ" dirty="0"/>
              <a:t>Proces: - beznaděj – zoufalství – bezmoc – vztek – výčitky – revize sebevědomí – apatie – omezení kontaktů – nová adaptace</a:t>
            </a:r>
          </a:p>
          <a:p>
            <a:pPr eaLnBrk="1" hangingPunct="1"/>
            <a:r>
              <a:rPr lang="cs-CZ" altLang="cs-CZ" dirty="0"/>
              <a:t>Nové vztahy – partner zkušenost s druhým pohlavím zobecní, vynahrazuje si co ztratil nebo se tlumí – např. alkoholem, sportem atd.</a:t>
            </a:r>
          </a:p>
          <a:p>
            <a:pPr eaLnBrk="1" hangingPunct="1"/>
            <a:endParaRPr lang="cs-CZ" altLang="cs-CZ" sz="2800" dirty="0">
              <a:solidFill>
                <a:schemeClr val="hlink"/>
              </a:solidFill>
            </a:endParaRPr>
          </a:p>
          <a:p>
            <a:endParaRPr lang="cs-CZ" dirty="0"/>
          </a:p>
        </p:txBody>
      </p:sp>
    </p:spTree>
    <p:extLst>
      <p:ext uri="{BB962C8B-B14F-4D97-AF65-F5344CB8AC3E}">
        <p14:creationId xmlns:p14="http://schemas.microsoft.com/office/powerpoint/2010/main" val="24838943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30626A-BCA0-4CEC-AE02-4EBD35FBACCC}"/>
              </a:ext>
            </a:extLst>
          </p:cNvPr>
          <p:cNvSpPr>
            <a:spLocks noGrp="1"/>
          </p:cNvSpPr>
          <p:nvPr>
            <p:ph type="title"/>
          </p:nvPr>
        </p:nvSpPr>
        <p:spPr/>
        <p:txBody>
          <a:bodyPr/>
          <a:lstStyle/>
          <a:p>
            <a:r>
              <a:rPr lang="cs-CZ" dirty="0"/>
              <a:t>Dítě a rozvod</a:t>
            </a:r>
          </a:p>
        </p:txBody>
      </p:sp>
      <p:sp>
        <p:nvSpPr>
          <p:cNvPr id="3" name="Zástupný obsah 2">
            <a:extLst>
              <a:ext uri="{FF2B5EF4-FFF2-40B4-BE49-F238E27FC236}">
                <a16:creationId xmlns:a16="http://schemas.microsoft.com/office/drawing/2014/main" id="{6E678F70-590C-4232-A297-D1F157CD0366}"/>
              </a:ext>
            </a:extLst>
          </p:cNvPr>
          <p:cNvSpPr>
            <a:spLocks noGrp="1"/>
          </p:cNvSpPr>
          <p:nvPr>
            <p:ph idx="1"/>
          </p:nvPr>
        </p:nvSpPr>
        <p:spPr/>
        <p:txBody>
          <a:bodyPr/>
          <a:lstStyle/>
          <a:p>
            <a:pPr eaLnBrk="1" hangingPunct="1">
              <a:lnSpc>
                <a:spcPct val="90000"/>
              </a:lnSpc>
            </a:pPr>
            <a:r>
              <a:rPr lang="cs-CZ" altLang="cs-CZ" sz="2800" dirty="0"/>
              <a:t>Pocit viny za rozvod rodičů</a:t>
            </a:r>
          </a:p>
          <a:p>
            <a:pPr eaLnBrk="1" hangingPunct="1">
              <a:lnSpc>
                <a:spcPct val="90000"/>
              </a:lnSpc>
            </a:pPr>
            <a:r>
              <a:rPr lang="cs-CZ" altLang="cs-CZ" sz="2800" dirty="0"/>
              <a:t>Konflikt loajality k rodičům</a:t>
            </a:r>
          </a:p>
          <a:p>
            <a:pPr eaLnBrk="1" hangingPunct="1">
              <a:lnSpc>
                <a:spcPct val="90000"/>
              </a:lnSpc>
            </a:pPr>
            <a:r>
              <a:rPr lang="cs-CZ" altLang="cs-CZ" sz="2800" dirty="0">
                <a:solidFill>
                  <a:schemeClr val="hlink"/>
                </a:solidFill>
              </a:rPr>
              <a:t>Dítě si neuvědomuje o co rozvodem rodičů přichází</a:t>
            </a:r>
          </a:p>
          <a:p>
            <a:pPr eaLnBrk="1" hangingPunct="1">
              <a:lnSpc>
                <a:spcPct val="90000"/>
              </a:lnSpc>
            </a:pPr>
            <a:r>
              <a:rPr lang="cs-CZ" altLang="cs-CZ" sz="2800" dirty="0"/>
              <a:t>Absence jednoho pohlaví ve výchově je absence podnětů k dotvoření identity dítěte</a:t>
            </a:r>
          </a:p>
          <a:p>
            <a:pPr eaLnBrk="1" hangingPunct="1">
              <a:lnSpc>
                <a:spcPct val="90000"/>
              </a:lnSpc>
            </a:pPr>
            <a:r>
              <a:rPr lang="cs-CZ" altLang="cs-CZ" sz="2800" dirty="0"/>
              <a:t>Omezený kontakt s dítětem – snaha dítě zabavit – rodič je na stejné výchovné úrovni jako jiný příbuzný, přicházející na návštěvu</a:t>
            </a:r>
          </a:p>
          <a:p>
            <a:endParaRPr lang="cs-CZ" dirty="0"/>
          </a:p>
        </p:txBody>
      </p:sp>
    </p:spTree>
    <p:extLst>
      <p:ext uri="{BB962C8B-B14F-4D97-AF65-F5344CB8AC3E}">
        <p14:creationId xmlns:p14="http://schemas.microsoft.com/office/powerpoint/2010/main" val="1897236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D7CAB-6BF9-432A-9BD3-194438879351}"/>
              </a:ext>
            </a:extLst>
          </p:cNvPr>
          <p:cNvSpPr>
            <a:spLocks noGrp="1"/>
          </p:cNvSpPr>
          <p:nvPr>
            <p:ph type="title"/>
          </p:nvPr>
        </p:nvSpPr>
        <p:spPr/>
        <p:txBody>
          <a:bodyPr/>
          <a:lstStyle/>
          <a:p>
            <a:r>
              <a:rPr lang="cs-CZ" dirty="0"/>
              <a:t>Praktické zásady posuzování</a:t>
            </a:r>
          </a:p>
        </p:txBody>
      </p:sp>
      <p:sp>
        <p:nvSpPr>
          <p:cNvPr id="3" name="Zástupný obsah 2">
            <a:extLst>
              <a:ext uri="{FF2B5EF4-FFF2-40B4-BE49-F238E27FC236}">
                <a16:creationId xmlns:a16="http://schemas.microsoft.com/office/drawing/2014/main" id="{666A8E3B-7BB8-4480-89B4-95143B4C8B28}"/>
              </a:ext>
            </a:extLst>
          </p:cNvPr>
          <p:cNvSpPr>
            <a:spLocks noGrp="1"/>
          </p:cNvSpPr>
          <p:nvPr>
            <p:ph idx="1"/>
          </p:nvPr>
        </p:nvSpPr>
        <p:spPr/>
        <p:txBody>
          <a:bodyPr/>
          <a:lstStyle/>
          <a:p>
            <a:r>
              <a:rPr lang="cs-CZ" dirty="0"/>
              <a:t>Zdravé stránky dítěte a jeho rodičů (x psychopatologie)</a:t>
            </a:r>
          </a:p>
          <a:p>
            <a:r>
              <a:rPr lang="cs-CZ" dirty="0"/>
              <a:t>Vztah mezi podpořeným a podporujícím</a:t>
            </a:r>
          </a:p>
          <a:p>
            <a:r>
              <a:rPr lang="cs-CZ" dirty="0"/>
              <a:t>Intervence se odvíjí od potřeb klienta</a:t>
            </a:r>
          </a:p>
          <a:p>
            <a:r>
              <a:rPr lang="cs-CZ" dirty="0"/>
              <a:t>Asertivní intervence</a:t>
            </a:r>
          </a:p>
          <a:p>
            <a:r>
              <a:rPr lang="cs-CZ" dirty="0"/>
              <a:t>Využití zdrojů komunity</a:t>
            </a:r>
          </a:p>
          <a:p>
            <a:endParaRPr lang="cs-CZ" dirty="0"/>
          </a:p>
        </p:txBody>
      </p:sp>
    </p:spTree>
    <p:extLst>
      <p:ext uri="{BB962C8B-B14F-4D97-AF65-F5344CB8AC3E}">
        <p14:creationId xmlns:p14="http://schemas.microsoft.com/office/powerpoint/2010/main" val="8441204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D9306B-38F6-465E-8038-96BA87C130C5}"/>
              </a:ext>
            </a:extLst>
          </p:cNvPr>
          <p:cNvSpPr>
            <a:spLocks noGrp="1"/>
          </p:cNvSpPr>
          <p:nvPr>
            <p:ph type="title"/>
          </p:nvPr>
        </p:nvSpPr>
        <p:spPr/>
        <p:txBody>
          <a:bodyPr/>
          <a:lstStyle/>
          <a:p>
            <a:r>
              <a:rPr lang="cs-CZ" dirty="0"/>
              <a:t>Dítě a rozvod</a:t>
            </a:r>
          </a:p>
        </p:txBody>
      </p:sp>
      <p:sp>
        <p:nvSpPr>
          <p:cNvPr id="3" name="Zástupný obsah 2">
            <a:extLst>
              <a:ext uri="{FF2B5EF4-FFF2-40B4-BE49-F238E27FC236}">
                <a16:creationId xmlns:a16="http://schemas.microsoft.com/office/drawing/2014/main" id="{714FC97C-BC98-4B6E-A764-0955711DF141}"/>
              </a:ext>
            </a:extLst>
          </p:cNvPr>
          <p:cNvSpPr>
            <a:spLocks noGrp="1"/>
          </p:cNvSpPr>
          <p:nvPr>
            <p:ph idx="1"/>
          </p:nvPr>
        </p:nvSpPr>
        <p:spPr/>
        <p:txBody>
          <a:bodyPr>
            <a:normAutofit lnSpcReduction="10000"/>
          </a:bodyPr>
          <a:lstStyle/>
          <a:p>
            <a:pPr eaLnBrk="1" hangingPunct="1">
              <a:lnSpc>
                <a:spcPct val="80000"/>
              </a:lnSpc>
            </a:pPr>
            <a:r>
              <a:rPr lang="cs-CZ" altLang="cs-CZ" sz="2800" dirty="0"/>
              <a:t>Informování dítěte o rozvodu – realizace dohody , kontakt funguje – rodiče přestali být jen partnery</a:t>
            </a:r>
          </a:p>
          <a:p>
            <a:pPr eaLnBrk="1" hangingPunct="1">
              <a:lnSpc>
                <a:spcPct val="80000"/>
              </a:lnSpc>
            </a:pPr>
            <a:r>
              <a:rPr lang="cs-CZ" altLang="cs-CZ" sz="2800" dirty="0"/>
              <a:t>Dítě jako nástroj pomsty – popouzení proti druhému rodiči, vyhrožování dítěte, vydírání, tresty – dítě má z druhého rodiče strach, styk s rodičem vyústí v somatické obtíže dítěte</a:t>
            </a:r>
          </a:p>
          <a:p>
            <a:pPr eaLnBrk="1" hangingPunct="1">
              <a:lnSpc>
                <a:spcPct val="80000"/>
              </a:lnSpc>
            </a:pPr>
            <a:r>
              <a:rPr lang="cs-CZ" altLang="cs-CZ" sz="2800" dirty="0"/>
              <a:t>Dítě jako poslední naděje – dítě je záminka ke kontaktu s druhým rodičem</a:t>
            </a:r>
          </a:p>
          <a:p>
            <a:pPr eaLnBrk="1" hangingPunct="1">
              <a:lnSpc>
                <a:spcPct val="80000"/>
              </a:lnSpc>
            </a:pPr>
            <a:r>
              <a:rPr lang="cs-CZ" altLang="cs-CZ" sz="2800" dirty="0"/>
              <a:t>Dítě jako prostředník – rodiče spolu nekomunikují jen prostřednictvím vzkazů po dítěti</a:t>
            </a:r>
          </a:p>
          <a:p>
            <a:pPr eaLnBrk="1" hangingPunct="1">
              <a:lnSpc>
                <a:spcPct val="80000"/>
              </a:lnSpc>
            </a:pPr>
            <a:r>
              <a:rPr lang="cs-CZ" altLang="cs-CZ" sz="2800" dirty="0"/>
              <a:t>Dítě jako náhradní partner – emoční – dítě nahrazuje partnera, někdy i sexuálně</a:t>
            </a:r>
          </a:p>
          <a:p>
            <a:pPr eaLnBrk="1" hangingPunct="1">
              <a:lnSpc>
                <a:spcPct val="80000"/>
              </a:lnSpc>
            </a:pPr>
            <a:r>
              <a:rPr lang="cs-CZ" altLang="cs-CZ" sz="2800" dirty="0"/>
              <a:t>Dítě je zanedbáváno – rodiče jsou pohlceni vlastním problémy</a:t>
            </a:r>
          </a:p>
          <a:p>
            <a:endParaRPr lang="cs-CZ" dirty="0"/>
          </a:p>
        </p:txBody>
      </p:sp>
    </p:spTree>
    <p:extLst>
      <p:ext uri="{BB962C8B-B14F-4D97-AF65-F5344CB8AC3E}">
        <p14:creationId xmlns:p14="http://schemas.microsoft.com/office/powerpoint/2010/main" val="588723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1E0AF9-A7B8-4F63-AE87-43B07AA8326A}"/>
              </a:ext>
            </a:extLst>
          </p:cNvPr>
          <p:cNvSpPr>
            <a:spLocks noGrp="1"/>
          </p:cNvSpPr>
          <p:nvPr>
            <p:ph type="title"/>
          </p:nvPr>
        </p:nvSpPr>
        <p:spPr/>
        <p:txBody>
          <a:bodyPr/>
          <a:lstStyle/>
          <a:p>
            <a:r>
              <a:rPr lang="cs-CZ" dirty="0"/>
              <a:t>Péče o dítě po rozvodu</a:t>
            </a:r>
          </a:p>
        </p:txBody>
      </p:sp>
      <p:sp>
        <p:nvSpPr>
          <p:cNvPr id="3" name="Zástupný obsah 2">
            <a:extLst>
              <a:ext uri="{FF2B5EF4-FFF2-40B4-BE49-F238E27FC236}">
                <a16:creationId xmlns:a16="http://schemas.microsoft.com/office/drawing/2014/main" id="{C02AE52B-982C-42EF-AFD9-E943B5B5D424}"/>
              </a:ext>
            </a:extLst>
          </p:cNvPr>
          <p:cNvSpPr>
            <a:spLocks noGrp="1"/>
          </p:cNvSpPr>
          <p:nvPr>
            <p:ph idx="1"/>
          </p:nvPr>
        </p:nvSpPr>
        <p:spPr/>
        <p:txBody>
          <a:bodyPr/>
          <a:lstStyle/>
          <a:p>
            <a:r>
              <a:rPr lang="cs-CZ" altLang="cs-CZ" dirty="0"/>
              <a:t>Společná  nebo střídavá péče (zákon o rodině – úprava 1998), dříve v roce 1950 (zákon o právu rodinném) – jedná se jen o to: Kdo bude s dítětem žít ve společné domácnosti (rodičovská zodpovědnost je shodná pro oba rodiče).</a:t>
            </a:r>
          </a:p>
          <a:p>
            <a:pPr eaLnBrk="1" hangingPunct="1">
              <a:lnSpc>
                <a:spcPct val="90000"/>
              </a:lnSpc>
            </a:pPr>
            <a:r>
              <a:rPr lang="cs-CZ" altLang="cs-CZ" sz="2800" dirty="0"/>
              <a:t>Dohoda rodičů – ne rozhodnutí soudu ve věci (pokud chce rozhodnout soud ve věci – ohrožuje zájem dítěte)</a:t>
            </a:r>
          </a:p>
          <a:p>
            <a:pPr eaLnBrk="1" hangingPunct="1">
              <a:lnSpc>
                <a:spcPct val="90000"/>
              </a:lnSpc>
            </a:pPr>
            <a:r>
              <a:rPr lang="cs-CZ" altLang="cs-CZ" sz="2800" dirty="0"/>
              <a:t>Poměry dítěte po rozvodu se neupravují soudem</a:t>
            </a:r>
          </a:p>
          <a:p>
            <a:pPr eaLnBrk="1" hangingPunct="1">
              <a:lnSpc>
                <a:spcPct val="90000"/>
              </a:lnSpc>
            </a:pPr>
            <a:r>
              <a:rPr lang="cs-CZ" altLang="cs-CZ" sz="2800" dirty="0"/>
              <a:t>Velké nároky na rodiče – schopnost komunikace, vzájemná úcta, tolerance (je pak otázkou zda byl rozvrat v manželství v takové intenzitě, že byl nutný rozvod) lze očekávat obnovu soužití</a:t>
            </a:r>
          </a:p>
          <a:p>
            <a:endParaRPr lang="cs-CZ" altLang="cs-CZ" dirty="0"/>
          </a:p>
          <a:p>
            <a:endParaRPr lang="cs-CZ" dirty="0"/>
          </a:p>
        </p:txBody>
      </p:sp>
    </p:spTree>
    <p:extLst>
      <p:ext uri="{BB962C8B-B14F-4D97-AF65-F5344CB8AC3E}">
        <p14:creationId xmlns:p14="http://schemas.microsoft.com/office/powerpoint/2010/main" val="40516998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392B01-BCA0-4008-B7F6-C6F025B4C2D2}"/>
              </a:ext>
            </a:extLst>
          </p:cNvPr>
          <p:cNvSpPr>
            <a:spLocks noGrp="1"/>
          </p:cNvSpPr>
          <p:nvPr>
            <p:ph type="title"/>
          </p:nvPr>
        </p:nvSpPr>
        <p:spPr/>
        <p:txBody>
          <a:bodyPr/>
          <a:lstStyle/>
          <a:p>
            <a:r>
              <a:rPr lang="cs-CZ" dirty="0"/>
              <a:t>Střídavá péče</a:t>
            </a:r>
          </a:p>
        </p:txBody>
      </p:sp>
      <p:sp>
        <p:nvSpPr>
          <p:cNvPr id="3" name="Zástupný obsah 2">
            <a:extLst>
              <a:ext uri="{FF2B5EF4-FFF2-40B4-BE49-F238E27FC236}">
                <a16:creationId xmlns:a16="http://schemas.microsoft.com/office/drawing/2014/main" id="{23A89117-F4D3-4156-8050-AF0FC9080CC8}"/>
              </a:ext>
            </a:extLst>
          </p:cNvPr>
          <p:cNvSpPr>
            <a:spLocks noGrp="1"/>
          </p:cNvSpPr>
          <p:nvPr>
            <p:ph idx="1"/>
          </p:nvPr>
        </p:nvSpPr>
        <p:spPr/>
        <p:txBody>
          <a:bodyPr/>
          <a:lstStyle/>
          <a:p>
            <a:pPr eaLnBrk="1" hangingPunct="1"/>
            <a:r>
              <a:rPr lang="cs-CZ" altLang="cs-CZ" sz="2800" dirty="0"/>
              <a:t>Střídavá péče nebyla zákonem vyloučena ani před novelou v roce 1998</a:t>
            </a:r>
          </a:p>
          <a:p>
            <a:pPr eaLnBrk="1" hangingPunct="1"/>
            <a:r>
              <a:rPr lang="cs-CZ" altLang="cs-CZ" sz="2800" dirty="0"/>
              <a:t>Střídají se intervaly pobytu dítěte u jednoho z rodičů (zpravidla měsíc, týden)</a:t>
            </a:r>
          </a:p>
          <a:p>
            <a:pPr eaLnBrk="1" hangingPunct="1"/>
            <a:r>
              <a:rPr lang="cs-CZ" altLang="cs-CZ" sz="2800" dirty="0"/>
              <a:t>Rodiče musí být výchovně způsobilí, musí mít zájem na této formě výchovy, touto formou musí být lépe zajištěny potřeby nezletilého než jinou formou</a:t>
            </a:r>
          </a:p>
          <a:p>
            <a:endParaRPr lang="cs-CZ" dirty="0"/>
          </a:p>
        </p:txBody>
      </p:sp>
    </p:spTree>
    <p:extLst>
      <p:ext uri="{BB962C8B-B14F-4D97-AF65-F5344CB8AC3E}">
        <p14:creationId xmlns:p14="http://schemas.microsoft.com/office/powerpoint/2010/main" val="38941118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1723B6-2E44-43AA-AE16-CF9ECB372111}"/>
              </a:ext>
            </a:extLst>
          </p:cNvPr>
          <p:cNvSpPr>
            <a:spLocks noGrp="1"/>
          </p:cNvSpPr>
          <p:nvPr>
            <p:ph type="title"/>
          </p:nvPr>
        </p:nvSpPr>
        <p:spPr/>
        <p:txBody>
          <a:bodyPr/>
          <a:lstStyle/>
          <a:p>
            <a:r>
              <a:rPr lang="cs-CZ" dirty="0"/>
              <a:t>Podmínky střídavé péče</a:t>
            </a:r>
          </a:p>
        </p:txBody>
      </p:sp>
      <p:sp>
        <p:nvSpPr>
          <p:cNvPr id="3" name="Zástupný obsah 2">
            <a:extLst>
              <a:ext uri="{FF2B5EF4-FFF2-40B4-BE49-F238E27FC236}">
                <a16:creationId xmlns:a16="http://schemas.microsoft.com/office/drawing/2014/main" id="{9125C2C6-364D-4F26-8C93-ED186916EECE}"/>
              </a:ext>
            </a:extLst>
          </p:cNvPr>
          <p:cNvSpPr>
            <a:spLocks noGrp="1"/>
          </p:cNvSpPr>
          <p:nvPr>
            <p:ph idx="1"/>
          </p:nvPr>
        </p:nvSpPr>
        <p:spPr/>
        <p:txBody>
          <a:bodyPr/>
          <a:lstStyle/>
          <a:p>
            <a:pPr eaLnBrk="1" hangingPunct="1">
              <a:lnSpc>
                <a:spcPct val="90000"/>
              </a:lnSpc>
            </a:pPr>
            <a:r>
              <a:rPr lang="cs-CZ" altLang="cs-CZ" sz="2800" dirty="0"/>
              <a:t>Souhlas dítěte s daným typem péče</a:t>
            </a:r>
          </a:p>
          <a:p>
            <a:pPr eaLnBrk="1" hangingPunct="1">
              <a:lnSpc>
                <a:spcPct val="90000"/>
              </a:lnSpc>
            </a:pPr>
            <a:r>
              <a:rPr lang="cs-CZ" altLang="cs-CZ" sz="2800" dirty="0"/>
              <a:t>Zachování školní docházky do stejné školy</a:t>
            </a:r>
          </a:p>
          <a:p>
            <a:pPr eaLnBrk="1" hangingPunct="1">
              <a:lnSpc>
                <a:spcPct val="90000"/>
              </a:lnSpc>
            </a:pPr>
            <a:r>
              <a:rPr lang="cs-CZ" altLang="cs-CZ" sz="2800" dirty="0"/>
              <a:t>Zachování sociálních vazeb, možnost provozovat mimoškolní aktivity</a:t>
            </a:r>
          </a:p>
          <a:p>
            <a:pPr eaLnBrk="1" hangingPunct="1">
              <a:lnSpc>
                <a:spcPct val="90000"/>
              </a:lnSpc>
            </a:pPr>
            <a:r>
              <a:rPr lang="cs-CZ" altLang="cs-CZ" sz="2800" dirty="0"/>
              <a:t>Zachování velmi detailních podmínek dohody o chodu života dítěte (kde a jaké věci, co kdo zajistí atd.)</a:t>
            </a:r>
          </a:p>
          <a:p>
            <a:pPr eaLnBrk="1" hangingPunct="1">
              <a:lnSpc>
                <a:spcPct val="90000"/>
              </a:lnSpc>
            </a:pPr>
            <a:r>
              <a:rPr lang="cs-CZ" altLang="cs-CZ" sz="2800" dirty="0"/>
              <a:t>Dohoda o trvalém bydlišti dítěte</a:t>
            </a:r>
          </a:p>
          <a:p>
            <a:pPr eaLnBrk="1" hangingPunct="1">
              <a:lnSpc>
                <a:spcPct val="90000"/>
              </a:lnSpc>
            </a:pPr>
            <a:r>
              <a:rPr lang="cs-CZ" altLang="cs-CZ" sz="2800" dirty="0"/>
              <a:t>Kdo bude uplatňovat daňové zvýhodnění</a:t>
            </a:r>
          </a:p>
          <a:p>
            <a:endParaRPr lang="cs-CZ" dirty="0"/>
          </a:p>
        </p:txBody>
      </p:sp>
    </p:spTree>
    <p:extLst>
      <p:ext uri="{BB962C8B-B14F-4D97-AF65-F5344CB8AC3E}">
        <p14:creationId xmlns:p14="http://schemas.microsoft.com/office/powerpoint/2010/main" val="42615392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7F9D0-FBE7-4786-B699-C723D3689287}"/>
              </a:ext>
            </a:extLst>
          </p:cNvPr>
          <p:cNvSpPr>
            <a:spLocks noGrp="1"/>
          </p:cNvSpPr>
          <p:nvPr>
            <p:ph type="title"/>
          </p:nvPr>
        </p:nvSpPr>
        <p:spPr/>
        <p:txBody>
          <a:bodyPr/>
          <a:lstStyle/>
          <a:p>
            <a:r>
              <a:rPr lang="cs-CZ" dirty="0"/>
              <a:t>Úskalí střídavé péče</a:t>
            </a:r>
          </a:p>
        </p:txBody>
      </p:sp>
      <p:sp>
        <p:nvSpPr>
          <p:cNvPr id="3" name="Zástupný obsah 2">
            <a:extLst>
              <a:ext uri="{FF2B5EF4-FFF2-40B4-BE49-F238E27FC236}">
                <a16:creationId xmlns:a16="http://schemas.microsoft.com/office/drawing/2014/main" id="{756748EC-B995-421F-BC24-0EC64BF17C0D}"/>
              </a:ext>
            </a:extLst>
          </p:cNvPr>
          <p:cNvSpPr>
            <a:spLocks noGrp="1"/>
          </p:cNvSpPr>
          <p:nvPr>
            <p:ph idx="1"/>
          </p:nvPr>
        </p:nvSpPr>
        <p:spPr/>
        <p:txBody>
          <a:bodyPr/>
          <a:lstStyle/>
          <a:p>
            <a:pPr eaLnBrk="1" hangingPunct="1"/>
            <a:r>
              <a:rPr lang="cs-CZ" altLang="cs-CZ" dirty="0"/>
              <a:t>Podezřívavost rodičů vůči druhému</a:t>
            </a:r>
          </a:p>
          <a:p>
            <a:pPr eaLnBrk="1" hangingPunct="1"/>
            <a:r>
              <a:rPr lang="cs-CZ" altLang="cs-CZ" dirty="0"/>
              <a:t>Finanční náročnost</a:t>
            </a:r>
          </a:p>
          <a:p>
            <a:pPr eaLnBrk="1" hangingPunct="1"/>
            <a:r>
              <a:rPr lang="cs-CZ" altLang="cs-CZ" dirty="0"/>
              <a:t>Uspokojivá bytová situace</a:t>
            </a:r>
          </a:p>
          <a:p>
            <a:pPr eaLnBrk="1" hangingPunct="1"/>
            <a:r>
              <a:rPr lang="cs-CZ" altLang="cs-CZ" dirty="0"/>
              <a:t>Dítě se musí přizpůsobit rodičům, nikoliv opačně (ne vždy je to vhodné)</a:t>
            </a:r>
          </a:p>
          <a:p>
            <a:endParaRPr lang="cs-CZ" dirty="0"/>
          </a:p>
        </p:txBody>
      </p:sp>
    </p:spTree>
    <p:extLst>
      <p:ext uri="{BB962C8B-B14F-4D97-AF65-F5344CB8AC3E}">
        <p14:creationId xmlns:p14="http://schemas.microsoft.com/office/powerpoint/2010/main" val="38776875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0CD863-EABA-4FAE-89C8-32B78F3D5BC5}"/>
              </a:ext>
            </a:extLst>
          </p:cNvPr>
          <p:cNvSpPr>
            <a:spLocks noGrp="1"/>
          </p:cNvSpPr>
          <p:nvPr>
            <p:ph type="title"/>
          </p:nvPr>
        </p:nvSpPr>
        <p:spPr/>
        <p:txBody>
          <a:bodyPr/>
          <a:lstStyle/>
          <a:p>
            <a:r>
              <a:rPr lang="cs-CZ" dirty="0"/>
              <a:t>Socializace </a:t>
            </a:r>
          </a:p>
        </p:txBody>
      </p:sp>
      <p:sp>
        <p:nvSpPr>
          <p:cNvPr id="3" name="Zástupný obsah 2">
            <a:extLst>
              <a:ext uri="{FF2B5EF4-FFF2-40B4-BE49-F238E27FC236}">
                <a16:creationId xmlns:a16="http://schemas.microsoft.com/office/drawing/2014/main" id="{0B90A65B-7F45-4DF4-9656-8D9F30D7252F}"/>
              </a:ext>
            </a:extLst>
          </p:cNvPr>
          <p:cNvSpPr>
            <a:spLocks noGrp="1"/>
          </p:cNvSpPr>
          <p:nvPr>
            <p:ph idx="1"/>
          </p:nvPr>
        </p:nvSpPr>
        <p:spPr/>
        <p:txBody>
          <a:bodyPr/>
          <a:lstStyle/>
          <a:p>
            <a:r>
              <a:rPr lang="cs-CZ" altLang="cs-CZ" dirty="0"/>
              <a:t>Uspokojování vitálních funkcí</a:t>
            </a:r>
          </a:p>
          <a:p>
            <a:r>
              <a:rPr lang="cs-CZ" altLang="cs-CZ" dirty="0"/>
              <a:t>Potřeba podnětů</a:t>
            </a:r>
          </a:p>
          <a:p>
            <a:r>
              <a:rPr lang="cs-CZ" altLang="cs-CZ" dirty="0"/>
              <a:t>Potřeba řádu</a:t>
            </a:r>
          </a:p>
          <a:p>
            <a:r>
              <a:rPr lang="cs-CZ" altLang="cs-CZ" dirty="0"/>
              <a:t>Emoční vztahy</a:t>
            </a:r>
          </a:p>
          <a:p>
            <a:r>
              <a:rPr lang="cs-CZ" altLang="cs-CZ" dirty="0"/>
              <a:t>Identita</a:t>
            </a:r>
          </a:p>
          <a:p>
            <a:r>
              <a:rPr lang="cs-CZ" altLang="cs-CZ" dirty="0"/>
              <a:t>Perspektivy</a:t>
            </a:r>
          </a:p>
          <a:p>
            <a:r>
              <a:rPr lang="cs-CZ" altLang="cs-CZ" dirty="0" err="1"/>
              <a:t>Subdeprivace</a:t>
            </a:r>
            <a:endParaRPr lang="cs-CZ" altLang="cs-CZ" dirty="0"/>
          </a:p>
          <a:p>
            <a:endParaRPr lang="cs-CZ" dirty="0"/>
          </a:p>
        </p:txBody>
      </p:sp>
    </p:spTree>
    <p:extLst>
      <p:ext uri="{BB962C8B-B14F-4D97-AF65-F5344CB8AC3E}">
        <p14:creationId xmlns:p14="http://schemas.microsoft.com/office/powerpoint/2010/main" val="19181589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40A02-CF11-451D-8860-796C20B05CB6}"/>
              </a:ext>
            </a:extLst>
          </p:cNvPr>
          <p:cNvSpPr>
            <a:spLocks noGrp="1"/>
          </p:cNvSpPr>
          <p:nvPr>
            <p:ph type="title"/>
          </p:nvPr>
        </p:nvSpPr>
        <p:spPr/>
        <p:txBody>
          <a:bodyPr/>
          <a:lstStyle/>
          <a:p>
            <a:r>
              <a:rPr lang="cs-CZ" dirty="0"/>
              <a:t>Nedosycení potřeb</a:t>
            </a:r>
          </a:p>
        </p:txBody>
      </p:sp>
      <p:sp>
        <p:nvSpPr>
          <p:cNvPr id="3" name="Zástupný obsah 2">
            <a:extLst>
              <a:ext uri="{FF2B5EF4-FFF2-40B4-BE49-F238E27FC236}">
                <a16:creationId xmlns:a16="http://schemas.microsoft.com/office/drawing/2014/main" id="{3B1B4196-EA5E-4C8A-A671-9F038168E04C}"/>
              </a:ext>
            </a:extLst>
          </p:cNvPr>
          <p:cNvSpPr>
            <a:spLocks noGrp="1"/>
          </p:cNvSpPr>
          <p:nvPr>
            <p:ph idx="1"/>
          </p:nvPr>
        </p:nvSpPr>
        <p:spPr/>
        <p:txBody>
          <a:bodyPr>
            <a:normAutofit lnSpcReduction="10000"/>
          </a:bodyPr>
          <a:lstStyle/>
          <a:p>
            <a:r>
              <a:rPr lang="cs-CZ" altLang="cs-CZ" dirty="0"/>
              <a:t>Místo a teritorium – agresivita při překročení osobních hranic, nikde se necítí dobře, odlučuje se od reality, zabývá se myšlenkami na smrt.</a:t>
            </a:r>
          </a:p>
          <a:p>
            <a:r>
              <a:rPr lang="cs-CZ" altLang="cs-CZ" dirty="0"/>
              <a:t>Bezpečí – drzé dítě, agresivní, neklidné, nechce být viděno, je bezmocné, přecitlivělé, nezdravě otevřené</a:t>
            </a:r>
          </a:p>
          <a:p>
            <a:pPr>
              <a:spcAft>
                <a:spcPts val="0"/>
              </a:spcAft>
              <a:defRPr/>
            </a:pPr>
            <a:r>
              <a:rPr lang="cs-CZ" dirty="0"/>
              <a:t>Podněty, péče, výživa – nesmyslné návyky, hltá jídlo, závislostní vztahy, vnitřní prázdnota, neví co chce, krade, kupím sytí se x anorexie</a:t>
            </a:r>
          </a:p>
          <a:p>
            <a:pPr>
              <a:spcAft>
                <a:spcPts val="0"/>
              </a:spcAft>
              <a:defRPr/>
            </a:pPr>
            <a:r>
              <a:rPr lang="cs-CZ" dirty="0"/>
              <a:t>Podpora – nejistota, nerovnováha, nerelaxuje, noční můry, malá sebedůvěra, sebeúcta</a:t>
            </a:r>
          </a:p>
          <a:p>
            <a:pPr>
              <a:spcAft>
                <a:spcPts val="0"/>
              </a:spcAft>
              <a:defRPr/>
            </a:pPr>
            <a:r>
              <a:rPr lang="cs-CZ" dirty="0"/>
              <a:t>Bezhraniční výchova – bezhraniční a ohrožující chování, destruktivní chování – nerozezná realitu a fantazii</a:t>
            </a:r>
          </a:p>
          <a:p>
            <a:endParaRPr lang="cs-CZ" altLang="cs-CZ" dirty="0"/>
          </a:p>
          <a:p>
            <a:endParaRPr lang="cs-CZ" dirty="0"/>
          </a:p>
        </p:txBody>
      </p:sp>
    </p:spTree>
    <p:extLst>
      <p:ext uri="{BB962C8B-B14F-4D97-AF65-F5344CB8AC3E}">
        <p14:creationId xmlns:p14="http://schemas.microsoft.com/office/powerpoint/2010/main" val="5216288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D0CA51-29FC-40D5-A0DC-83796239F27A}"/>
              </a:ext>
            </a:extLst>
          </p:cNvPr>
          <p:cNvSpPr>
            <a:spLocks noGrp="1"/>
          </p:cNvSpPr>
          <p:nvPr>
            <p:ph type="title"/>
          </p:nvPr>
        </p:nvSpPr>
        <p:spPr/>
        <p:txBody>
          <a:bodyPr/>
          <a:lstStyle/>
          <a:p>
            <a:r>
              <a:rPr lang="cs-CZ" dirty="0"/>
              <a:t>Problémy v komunikaci </a:t>
            </a:r>
          </a:p>
        </p:txBody>
      </p:sp>
      <p:sp>
        <p:nvSpPr>
          <p:cNvPr id="3" name="Zástupný obsah 2">
            <a:extLst>
              <a:ext uri="{FF2B5EF4-FFF2-40B4-BE49-F238E27FC236}">
                <a16:creationId xmlns:a16="http://schemas.microsoft.com/office/drawing/2014/main" id="{4CB7DD43-9C79-4C19-999B-1D38A4965985}"/>
              </a:ext>
            </a:extLst>
          </p:cNvPr>
          <p:cNvSpPr>
            <a:spLocks noGrp="1"/>
          </p:cNvSpPr>
          <p:nvPr>
            <p:ph idx="1"/>
          </p:nvPr>
        </p:nvSpPr>
        <p:spPr/>
        <p:txBody>
          <a:bodyPr>
            <a:normAutofit fontScale="85000" lnSpcReduction="20000"/>
          </a:bodyPr>
          <a:lstStyle/>
          <a:p>
            <a:r>
              <a:rPr lang="cs-CZ" b="1" dirty="0"/>
              <a:t>Úzkostnost</a:t>
            </a:r>
            <a:r>
              <a:rPr lang="cs-CZ" dirty="0"/>
              <a:t> -  nevrací se tam, kde selhal, bere si na pomoc druhou osobu, odvolává se na jiné.</a:t>
            </a:r>
          </a:p>
          <a:p>
            <a:pPr>
              <a:buFontTx/>
              <a:buChar char="-"/>
            </a:pPr>
            <a:r>
              <a:rPr lang="cs-CZ" dirty="0"/>
              <a:t>Nezaujímáme postoj tváří v tvář, netlačíme, nestavíme buď – nebo, máme dost času na rozhovor, uvažujeme za něho nahlas, klademe nevyslovené otázky – vedeme spíše monolog, nečiníme přímá rozhodování za něho, rozhovor shrneme, vysvětlíme alternativy a využijeme příkladu z jiných situací.</a:t>
            </a:r>
          </a:p>
          <a:p>
            <a:pPr>
              <a:buFontTx/>
              <a:buChar char="-"/>
            </a:pPr>
            <a:r>
              <a:rPr lang="cs-CZ" b="1" dirty="0"/>
              <a:t>Úzkostně-agresivní</a:t>
            </a:r>
            <a:r>
              <a:rPr lang="cs-CZ" dirty="0"/>
              <a:t> – křečovitost ve vzpřímení, bojovný pohled, stažené rty. Nesdílný, strohé odpovědi, nervozita v hlase, pocit křivdy, obranné reakce velmi rychle. Kategoricky odmítá pomoc, chce se sebeobětovat, jízlivost, zraňující výroky vede diskusi o morálce druhých.</a:t>
            </a:r>
          </a:p>
          <a:p>
            <a:pPr>
              <a:buFontTx/>
              <a:buChar char="-"/>
            </a:pPr>
            <a:r>
              <a:rPr lang="cs-CZ" dirty="0"/>
              <a:t>Nevedeme pohled spatra, díváme se do obličeje, vstřícně odpovídáme, nezrychlujeme tempo řeči, když skočí do řeči vyčkáme  pokračujeme v tématu, které jsme započali. Nepoužíváme ne –nabízíme své názory, rozhodnutí jsou akceptovatelná,</a:t>
            </a:r>
          </a:p>
        </p:txBody>
      </p:sp>
    </p:spTree>
    <p:extLst>
      <p:ext uri="{BB962C8B-B14F-4D97-AF65-F5344CB8AC3E}">
        <p14:creationId xmlns:p14="http://schemas.microsoft.com/office/powerpoint/2010/main" val="3150937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13743D-2AE3-49CC-8CFE-B35EA2AC8F18}"/>
              </a:ext>
            </a:extLst>
          </p:cNvPr>
          <p:cNvSpPr>
            <a:spLocks noGrp="1"/>
          </p:cNvSpPr>
          <p:nvPr>
            <p:ph type="title"/>
          </p:nvPr>
        </p:nvSpPr>
        <p:spPr/>
        <p:txBody>
          <a:bodyPr/>
          <a:lstStyle/>
          <a:p>
            <a:r>
              <a:rPr lang="cs-CZ" dirty="0"/>
              <a:t>Problémy v komunikaci</a:t>
            </a:r>
          </a:p>
        </p:txBody>
      </p:sp>
      <p:sp>
        <p:nvSpPr>
          <p:cNvPr id="3" name="Zástupný obsah 2">
            <a:extLst>
              <a:ext uri="{FF2B5EF4-FFF2-40B4-BE49-F238E27FC236}">
                <a16:creationId xmlns:a16="http://schemas.microsoft.com/office/drawing/2014/main" id="{16F7F72A-48BE-46DF-8A59-13115CD909B2}"/>
              </a:ext>
            </a:extLst>
          </p:cNvPr>
          <p:cNvSpPr>
            <a:spLocks noGrp="1"/>
          </p:cNvSpPr>
          <p:nvPr>
            <p:ph idx="1"/>
          </p:nvPr>
        </p:nvSpPr>
        <p:spPr/>
        <p:txBody>
          <a:bodyPr/>
          <a:lstStyle/>
          <a:p>
            <a:r>
              <a:rPr lang="cs-CZ" b="1" dirty="0"/>
              <a:t>Narcistně-agresivní typ </a:t>
            </a:r>
            <a:r>
              <a:rPr lang="cs-CZ" dirty="0"/>
              <a:t>– stále upravuje zevnějšek, důstojné a okázalé vystupování, sebevědomá prezentace, nadřazený, přezíravý v mimice a gestikulaci. Moudře se vyjadřuje, mazlivě hovoří, rád se poslouchá. Silná „</a:t>
            </a:r>
            <a:r>
              <a:rPr lang="cs-CZ" dirty="0" err="1"/>
              <a:t>Ich</a:t>
            </a:r>
            <a:r>
              <a:rPr lang="cs-CZ" dirty="0"/>
              <a:t> forma“, reaguje velmi rezervovaně, když se urazí, kroutí freneticky hlavou, ironie, sarkasmy, ostrá kritika. V konfliktu </a:t>
            </a:r>
            <a:r>
              <a:rPr lang="cs-CZ" dirty="0" err="1"/>
              <a:t>bezskurpolózní</a:t>
            </a:r>
            <a:r>
              <a:rPr lang="cs-CZ" dirty="0"/>
              <a:t>, zneužívá moc, vlivné konexe.</a:t>
            </a:r>
          </a:p>
          <a:p>
            <a:r>
              <a:rPr lang="cs-CZ" dirty="0"/>
              <a:t>V komunikaci vycházíme vstříc, stojíme cca 1,5m od něho, využívejme silně oční kontakt a to i když nemluví, vyvarujte se poučování, podávejte vyčerpávající informace, jednejte jako se zasvěceným partnerem. V konfliktu je nutná omluva – stručná, krátká.</a:t>
            </a:r>
          </a:p>
        </p:txBody>
      </p:sp>
    </p:spTree>
    <p:extLst>
      <p:ext uri="{BB962C8B-B14F-4D97-AF65-F5344CB8AC3E}">
        <p14:creationId xmlns:p14="http://schemas.microsoft.com/office/powerpoint/2010/main" val="38628090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7E34CF-DA58-4B32-89BF-EA4099ED3A1F}"/>
              </a:ext>
            </a:extLst>
          </p:cNvPr>
          <p:cNvSpPr>
            <a:spLocks noGrp="1"/>
          </p:cNvSpPr>
          <p:nvPr>
            <p:ph type="title"/>
          </p:nvPr>
        </p:nvSpPr>
        <p:spPr/>
        <p:txBody>
          <a:bodyPr/>
          <a:lstStyle/>
          <a:p>
            <a:r>
              <a:rPr lang="cs-CZ" dirty="0"/>
              <a:t>Problémy v komunikaci</a:t>
            </a:r>
          </a:p>
        </p:txBody>
      </p:sp>
      <p:sp>
        <p:nvSpPr>
          <p:cNvPr id="3" name="Zástupný obsah 2">
            <a:extLst>
              <a:ext uri="{FF2B5EF4-FFF2-40B4-BE49-F238E27FC236}">
                <a16:creationId xmlns:a16="http://schemas.microsoft.com/office/drawing/2014/main" id="{082A7DE9-3DB9-4688-A007-EEB5CDB8D47F}"/>
              </a:ext>
            </a:extLst>
          </p:cNvPr>
          <p:cNvSpPr>
            <a:spLocks noGrp="1"/>
          </p:cNvSpPr>
          <p:nvPr>
            <p:ph idx="1"/>
          </p:nvPr>
        </p:nvSpPr>
        <p:spPr/>
        <p:txBody>
          <a:bodyPr/>
          <a:lstStyle/>
          <a:p>
            <a:r>
              <a:rPr lang="cs-CZ" dirty="0" err="1"/>
              <a:t>B</a:t>
            </a:r>
            <a:r>
              <a:rPr lang="cs-CZ" b="1" dirty="0" err="1"/>
              <a:t>ezohledně-agresivní</a:t>
            </a:r>
            <a:r>
              <a:rPr lang="cs-CZ" dirty="0" err="1"/>
              <a:t>-nechápavý</a:t>
            </a:r>
            <a:r>
              <a:rPr lang="cs-CZ" dirty="0"/>
              <a:t>, nepřátelský pohled, podezíravost, pomalé myšlení, vztahovačnost. Hlučný, nelogický projev, vulgarita. Netolerantní a vehementní prosazování zkratkovité reakce. Od bodrého, žoviálního k neurvalé útočnosti na slušně se chovající jedince. Posměšně se vyjadřuje o obecných hodnotách autoritách, konexí.</a:t>
            </a:r>
          </a:p>
          <a:p>
            <a:r>
              <a:rPr lang="cs-CZ" dirty="0"/>
              <a:t>Menší osobní odstup (vstoupit na hranu osobní zóny), rovně pohled do očí, rázné vyjadřování, když hovoří odvraťme se, nevyužívejme přehnanou kulturu projevu aby byl vidět rozdíl co nejméně. Důslednost ve stanoviscích. </a:t>
            </a:r>
          </a:p>
        </p:txBody>
      </p:sp>
    </p:spTree>
    <p:extLst>
      <p:ext uri="{BB962C8B-B14F-4D97-AF65-F5344CB8AC3E}">
        <p14:creationId xmlns:p14="http://schemas.microsoft.com/office/powerpoint/2010/main" val="228005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5C993B-74C1-4864-B3AA-7D0357E68777}"/>
              </a:ext>
            </a:extLst>
          </p:cNvPr>
          <p:cNvSpPr>
            <a:spLocks noGrp="1"/>
          </p:cNvSpPr>
          <p:nvPr>
            <p:ph type="title"/>
          </p:nvPr>
        </p:nvSpPr>
        <p:spPr/>
        <p:txBody>
          <a:bodyPr/>
          <a:lstStyle/>
          <a:p>
            <a:r>
              <a:rPr lang="cs-CZ" dirty="0"/>
              <a:t>Sled pomoci</a:t>
            </a:r>
          </a:p>
        </p:txBody>
      </p:sp>
      <p:sp>
        <p:nvSpPr>
          <p:cNvPr id="3" name="Zástupný obsah 2">
            <a:extLst>
              <a:ext uri="{FF2B5EF4-FFF2-40B4-BE49-F238E27FC236}">
                <a16:creationId xmlns:a16="http://schemas.microsoft.com/office/drawing/2014/main" id="{FD8B9328-C8CA-47FF-A9FA-A1BAD849D40A}"/>
              </a:ext>
            </a:extLst>
          </p:cNvPr>
          <p:cNvSpPr>
            <a:spLocks noGrp="1"/>
          </p:cNvSpPr>
          <p:nvPr>
            <p:ph idx="1"/>
          </p:nvPr>
        </p:nvSpPr>
        <p:spPr/>
        <p:txBody>
          <a:bodyPr/>
          <a:lstStyle/>
          <a:p>
            <a:r>
              <a:rPr lang="cs-CZ" dirty="0"/>
              <a:t>Potřeby – fyziologické, bezpečí, společenské, uznání, seberealizace</a:t>
            </a:r>
          </a:p>
          <a:p>
            <a:r>
              <a:rPr lang="cs-CZ" dirty="0"/>
              <a:t>Plánování společně s dítětem a jeho prostředím (co chce)</a:t>
            </a:r>
          </a:p>
          <a:p>
            <a:r>
              <a:rPr lang="cs-CZ" dirty="0"/>
              <a:t>Co je důležité pro dítě a co pro jeho rodinu</a:t>
            </a:r>
          </a:p>
          <a:p>
            <a:r>
              <a:rPr lang="cs-CZ" dirty="0"/>
              <a:t>Co nejvíc trápí dítě a co jeho rodinu</a:t>
            </a:r>
          </a:p>
          <a:p>
            <a:endParaRPr lang="cs-CZ" dirty="0"/>
          </a:p>
          <a:p>
            <a:r>
              <a:rPr lang="cs-CZ" dirty="0"/>
              <a:t>TEĎ – KOHO PŘIZVEME – CO NÁS POSÍLÍ – CO KDO UDĚLÁ a DO KDY</a:t>
            </a:r>
          </a:p>
          <a:p>
            <a:endParaRPr lang="cs-CZ" dirty="0"/>
          </a:p>
        </p:txBody>
      </p:sp>
    </p:spTree>
    <p:extLst>
      <p:ext uri="{BB962C8B-B14F-4D97-AF65-F5344CB8AC3E}">
        <p14:creationId xmlns:p14="http://schemas.microsoft.com/office/powerpoint/2010/main" val="1098177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C8CD41-2B9A-45E4-B4F2-348BD4604EC1}"/>
              </a:ext>
            </a:extLst>
          </p:cNvPr>
          <p:cNvSpPr>
            <a:spLocks noGrp="1"/>
          </p:cNvSpPr>
          <p:nvPr>
            <p:ph type="title"/>
          </p:nvPr>
        </p:nvSpPr>
        <p:spPr/>
        <p:txBody>
          <a:bodyPr/>
          <a:lstStyle/>
          <a:p>
            <a:r>
              <a:rPr lang="cs-CZ" dirty="0"/>
              <a:t>Problémy v komunikaci</a:t>
            </a:r>
          </a:p>
        </p:txBody>
      </p:sp>
      <p:sp>
        <p:nvSpPr>
          <p:cNvPr id="3" name="Zástupný obsah 2">
            <a:extLst>
              <a:ext uri="{FF2B5EF4-FFF2-40B4-BE49-F238E27FC236}">
                <a16:creationId xmlns:a16="http://schemas.microsoft.com/office/drawing/2014/main" id="{43706F8E-A5EF-41FA-9DD8-503AB9D2FEA2}"/>
              </a:ext>
            </a:extLst>
          </p:cNvPr>
          <p:cNvSpPr>
            <a:spLocks noGrp="1"/>
          </p:cNvSpPr>
          <p:nvPr>
            <p:ph idx="1"/>
          </p:nvPr>
        </p:nvSpPr>
        <p:spPr/>
        <p:txBody>
          <a:bodyPr/>
          <a:lstStyle/>
          <a:p>
            <a:r>
              <a:rPr lang="cs-CZ" b="1" dirty="0"/>
              <a:t>Pedant</a:t>
            </a:r>
            <a:r>
              <a:rPr lang="cs-CZ" dirty="0"/>
              <a:t> – odpovědný výraz, disciplína, ukázněné ve vystupování, pečlivá úprava zevnějšku, precizní vystupování, připravenost projevu rituál, přísně logické myšlení, neměnné zásady, rozškatulkovaný svět. Opakující se děje jej uklidňují, popudlivý, odtažitý, reaguje nedůtklivě, zlobně.</a:t>
            </a:r>
          </a:p>
          <a:p>
            <a:r>
              <a:rPr lang="cs-CZ" dirty="0"/>
              <a:t>Vzdálenost větší než metr, pohled do očí, společné odklony a příklony  napodobovat chování, vyvarovat se překotnosti – nutno dostatek času, projevit pochopení, shodnost v názorech, nepřípustné jsou oponentské postoje bagatelizace hodnot, negace. Apelujme na zkušenost, projevujme úctu.</a:t>
            </a:r>
          </a:p>
        </p:txBody>
      </p:sp>
    </p:spTree>
    <p:extLst>
      <p:ext uri="{BB962C8B-B14F-4D97-AF65-F5344CB8AC3E}">
        <p14:creationId xmlns:p14="http://schemas.microsoft.com/office/powerpoint/2010/main" val="5761743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57B89-31A7-4267-B647-4BCE2943995E}"/>
              </a:ext>
            </a:extLst>
          </p:cNvPr>
          <p:cNvSpPr>
            <a:spLocks noGrp="1"/>
          </p:cNvSpPr>
          <p:nvPr>
            <p:ph type="title"/>
          </p:nvPr>
        </p:nvSpPr>
        <p:spPr/>
        <p:txBody>
          <a:bodyPr/>
          <a:lstStyle/>
          <a:p>
            <a:r>
              <a:rPr lang="cs-CZ" dirty="0"/>
              <a:t>Porucha chování</a:t>
            </a:r>
          </a:p>
        </p:txBody>
      </p:sp>
      <p:sp>
        <p:nvSpPr>
          <p:cNvPr id="3" name="Zástupný obsah 2">
            <a:extLst>
              <a:ext uri="{FF2B5EF4-FFF2-40B4-BE49-F238E27FC236}">
                <a16:creationId xmlns:a16="http://schemas.microsoft.com/office/drawing/2014/main" id="{0E63EF01-EA0F-4CC1-B5FE-1EE2FD1C9BCA}"/>
              </a:ext>
            </a:extLst>
          </p:cNvPr>
          <p:cNvSpPr>
            <a:spLocks noGrp="1"/>
          </p:cNvSpPr>
          <p:nvPr>
            <p:ph idx="1"/>
          </p:nvPr>
        </p:nvSpPr>
        <p:spPr/>
        <p:txBody>
          <a:bodyPr/>
          <a:lstStyle/>
          <a:p>
            <a:r>
              <a:rPr lang="cs-CZ" dirty="0"/>
              <a:t>Čas</a:t>
            </a:r>
          </a:p>
          <a:p>
            <a:r>
              <a:rPr lang="cs-CZ" dirty="0"/>
              <a:t>Intenzita</a:t>
            </a:r>
          </a:p>
          <a:p>
            <a:r>
              <a:rPr lang="cs-CZ" dirty="0"/>
              <a:t>Druh</a:t>
            </a:r>
          </a:p>
          <a:p>
            <a:r>
              <a:rPr lang="cs-CZ" altLang="cs-CZ" dirty="0"/>
              <a:t>Výhra motivuje k další výhře (dohoda o konsensu, výhoda 1 strany, dohoda o respektování neshody, ukončení spolupráce).</a:t>
            </a:r>
          </a:p>
          <a:p>
            <a:r>
              <a:rPr lang="cs-CZ" altLang="cs-CZ" dirty="0"/>
              <a:t>Výchova  =  podpora + korekce + rozvoj</a:t>
            </a:r>
          </a:p>
          <a:p>
            <a:r>
              <a:rPr lang="cs-CZ" altLang="cs-CZ" dirty="0"/>
              <a:t>Riziko – problém v chování - intervence</a:t>
            </a:r>
          </a:p>
          <a:p>
            <a:endParaRPr lang="cs-CZ" dirty="0"/>
          </a:p>
        </p:txBody>
      </p:sp>
    </p:spTree>
    <p:extLst>
      <p:ext uri="{BB962C8B-B14F-4D97-AF65-F5344CB8AC3E}">
        <p14:creationId xmlns:p14="http://schemas.microsoft.com/office/powerpoint/2010/main" val="10002280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C2FF6B-E9C3-4052-BBE7-37AFA5595AE7}"/>
              </a:ext>
            </a:extLst>
          </p:cNvPr>
          <p:cNvSpPr>
            <a:spLocks noGrp="1"/>
          </p:cNvSpPr>
          <p:nvPr>
            <p:ph type="title"/>
          </p:nvPr>
        </p:nvSpPr>
        <p:spPr/>
        <p:txBody>
          <a:bodyPr/>
          <a:lstStyle/>
          <a:p>
            <a:r>
              <a:rPr lang="cs-CZ" dirty="0"/>
              <a:t>Porucha chování</a:t>
            </a:r>
          </a:p>
        </p:txBody>
      </p:sp>
      <p:sp>
        <p:nvSpPr>
          <p:cNvPr id="3" name="Zástupný obsah 2">
            <a:extLst>
              <a:ext uri="{FF2B5EF4-FFF2-40B4-BE49-F238E27FC236}">
                <a16:creationId xmlns:a16="http://schemas.microsoft.com/office/drawing/2014/main" id="{0FFD9930-013D-4843-8592-949B09D00188}"/>
              </a:ext>
            </a:extLst>
          </p:cNvPr>
          <p:cNvSpPr>
            <a:spLocks noGrp="1"/>
          </p:cNvSpPr>
          <p:nvPr>
            <p:ph idx="1"/>
          </p:nvPr>
        </p:nvSpPr>
        <p:spPr/>
        <p:txBody>
          <a:bodyPr>
            <a:normAutofit fontScale="77500" lnSpcReduction="20000"/>
          </a:bodyPr>
          <a:lstStyle/>
          <a:p>
            <a:r>
              <a:rPr lang="cs-CZ" altLang="cs-CZ" b="1" dirty="0"/>
              <a:t>Porucha chování </a:t>
            </a:r>
            <a:r>
              <a:rPr lang="cs-CZ" altLang="cs-CZ" dirty="0"/>
              <a:t>je každá negativní odchylka od normy, která má obraz trvalého a vědomého jednání označeného jako nežádoucí projevy v chování, které mohou vyústit až do stádia delikvence a kriminality. </a:t>
            </a:r>
          </a:p>
          <a:p>
            <a:pPr marL="0" indent="0">
              <a:spcAft>
                <a:spcPts val="0"/>
              </a:spcAft>
              <a:buNone/>
              <a:defRPr/>
            </a:pPr>
            <a:r>
              <a:rPr lang="cs-CZ" altLang="cs-CZ" dirty="0"/>
              <a:t>Americký </a:t>
            </a:r>
            <a:r>
              <a:rPr lang="cs-CZ" altLang="cs-CZ" b="1" dirty="0"/>
              <a:t>psycholog </a:t>
            </a:r>
            <a:r>
              <a:rPr lang="cs-CZ" altLang="cs-CZ" b="1" dirty="0" err="1"/>
              <a:t>Bower</a:t>
            </a:r>
            <a:r>
              <a:rPr lang="cs-CZ" altLang="cs-CZ" b="1" dirty="0"/>
              <a:t> uvádí znaky poruchy chování:</a:t>
            </a:r>
          </a:p>
          <a:p>
            <a:pPr marL="274320" indent="-274320">
              <a:spcAft>
                <a:spcPts val="0"/>
              </a:spcAft>
              <a:buFont typeface="Arial" panose="020B0604020202020204" pitchFamily="34" charset="0"/>
              <a:buChar char="•"/>
              <a:defRPr/>
            </a:pPr>
            <a:r>
              <a:rPr lang="cs-CZ" altLang="cs-CZ" b="1" dirty="0"/>
              <a:t>Neschopnost učit se</a:t>
            </a:r>
            <a:r>
              <a:rPr lang="cs-CZ" altLang="cs-CZ" dirty="0"/>
              <a:t>, která nemůže být vysvětlena na základě intelektových,</a:t>
            </a:r>
          </a:p>
          <a:p>
            <a:pPr marL="0" indent="0">
              <a:spcAft>
                <a:spcPts val="0"/>
              </a:spcAft>
              <a:buNone/>
              <a:defRPr/>
            </a:pPr>
            <a:r>
              <a:rPr lang="cs-CZ" altLang="cs-CZ" dirty="0"/>
              <a:t>smyslových nebo zdravotních faktorů.</a:t>
            </a:r>
          </a:p>
          <a:p>
            <a:pPr marL="274320" indent="-274320">
              <a:spcAft>
                <a:spcPts val="0"/>
              </a:spcAft>
              <a:buFont typeface="Arial" panose="020B0604020202020204" pitchFamily="34" charset="0"/>
              <a:buChar char="•"/>
              <a:defRPr/>
            </a:pPr>
            <a:r>
              <a:rPr lang="cs-CZ" altLang="cs-CZ" b="1" dirty="0"/>
              <a:t>Neschopnost navazovat a udržovat </a:t>
            </a:r>
            <a:r>
              <a:rPr lang="cs-CZ" altLang="cs-CZ" dirty="0"/>
              <a:t>uspokojivé interpersonální vztahy s vrstevníky a učiteli.</a:t>
            </a:r>
          </a:p>
          <a:p>
            <a:pPr marL="274320" indent="-274320">
              <a:spcAft>
                <a:spcPts val="0"/>
              </a:spcAft>
              <a:buFont typeface="Arial" panose="020B0604020202020204" pitchFamily="34" charset="0"/>
              <a:buChar char="•"/>
              <a:defRPr/>
            </a:pPr>
            <a:r>
              <a:rPr lang="cs-CZ" altLang="cs-CZ" b="1" dirty="0"/>
              <a:t>Nepřiměřené chování </a:t>
            </a:r>
            <a:r>
              <a:rPr lang="cs-CZ" altLang="cs-CZ" dirty="0"/>
              <a:t>a emoční prožívání v běžných podmínkách.</a:t>
            </a:r>
          </a:p>
          <a:p>
            <a:pPr marL="274320" indent="-274320">
              <a:spcAft>
                <a:spcPts val="0"/>
              </a:spcAft>
              <a:buFont typeface="Arial" panose="020B0604020202020204" pitchFamily="34" charset="0"/>
              <a:buChar char="•"/>
              <a:defRPr/>
            </a:pPr>
            <a:r>
              <a:rPr lang="cs-CZ" altLang="cs-CZ" dirty="0"/>
              <a:t>Celkový sílící pocit neštěstí a deprese.</a:t>
            </a:r>
          </a:p>
          <a:p>
            <a:pPr marL="274320" indent="-274320">
              <a:spcAft>
                <a:spcPts val="0"/>
              </a:spcAft>
              <a:buFont typeface="Arial" panose="020B0604020202020204" pitchFamily="34" charset="0"/>
              <a:buChar char="•"/>
              <a:defRPr/>
            </a:pPr>
            <a:r>
              <a:rPr lang="cs-CZ" altLang="cs-CZ" dirty="0"/>
              <a:t>Tendence k rozvoji somatických symptomů, bolesti a strachu na základě osobních a</a:t>
            </a:r>
          </a:p>
          <a:p>
            <a:pPr marL="0" indent="0">
              <a:spcAft>
                <a:spcPts val="0"/>
              </a:spcAft>
              <a:buNone/>
              <a:defRPr/>
            </a:pPr>
            <a:r>
              <a:rPr lang="cs-CZ" altLang="cs-CZ" dirty="0"/>
              <a:t>školních problémů.</a:t>
            </a:r>
          </a:p>
          <a:p>
            <a:endParaRPr lang="cs-CZ" altLang="cs-CZ" dirty="0"/>
          </a:p>
          <a:p>
            <a:endParaRPr lang="cs-CZ" dirty="0"/>
          </a:p>
        </p:txBody>
      </p:sp>
    </p:spTree>
    <p:extLst>
      <p:ext uri="{BB962C8B-B14F-4D97-AF65-F5344CB8AC3E}">
        <p14:creationId xmlns:p14="http://schemas.microsoft.com/office/powerpoint/2010/main" val="26733520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AF19D6-A059-4967-A1DB-EC8B35D45B04}"/>
              </a:ext>
            </a:extLst>
          </p:cNvPr>
          <p:cNvSpPr>
            <a:spLocks noGrp="1"/>
          </p:cNvSpPr>
          <p:nvPr>
            <p:ph type="title"/>
          </p:nvPr>
        </p:nvSpPr>
        <p:spPr/>
        <p:txBody>
          <a:bodyPr/>
          <a:lstStyle/>
          <a:p>
            <a:r>
              <a:rPr lang="cs-CZ" dirty="0"/>
              <a:t>Význam poruchy chování na další život</a:t>
            </a:r>
          </a:p>
        </p:txBody>
      </p:sp>
      <p:sp>
        <p:nvSpPr>
          <p:cNvPr id="3" name="Zástupný obsah 2">
            <a:extLst>
              <a:ext uri="{FF2B5EF4-FFF2-40B4-BE49-F238E27FC236}">
                <a16:creationId xmlns:a16="http://schemas.microsoft.com/office/drawing/2014/main" id="{7E21EEF6-9732-40A7-B44D-834E1F00BAB8}"/>
              </a:ext>
            </a:extLst>
          </p:cNvPr>
          <p:cNvSpPr>
            <a:spLocks noGrp="1"/>
          </p:cNvSpPr>
          <p:nvPr>
            <p:ph idx="1"/>
          </p:nvPr>
        </p:nvSpPr>
        <p:spPr/>
        <p:txBody>
          <a:bodyPr>
            <a:normAutofit lnSpcReduction="10000"/>
          </a:bodyPr>
          <a:lstStyle/>
          <a:p>
            <a:r>
              <a:rPr lang="cs-CZ" altLang="cs-CZ" dirty="0"/>
              <a:t>Denní rytmus (spánek, strava, pohyb)</a:t>
            </a:r>
          </a:p>
          <a:p>
            <a:r>
              <a:rPr lang="cs-CZ" altLang="cs-CZ" dirty="0"/>
              <a:t>Tělesné neduhy (srdce, ledviny, hormony)</a:t>
            </a:r>
          </a:p>
          <a:p>
            <a:r>
              <a:rPr lang="cs-CZ" altLang="cs-CZ" dirty="0"/>
              <a:t>Psychika (neurologie)</a:t>
            </a:r>
          </a:p>
          <a:p>
            <a:r>
              <a:rPr lang="cs-CZ" altLang="cs-CZ" dirty="0"/>
              <a:t>Nedostatek poznatků a zkušeností</a:t>
            </a:r>
          </a:p>
          <a:p>
            <a:r>
              <a:rPr lang="cs-CZ" altLang="cs-CZ" dirty="0"/>
              <a:t>Láska, úcta</a:t>
            </a:r>
          </a:p>
          <a:p>
            <a:r>
              <a:rPr lang="cs-CZ" altLang="cs-CZ" dirty="0"/>
              <a:t>Nepřijetí, znevážení</a:t>
            </a:r>
          </a:p>
          <a:p>
            <a:r>
              <a:rPr lang="cs-CZ" altLang="cs-CZ" dirty="0"/>
              <a:t>Zbytečnost</a:t>
            </a:r>
          </a:p>
          <a:p>
            <a:r>
              <a:rPr lang="cs-CZ" altLang="cs-CZ" dirty="0"/>
              <a:t>Negativní nálady = negativní zvyky</a:t>
            </a:r>
          </a:p>
          <a:p>
            <a:r>
              <a:rPr lang="cs-CZ" altLang="cs-CZ" dirty="0"/>
              <a:t>„duše se musí sytit“! </a:t>
            </a:r>
          </a:p>
          <a:p>
            <a:endParaRPr lang="cs-CZ" dirty="0"/>
          </a:p>
        </p:txBody>
      </p:sp>
    </p:spTree>
    <p:extLst>
      <p:ext uri="{BB962C8B-B14F-4D97-AF65-F5344CB8AC3E}">
        <p14:creationId xmlns:p14="http://schemas.microsoft.com/office/powerpoint/2010/main" val="23909983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541AA7-61D3-4BB5-823A-AED8037F7625}"/>
              </a:ext>
            </a:extLst>
          </p:cNvPr>
          <p:cNvSpPr>
            <a:spLocks noGrp="1"/>
          </p:cNvSpPr>
          <p:nvPr>
            <p:ph type="title"/>
          </p:nvPr>
        </p:nvSpPr>
        <p:spPr/>
        <p:txBody>
          <a:bodyPr/>
          <a:lstStyle/>
          <a:p>
            <a:r>
              <a:rPr lang="cs-CZ" dirty="0"/>
              <a:t>Vychované dítě</a:t>
            </a:r>
          </a:p>
        </p:txBody>
      </p:sp>
      <p:sp>
        <p:nvSpPr>
          <p:cNvPr id="3" name="Zástupný obsah 2">
            <a:extLst>
              <a:ext uri="{FF2B5EF4-FFF2-40B4-BE49-F238E27FC236}">
                <a16:creationId xmlns:a16="http://schemas.microsoft.com/office/drawing/2014/main" id="{F523C7B3-362A-4D58-ACAD-9B2FB7387897}"/>
              </a:ext>
            </a:extLst>
          </p:cNvPr>
          <p:cNvSpPr>
            <a:spLocks noGrp="1"/>
          </p:cNvSpPr>
          <p:nvPr>
            <p:ph idx="1"/>
          </p:nvPr>
        </p:nvSpPr>
        <p:spPr/>
        <p:txBody>
          <a:bodyPr>
            <a:normAutofit fontScale="85000" lnSpcReduction="20000"/>
          </a:bodyPr>
          <a:lstStyle/>
          <a:p>
            <a:pPr>
              <a:spcAft>
                <a:spcPts val="0"/>
              </a:spcAft>
              <a:defRPr/>
            </a:pPr>
            <a:r>
              <a:rPr lang="cs-CZ" dirty="0"/>
              <a:t>Schopnost spolupráce</a:t>
            </a:r>
          </a:p>
          <a:p>
            <a:pPr>
              <a:spcAft>
                <a:spcPts val="0"/>
              </a:spcAft>
              <a:defRPr/>
            </a:pPr>
            <a:r>
              <a:rPr lang="cs-CZ" dirty="0"/>
              <a:t>Ohleduplnost, empatie</a:t>
            </a:r>
          </a:p>
          <a:p>
            <a:pPr>
              <a:spcAft>
                <a:spcPts val="0"/>
              </a:spcAft>
              <a:defRPr/>
            </a:pPr>
            <a:r>
              <a:rPr lang="cs-CZ" dirty="0"/>
              <a:t>Schopnost řešit problém</a:t>
            </a:r>
          </a:p>
          <a:p>
            <a:pPr>
              <a:spcAft>
                <a:spcPts val="0"/>
              </a:spcAft>
              <a:defRPr/>
            </a:pPr>
            <a:r>
              <a:rPr lang="cs-CZ" dirty="0"/>
              <a:t>Ovládání emocí a impulzů</a:t>
            </a:r>
          </a:p>
          <a:p>
            <a:pPr>
              <a:spcAft>
                <a:spcPts val="0"/>
              </a:spcAft>
              <a:defRPr/>
            </a:pPr>
            <a:r>
              <a:rPr lang="cs-CZ" dirty="0"/>
              <a:t>Důvěra a uvěřitelnost</a:t>
            </a:r>
          </a:p>
          <a:p>
            <a:pPr>
              <a:spcAft>
                <a:spcPts val="0"/>
              </a:spcAft>
              <a:defRPr/>
            </a:pPr>
            <a:r>
              <a:rPr lang="cs-CZ" dirty="0"/>
              <a:t>Tvořivost</a:t>
            </a:r>
          </a:p>
          <a:p>
            <a:pPr>
              <a:spcAft>
                <a:spcPts val="0"/>
              </a:spcAft>
              <a:defRPr/>
            </a:pPr>
            <a:r>
              <a:rPr lang="cs-CZ" dirty="0"/>
              <a:t>Komunikace na různých úrovních</a:t>
            </a:r>
          </a:p>
          <a:p>
            <a:pPr>
              <a:spcAft>
                <a:spcPts val="0"/>
              </a:spcAft>
              <a:defRPr/>
            </a:pPr>
            <a:r>
              <a:rPr lang="cs-CZ" dirty="0"/>
              <a:t>Vytrvalost, trpělivost</a:t>
            </a:r>
          </a:p>
          <a:p>
            <a:pPr>
              <a:spcAft>
                <a:spcPts val="0"/>
              </a:spcAft>
              <a:defRPr/>
            </a:pPr>
            <a:r>
              <a:rPr lang="cs-CZ" dirty="0"/>
              <a:t>Výkonnost</a:t>
            </a:r>
          </a:p>
          <a:p>
            <a:pPr>
              <a:spcAft>
                <a:spcPts val="0"/>
              </a:spcAft>
              <a:defRPr/>
            </a:pPr>
            <a:r>
              <a:rPr lang="cs-CZ" dirty="0"/>
              <a:t>Sebehodnocení</a:t>
            </a:r>
          </a:p>
          <a:p>
            <a:pPr>
              <a:spcAft>
                <a:spcPts val="0"/>
              </a:spcAft>
              <a:defRPr/>
            </a:pPr>
            <a:r>
              <a:rPr lang="cs-CZ" dirty="0"/>
              <a:t>Humor, flexibilita</a:t>
            </a:r>
          </a:p>
        </p:txBody>
      </p:sp>
    </p:spTree>
    <p:extLst>
      <p:ext uri="{BB962C8B-B14F-4D97-AF65-F5344CB8AC3E}">
        <p14:creationId xmlns:p14="http://schemas.microsoft.com/office/powerpoint/2010/main" val="4415755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8E2A4B-0F34-4E4D-8F2D-F0590C65ABF8}"/>
              </a:ext>
            </a:extLst>
          </p:cNvPr>
          <p:cNvSpPr>
            <a:spLocks noGrp="1"/>
          </p:cNvSpPr>
          <p:nvPr>
            <p:ph type="title"/>
          </p:nvPr>
        </p:nvSpPr>
        <p:spPr/>
        <p:txBody>
          <a:bodyPr>
            <a:normAutofit/>
          </a:bodyPr>
          <a:lstStyle/>
          <a:p>
            <a:r>
              <a:rPr lang="cs-CZ" sz="3200" dirty="0">
                <a:effectLst/>
                <a:latin typeface="+mn-lt"/>
                <a:ea typeface="Times New Roman" panose="02020603050405020304" pitchFamily="18" charset="0"/>
              </a:rPr>
              <a:t>Možnosti psychosociální podpory žáka ze strany školy. Kompetence učitele, možnosti a meze jeho intervence.</a:t>
            </a:r>
            <a:endParaRPr lang="cs-CZ" sz="3200" dirty="0">
              <a:latin typeface="+mn-lt"/>
            </a:endParaRPr>
          </a:p>
        </p:txBody>
      </p:sp>
      <p:sp>
        <p:nvSpPr>
          <p:cNvPr id="3" name="Zástupný obsah 2">
            <a:extLst>
              <a:ext uri="{FF2B5EF4-FFF2-40B4-BE49-F238E27FC236}">
                <a16:creationId xmlns:a16="http://schemas.microsoft.com/office/drawing/2014/main" id="{053A1269-D961-4D2E-A3A0-388FA852F919}"/>
              </a:ext>
            </a:extLst>
          </p:cNvPr>
          <p:cNvSpPr>
            <a:spLocks noGrp="1"/>
          </p:cNvSpPr>
          <p:nvPr>
            <p:ph idx="1"/>
          </p:nvPr>
        </p:nvSpPr>
        <p:spPr/>
        <p:txBody>
          <a:bodyPr/>
          <a:lstStyle/>
          <a:p>
            <a:r>
              <a:rPr lang="cs-CZ" dirty="0"/>
              <a:t>Co je nejlepší pro dítě? Známe jeho přání?</a:t>
            </a:r>
          </a:p>
          <a:p>
            <a:r>
              <a:rPr lang="cs-CZ" dirty="0"/>
              <a:t>Kdo zastupuje zájem dítěte? Čí zájem ve skutečnosti hájí?</a:t>
            </a:r>
          </a:p>
          <a:p>
            <a:r>
              <a:rPr lang="cs-CZ" dirty="0"/>
              <a:t>Je na straně dítěte alespoň neutrální osoba? (např. OSPOD)</a:t>
            </a:r>
          </a:p>
          <a:p>
            <a:r>
              <a:rPr lang="cs-CZ" dirty="0"/>
              <a:t>Máme na podporu dítěte odborný tým? Kdo jsou odborníci?</a:t>
            </a:r>
          </a:p>
          <a:p>
            <a:pPr marL="0" indent="0">
              <a:buNone/>
            </a:pPr>
            <a:endParaRPr lang="cs-CZ" dirty="0"/>
          </a:p>
          <a:p>
            <a:r>
              <a:rPr lang="cs-CZ" dirty="0"/>
              <a:t>Právní posouzení situace</a:t>
            </a:r>
          </a:p>
          <a:p>
            <a:r>
              <a:rPr lang="cs-CZ" dirty="0"/>
              <a:t>Odborný tým – plán podpory</a:t>
            </a:r>
          </a:p>
          <a:p>
            <a:r>
              <a:rPr lang="cs-CZ" dirty="0"/>
              <a:t>Kontrola dosažených výsledků</a:t>
            </a:r>
          </a:p>
        </p:txBody>
      </p:sp>
    </p:spTree>
    <p:extLst>
      <p:ext uri="{BB962C8B-B14F-4D97-AF65-F5344CB8AC3E}">
        <p14:creationId xmlns:p14="http://schemas.microsoft.com/office/powerpoint/2010/main" val="5512295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92616D-B4B9-4609-8F77-3283ADBEC318}"/>
              </a:ext>
            </a:extLst>
          </p:cNvPr>
          <p:cNvSpPr>
            <a:spLocks noGrp="1"/>
          </p:cNvSpPr>
          <p:nvPr>
            <p:ph type="title"/>
          </p:nvPr>
        </p:nvSpPr>
        <p:spPr/>
        <p:txBody>
          <a:bodyPr/>
          <a:lstStyle/>
          <a:p>
            <a:r>
              <a:rPr lang="cs-CZ" dirty="0"/>
              <a:t>Vyhodnocení rizik</a:t>
            </a:r>
          </a:p>
        </p:txBody>
      </p:sp>
      <p:sp>
        <p:nvSpPr>
          <p:cNvPr id="3" name="Zástupný obsah 2">
            <a:extLst>
              <a:ext uri="{FF2B5EF4-FFF2-40B4-BE49-F238E27FC236}">
                <a16:creationId xmlns:a16="http://schemas.microsoft.com/office/drawing/2014/main" id="{AEC1BB0C-C4D9-44D6-B7C7-03EB2EAEAE97}"/>
              </a:ext>
            </a:extLst>
          </p:cNvPr>
          <p:cNvSpPr>
            <a:spLocks noGrp="1"/>
          </p:cNvSpPr>
          <p:nvPr>
            <p:ph idx="1"/>
          </p:nvPr>
        </p:nvSpPr>
        <p:spPr/>
        <p:txBody>
          <a:bodyPr>
            <a:normAutofit fontScale="85000" lnSpcReduction="20000"/>
          </a:bodyPr>
          <a:lstStyle/>
          <a:p>
            <a:r>
              <a:rPr lang="cs-CZ" altLang="cs-CZ" dirty="0"/>
              <a:t>časté </a:t>
            </a:r>
            <a:r>
              <a:rPr lang="cs-CZ" altLang="cs-CZ" u="sng" dirty="0"/>
              <a:t>změny  lékařů a časté návštěvy lékařů</a:t>
            </a:r>
            <a:r>
              <a:rPr lang="cs-CZ" altLang="cs-CZ" dirty="0"/>
              <a:t>,</a:t>
            </a:r>
          </a:p>
          <a:p>
            <a:r>
              <a:rPr lang="cs-CZ" altLang="cs-CZ" u="sng" dirty="0"/>
              <a:t>nevysvětlené anamnézy úrazu dětí</a:t>
            </a:r>
            <a:r>
              <a:rPr lang="cs-CZ" altLang="cs-CZ" dirty="0"/>
              <a:t>,</a:t>
            </a:r>
          </a:p>
          <a:p>
            <a:r>
              <a:rPr lang="cs-CZ" altLang="cs-CZ" u="sng" dirty="0"/>
              <a:t>drobný habitus až astenie dětí</a:t>
            </a:r>
            <a:r>
              <a:rPr lang="cs-CZ" altLang="cs-CZ" dirty="0"/>
              <a:t>, obezita</a:t>
            </a:r>
          </a:p>
          <a:p>
            <a:r>
              <a:rPr lang="cs-CZ" altLang="cs-CZ" dirty="0"/>
              <a:t>Poruchy příjmu potravy</a:t>
            </a:r>
          </a:p>
          <a:p>
            <a:r>
              <a:rPr lang="cs-CZ" altLang="cs-CZ" dirty="0"/>
              <a:t>evidentní </a:t>
            </a:r>
            <a:r>
              <a:rPr lang="cs-CZ" altLang="cs-CZ" u="sng" dirty="0"/>
              <a:t>poruchy citové vazby mezi rodičem a dítětem</a:t>
            </a:r>
            <a:r>
              <a:rPr lang="cs-CZ" altLang="cs-CZ" dirty="0"/>
              <a:t>, </a:t>
            </a:r>
          </a:p>
          <a:p>
            <a:r>
              <a:rPr lang="cs-CZ" altLang="cs-CZ" u="sng" dirty="0" err="1"/>
              <a:t>psycholabilita</a:t>
            </a:r>
            <a:r>
              <a:rPr lang="cs-CZ" altLang="cs-CZ" u="sng" dirty="0"/>
              <a:t> adolescentních sourozenců</a:t>
            </a:r>
            <a:r>
              <a:rPr lang="cs-CZ" altLang="cs-CZ" dirty="0"/>
              <a:t>, včetně sociálně agresivního chování vůči okolí,</a:t>
            </a:r>
          </a:p>
          <a:p>
            <a:r>
              <a:rPr lang="cs-CZ" altLang="cs-CZ" u="sng" dirty="0"/>
              <a:t>změněná afektivita</a:t>
            </a:r>
            <a:r>
              <a:rPr lang="cs-CZ" altLang="cs-CZ" dirty="0"/>
              <a:t>, konkrétně </a:t>
            </a:r>
            <a:r>
              <a:rPr lang="cs-CZ" altLang="cs-CZ" dirty="0" err="1"/>
              <a:t>suicidiální</a:t>
            </a:r>
            <a:r>
              <a:rPr lang="cs-CZ" altLang="cs-CZ" dirty="0"/>
              <a:t> tendence,</a:t>
            </a:r>
          </a:p>
          <a:p>
            <a:r>
              <a:rPr lang="cs-CZ" altLang="cs-CZ" u="sng" dirty="0"/>
              <a:t>změněná percepce</a:t>
            </a:r>
            <a:r>
              <a:rPr lang="cs-CZ" altLang="cs-CZ" dirty="0"/>
              <a:t> ve smyslu sebeobviňování, zahanbení, sexualizované chování, </a:t>
            </a:r>
          </a:p>
          <a:p>
            <a:r>
              <a:rPr lang="cs-CZ" altLang="cs-CZ" u="sng" dirty="0"/>
              <a:t>změna vztahu k druhým</a:t>
            </a:r>
            <a:r>
              <a:rPr lang="cs-CZ" altLang="cs-CZ" dirty="0"/>
              <a:t>, konkrétně izolace a odtažení  s následnou agresivitou,</a:t>
            </a:r>
          </a:p>
          <a:p>
            <a:r>
              <a:rPr lang="cs-CZ" altLang="cs-CZ" u="sng" dirty="0"/>
              <a:t>alterace ve vnímání pachatele</a:t>
            </a:r>
            <a:r>
              <a:rPr lang="cs-CZ" altLang="cs-CZ" dirty="0"/>
              <a:t>, konkrétně identifikace s agresorem, se snahou o odplatu </a:t>
            </a:r>
          </a:p>
          <a:p>
            <a:pPr marL="0" indent="0">
              <a:buNone/>
            </a:pPr>
            <a:endParaRPr lang="cs-CZ" altLang="cs-CZ" dirty="0"/>
          </a:p>
          <a:p>
            <a:endParaRPr lang="cs-CZ" dirty="0"/>
          </a:p>
        </p:txBody>
      </p:sp>
    </p:spTree>
    <p:extLst>
      <p:ext uri="{BB962C8B-B14F-4D97-AF65-F5344CB8AC3E}">
        <p14:creationId xmlns:p14="http://schemas.microsoft.com/office/powerpoint/2010/main" val="29335861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B48DB4-1562-46C8-B2E3-6A3EB5232282}"/>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B2D472C-D436-4649-BD07-BEBAFA17A0F0}"/>
              </a:ext>
            </a:extLst>
          </p:cNvPr>
          <p:cNvSpPr>
            <a:spLocks noGrp="1"/>
          </p:cNvSpPr>
          <p:nvPr>
            <p:ph idx="1"/>
          </p:nvPr>
        </p:nvSpPr>
        <p:spPr/>
        <p:txBody>
          <a:bodyPr/>
          <a:lstStyle/>
          <a:p>
            <a:endParaRPr lang="cs-CZ" dirty="0"/>
          </a:p>
          <a:p>
            <a:endParaRPr lang="cs-CZ" dirty="0"/>
          </a:p>
          <a:p>
            <a:endParaRPr lang="cs-CZ" dirty="0"/>
          </a:p>
          <a:p>
            <a:r>
              <a:rPr lang="cs-CZ" dirty="0"/>
              <a:t>Děkuji za váš čas</a:t>
            </a:r>
          </a:p>
          <a:p>
            <a:pPr marL="0" indent="0">
              <a:buNone/>
            </a:pPr>
            <a:r>
              <a:rPr lang="cs-CZ" dirty="0"/>
              <a:t>                                            Lenka Průšová</a:t>
            </a:r>
          </a:p>
          <a:p>
            <a:pPr marL="0" indent="0">
              <a:buNone/>
            </a:pPr>
            <a:r>
              <a:rPr lang="cs-CZ" dirty="0"/>
              <a:t>                                         </a:t>
            </a:r>
            <a:r>
              <a:rPr lang="cs-CZ" dirty="0" err="1"/>
              <a:t>prusova.dobri@</a:t>
            </a:r>
            <a:r>
              <a:rPr lang="cs-CZ" err="1"/>
              <a:t>seznam</a:t>
            </a:r>
            <a:r>
              <a:rPr lang="cs-CZ"/>
              <a:t>.cz</a:t>
            </a:r>
          </a:p>
        </p:txBody>
      </p:sp>
    </p:spTree>
    <p:extLst>
      <p:ext uri="{BB962C8B-B14F-4D97-AF65-F5344CB8AC3E}">
        <p14:creationId xmlns:p14="http://schemas.microsoft.com/office/powerpoint/2010/main" val="230629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5FAD3E-60D3-41FA-830C-62B2493F2ADF}"/>
              </a:ext>
            </a:extLst>
          </p:cNvPr>
          <p:cNvSpPr>
            <a:spLocks noGrp="1"/>
          </p:cNvSpPr>
          <p:nvPr>
            <p:ph type="title"/>
          </p:nvPr>
        </p:nvSpPr>
        <p:spPr/>
        <p:txBody>
          <a:bodyPr/>
          <a:lstStyle/>
          <a:p>
            <a:r>
              <a:rPr lang="cs-CZ" dirty="0"/>
              <a:t>Rodina</a:t>
            </a:r>
          </a:p>
        </p:txBody>
      </p:sp>
      <p:sp>
        <p:nvSpPr>
          <p:cNvPr id="3" name="Zástupný obsah 2">
            <a:extLst>
              <a:ext uri="{FF2B5EF4-FFF2-40B4-BE49-F238E27FC236}">
                <a16:creationId xmlns:a16="http://schemas.microsoft.com/office/drawing/2014/main" id="{FBC7CBDA-A772-4FBA-8DBD-74FD68B78036}"/>
              </a:ext>
            </a:extLst>
          </p:cNvPr>
          <p:cNvSpPr>
            <a:spLocks noGrp="1"/>
          </p:cNvSpPr>
          <p:nvPr>
            <p:ph idx="1"/>
          </p:nvPr>
        </p:nvSpPr>
        <p:spPr/>
        <p:txBody>
          <a:bodyPr/>
          <a:lstStyle/>
          <a:p>
            <a:pPr eaLnBrk="1" hangingPunct="1"/>
            <a:r>
              <a:rPr lang="cs-CZ" altLang="cs-CZ" dirty="0"/>
              <a:t>Nové role v rodině (angažovanost otců) – problémy v zažité dělbě práce (dramaticky rychlé individuální zvraty)</a:t>
            </a:r>
          </a:p>
          <a:p>
            <a:pPr eaLnBrk="1" hangingPunct="1"/>
            <a:r>
              <a:rPr lang="cs-CZ" altLang="cs-CZ" dirty="0"/>
              <a:t>Náhlé bohatství, náhlá chudoba</a:t>
            </a:r>
          </a:p>
          <a:p>
            <a:pPr eaLnBrk="1" hangingPunct="1"/>
            <a:r>
              <a:rPr lang="cs-CZ" altLang="cs-CZ" dirty="0"/>
              <a:t>Závazky a povinnosti vůči dětem (výrazně se snižuje jejich vnímání)</a:t>
            </a:r>
          </a:p>
          <a:p>
            <a:pPr eaLnBrk="1" hangingPunct="1"/>
            <a:r>
              <a:rPr lang="cs-CZ" altLang="cs-CZ" dirty="0"/>
              <a:t>Tradice a umění předků je přežitek</a:t>
            </a:r>
          </a:p>
          <a:p>
            <a:pPr eaLnBrk="1" hangingPunct="1"/>
            <a:r>
              <a:rPr lang="cs-CZ" altLang="cs-CZ" dirty="0"/>
              <a:t>Konzumace zážitků jedince, málo sdílené emoce</a:t>
            </a:r>
          </a:p>
          <a:p>
            <a:endParaRPr lang="cs-CZ" dirty="0"/>
          </a:p>
        </p:txBody>
      </p:sp>
    </p:spTree>
    <p:extLst>
      <p:ext uri="{BB962C8B-B14F-4D97-AF65-F5344CB8AC3E}">
        <p14:creationId xmlns:p14="http://schemas.microsoft.com/office/powerpoint/2010/main" val="1824091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F26A7-1BF4-46C7-A6C1-B64A50B96963}"/>
              </a:ext>
            </a:extLst>
          </p:cNvPr>
          <p:cNvSpPr>
            <a:spLocks noGrp="1"/>
          </p:cNvSpPr>
          <p:nvPr>
            <p:ph type="title"/>
          </p:nvPr>
        </p:nvSpPr>
        <p:spPr/>
        <p:txBody>
          <a:bodyPr/>
          <a:lstStyle/>
          <a:p>
            <a:r>
              <a:rPr lang="cs-CZ" dirty="0"/>
              <a:t>Zkušenost vytváří tendenci k určitému chování</a:t>
            </a:r>
          </a:p>
        </p:txBody>
      </p:sp>
      <p:sp>
        <p:nvSpPr>
          <p:cNvPr id="3" name="Zástupný obsah 2">
            <a:extLst>
              <a:ext uri="{FF2B5EF4-FFF2-40B4-BE49-F238E27FC236}">
                <a16:creationId xmlns:a16="http://schemas.microsoft.com/office/drawing/2014/main" id="{EB97D78F-36E3-4370-9175-BD764AFFCCE7}"/>
              </a:ext>
            </a:extLst>
          </p:cNvPr>
          <p:cNvSpPr>
            <a:spLocks noGrp="1"/>
          </p:cNvSpPr>
          <p:nvPr>
            <p:ph idx="1"/>
          </p:nvPr>
        </p:nvSpPr>
        <p:spPr/>
        <p:txBody>
          <a:bodyPr>
            <a:normAutofit fontScale="85000" lnSpcReduction="20000"/>
          </a:bodyPr>
          <a:lstStyle/>
          <a:p>
            <a:pPr marL="342900" lvl="0" indent="-342900">
              <a:lnSpc>
                <a:spcPct val="107000"/>
              </a:lnSpc>
              <a:buFont typeface="Calibri" panose="020F050202020403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Součást všech pomáhajících profesí je poradenství (první radí rodič, pak učitel…)</a:t>
            </a:r>
          </a:p>
          <a:p>
            <a:pPr marL="342900" lvl="0" indent="-342900">
              <a:lnSpc>
                <a:spcPct val="107000"/>
              </a:lnSpc>
              <a:spcAft>
                <a:spcPts val="800"/>
              </a:spcAft>
              <a:buFont typeface="Calibri" panose="020F0502020204030204" pitchFamily="34" charset="0"/>
              <a:buChar char="-"/>
            </a:pPr>
            <a:r>
              <a:rPr lang="cs-CZ" sz="2800" dirty="0">
                <a:effectLst/>
                <a:latin typeface="Calibri" panose="020F0502020204030204" pitchFamily="34" charset="0"/>
                <a:ea typeface="Calibri" panose="020F0502020204030204" pitchFamily="34" charset="0"/>
                <a:cs typeface="Times New Roman" panose="02020603050405020304" pitchFamily="18" charset="0"/>
              </a:rPr>
              <a:t>Vychází z historické výměny generací – rodiče radí dětem, starší mladšímu, praxe je v souladu s teorií atd.</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Faktory ovlivňující poradenství:</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Osobnost -  „když dva dělají totéž, není to totéž“ (aktér, který vytváří systémy)</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Výchova – zpravidla využíváme výchovný arzenál, který známe z vlastní rodiny (symboly a jejich význam  co se smí a co se nesmí, překonávání pravidel)</a:t>
            </a:r>
          </a:p>
          <a:p>
            <a:pPr>
              <a:lnSpc>
                <a:spcPct val="107000"/>
              </a:lnSpc>
              <a:spcAft>
                <a:spcPts val="800"/>
              </a:spcAft>
            </a:pPr>
            <a:r>
              <a:rPr lang="cs-CZ" sz="2800" dirty="0">
                <a:effectLst/>
                <a:latin typeface="Calibri" panose="020F0502020204030204" pitchFamily="34" charset="0"/>
                <a:ea typeface="Calibri" panose="020F0502020204030204" pitchFamily="34" charset="0"/>
                <a:cs typeface="Times New Roman" panose="02020603050405020304" pitchFamily="18" charset="0"/>
              </a:rPr>
              <a:t>Prostředí – úspěšnost zvolené metody závisí na vhodnosti pro dané prostředí (sociální systém)</a:t>
            </a:r>
          </a:p>
          <a:p>
            <a:pPr>
              <a:lnSpc>
                <a:spcPct val="107000"/>
              </a:lnSpc>
              <a:spcAft>
                <a:spcPts val="800"/>
              </a:spcAft>
            </a:pP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34821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B37972-4310-429C-8729-E87950A43DE4}"/>
              </a:ext>
            </a:extLst>
          </p:cNvPr>
          <p:cNvSpPr>
            <a:spLocks noGrp="1"/>
          </p:cNvSpPr>
          <p:nvPr>
            <p:ph type="title"/>
          </p:nvPr>
        </p:nvSpPr>
        <p:spPr/>
        <p:txBody>
          <a:bodyPr/>
          <a:lstStyle/>
          <a:p>
            <a:r>
              <a:rPr lang="cs-CZ" dirty="0"/>
              <a:t>Krize</a:t>
            </a:r>
          </a:p>
        </p:txBody>
      </p:sp>
      <p:sp>
        <p:nvSpPr>
          <p:cNvPr id="3" name="Zástupný obsah 2">
            <a:extLst>
              <a:ext uri="{FF2B5EF4-FFF2-40B4-BE49-F238E27FC236}">
                <a16:creationId xmlns:a16="http://schemas.microsoft.com/office/drawing/2014/main" id="{5031E9CC-6D0B-4CF9-9FCA-835B3076F0B0}"/>
              </a:ext>
            </a:extLst>
          </p:cNvPr>
          <p:cNvSpPr>
            <a:spLocks noGrp="1"/>
          </p:cNvSpPr>
          <p:nvPr>
            <p:ph idx="1"/>
          </p:nvPr>
        </p:nvSpPr>
        <p:spPr/>
        <p:txBody>
          <a:bodyPr/>
          <a:lstStyle/>
          <a:p>
            <a:pPr eaLnBrk="1" hangingPunct="1"/>
            <a:r>
              <a:rPr lang="cs-CZ" altLang="cs-CZ" dirty="0"/>
              <a:t>Období, předcházející významné změně ve stavu</a:t>
            </a:r>
          </a:p>
          <a:p>
            <a:pPr eaLnBrk="1" hangingPunct="1"/>
            <a:r>
              <a:rPr lang="cs-CZ" altLang="cs-CZ" dirty="0"/>
              <a:t>Kontext psychologický, sociální, ekologický</a:t>
            </a:r>
          </a:p>
          <a:p>
            <a:pPr eaLnBrk="1" hangingPunct="1"/>
            <a:r>
              <a:rPr lang="cs-CZ" altLang="cs-CZ" dirty="0"/>
              <a:t>Vliv komunity na průběh krize</a:t>
            </a:r>
          </a:p>
          <a:p>
            <a:endParaRPr lang="cs-CZ" dirty="0"/>
          </a:p>
        </p:txBody>
      </p:sp>
    </p:spTree>
    <p:extLst>
      <p:ext uri="{BB962C8B-B14F-4D97-AF65-F5344CB8AC3E}">
        <p14:creationId xmlns:p14="http://schemas.microsoft.com/office/powerpoint/2010/main" val="182016600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3969</Words>
  <Application>Microsoft Office PowerPoint</Application>
  <PresentationFormat>Širokoúhlá obrazovka</PresentationFormat>
  <Paragraphs>464</Paragraphs>
  <Slides>67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67</vt:i4>
      </vt:variant>
    </vt:vector>
  </HeadingPairs>
  <TitlesOfParts>
    <vt:vector size="74" baseType="lpstr">
      <vt:lpstr>Arial</vt:lpstr>
      <vt:lpstr>Calibri</vt:lpstr>
      <vt:lpstr>Calibri Light</vt:lpstr>
      <vt:lpstr>Georgia</vt:lpstr>
      <vt:lpstr>Wingdings</vt:lpstr>
      <vt:lpstr>Wingdings 2</vt:lpstr>
      <vt:lpstr>Motiv Office</vt:lpstr>
      <vt:lpstr>Krizové situace v životě žáka</vt:lpstr>
      <vt:lpstr>Jak by měl učitel přemýšlet o žákovi? </vt:lpstr>
      <vt:lpstr>Komunikace na dálku……</vt:lpstr>
      <vt:lpstr>Možnosti psychosociální podpory žáka ze strany školy. Kompetence učitele, možnosti a meze jeho intervence.</vt:lpstr>
      <vt:lpstr>Praktické zásady posuzování</vt:lpstr>
      <vt:lpstr>Sled pomoci</vt:lpstr>
      <vt:lpstr>Rodina</vt:lpstr>
      <vt:lpstr>Zkušenost vytváří tendenci k určitému chování</vt:lpstr>
      <vt:lpstr>Krize</vt:lpstr>
      <vt:lpstr>Krize</vt:lpstr>
      <vt:lpstr>Krize</vt:lpstr>
      <vt:lpstr>Nedovolené manipulace</vt:lpstr>
      <vt:lpstr>Nedovolené manipulace</vt:lpstr>
      <vt:lpstr>Jak ovlivním situaci?</vt:lpstr>
      <vt:lpstr>Nedovolené manipulace</vt:lpstr>
      <vt:lpstr>Osvědčené pravdy….</vt:lpstr>
      <vt:lpstr>Fyziologické potřeby a potřeba bezpečí jsou společné všem živým bytostem. Ostatní potřeby jsou specificky lidské. </vt:lpstr>
      <vt:lpstr>Strategie zvládnutí krizové situace</vt:lpstr>
      <vt:lpstr>Zvládnutí krize</vt:lpstr>
      <vt:lpstr>Nastavení pravidel a podmínek spolupráce školy s rodiči, změna pohledu na rodiče. </vt:lpstr>
      <vt:lpstr>Pravidla rodiny a školy</vt:lpstr>
      <vt:lpstr>Chyby ve výchově</vt:lpstr>
      <vt:lpstr>Rizikový rodič</vt:lpstr>
      <vt:lpstr>Rodičovská odpovědnost </vt:lpstr>
      <vt:lpstr>Rodičovství</vt:lpstr>
      <vt:lpstr>Rizikovost dítěte</vt:lpstr>
      <vt:lpstr>Psychosociální limity dítěte</vt:lpstr>
      <vt:lpstr>Typy krizových situací</vt:lpstr>
      <vt:lpstr>Vysoká rizikovost u dětí</vt:lpstr>
      <vt:lpstr>Osobnost</vt:lpstr>
      <vt:lpstr>Prezentace aplikace PowerPoint</vt:lpstr>
      <vt:lpstr>Problémové situace, které dítě neumí řešit…</vt:lpstr>
      <vt:lpstr>Agrese</vt:lpstr>
      <vt:lpstr>Zintenzivnění agresivního chování</vt:lpstr>
      <vt:lpstr>Násilí v rodině</vt:lpstr>
      <vt:lpstr>Znaky domácího násilí</vt:lpstr>
      <vt:lpstr>Pachatelé domácího násilí</vt:lpstr>
      <vt:lpstr>Chování pachatele k oběti</vt:lpstr>
      <vt:lpstr>Vliv agrese na děti</vt:lpstr>
      <vt:lpstr>Vliv domácího násilí na děti</vt:lpstr>
      <vt:lpstr>Dítě a domácí násilí</vt:lpstr>
      <vt:lpstr>Domácí násilí a reakce oběti</vt:lpstr>
      <vt:lpstr>Krizové situace</vt:lpstr>
      <vt:lpstr>Dítě a rozvod rodičů</vt:lpstr>
      <vt:lpstr>Problémy, které dítě vnímá</vt:lpstr>
      <vt:lpstr>Rozvod</vt:lpstr>
      <vt:lpstr>Rozvod jako proces</vt:lpstr>
      <vt:lpstr>PO – rozvodová fáze</vt:lpstr>
      <vt:lpstr>Dítě a rozvod</vt:lpstr>
      <vt:lpstr>Dítě a rozvod</vt:lpstr>
      <vt:lpstr>Péče o dítě po rozvodu</vt:lpstr>
      <vt:lpstr>Střídavá péče</vt:lpstr>
      <vt:lpstr>Podmínky střídavé péče</vt:lpstr>
      <vt:lpstr>Úskalí střídavé péče</vt:lpstr>
      <vt:lpstr>Socializace </vt:lpstr>
      <vt:lpstr>Nedosycení potřeb</vt:lpstr>
      <vt:lpstr>Problémy v komunikaci </vt:lpstr>
      <vt:lpstr>Problémy v komunikaci</vt:lpstr>
      <vt:lpstr>Problémy v komunikaci</vt:lpstr>
      <vt:lpstr>Problémy v komunikaci</vt:lpstr>
      <vt:lpstr>Porucha chování</vt:lpstr>
      <vt:lpstr>Porucha chování</vt:lpstr>
      <vt:lpstr>Význam poruchy chování na další život</vt:lpstr>
      <vt:lpstr>Vychované dítě</vt:lpstr>
      <vt:lpstr>Možnosti psychosociální podpory žáka ze strany školy. Kompetence učitele, možnosti a meze jeho intervence.</vt:lpstr>
      <vt:lpstr>Vyhodnocení rizik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Krizové situace</dc:title>
  <dc:creator>Lenka Průšová</dc:creator>
  <cp:lastModifiedBy>Lenka Průšová</cp:lastModifiedBy>
  <cp:revision>40</cp:revision>
  <dcterms:created xsi:type="dcterms:W3CDTF">2020-10-18T19:45:48Z</dcterms:created>
  <dcterms:modified xsi:type="dcterms:W3CDTF">2021-11-29T07:10:26Z</dcterms:modified>
</cp:coreProperties>
</file>